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1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45729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7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45730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4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104858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8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0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/>
          </a:lstStyle>
          <a:p>
            <a:fld id="{32ABBEA6-7C60-4B02-AE87-00D78D8422AF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4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pPr/>
              <a:t>10/27/2023</a:t>
            </a:fld>
            <a:endParaRPr lang="en-US" dirty="0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raphic 20" descr="Ribb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25663">
            <a:off x="65261" y="32206"/>
            <a:ext cx="1548781" cy="1548781"/>
          </a:xfrm>
          <a:prstGeom prst="rect">
            <a:avLst/>
          </a:prstGeom>
        </p:spPr>
      </p:pic>
      <p:sp>
        <p:nvSpPr>
          <p:cNvPr id="1048588" name="Title 1"/>
          <p:cNvSpPr>
            <a:spLocks noGrp="1"/>
          </p:cNvSpPr>
          <p:nvPr>
            <p:ph type="title" idx="4294967295"/>
          </p:nvPr>
        </p:nvSpPr>
        <p:spPr>
          <a:xfrm>
            <a:off x="2182836" y="1412756"/>
            <a:ext cx="7826326" cy="1449387"/>
          </a:xfrm>
          <a:noFill/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2"/>
                </a:solidFill>
                <a:latin typeface="Candara" panose="020E0502030303020204" pitchFamily="34" charset="0"/>
              </a:rPr>
              <a:t>E-COMMERCE WEBSITE</a:t>
            </a:r>
            <a:endParaRPr lang="en-IN" sz="6000" b="1" dirty="0">
              <a:solidFill>
                <a:schemeClr val="bg2"/>
              </a:solidFill>
              <a:latin typeface="Candara" panose="020E0502030303020204" pitchFamily="34" charset="0"/>
            </a:endParaRPr>
          </a:p>
        </p:txBody>
      </p:sp>
      <p:sp>
        <p:nvSpPr>
          <p:cNvPr id="1048589" name="TextBox 3"/>
          <p:cNvSpPr txBox="1"/>
          <p:nvPr/>
        </p:nvSpPr>
        <p:spPr>
          <a:xfrm>
            <a:off x="4574588" y="2752750"/>
            <a:ext cx="2659380" cy="70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BOUTIQUE</a:t>
            </a:r>
            <a:endParaRPr lang="en-IN" sz="4800" b="1" dirty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48590" name="Oval 18"/>
          <p:cNvSpPr/>
          <p:nvPr/>
        </p:nvSpPr>
        <p:spPr>
          <a:xfrm>
            <a:off x="267284" y="281355"/>
            <a:ext cx="787791" cy="7737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97153" name="Graphic 15" descr="Shopping c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19" y="405617"/>
            <a:ext cx="522849" cy="522849"/>
          </a:xfrm>
          <a:prstGeom prst="rect">
            <a:avLst/>
          </a:prstGeom>
        </p:spPr>
      </p:pic>
      <p:sp>
        <p:nvSpPr>
          <p:cNvPr id="1048591" name="TextBox 21"/>
          <p:cNvSpPr txBox="1"/>
          <p:nvPr/>
        </p:nvSpPr>
        <p:spPr>
          <a:xfrm>
            <a:off x="8250700" y="4150606"/>
            <a:ext cx="1897380" cy="1463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TEAM MEMBERS</a:t>
            </a:r>
          </a:p>
          <a:p>
            <a:pPr algn="just"/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Keerthiga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</a:t>
            </a:r>
          </a:p>
          <a:p>
            <a:pPr algn="just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Monika Mary E</a:t>
            </a:r>
          </a:p>
          <a:p>
            <a:pPr algn="just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Sindhuja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k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Sripriyadharshini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k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Varnamuthy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raphic 10" descr="Ribb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25663">
            <a:off x="65261" y="32206"/>
            <a:ext cx="1548781" cy="1548781"/>
          </a:xfrm>
          <a:prstGeom prst="rect">
            <a:avLst/>
          </a:prstGeom>
        </p:spPr>
      </p:pic>
      <p:sp>
        <p:nvSpPr>
          <p:cNvPr id="1048592" name="TextBox 1"/>
          <p:cNvSpPr txBox="1"/>
          <p:nvPr/>
        </p:nvSpPr>
        <p:spPr>
          <a:xfrm>
            <a:off x="4178104" y="703384"/>
            <a:ext cx="3663182" cy="59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INTRODUCTION</a:t>
            </a:r>
            <a:endParaRPr lang="en-IN" sz="4000" b="1" dirty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48593" name="TextBox 3"/>
          <p:cNvSpPr txBox="1"/>
          <p:nvPr/>
        </p:nvSpPr>
        <p:spPr>
          <a:xfrm>
            <a:off x="267284" y="2015604"/>
            <a:ext cx="7737232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We are going to create a </a:t>
            </a:r>
            <a:r>
              <a:rPr lang="en-US" sz="2000" b="1" dirty="0">
                <a:solidFill>
                  <a:schemeClr val="bg2"/>
                </a:solidFill>
              </a:rPr>
              <a:t>Boutique E-Commerce Website </a:t>
            </a:r>
            <a:r>
              <a:rPr lang="en-US" sz="2000" dirty="0">
                <a:solidFill>
                  <a:schemeClr val="bg2"/>
                </a:solidFill>
              </a:rPr>
              <a:t>which serve as a virtual store for our boutique products, enabling customers to browse, select and purchase items.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Our boutique website name is </a:t>
            </a:r>
            <a:r>
              <a:rPr lang="en-US" sz="2000" b="1" dirty="0">
                <a:solidFill>
                  <a:schemeClr val="bg2"/>
                </a:solidFill>
              </a:rPr>
              <a:t>Stylish Diva </a:t>
            </a:r>
            <a:r>
              <a:rPr lang="en-US" sz="2000" dirty="0">
                <a:solidFill>
                  <a:schemeClr val="bg2"/>
                </a:solidFill>
              </a:rPr>
              <a:t>and we plan to provide reliable UI for users to navigate to purchase items easily.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The platform will provide a seamless shopping experience to users, showcasing a range of exclusive products.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048594" name="Oval 8"/>
          <p:cNvSpPr/>
          <p:nvPr/>
        </p:nvSpPr>
        <p:spPr>
          <a:xfrm>
            <a:off x="267284" y="281355"/>
            <a:ext cx="787791" cy="7737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97155" name="Graphic 9" descr="Shopping c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19" y="405617"/>
            <a:ext cx="522849" cy="522849"/>
          </a:xfrm>
          <a:prstGeom prst="rect">
            <a:avLst/>
          </a:prstGeom>
        </p:spPr>
      </p:pic>
      <p:pic>
        <p:nvPicPr>
          <p:cNvPr id="2097167" name="Picture 2097166"/>
          <p:cNvPicPr>
            <a:picLocks/>
          </p:cNvPicPr>
          <p:nvPr/>
        </p:nvPicPr>
        <p:blipFill>
          <a:blip r:embed="rId4"/>
          <a:srcRect t="18818" r="5041" b="27219"/>
          <a:stretch>
            <a:fillRect/>
          </a:stretch>
        </p:blipFill>
        <p:spPr>
          <a:xfrm>
            <a:off x="8548404" y="2602950"/>
            <a:ext cx="3262593" cy="1854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raphic 6" descr="Ribb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25663">
            <a:off x="65261" y="32206"/>
            <a:ext cx="1548781" cy="1548781"/>
          </a:xfrm>
          <a:prstGeom prst="rect">
            <a:avLst/>
          </a:prstGeom>
        </p:spPr>
      </p:pic>
      <p:sp>
        <p:nvSpPr>
          <p:cNvPr id="1048595" name="TextBox 1"/>
          <p:cNvSpPr txBox="1"/>
          <p:nvPr/>
        </p:nvSpPr>
        <p:spPr>
          <a:xfrm>
            <a:off x="4937760" y="689317"/>
            <a:ext cx="3663182" cy="59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PURPOSE</a:t>
            </a:r>
            <a:endParaRPr lang="en-IN" sz="4000" b="1" dirty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48596" name="Oval 4"/>
          <p:cNvSpPr/>
          <p:nvPr/>
        </p:nvSpPr>
        <p:spPr>
          <a:xfrm>
            <a:off x="267284" y="281355"/>
            <a:ext cx="787791" cy="7737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97158" name="Graphic 5" descr="Shopping c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19" y="405617"/>
            <a:ext cx="522849" cy="522849"/>
          </a:xfrm>
          <a:prstGeom prst="rect">
            <a:avLst/>
          </a:prstGeom>
        </p:spPr>
      </p:pic>
      <p:sp>
        <p:nvSpPr>
          <p:cNvPr id="1048597" name="TextBox 7"/>
          <p:cNvSpPr txBox="1"/>
          <p:nvPr/>
        </p:nvSpPr>
        <p:spPr>
          <a:xfrm>
            <a:off x="829994" y="2021691"/>
            <a:ext cx="10972800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Our goals is to provide </a:t>
            </a:r>
            <a:r>
              <a:rPr lang="en-US" sz="2000" b="1" dirty="0">
                <a:solidFill>
                  <a:schemeClr val="bg2"/>
                </a:solidFill>
              </a:rPr>
              <a:t>stylish </a:t>
            </a:r>
            <a:r>
              <a:rPr lang="en-US" sz="2000" dirty="0">
                <a:solidFill>
                  <a:schemeClr val="bg2"/>
                </a:solidFill>
              </a:rPr>
              <a:t>and </a:t>
            </a:r>
            <a:r>
              <a:rPr lang="en-US" sz="2000" b="1" dirty="0">
                <a:solidFill>
                  <a:schemeClr val="bg2"/>
                </a:solidFill>
              </a:rPr>
              <a:t>unique</a:t>
            </a:r>
            <a:r>
              <a:rPr lang="en-US" sz="2000" dirty="0">
                <a:solidFill>
                  <a:schemeClr val="bg2"/>
                </a:solidFill>
              </a:rPr>
              <a:t> options for individuals who want to express their personal style.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Our boutique offers a wide range of</a:t>
            </a:r>
            <a:r>
              <a:rPr lang="en-US" sz="2000" b="1" dirty="0">
                <a:solidFill>
                  <a:schemeClr val="bg2"/>
                </a:solidFill>
              </a:rPr>
              <a:t> trendy clothing </a:t>
            </a:r>
            <a:r>
              <a:rPr lang="en-US" sz="2000" dirty="0">
                <a:solidFill>
                  <a:schemeClr val="bg2"/>
                </a:solidFill>
              </a:rPr>
              <a:t>for fashion conscious </a:t>
            </a:r>
            <a:r>
              <a:rPr lang="en-US" sz="2000" b="1" dirty="0">
                <a:solidFill>
                  <a:schemeClr val="bg2"/>
                </a:solidFill>
              </a:rPr>
              <a:t>women</a:t>
            </a:r>
            <a:r>
              <a:rPr lang="en-US" sz="2000" dirty="0">
                <a:solidFill>
                  <a:schemeClr val="bg2"/>
                </a:solidFill>
              </a:rPr>
              <a:t> and </a:t>
            </a:r>
            <a:r>
              <a:rPr lang="en-US" sz="2000" b="1" dirty="0">
                <a:solidFill>
                  <a:schemeClr val="bg2"/>
                </a:solidFill>
              </a:rPr>
              <a:t>men</a:t>
            </a:r>
            <a:r>
              <a:rPr lang="en-US" sz="2000" dirty="0">
                <a:solidFill>
                  <a:schemeClr val="bg2"/>
                </a:solidFill>
              </a:rPr>
              <a:t> in their </a:t>
            </a:r>
            <a:r>
              <a:rPr lang="en-US" sz="2000" b="1" dirty="0">
                <a:solidFill>
                  <a:schemeClr val="bg2"/>
                </a:solidFill>
              </a:rPr>
              <a:t>20s</a:t>
            </a:r>
            <a:r>
              <a:rPr lang="en-US" sz="2000" dirty="0">
                <a:solidFill>
                  <a:schemeClr val="bg2"/>
                </a:solidFill>
              </a:rPr>
              <a:t> and </a:t>
            </a:r>
            <a:r>
              <a:rPr lang="en-US" sz="2000" b="1" dirty="0">
                <a:solidFill>
                  <a:schemeClr val="bg2"/>
                </a:solidFill>
              </a:rPr>
              <a:t>30s.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The platform will facilitate secure transactions and ensure smooth order processing and delivery.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We specialize in providing </a:t>
            </a:r>
            <a:r>
              <a:rPr lang="en-US" sz="2000" b="1" dirty="0">
                <a:solidFill>
                  <a:schemeClr val="bg2"/>
                </a:solidFill>
              </a:rPr>
              <a:t>Traditional Fusion </a:t>
            </a:r>
            <a:r>
              <a:rPr lang="en-US" sz="2000" dirty="0">
                <a:solidFill>
                  <a:schemeClr val="bg2"/>
                </a:solidFill>
              </a:rPr>
              <a:t>and </a:t>
            </a:r>
            <a:r>
              <a:rPr lang="en-US" sz="2000" b="1" dirty="0">
                <a:solidFill>
                  <a:schemeClr val="bg2"/>
                </a:solidFill>
              </a:rPr>
              <a:t>Modern Classic clothes</a:t>
            </a:r>
            <a:r>
              <a:rPr lang="en-US" sz="2000" dirty="0">
                <a:solidFill>
                  <a:schemeClr val="bg2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We also has specific sections for Kids clothing which displays </a:t>
            </a:r>
            <a:r>
              <a:rPr lang="en-IN" sz="2000" b="1" dirty="0">
                <a:solidFill>
                  <a:schemeClr val="bg2"/>
                </a:solidFill>
              </a:rPr>
              <a:t>Modernized Traditional Children's Fashion.</a:t>
            </a:r>
            <a:endParaRPr lang="en-US" sz="2000" dirty="0">
              <a:solidFill>
                <a:schemeClr val="bg2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Graphic 4" descr="Ribb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25663">
            <a:off x="65261" y="32206"/>
            <a:ext cx="1548781" cy="1548781"/>
          </a:xfrm>
          <a:prstGeom prst="rect">
            <a:avLst/>
          </a:prstGeom>
        </p:spPr>
      </p:pic>
      <p:sp>
        <p:nvSpPr>
          <p:cNvPr id="1048598" name="TextBox 1"/>
          <p:cNvSpPr txBox="1"/>
          <p:nvPr/>
        </p:nvSpPr>
        <p:spPr>
          <a:xfrm>
            <a:off x="3319980" y="661181"/>
            <a:ext cx="7146388" cy="59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SOFTWARE REQUIREMENTS</a:t>
            </a:r>
            <a:endParaRPr lang="en-IN" sz="4000" b="1" dirty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48599" name="Oval 2"/>
          <p:cNvSpPr/>
          <p:nvPr/>
        </p:nvSpPr>
        <p:spPr>
          <a:xfrm>
            <a:off x="267284" y="281355"/>
            <a:ext cx="787791" cy="7737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97160" name="Graphic 3" descr="Shopping c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19" y="405617"/>
            <a:ext cx="522849" cy="522849"/>
          </a:xfrm>
          <a:prstGeom prst="rect">
            <a:avLst/>
          </a:prstGeom>
        </p:spPr>
      </p:pic>
      <p:sp>
        <p:nvSpPr>
          <p:cNvPr id="1048600" name="TextBox 6"/>
          <p:cNvSpPr txBox="1"/>
          <p:nvPr/>
        </p:nvSpPr>
        <p:spPr>
          <a:xfrm>
            <a:off x="1055074" y="1614582"/>
            <a:ext cx="10761787" cy="618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/>
                </a:solidFill>
              </a:rPr>
              <a:t>Node.js:</a:t>
            </a:r>
            <a:r>
              <a:rPr lang="en-US" sz="2000" dirty="0">
                <a:solidFill>
                  <a:schemeClr val="bg2"/>
                </a:solidFill>
              </a:rPr>
              <a:t> A JavaScript runtime environment that enables the execution of JavaScript code server-side, allowing you to build the backend of the e-commerce website.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/>
                </a:solidFill>
              </a:rPr>
              <a:t>React:</a:t>
            </a:r>
            <a:r>
              <a:rPr lang="en-US" sz="2000" dirty="0">
                <a:solidFill>
                  <a:schemeClr val="bg2"/>
                </a:solidFill>
              </a:rPr>
              <a:t> A JavaScript library for building the user interface of the e-commerce website.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/>
                </a:solidFill>
              </a:rPr>
              <a:t>Express.js:</a:t>
            </a:r>
            <a:r>
              <a:rPr lang="en-US" sz="2000" dirty="0">
                <a:solidFill>
                  <a:schemeClr val="bg2"/>
                </a:solidFill>
              </a:rPr>
              <a:t> A backend web application framework for Node.js, which helps in building the backend structure of the e-commerce website.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/>
                </a:solidFill>
              </a:rPr>
              <a:t>MongoDB:</a:t>
            </a:r>
            <a:r>
              <a:rPr lang="en-US" sz="2000" dirty="0">
                <a:solidFill>
                  <a:schemeClr val="bg2"/>
                </a:solidFill>
              </a:rPr>
              <a:t> A database for storing and managing product data, user information, and other relevant details.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/>
                </a:solidFill>
              </a:rPr>
              <a:t>Node.js and </a:t>
            </a:r>
            <a:r>
              <a:rPr lang="en-US" sz="2000" b="1" dirty="0" err="1">
                <a:solidFill>
                  <a:schemeClr val="bg2"/>
                </a:solidFill>
              </a:rPr>
              <a:t>npm</a:t>
            </a:r>
            <a:r>
              <a:rPr lang="en-US" sz="2000" b="1" dirty="0">
                <a:solidFill>
                  <a:schemeClr val="bg2"/>
                </a:solidFill>
              </a:rPr>
              <a:t> (Node Package Manager):</a:t>
            </a:r>
            <a:r>
              <a:rPr lang="en-US" sz="2000" dirty="0">
                <a:solidFill>
                  <a:schemeClr val="bg2"/>
                </a:solidFill>
              </a:rPr>
              <a:t> Required to run the development environment and manage packages.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/>
                </a:solidFill>
              </a:rPr>
              <a:t>Git:</a:t>
            </a:r>
            <a:r>
              <a:rPr lang="en-US" sz="2000" dirty="0">
                <a:solidFill>
                  <a:schemeClr val="bg2"/>
                </a:solidFill>
              </a:rPr>
              <a:t> A version control system for tracking changes in the source code during development.</a:t>
            </a: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2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Graphic 4" descr="Ribb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25663">
            <a:off x="65261" y="32206"/>
            <a:ext cx="1548781" cy="1548781"/>
          </a:xfrm>
          <a:prstGeom prst="rect">
            <a:avLst/>
          </a:prstGeom>
        </p:spPr>
      </p:pic>
      <p:sp>
        <p:nvSpPr>
          <p:cNvPr id="1048601" name="TextBox 1"/>
          <p:cNvSpPr txBox="1"/>
          <p:nvPr/>
        </p:nvSpPr>
        <p:spPr>
          <a:xfrm>
            <a:off x="3249627" y="703384"/>
            <a:ext cx="7118254" cy="59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HARDWARE REQUIREMENTS</a:t>
            </a:r>
            <a:endParaRPr lang="en-IN" sz="4000" b="1" dirty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48602" name="Oval 2"/>
          <p:cNvSpPr/>
          <p:nvPr/>
        </p:nvSpPr>
        <p:spPr>
          <a:xfrm>
            <a:off x="267284" y="281355"/>
            <a:ext cx="787791" cy="7737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97162" name="Graphic 3" descr="Shopping c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19" y="405617"/>
            <a:ext cx="522849" cy="522849"/>
          </a:xfrm>
          <a:prstGeom prst="rect">
            <a:avLst/>
          </a:prstGeom>
        </p:spPr>
      </p:pic>
      <p:sp>
        <p:nvSpPr>
          <p:cNvPr id="1048603" name="TextBox 5"/>
          <p:cNvSpPr txBox="1"/>
          <p:nvPr/>
        </p:nvSpPr>
        <p:spPr>
          <a:xfrm>
            <a:off x="839651" y="1614582"/>
            <a:ext cx="10972800" cy="466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/>
                </a:solidFill>
              </a:rPr>
              <a:t>Server(s):</a:t>
            </a:r>
            <a:r>
              <a:rPr lang="en-US" sz="2000" dirty="0">
                <a:solidFill>
                  <a:schemeClr val="bg2"/>
                </a:solidFill>
              </a:rPr>
              <a:t> Determine the number of servers needed based on the expected traffic and load.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/>
                </a:solidFill>
              </a:rPr>
              <a:t>Processor (CPU):</a:t>
            </a:r>
            <a:r>
              <a:rPr lang="en-US" sz="2000" dirty="0">
                <a:solidFill>
                  <a:schemeClr val="bg2"/>
                </a:solidFill>
              </a:rPr>
              <a:t> Multi-core processors are often recommended for better performance.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/>
                </a:solidFill>
              </a:rPr>
              <a:t>Random Access Memory (RAM):</a:t>
            </a:r>
            <a:r>
              <a:rPr lang="en-US" sz="2000" dirty="0">
                <a:solidFill>
                  <a:schemeClr val="bg2"/>
                </a:solidFill>
              </a:rPr>
              <a:t> Ensure that the server has enough RAM to handle the website's operations efficiently.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/>
                </a:solidFill>
              </a:rPr>
              <a:t>Storage:</a:t>
            </a:r>
            <a:r>
              <a:rPr lang="en-US" sz="2000" dirty="0">
                <a:solidFill>
                  <a:schemeClr val="bg2"/>
                </a:solidFill>
              </a:rPr>
              <a:t> Select high-speed and reliable storage solutions, such as solid-state drives (SSDs) or redundant array of independent disks (RAID), to ensure fast data access.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/>
                </a:solidFill>
              </a:rPr>
              <a:t>Networking Equipment:</a:t>
            </a:r>
            <a:r>
              <a:rPr lang="en-US" sz="2000" dirty="0">
                <a:solidFill>
                  <a:schemeClr val="bg2"/>
                </a:solidFill>
              </a:rPr>
              <a:t> Utilize high-speed networking equipment, such as routers, switches, and firewalls, to manage network traffic and ensure the security of the website and user data.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/>
                </a:solidFill>
              </a:rPr>
              <a:t>Monitoring Tools:</a:t>
            </a:r>
            <a:r>
              <a:rPr lang="en-US" sz="2000" dirty="0">
                <a:solidFill>
                  <a:schemeClr val="bg2"/>
                </a:solidFill>
              </a:rPr>
              <a:t> Implement hardware monitoring tools to track the performance of the hardware components, identify potential issues, and ensure optimal website performance and uptime.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2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raphic 6" descr="Ribb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25663">
            <a:off x="65261" y="32206"/>
            <a:ext cx="1548781" cy="1548781"/>
          </a:xfrm>
          <a:prstGeom prst="rect">
            <a:avLst/>
          </a:prstGeom>
        </p:spPr>
      </p:pic>
      <p:sp>
        <p:nvSpPr>
          <p:cNvPr id="1048604" name="TextBox 1"/>
          <p:cNvSpPr txBox="1"/>
          <p:nvPr/>
        </p:nvSpPr>
        <p:spPr>
          <a:xfrm>
            <a:off x="3193373" y="703384"/>
            <a:ext cx="6893170" cy="59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FUNCTIONAL REQUIREMENTS</a:t>
            </a:r>
            <a:endParaRPr lang="en-IN" sz="4000" b="1" dirty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48605" name="Oval 4"/>
          <p:cNvSpPr/>
          <p:nvPr/>
        </p:nvSpPr>
        <p:spPr>
          <a:xfrm>
            <a:off x="267284" y="281355"/>
            <a:ext cx="787791" cy="7737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97164" name="Graphic 5" descr="Shopping c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19" y="405617"/>
            <a:ext cx="522849" cy="522849"/>
          </a:xfrm>
          <a:prstGeom prst="rect">
            <a:avLst/>
          </a:prstGeom>
        </p:spPr>
      </p:pic>
      <p:sp>
        <p:nvSpPr>
          <p:cNvPr id="1048606" name="TextBox 7"/>
          <p:cNvSpPr txBox="1"/>
          <p:nvPr/>
        </p:nvSpPr>
        <p:spPr>
          <a:xfrm>
            <a:off x="928468" y="1614582"/>
            <a:ext cx="10888394" cy="428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Users should be able to </a:t>
            </a:r>
            <a:r>
              <a:rPr lang="en-US" sz="2000" b="1" dirty="0">
                <a:solidFill>
                  <a:schemeClr val="bg2"/>
                </a:solidFill>
              </a:rPr>
              <a:t>create accounts </a:t>
            </a:r>
            <a:r>
              <a:rPr lang="en-US" sz="2000" dirty="0">
                <a:solidFill>
                  <a:schemeClr val="bg2"/>
                </a:solidFill>
              </a:rPr>
              <a:t>to access and utilize the platform.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A comprehensive and </a:t>
            </a:r>
            <a:r>
              <a:rPr lang="en-US" sz="2000" b="1" dirty="0">
                <a:solidFill>
                  <a:schemeClr val="bg2"/>
                </a:solidFill>
              </a:rPr>
              <a:t>categorized product catalog </a:t>
            </a:r>
            <a:r>
              <a:rPr lang="en-US" sz="2000" dirty="0">
                <a:solidFill>
                  <a:schemeClr val="bg2"/>
                </a:solidFill>
              </a:rPr>
              <a:t>should be available for users to browse and search for products.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The platform will facilitate </a:t>
            </a:r>
            <a:r>
              <a:rPr lang="en-US" sz="2000" b="1" dirty="0">
                <a:solidFill>
                  <a:schemeClr val="bg2"/>
                </a:solidFill>
              </a:rPr>
              <a:t>secure transactions </a:t>
            </a:r>
            <a:r>
              <a:rPr lang="en-US" sz="2000" dirty="0">
                <a:solidFill>
                  <a:schemeClr val="bg2"/>
                </a:solidFill>
              </a:rPr>
              <a:t>and ensure smooth order processing and delivery.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Users should be able to add products to a virtual </a:t>
            </a:r>
            <a:r>
              <a:rPr lang="en-US" sz="2000" b="1" dirty="0">
                <a:solidFill>
                  <a:schemeClr val="bg2"/>
                </a:solidFill>
              </a:rPr>
              <a:t>shopping cart </a:t>
            </a:r>
            <a:r>
              <a:rPr lang="en-US" sz="2000" dirty="0">
                <a:solidFill>
                  <a:schemeClr val="bg2"/>
                </a:solidFill>
              </a:rPr>
              <a:t>for subsequent purchase.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A secure payment gateway should be integrated to facilitate safe and secure transactions.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Each product listing should include detailed descriptions, images, pricing, and availability status.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The system should provide functionality for order tracking, processing, and fulfillment.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Users should be able to manage their </a:t>
            </a:r>
            <a:r>
              <a:rPr lang="en-US" sz="2000" b="1" dirty="0">
                <a:solidFill>
                  <a:schemeClr val="bg2"/>
                </a:solidFill>
              </a:rPr>
              <a:t>profiles</a:t>
            </a:r>
            <a:r>
              <a:rPr lang="en-US" sz="2000" dirty="0">
                <a:solidFill>
                  <a:schemeClr val="bg2"/>
                </a:solidFill>
              </a:rPr>
              <a:t>, including personal information, order </a:t>
            </a:r>
            <a:r>
              <a:rPr lang="en-US" sz="2000" b="1" dirty="0">
                <a:solidFill>
                  <a:schemeClr val="bg2"/>
                </a:solidFill>
              </a:rPr>
              <a:t>history</a:t>
            </a:r>
            <a:r>
              <a:rPr lang="en-US" sz="2000" dirty="0">
                <a:solidFill>
                  <a:schemeClr val="bg2"/>
                </a:solidFill>
              </a:rPr>
              <a:t>, and preferences.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Graphic 4" descr="Ribb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25663">
            <a:off x="65261" y="32206"/>
            <a:ext cx="1548781" cy="1548781"/>
          </a:xfrm>
          <a:prstGeom prst="rect">
            <a:avLst/>
          </a:prstGeom>
        </p:spPr>
      </p:pic>
      <p:sp>
        <p:nvSpPr>
          <p:cNvPr id="1048607" name="TextBox 1"/>
          <p:cNvSpPr txBox="1"/>
          <p:nvPr/>
        </p:nvSpPr>
        <p:spPr>
          <a:xfrm>
            <a:off x="2771333" y="703384"/>
            <a:ext cx="8328074" cy="59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NON FUNCTIONAL REQUIREMENTS</a:t>
            </a:r>
            <a:endParaRPr lang="en-IN" sz="4000" b="1" dirty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048608" name="Oval 2"/>
          <p:cNvSpPr/>
          <p:nvPr/>
        </p:nvSpPr>
        <p:spPr>
          <a:xfrm>
            <a:off x="267284" y="281355"/>
            <a:ext cx="787791" cy="7737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97166" name="Graphic 3" descr="Shopping c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19" y="405617"/>
            <a:ext cx="522849" cy="522849"/>
          </a:xfrm>
          <a:prstGeom prst="rect">
            <a:avLst/>
          </a:prstGeom>
        </p:spPr>
      </p:pic>
      <p:sp>
        <p:nvSpPr>
          <p:cNvPr id="1048609" name="TextBox 5"/>
          <p:cNvSpPr txBox="1"/>
          <p:nvPr/>
        </p:nvSpPr>
        <p:spPr>
          <a:xfrm>
            <a:off x="839651" y="1956131"/>
            <a:ext cx="10972800" cy="352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The platform should ensure the </a:t>
            </a:r>
            <a:r>
              <a:rPr lang="en-US" sz="2000" b="1" dirty="0">
                <a:solidFill>
                  <a:schemeClr val="bg2"/>
                </a:solidFill>
              </a:rPr>
              <a:t>security</a:t>
            </a:r>
            <a:r>
              <a:rPr lang="en-US" sz="2000" dirty="0">
                <a:solidFill>
                  <a:schemeClr val="bg2"/>
                </a:solidFill>
              </a:rPr>
              <a:t> and </a:t>
            </a:r>
            <a:r>
              <a:rPr lang="en-US" sz="2000" b="1" dirty="0">
                <a:solidFill>
                  <a:schemeClr val="bg2"/>
                </a:solidFill>
              </a:rPr>
              <a:t>confidentiality </a:t>
            </a:r>
            <a:r>
              <a:rPr lang="en-US" sz="2000" dirty="0">
                <a:solidFill>
                  <a:schemeClr val="bg2"/>
                </a:solidFill>
              </a:rPr>
              <a:t>of user information and transactions.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The system should be able to handle a significant number of </a:t>
            </a:r>
            <a:r>
              <a:rPr lang="en-US" sz="2000" b="1" dirty="0">
                <a:solidFill>
                  <a:schemeClr val="bg2"/>
                </a:solidFill>
              </a:rPr>
              <a:t>concurrent users</a:t>
            </a:r>
            <a:r>
              <a:rPr lang="en-US" sz="2000" dirty="0">
                <a:solidFill>
                  <a:schemeClr val="bg2"/>
                </a:solidFill>
              </a:rPr>
              <a:t> and transactions without compromising performance.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The </a:t>
            </a:r>
            <a:r>
              <a:rPr lang="en-US" sz="2000" b="1" dirty="0">
                <a:solidFill>
                  <a:schemeClr val="bg2"/>
                </a:solidFill>
              </a:rPr>
              <a:t>user interface</a:t>
            </a:r>
            <a:r>
              <a:rPr lang="en-US" sz="2000" dirty="0">
                <a:solidFill>
                  <a:schemeClr val="bg2"/>
                </a:solidFill>
              </a:rPr>
              <a:t> should be </a:t>
            </a:r>
            <a:r>
              <a:rPr lang="en-US" sz="2000" b="1" dirty="0">
                <a:solidFill>
                  <a:schemeClr val="bg2"/>
                </a:solidFill>
              </a:rPr>
              <a:t>user-friendly</a:t>
            </a:r>
            <a:r>
              <a:rPr lang="en-US" sz="2000" dirty="0">
                <a:solidFill>
                  <a:schemeClr val="bg2"/>
                </a:solidFill>
              </a:rPr>
              <a:t>, ensuring a seamless shopping experience.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The platform should be reliable, minimizing system downtime and ensuring continuous availability.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The system should be designed to accommodate potential growth in user traffic and product listings.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2"/>
                </a:solidFill>
              </a:rPr>
              <a:t>The platform should be </a:t>
            </a:r>
            <a:r>
              <a:rPr lang="en-US" sz="2000" b="1" dirty="0">
                <a:solidFill>
                  <a:schemeClr val="bg2"/>
                </a:solidFill>
              </a:rPr>
              <a:t>compatible</a:t>
            </a:r>
            <a:r>
              <a:rPr lang="en-US" sz="2000" dirty="0">
                <a:solidFill>
                  <a:schemeClr val="bg2"/>
                </a:solidFill>
              </a:rPr>
              <a:t> with </a:t>
            </a:r>
            <a:r>
              <a:rPr lang="en-US" sz="2000" b="1" dirty="0">
                <a:solidFill>
                  <a:schemeClr val="bg2"/>
                </a:solidFill>
              </a:rPr>
              <a:t>various devices </a:t>
            </a:r>
            <a:r>
              <a:rPr lang="en-US" sz="2000" dirty="0">
                <a:solidFill>
                  <a:schemeClr val="bg2"/>
                </a:solidFill>
              </a:rPr>
              <a:t>and</a:t>
            </a:r>
            <a:r>
              <a:rPr lang="en-US" sz="2000" b="1" dirty="0">
                <a:solidFill>
                  <a:schemeClr val="bg2"/>
                </a:solidFill>
              </a:rPr>
              <a:t> web browsers</a:t>
            </a:r>
            <a:r>
              <a:rPr lang="en-US" sz="2000" dirty="0">
                <a:solidFill>
                  <a:schemeClr val="bg2"/>
                </a:solidFill>
              </a:rPr>
              <a:t> to ensure a consistent experience for all users.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655</Words>
  <Application>Microsoft Office PowerPoint</Application>
  <PresentationFormat>Custom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E-COMMERCE WEBSITE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WEBSITE</dc:title>
  <dc:creator>Priya</dc:creator>
  <cp:lastModifiedBy>SINDHUJA</cp:lastModifiedBy>
  <cp:revision>2</cp:revision>
  <dcterms:created xsi:type="dcterms:W3CDTF">2023-10-15T18:18:54Z</dcterms:created>
  <dcterms:modified xsi:type="dcterms:W3CDTF">2023-10-27T09:43:49Z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59f6b5d4991346388f564850aa5635ca</vt:lpwstr>
  </property>
</Properties>
</file>