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63" r:id="rId3"/>
    <p:sldId id="257" r:id="rId4"/>
    <p:sldId id="258" r:id="rId5"/>
    <p:sldId id="266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-737-026_REHNUMA PARVEEN" initials="1P" lastIdx="1" clrIdx="0">
    <p:extLst>
      <p:ext uri="{19B8F6BF-5375-455C-9EA6-DF929625EA0E}">
        <p15:presenceInfo xmlns:p15="http://schemas.microsoft.com/office/powerpoint/2012/main" userId="S::1602-19-737-026@vce.ac.in::be3ea8c1-cf1d-4840-acd5-856c34a83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92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0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38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07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91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12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113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799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09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70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21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42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5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96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84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2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2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3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B1C1B8-3D77-4C50-8649-16BA61C36EE9}" type="datetimeFigureOut">
              <a:rPr lang="en-IN" smtClean="0"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5795-9919-41B5-B891-8305CA324F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125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3759-A11D-4DF9-A5CE-6A2122023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835"/>
            <a:ext cx="8825658" cy="2252869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DESIGN FOR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IMAGE STEGANOGRAPHY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F6F0E-A895-4944-9170-8AD0AC5F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57932"/>
            <a:ext cx="8825658" cy="10808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Sri Priya:1602-19-737-018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Rehnuma</a:t>
            </a:r>
            <a:r>
              <a:rPr lang="en-US" sz="2800" dirty="0">
                <a:solidFill>
                  <a:schemeClr val="bg1"/>
                </a:solidFill>
              </a:rPr>
              <a:t> parveen:1602-19-737-026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DBB75-79C9-4F35-8C1B-26B746C3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346" y="-3642344"/>
            <a:ext cx="12864346" cy="10500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A1EB4-B03A-42BC-9F8D-EAD7BD59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13" y="-490330"/>
            <a:ext cx="9321592" cy="2666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7417A0-5ADB-4A93-AE9D-A1B5EF99F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2346" y="3667064"/>
            <a:ext cx="6626926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745D540-45B7-4A02-8D0B-1611C935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18601"/>
            <a:ext cx="9404723" cy="1400530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Actors wise use cases(feature of our project)</a:t>
            </a: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F416288-95E0-4BA1-B10B-B774ED72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User:                                             </a:t>
            </a:r>
            <a:r>
              <a:rPr lang="en-US" sz="2800" dirty="0" err="1">
                <a:solidFill>
                  <a:srgbClr val="FFFF00"/>
                </a:solidFill>
              </a:rPr>
              <a:t>Reciever</a:t>
            </a:r>
            <a:r>
              <a:rPr lang="en-US" sz="2800" dirty="0">
                <a:solidFill>
                  <a:srgbClr val="FFFF00"/>
                </a:solidFill>
              </a:rPr>
              <a:t>: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Message                                                            image </a:t>
            </a:r>
          </a:p>
          <a:p>
            <a:pPr marL="0" indent="0">
              <a:buNone/>
            </a:pPr>
            <a:r>
              <a:rPr lang="en-US" dirty="0"/>
              <a:t>Image                                                                 decrypt</a:t>
            </a:r>
          </a:p>
          <a:p>
            <a:pPr marL="0" indent="0">
              <a:buNone/>
            </a:pPr>
            <a:r>
              <a:rPr lang="en-US" dirty="0" err="1"/>
              <a:t>Encypt</a:t>
            </a:r>
            <a:r>
              <a:rPr lang="en-US" dirty="0"/>
              <a:t>                                                                 </a:t>
            </a:r>
            <a:r>
              <a:rPr lang="en-US" dirty="0" err="1"/>
              <a:t>recieves</a:t>
            </a:r>
            <a:r>
              <a:rPr lang="en-US" dirty="0"/>
              <a:t> hidden image</a:t>
            </a:r>
          </a:p>
          <a:p>
            <a:pPr marL="0" indent="0">
              <a:buNone/>
            </a:pPr>
            <a:r>
              <a:rPr lang="en-US" dirty="0"/>
              <a:t>Select message</a:t>
            </a:r>
          </a:p>
          <a:p>
            <a:pPr marL="0" indent="0">
              <a:buNone/>
            </a:pPr>
            <a:r>
              <a:rPr lang="en-US" dirty="0"/>
              <a:t>Select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7043C4D-5E0F-410F-837F-046AA6AE5F5B}"/>
              </a:ext>
            </a:extLst>
          </p:cNvPr>
          <p:cNvSpPr/>
          <p:nvPr/>
        </p:nvSpPr>
        <p:spPr>
          <a:xfrm>
            <a:off x="1061156" y="2280356"/>
            <a:ext cx="45719" cy="56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2E1FFB-CBC3-4177-B41C-E5C2F780DAB8}"/>
              </a:ext>
            </a:extLst>
          </p:cNvPr>
          <p:cNvSpPr/>
          <p:nvPr/>
        </p:nvSpPr>
        <p:spPr>
          <a:xfrm>
            <a:off x="903112" y="2800209"/>
            <a:ext cx="203764" cy="56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4611853-F7CC-41AA-ACF2-8F245EDBC1C7}"/>
              </a:ext>
            </a:extLst>
          </p:cNvPr>
          <p:cNvSpPr/>
          <p:nvPr/>
        </p:nvSpPr>
        <p:spPr>
          <a:xfrm>
            <a:off x="903111" y="3273778"/>
            <a:ext cx="20020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6BB47A1-BB4C-4341-A8A7-03DBBC988782}"/>
              </a:ext>
            </a:extLst>
          </p:cNvPr>
          <p:cNvSpPr/>
          <p:nvPr/>
        </p:nvSpPr>
        <p:spPr>
          <a:xfrm>
            <a:off x="903111" y="3668889"/>
            <a:ext cx="20020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9B97CD-4297-4965-B42F-F7E7AE531C8B}"/>
              </a:ext>
            </a:extLst>
          </p:cNvPr>
          <p:cNvSpPr/>
          <p:nvPr/>
        </p:nvSpPr>
        <p:spPr>
          <a:xfrm>
            <a:off x="903111" y="4044808"/>
            <a:ext cx="161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B2F610-3B1E-47E6-98C3-B1154ADAD326}"/>
              </a:ext>
            </a:extLst>
          </p:cNvPr>
          <p:cNvSpPr/>
          <p:nvPr/>
        </p:nvSpPr>
        <p:spPr>
          <a:xfrm>
            <a:off x="903111" y="4470400"/>
            <a:ext cx="20020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954C6BD-582B-4CE8-A78A-60323FB933F8}"/>
              </a:ext>
            </a:extLst>
          </p:cNvPr>
          <p:cNvSpPr/>
          <p:nvPr/>
        </p:nvSpPr>
        <p:spPr>
          <a:xfrm>
            <a:off x="6186311" y="2771986"/>
            <a:ext cx="2037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0D80D4F-7505-4493-B88E-209F33E2AB03}"/>
              </a:ext>
            </a:extLst>
          </p:cNvPr>
          <p:cNvSpPr/>
          <p:nvPr/>
        </p:nvSpPr>
        <p:spPr>
          <a:xfrm>
            <a:off x="6186311" y="3189111"/>
            <a:ext cx="2037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DB13940-0876-4117-A38E-2764CF5C6FDA}"/>
              </a:ext>
            </a:extLst>
          </p:cNvPr>
          <p:cNvSpPr/>
          <p:nvPr/>
        </p:nvSpPr>
        <p:spPr>
          <a:xfrm>
            <a:off x="6265333" y="3668889"/>
            <a:ext cx="20020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9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2647-2E39-477B-85BE-905D83FE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1" y="96185"/>
            <a:ext cx="9404723" cy="1400530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sz="2800" dirty="0"/>
              <a:t>Start                        cypher text                                                         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D565-84E1-4D92-A312-0F263AF0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96" y="205629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  <a:r>
              <a:rPr lang="en-US" dirty="0" err="1"/>
              <a:t>Stego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object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</a:t>
            </a:r>
            <a:r>
              <a:rPr lang="en-US" dirty="0" err="1"/>
              <a:t>stego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object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sz="2400" dirty="0"/>
              <a:t>messag</a:t>
            </a:r>
            <a:r>
              <a:rPr lang="en-IN" dirty="0"/>
              <a:t>e                                  C</a:t>
            </a:r>
            <a:r>
              <a:rPr lang="en-IN" sz="2400" dirty="0"/>
              <a:t>ypher text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FF13AFF-1E54-46EC-A2F8-055042099081}"/>
              </a:ext>
            </a:extLst>
          </p:cNvPr>
          <p:cNvSpPr/>
          <p:nvPr/>
        </p:nvSpPr>
        <p:spPr>
          <a:xfrm>
            <a:off x="517646" y="452718"/>
            <a:ext cx="1630017" cy="819491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</a:t>
            </a:r>
            <a:r>
              <a:rPr lang="en-US" dirty="0"/>
              <a:t>r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37C69A-E977-43CD-9854-0843C79885FC}"/>
              </a:ext>
            </a:extLst>
          </p:cNvPr>
          <p:cNvSpPr/>
          <p:nvPr/>
        </p:nvSpPr>
        <p:spPr>
          <a:xfrm>
            <a:off x="2470030" y="789576"/>
            <a:ext cx="1603513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C01EFF-9552-4F90-8DAA-55DD1AAF0660}"/>
              </a:ext>
            </a:extLst>
          </p:cNvPr>
          <p:cNvSpPr/>
          <p:nvPr/>
        </p:nvSpPr>
        <p:spPr>
          <a:xfrm>
            <a:off x="4143366" y="411587"/>
            <a:ext cx="1603513" cy="952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Encryption Algorithm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964EC2F-E4CF-4275-A749-5BEDA0D74B63}"/>
              </a:ext>
            </a:extLst>
          </p:cNvPr>
          <p:cNvSpPr/>
          <p:nvPr/>
        </p:nvSpPr>
        <p:spPr>
          <a:xfrm>
            <a:off x="6015862" y="740332"/>
            <a:ext cx="1603513" cy="357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19FF3A-8107-43AE-BB4D-AEDDD7AC1C9E}"/>
              </a:ext>
            </a:extLst>
          </p:cNvPr>
          <p:cNvSpPr/>
          <p:nvPr/>
        </p:nvSpPr>
        <p:spPr>
          <a:xfrm>
            <a:off x="7817609" y="408662"/>
            <a:ext cx="1976850" cy="952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Stegnography</a:t>
            </a:r>
            <a:r>
              <a:rPr lang="en-US" dirty="0"/>
              <a:t> Encoder</a:t>
            </a:r>
            <a:endParaRPr lang="en-IN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6F96F2D9-0E34-4C1B-80C9-E3EB640689F8}"/>
              </a:ext>
            </a:extLst>
          </p:cNvPr>
          <p:cNvSpPr/>
          <p:nvPr/>
        </p:nvSpPr>
        <p:spPr>
          <a:xfrm>
            <a:off x="10840278" y="159027"/>
            <a:ext cx="1192695" cy="56984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Cover files</a:t>
            </a:r>
            <a:endParaRPr lang="en-IN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8EF9A399-0012-45BA-A029-27438C073F87}"/>
              </a:ext>
            </a:extLst>
          </p:cNvPr>
          <p:cNvSpPr/>
          <p:nvPr/>
        </p:nvSpPr>
        <p:spPr>
          <a:xfrm>
            <a:off x="10721007" y="1189433"/>
            <a:ext cx="1431235" cy="66913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Stego</a:t>
            </a:r>
            <a:r>
              <a:rPr lang="en-US" sz="2000" dirty="0"/>
              <a:t> key</a:t>
            </a:r>
            <a:endParaRPr lang="en-IN" sz="2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74D9F33-5A3F-44AD-9A40-ED5BA78B5794}"/>
              </a:ext>
            </a:extLst>
          </p:cNvPr>
          <p:cNvSpPr/>
          <p:nvPr/>
        </p:nvSpPr>
        <p:spPr>
          <a:xfrm rot="9873124">
            <a:off x="9823082" y="281943"/>
            <a:ext cx="982924" cy="493057"/>
          </a:xfrm>
          <a:prstGeom prst="rightArrow">
            <a:avLst>
              <a:gd name="adj1" fmla="val 50954"/>
              <a:gd name="adj2" fmla="val 545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6C056D-FC7A-4107-8F41-2A5C6727A4C8}"/>
              </a:ext>
            </a:extLst>
          </p:cNvPr>
          <p:cNvSpPr/>
          <p:nvPr/>
        </p:nvSpPr>
        <p:spPr>
          <a:xfrm rot="11634585">
            <a:off x="9771706" y="979866"/>
            <a:ext cx="1030414" cy="338380"/>
          </a:xfrm>
          <a:prstGeom prst="rightArrow">
            <a:avLst>
              <a:gd name="adj1" fmla="val 70276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72CBC0A5-5D93-4F83-8037-FDCDC0267D2A}"/>
              </a:ext>
            </a:extLst>
          </p:cNvPr>
          <p:cNvSpPr/>
          <p:nvPr/>
        </p:nvSpPr>
        <p:spPr>
          <a:xfrm>
            <a:off x="4969567" y="1404731"/>
            <a:ext cx="357808" cy="1165654"/>
          </a:xfrm>
          <a:prstGeom prst="upArrow">
            <a:avLst>
              <a:gd name="adj1" fmla="val 42137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66F6BC55-308E-4471-9EF0-E9E9D588A32D}"/>
              </a:ext>
            </a:extLst>
          </p:cNvPr>
          <p:cNvSpPr/>
          <p:nvPr/>
        </p:nvSpPr>
        <p:spPr>
          <a:xfrm>
            <a:off x="4368016" y="2612882"/>
            <a:ext cx="1727984" cy="116565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</a:t>
            </a:r>
            <a:endParaRPr lang="en-IN" sz="24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733C6A2-7C97-42CA-9748-CA6D85C4E191}"/>
              </a:ext>
            </a:extLst>
          </p:cNvPr>
          <p:cNvSpPr/>
          <p:nvPr/>
        </p:nvSpPr>
        <p:spPr>
          <a:xfrm>
            <a:off x="8448226" y="1584986"/>
            <a:ext cx="357808" cy="1461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B23D680-1293-47B9-A4DA-F10B11D7568E}"/>
              </a:ext>
            </a:extLst>
          </p:cNvPr>
          <p:cNvSpPr/>
          <p:nvPr/>
        </p:nvSpPr>
        <p:spPr>
          <a:xfrm>
            <a:off x="7405006" y="3084003"/>
            <a:ext cx="2548529" cy="669133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channel</a:t>
            </a:r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B08E570-EEB1-4BAD-9C2E-59363ED864A0}"/>
              </a:ext>
            </a:extLst>
          </p:cNvPr>
          <p:cNvSpPr/>
          <p:nvPr/>
        </p:nvSpPr>
        <p:spPr>
          <a:xfrm>
            <a:off x="8627136" y="3828022"/>
            <a:ext cx="330085" cy="1165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3ADF07-AAF5-434F-9F45-C0A9D4607000}"/>
              </a:ext>
            </a:extLst>
          </p:cNvPr>
          <p:cNvSpPr/>
          <p:nvPr/>
        </p:nvSpPr>
        <p:spPr>
          <a:xfrm>
            <a:off x="7758205" y="5062413"/>
            <a:ext cx="2067951" cy="10957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Stegangaphy</a:t>
            </a:r>
            <a:endParaRPr lang="en-US" dirty="0"/>
          </a:p>
          <a:p>
            <a:pPr algn="ctr"/>
            <a:r>
              <a:rPr lang="en-US" dirty="0" err="1"/>
              <a:t>Decoderor</a:t>
            </a:r>
            <a:endParaRPr lang="en-IN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3B08266-51E4-49DD-AC21-910485EF793B}"/>
              </a:ext>
            </a:extLst>
          </p:cNvPr>
          <p:cNvSpPr/>
          <p:nvPr/>
        </p:nvSpPr>
        <p:spPr>
          <a:xfrm>
            <a:off x="6081692" y="5432154"/>
            <a:ext cx="1432260" cy="4685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1F4042-D373-42C4-A65F-28D3CE0BE49A}"/>
              </a:ext>
            </a:extLst>
          </p:cNvPr>
          <p:cNvSpPr/>
          <p:nvPr/>
        </p:nvSpPr>
        <p:spPr>
          <a:xfrm>
            <a:off x="4032332" y="4976100"/>
            <a:ext cx="1958672" cy="11656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Decryption</a:t>
            </a:r>
          </a:p>
          <a:p>
            <a:pPr algn="ctr"/>
            <a:r>
              <a:rPr lang="en-US" dirty="0"/>
              <a:t>Algorithm</a:t>
            </a:r>
            <a:endParaRPr lang="en-IN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C34185F-45FD-4F3D-98EA-53843E757E3C}"/>
              </a:ext>
            </a:extLst>
          </p:cNvPr>
          <p:cNvSpPr/>
          <p:nvPr/>
        </p:nvSpPr>
        <p:spPr>
          <a:xfrm>
            <a:off x="4276584" y="5432154"/>
            <a:ext cx="4571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0777E1C1-B7EF-4D84-B9A7-8080F7FFCDA2}"/>
              </a:ext>
            </a:extLst>
          </p:cNvPr>
          <p:cNvSpPr/>
          <p:nvPr/>
        </p:nvSpPr>
        <p:spPr>
          <a:xfrm flipV="1">
            <a:off x="1946838" y="5384963"/>
            <a:ext cx="1780335" cy="5628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5CA46BB0-4C59-4659-B3FC-BDCBA9F00164}"/>
              </a:ext>
            </a:extLst>
          </p:cNvPr>
          <p:cNvSpPr/>
          <p:nvPr/>
        </p:nvSpPr>
        <p:spPr>
          <a:xfrm>
            <a:off x="359964" y="5256658"/>
            <a:ext cx="1560362" cy="81949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Receive</a:t>
            </a:r>
            <a:r>
              <a:rPr lang="en-US" dirty="0"/>
              <a:t>r</a:t>
            </a:r>
            <a:endParaRPr lang="en-IN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94DAF63D-5CD0-4F6C-97E7-D3CE2788F1FE}"/>
              </a:ext>
            </a:extLst>
          </p:cNvPr>
          <p:cNvSpPr/>
          <p:nvPr/>
        </p:nvSpPr>
        <p:spPr>
          <a:xfrm>
            <a:off x="5085758" y="3893443"/>
            <a:ext cx="357808" cy="10463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ACD7965D-8226-4AD1-A5FA-98424AEDD0E6}"/>
              </a:ext>
            </a:extLst>
          </p:cNvPr>
          <p:cNvSpPr/>
          <p:nvPr/>
        </p:nvSpPr>
        <p:spPr>
          <a:xfrm>
            <a:off x="9916844" y="5324669"/>
            <a:ext cx="783115" cy="46851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4F8D8827-5574-45C5-AF9B-5EC1EBCF26DA}"/>
              </a:ext>
            </a:extLst>
          </p:cNvPr>
          <p:cNvSpPr/>
          <p:nvPr/>
        </p:nvSpPr>
        <p:spPr>
          <a:xfrm>
            <a:off x="10894888" y="5179610"/>
            <a:ext cx="1042043" cy="66913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833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2EAD-64BB-4A5D-BCF3-EAAC122E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406999"/>
            <a:ext cx="45719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D11F-6935-47A6-9AB2-C042676B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83" y="6107028"/>
            <a:ext cx="50239" cy="686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BD6EC7-1C83-4EBD-9868-5DA828A476D9}"/>
              </a:ext>
            </a:extLst>
          </p:cNvPr>
          <p:cNvSpPr/>
          <p:nvPr/>
        </p:nvSpPr>
        <p:spPr>
          <a:xfrm>
            <a:off x="4062716" y="-700231"/>
            <a:ext cx="4417255" cy="777053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9560C676-229F-497F-AB7F-E4D4B4776EAB}"/>
              </a:ext>
            </a:extLst>
          </p:cNvPr>
          <p:cNvSpPr/>
          <p:nvPr/>
        </p:nvSpPr>
        <p:spPr>
          <a:xfrm rot="10800000" flipV="1">
            <a:off x="691830" y="2011162"/>
            <a:ext cx="1398227" cy="141783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F6D97FA0-A766-4052-9ED1-9DAE64139887}"/>
              </a:ext>
            </a:extLst>
          </p:cNvPr>
          <p:cNvSpPr/>
          <p:nvPr/>
        </p:nvSpPr>
        <p:spPr>
          <a:xfrm>
            <a:off x="5356943" y="419250"/>
            <a:ext cx="1842141" cy="865243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secret text</a:t>
            </a:r>
            <a:endParaRPr lang="en-IN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D7EBE4F-406F-457F-BCE4-573DE7D46C47}"/>
              </a:ext>
            </a:extLst>
          </p:cNvPr>
          <p:cNvSpPr/>
          <p:nvPr/>
        </p:nvSpPr>
        <p:spPr>
          <a:xfrm>
            <a:off x="5457369" y="1728434"/>
            <a:ext cx="1756229" cy="580571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cover image</a:t>
            </a:r>
            <a:endParaRPr lang="en-IN" dirty="0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43EF6B83-B450-4B88-8952-6A0A41402E1E}"/>
              </a:ext>
            </a:extLst>
          </p:cNvPr>
          <p:cNvSpPr/>
          <p:nvPr/>
        </p:nvSpPr>
        <p:spPr>
          <a:xfrm>
            <a:off x="5442855" y="2492454"/>
            <a:ext cx="2010231" cy="69258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LSB </a:t>
            </a:r>
            <a:r>
              <a:rPr lang="en-US" dirty="0" err="1"/>
              <a:t>implemntation</a:t>
            </a:r>
            <a:endParaRPr lang="en-IN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00C2039C-40E2-4388-82B8-9B4360D55BEE}"/>
              </a:ext>
            </a:extLst>
          </p:cNvPr>
          <p:cNvSpPr/>
          <p:nvPr/>
        </p:nvSpPr>
        <p:spPr>
          <a:xfrm>
            <a:off x="5515425" y="3282924"/>
            <a:ext cx="1712686" cy="605971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</a:t>
            </a:r>
            <a:r>
              <a:rPr lang="en-US" dirty="0" err="1"/>
              <a:t>stego</a:t>
            </a:r>
            <a:r>
              <a:rPr lang="en-US" dirty="0"/>
              <a:t> image</a:t>
            </a:r>
            <a:endParaRPr lang="en-IN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2507C28-5E2B-4908-9C5E-755237E5990A}"/>
              </a:ext>
            </a:extLst>
          </p:cNvPr>
          <p:cNvSpPr/>
          <p:nvPr/>
        </p:nvSpPr>
        <p:spPr>
          <a:xfrm>
            <a:off x="5386024" y="4085809"/>
            <a:ext cx="1956977" cy="518886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Receives </a:t>
            </a:r>
            <a:r>
              <a:rPr lang="en-US" dirty="0" err="1"/>
              <a:t>stego</a:t>
            </a:r>
            <a:r>
              <a:rPr lang="en-US" dirty="0"/>
              <a:t> image</a:t>
            </a:r>
            <a:endParaRPr lang="en-IN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D4757564-B603-48FF-B5B6-0271024048BA}"/>
              </a:ext>
            </a:extLst>
          </p:cNvPr>
          <p:cNvSpPr/>
          <p:nvPr/>
        </p:nvSpPr>
        <p:spPr>
          <a:xfrm>
            <a:off x="5428339" y="4721316"/>
            <a:ext cx="1886858" cy="627631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</a:t>
            </a:r>
            <a:r>
              <a:rPr lang="en-US" dirty="0" err="1"/>
              <a:t>stego</a:t>
            </a:r>
            <a:r>
              <a:rPr lang="en-US" dirty="0"/>
              <a:t> image</a:t>
            </a:r>
            <a:endParaRPr lang="en-IN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382210C4-00AB-4E61-9B1C-DB4F3CE19A07}"/>
              </a:ext>
            </a:extLst>
          </p:cNvPr>
          <p:cNvSpPr/>
          <p:nvPr/>
        </p:nvSpPr>
        <p:spPr>
          <a:xfrm>
            <a:off x="5515425" y="5513741"/>
            <a:ext cx="1712686" cy="627631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LSB decryption</a:t>
            </a:r>
            <a:endParaRPr lang="en-IN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2585215-886B-4134-99CB-62F0426A07D9}"/>
              </a:ext>
            </a:extLst>
          </p:cNvPr>
          <p:cNvSpPr/>
          <p:nvPr/>
        </p:nvSpPr>
        <p:spPr>
          <a:xfrm>
            <a:off x="5587999" y="6438750"/>
            <a:ext cx="1611085" cy="491753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hidden text</a:t>
            </a:r>
            <a:endParaRPr lang="en-IN" dirty="0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E4EBC959-C072-4132-ACC9-92628E6D54D4}"/>
              </a:ext>
            </a:extLst>
          </p:cNvPr>
          <p:cNvSpPr/>
          <p:nvPr/>
        </p:nvSpPr>
        <p:spPr>
          <a:xfrm>
            <a:off x="10285825" y="1783535"/>
            <a:ext cx="1562401" cy="141783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384EF-A3EA-4DEE-9E76-E0D3B303214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01685" y="851872"/>
            <a:ext cx="3355258" cy="172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29FCD8-B45C-45A2-80AE-0DBCB7E8CA89}"/>
              </a:ext>
            </a:extLst>
          </p:cNvPr>
          <p:cNvCxnSpPr>
            <a:cxnSpLocks/>
          </p:cNvCxnSpPr>
          <p:nvPr/>
        </p:nvCxnSpPr>
        <p:spPr>
          <a:xfrm flipV="1">
            <a:off x="2208630" y="2021115"/>
            <a:ext cx="3176169" cy="761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C326EE-CF47-458B-A6FF-870418019E3E}"/>
              </a:ext>
            </a:extLst>
          </p:cNvPr>
          <p:cNvCxnSpPr>
            <a:cxnSpLocks/>
          </p:cNvCxnSpPr>
          <p:nvPr/>
        </p:nvCxnSpPr>
        <p:spPr>
          <a:xfrm flipV="1">
            <a:off x="2208630" y="2782739"/>
            <a:ext cx="3176169" cy="17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3CB1B-D33E-49E2-9368-EEC57DD1CDEA}"/>
              </a:ext>
            </a:extLst>
          </p:cNvPr>
          <p:cNvCxnSpPr/>
          <p:nvPr/>
        </p:nvCxnSpPr>
        <p:spPr>
          <a:xfrm>
            <a:off x="2029540" y="3185036"/>
            <a:ext cx="3355259" cy="30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58FBBA-2882-4BBF-8BFA-0127032B0E43}"/>
              </a:ext>
            </a:extLst>
          </p:cNvPr>
          <p:cNvCxnSpPr>
            <a:cxnSpLocks/>
          </p:cNvCxnSpPr>
          <p:nvPr/>
        </p:nvCxnSpPr>
        <p:spPr>
          <a:xfrm flipH="1">
            <a:off x="7314024" y="2720081"/>
            <a:ext cx="2861447" cy="1541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B14CB6-5D15-47E5-A0E7-8C7B56ECB9B5}"/>
              </a:ext>
            </a:extLst>
          </p:cNvPr>
          <p:cNvCxnSpPr>
            <a:cxnSpLocks/>
          </p:cNvCxnSpPr>
          <p:nvPr/>
        </p:nvCxnSpPr>
        <p:spPr>
          <a:xfrm flipH="1">
            <a:off x="7213599" y="2794011"/>
            <a:ext cx="3072226" cy="2172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9A3535-600B-413B-B96E-46FF3701550D}"/>
              </a:ext>
            </a:extLst>
          </p:cNvPr>
          <p:cNvCxnSpPr>
            <a:cxnSpLocks/>
          </p:cNvCxnSpPr>
          <p:nvPr/>
        </p:nvCxnSpPr>
        <p:spPr>
          <a:xfrm flipH="1">
            <a:off x="7226939" y="2870661"/>
            <a:ext cx="3177340" cy="294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A45BA2-F987-4FA6-8BBE-40EF330E7A8E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7300685" y="2993735"/>
            <a:ext cx="3213948" cy="3617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1C730F5B-2521-46BC-96BA-6AD19C7E9969}"/>
              </a:ext>
            </a:extLst>
          </p:cNvPr>
          <p:cNvSpPr/>
          <p:nvPr/>
        </p:nvSpPr>
        <p:spPr>
          <a:xfrm>
            <a:off x="789078" y="3620136"/>
            <a:ext cx="1300979" cy="366741"/>
          </a:xfrm>
          <a:prstGeom prst="bracketPair">
            <a:avLst>
              <a:gd name="adj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Sender</a:t>
            </a:r>
            <a:endParaRPr lang="en-IN" dirty="0"/>
          </a:p>
        </p:txBody>
      </p: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F93316F7-28F2-459C-A3DF-40EB0B695645}"/>
              </a:ext>
            </a:extLst>
          </p:cNvPr>
          <p:cNvSpPr/>
          <p:nvPr/>
        </p:nvSpPr>
        <p:spPr>
          <a:xfrm>
            <a:off x="10514633" y="3620135"/>
            <a:ext cx="1333593" cy="366741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FF00"/>
                </a:solidFill>
              </a:rPr>
              <a:t>Recieve</a:t>
            </a:r>
            <a:r>
              <a:rPr lang="en-US" sz="2000" dirty="0" err="1"/>
              <a:t>r</a:t>
            </a: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B3C1E-7027-4524-A9E0-4F87262BABC5}"/>
              </a:ext>
            </a:extLst>
          </p:cNvPr>
          <p:cNvSpPr/>
          <p:nvPr/>
        </p:nvSpPr>
        <p:spPr>
          <a:xfrm>
            <a:off x="463826" y="4966651"/>
            <a:ext cx="3489198" cy="126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70844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E42B-F795-41FF-8F1A-CC9E45E8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86" y="250624"/>
            <a:ext cx="8946541" cy="419548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Use Case ID</a:t>
            </a:r>
            <a:r>
              <a:rPr lang="en-US" dirty="0"/>
              <a:t>:UC01</a:t>
            </a:r>
          </a:p>
          <a:p>
            <a:r>
              <a:rPr lang="en-US" dirty="0" err="1">
                <a:solidFill>
                  <a:srgbClr val="FFFF00"/>
                </a:solidFill>
              </a:rPr>
              <a:t>Name</a:t>
            </a:r>
            <a:r>
              <a:rPr lang="en-US" dirty="0" err="1"/>
              <a:t>:encode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Actors</a:t>
            </a:r>
            <a:r>
              <a:rPr lang="en-US" dirty="0"/>
              <a:t>: sender  </a:t>
            </a:r>
          </a:p>
          <a:p>
            <a:r>
              <a:rPr lang="en-US" dirty="0" err="1">
                <a:solidFill>
                  <a:srgbClr val="FFFF00"/>
                </a:solidFill>
              </a:rPr>
              <a:t>Description</a:t>
            </a:r>
            <a:r>
              <a:rPr lang="en-US" dirty="0" err="1"/>
              <a:t>:encode</a:t>
            </a:r>
            <a:r>
              <a:rPr lang="en-US" dirty="0"/>
              <a:t> the secret message</a:t>
            </a:r>
          </a:p>
          <a:p>
            <a:r>
              <a:rPr lang="en-US" dirty="0">
                <a:solidFill>
                  <a:srgbClr val="FFFF00"/>
                </a:solidFill>
              </a:rPr>
              <a:t>Pre-conditions</a:t>
            </a:r>
            <a:r>
              <a:rPr lang="en-US" dirty="0"/>
              <a:t>: valid  BMP image and text messages exits.</a:t>
            </a:r>
          </a:p>
          <a:p>
            <a:r>
              <a:rPr lang="en-US" dirty="0" err="1">
                <a:solidFill>
                  <a:srgbClr val="FFFF00"/>
                </a:solidFill>
              </a:rPr>
              <a:t>Post-condition</a:t>
            </a:r>
            <a:r>
              <a:rPr lang="en-US" dirty="0" err="1"/>
              <a:t>:a</a:t>
            </a:r>
            <a:r>
              <a:rPr lang="en-US" dirty="0"/>
              <a:t> </a:t>
            </a:r>
            <a:r>
              <a:rPr lang="en-US" dirty="0" err="1"/>
              <a:t>stego</a:t>
            </a:r>
            <a:r>
              <a:rPr lang="en-US" dirty="0"/>
              <a:t> image with a hidden message is obtained</a:t>
            </a:r>
          </a:p>
          <a:p>
            <a:r>
              <a:rPr lang="en-US" dirty="0">
                <a:solidFill>
                  <a:srgbClr val="FFFF00"/>
                </a:solidFill>
              </a:rPr>
              <a:t>Main flow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1C9F4E-9FEE-408C-9902-1C8983AB9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88273"/>
              </p:ext>
            </p:extLst>
          </p:nvPr>
        </p:nvGraphicFramePr>
        <p:xfrm>
          <a:off x="1130853" y="3211075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3481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</a:t>
                      </a:r>
                      <a:r>
                        <a:rPr lang="en-US" sz="2400" dirty="0"/>
                        <a:t> Encryption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983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DE36B0-EC1E-468F-A72E-1DB0BD1B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95446"/>
              </p:ext>
            </p:extLst>
          </p:nvPr>
        </p:nvGraphicFramePr>
        <p:xfrm>
          <a:off x="1139688" y="3595388"/>
          <a:ext cx="8066156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156">
                  <a:extLst>
                    <a:ext uri="{9D8B030D-6E8A-4147-A177-3AD203B41FA5}">
                      <a16:colId xmlns:a16="http://schemas.microsoft.com/office/drawing/2014/main" val="7777467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468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    User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9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1.Choose the secret text and cover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1.If the information is valid opens the image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13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2.Select the </a:t>
                      </a:r>
                      <a:r>
                        <a:rPr lang="en-IN" dirty="0" err="1"/>
                        <a:t>stego</a:t>
                      </a:r>
                      <a:r>
                        <a:rPr lang="en-IN" dirty="0"/>
                        <a:t> image.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3.Stego image using LSB </a:t>
                      </a:r>
                      <a:r>
                        <a:rPr lang="en-US" dirty="0" err="1"/>
                        <a:t>implimentation</a:t>
                      </a:r>
                      <a:r>
                        <a:rPr lang="en-US" dirty="0"/>
                        <a:t> is send which is encrypted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54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8E5272-63A5-4585-8C67-F92BAA2A3C5D}"/>
              </a:ext>
            </a:extLst>
          </p:cNvPr>
          <p:cNvSpPr txBox="1"/>
          <p:nvPr/>
        </p:nvSpPr>
        <p:spPr>
          <a:xfrm>
            <a:off x="3048000" y="30687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63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D6D5-14A7-479F-8A9D-8F214B74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03" y="343390"/>
            <a:ext cx="8946541" cy="419548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Use Case </a:t>
            </a:r>
            <a:r>
              <a:rPr lang="en-US" dirty="0"/>
              <a:t>ID:UC02</a:t>
            </a:r>
          </a:p>
          <a:p>
            <a:r>
              <a:rPr lang="en-US" dirty="0" err="1">
                <a:solidFill>
                  <a:srgbClr val="FFFF00"/>
                </a:solidFill>
              </a:rPr>
              <a:t>Name</a:t>
            </a:r>
            <a:r>
              <a:rPr lang="en-US" dirty="0" err="1"/>
              <a:t>:decode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Actors</a:t>
            </a:r>
            <a:r>
              <a:rPr lang="en-US" dirty="0"/>
              <a:t>: receiver  </a:t>
            </a:r>
          </a:p>
          <a:p>
            <a:r>
              <a:rPr lang="en-US" dirty="0" err="1">
                <a:solidFill>
                  <a:srgbClr val="FFFF00"/>
                </a:solidFill>
              </a:rPr>
              <a:t>Description</a:t>
            </a:r>
            <a:r>
              <a:rPr lang="en-US" dirty="0" err="1"/>
              <a:t>:decode</a:t>
            </a:r>
            <a:r>
              <a:rPr lang="en-US" dirty="0"/>
              <a:t> the secret message</a:t>
            </a:r>
          </a:p>
          <a:p>
            <a:r>
              <a:rPr lang="en-US" dirty="0">
                <a:solidFill>
                  <a:srgbClr val="FFFF00"/>
                </a:solidFill>
              </a:rPr>
              <a:t>Pre-conditions</a:t>
            </a:r>
            <a:r>
              <a:rPr lang="en-US" dirty="0"/>
              <a:t>: valid  BMP image and text messages exits.</a:t>
            </a:r>
          </a:p>
          <a:p>
            <a:r>
              <a:rPr lang="en-US" dirty="0" err="1">
                <a:solidFill>
                  <a:srgbClr val="FFFF00"/>
                </a:solidFill>
              </a:rPr>
              <a:t>Post-condition</a:t>
            </a:r>
            <a:r>
              <a:rPr lang="en-US" dirty="0" err="1"/>
              <a:t>:a</a:t>
            </a:r>
            <a:r>
              <a:rPr lang="en-US" dirty="0"/>
              <a:t> </a:t>
            </a:r>
            <a:r>
              <a:rPr lang="en-US" dirty="0" err="1"/>
              <a:t>stego</a:t>
            </a:r>
            <a:r>
              <a:rPr lang="en-US" dirty="0"/>
              <a:t> image with a hidden message is obtained</a:t>
            </a:r>
          </a:p>
          <a:p>
            <a:r>
              <a:rPr lang="en-US" dirty="0">
                <a:solidFill>
                  <a:srgbClr val="FFFF00"/>
                </a:solidFill>
              </a:rPr>
              <a:t>Main flow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C0EE594-E3EF-4A6B-9859-D3D42F8E5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63889"/>
              </p:ext>
            </p:extLst>
          </p:nvPr>
        </p:nvGraphicFramePr>
        <p:xfrm>
          <a:off x="1356140" y="3277335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2560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                Decryption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0718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0B3C4D-9047-44B0-9C18-721D93011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485"/>
              </p:ext>
            </p:extLst>
          </p:nvPr>
        </p:nvGraphicFramePr>
        <p:xfrm>
          <a:off x="1369391" y="3661650"/>
          <a:ext cx="8128000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87470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828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2000" dirty="0"/>
                        <a:t>User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2000" dirty="0"/>
                        <a:t>system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8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1.Reciever gets  </a:t>
                      </a:r>
                      <a:r>
                        <a:rPr lang="en-US" dirty="0" err="1"/>
                        <a:t>Stego</a:t>
                      </a:r>
                      <a:r>
                        <a:rPr lang="en-US" dirty="0"/>
                        <a:t> image and can decrypt it.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1.If information is valid it opens the image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8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2.if the information is invalid </a:t>
                      </a:r>
                      <a:r>
                        <a:rPr lang="en-US" dirty="0" err="1"/>
                        <a:t>reciver</a:t>
                      </a:r>
                      <a:r>
                        <a:rPr lang="en-US" dirty="0"/>
                        <a:t> gets error message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2.If information invalid gives the error message to user.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5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27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2B74-642F-4BCE-8E4F-2AB1FD4F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69" y="2771334"/>
            <a:ext cx="7729666" cy="1181687"/>
          </a:xfrm>
        </p:spPr>
        <p:txBody>
          <a:bodyPr/>
          <a:lstStyle/>
          <a:p>
            <a:r>
              <a:rPr lang="en-US" sz="8000" b="1" i="1" dirty="0">
                <a:solidFill>
                  <a:schemeClr val="bg1"/>
                </a:solidFill>
              </a:rPr>
              <a:t>Thank you</a:t>
            </a:r>
            <a:endParaRPr lang="en-IN" sz="8000" b="1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What is the Difference Between Steganography vs Cryptography? | InfoSec  Insights">
            <a:extLst>
              <a:ext uri="{FF2B5EF4-FFF2-40B4-BE49-F238E27FC236}">
                <a16:creationId xmlns:a16="http://schemas.microsoft.com/office/drawing/2014/main" id="{1B0F1035-C019-4235-BD18-AFF26F46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5627" y="-934637"/>
            <a:ext cx="13547787" cy="897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686C0-CBBF-4465-90F9-A21C1B6C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66" y="2080592"/>
            <a:ext cx="6957392" cy="24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6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1F933EA48EA4CB3DF16B423C07578" ma:contentTypeVersion="2" ma:contentTypeDescription="Create a new document." ma:contentTypeScope="" ma:versionID="7877cf9f995cd848066968791da8116e">
  <xsd:schema xmlns:xsd="http://www.w3.org/2001/XMLSchema" xmlns:xs="http://www.w3.org/2001/XMLSchema" xmlns:p="http://schemas.microsoft.com/office/2006/metadata/properties" xmlns:ns2="5ae3d881-0bb8-48bf-9858-c0748e6b1ac3" targetNamespace="http://schemas.microsoft.com/office/2006/metadata/properties" ma:root="true" ma:fieldsID="13350f210f108a03397ba0564c48b21c" ns2:_="">
    <xsd:import namespace="5ae3d881-0bb8-48bf-9858-c0748e6b1a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3d881-0bb8-48bf-9858-c0748e6b1a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05337-047E-44D4-B6CC-5F54099D235C}"/>
</file>

<file path=customXml/itemProps2.xml><?xml version="1.0" encoding="utf-8"?>
<ds:datastoreItem xmlns:ds="http://schemas.openxmlformats.org/officeDocument/2006/customXml" ds:itemID="{983D8D89-17F9-4D3C-9468-295991F45D05}"/>
</file>

<file path=customXml/itemProps3.xml><?xml version="1.0" encoding="utf-8"?>
<ds:datastoreItem xmlns:ds="http://schemas.openxmlformats.org/officeDocument/2006/customXml" ds:itemID="{499F9789-2104-4BF8-9557-C43D7B8E3A0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</TotalTime>
  <Words>282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DESIGN FOR  IMAGE STEGANOGRAPHY</vt:lpstr>
      <vt:lpstr>Actors wise use cases(feature of our project)</vt:lpstr>
      <vt:lpstr>           Start                        cypher text                                                         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 IMAGE STEGANOGRAPHY</dc:title>
  <dc:creator>19-737-026_REHNUMA PARVEEN</dc:creator>
  <cp:lastModifiedBy>maheshmaturi@gmail.com</cp:lastModifiedBy>
  <cp:revision>51</cp:revision>
  <dcterms:created xsi:type="dcterms:W3CDTF">2020-11-03T15:50:14Z</dcterms:created>
  <dcterms:modified xsi:type="dcterms:W3CDTF">2020-11-18T13:52:51Z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0x01010054A1F933EA48EA4CB3DF16B423C07578</vt:lpwstr>
  </property>
</Properties>
</file>