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6A0A-5714-419F-BCC8-F80E560A294F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CF8CC-BAB5-4D41-85D5-18408E7992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DFA4B-E495-416D-B2CC-52D0E43B8851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F7EF4-E028-4B61-BD6F-402CD63492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4B0FC-3FF5-4549-8158-0D797AFBAACD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9BDA0-EA2B-40F1-8F80-CCF3EAE86C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E7413-E4A6-4F49-A43B-6B398D5F56CD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ECE80-F7EE-4EBA-83BE-A73EA5AC40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872AE-0A73-4C5F-AEEF-AA95EE11E9C4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CEDBF-4F4A-4D15-9733-CEC1A3DC7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g object 16"/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8352" y="6853171"/>
              </a:cxn>
            </a:cxnLst>
            <a:rect l="0" t="0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bg object 17"/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/>
            <a:ahLst/>
            <a:cxnLst>
              <a:cxn ang="0">
                <a:pos x="4743387" y="0"/>
              </a:cxn>
              <a:cxn ang="0">
                <a:pos x="0" y="3163101"/>
              </a:cxn>
            </a:cxnLst>
            <a:rect l="0" t="0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bg object 18"/>
          <p:cNvSpPr>
            <a:spLocks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/>
            <a:ahLst/>
            <a:cxnLst>
              <a:cxn ang="0">
                <a:pos x="3009899" y="0"/>
              </a:cxn>
              <a:cxn ang="0">
                <a:pos x="2044399" y="0"/>
              </a:cxn>
              <a:cxn ang="0">
                <a:pos x="0" y="6857996"/>
              </a:cxn>
              <a:cxn ang="0">
                <a:pos x="3009899" y="6857996"/>
              </a:cxn>
              <a:cxn ang="0">
                <a:pos x="3009899" y="0"/>
              </a:cxn>
            </a:cxnLst>
            <a:rect l="0" t="0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bg object 19"/>
          <p:cNvSpPr>
            <a:spLocks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/>
            <a:ahLst/>
            <a:cxnLst>
              <a:cxn ang="0">
                <a:pos x="2589120" y="0"/>
              </a:cxn>
              <a:cxn ang="0">
                <a:pos x="0" y="0"/>
              </a:cxn>
              <a:cxn ang="0">
                <a:pos x="1208884" y="6857996"/>
              </a:cxn>
              <a:cxn ang="0">
                <a:pos x="2589120" y="6857996"/>
              </a:cxn>
              <a:cxn ang="0">
                <a:pos x="2589120" y="0"/>
              </a:cxn>
            </a:cxnLst>
            <a:rect l="0" t="0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" name="bg object 20"/>
          <p:cNvSpPr>
            <a:spLocks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/>
            <a:ahLst/>
            <a:cxnLst>
              <a:cxn ang="0">
                <a:pos x="3257550" y="0"/>
              </a:cxn>
              <a:cxn ang="0">
                <a:pos x="0" y="3810000"/>
              </a:cxn>
              <a:cxn ang="0">
                <a:pos x="3257550" y="3810000"/>
              </a:cxn>
              <a:cxn ang="0">
                <a:pos x="3257550" y="0"/>
              </a:cxn>
            </a:cxnLst>
            <a:rect l="0" t="0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" name="bg object 21"/>
          <p:cNvSpPr>
            <a:spLocks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/>
            <a:ahLst/>
            <a:cxnLst>
              <a:cxn ang="0">
                <a:pos x="2854069" y="0"/>
              </a:cxn>
              <a:cxn ang="0">
                <a:pos x="0" y="0"/>
              </a:cxn>
              <a:cxn ang="0">
                <a:pos x="2470020" y="6857996"/>
              </a:cxn>
              <a:cxn ang="0">
                <a:pos x="2854069" y="6857996"/>
              </a:cxn>
              <a:cxn ang="0">
                <a:pos x="2854069" y="0"/>
              </a:cxn>
            </a:cxnLst>
            <a:rect l="0" t="0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bg object 22"/>
          <p:cNvSpPr>
            <a:spLocks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/>
            <a:ahLst/>
            <a:cxnLst>
              <a:cxn ang="0">
                <a:pos x="1295399" y="0"/>
              </a:cxn>
              <a:cxn ang="0">
                <a:pos x="1022453" y="0"/>
              </a:cxn>
              <a:cxn ang="0">
                <a:pos x="0" y="6857996"/>
              </a:cxn>
              <a:cxn ang="0">
                <a:pos x="1295399" y="6857996"/>
              </a:cxn>
              <a:cxn ang="0">
                <a:pos x="1295399" y="0"/>
              </a:cxn>
            </a:cxnLst>
            <a:rect l="0" t="0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3" name="bg object 23"/>
          <p:cNvSpPr>
            <a:spLocks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/>
            <a:ahLst/>
            <a:cxnLst>
              <a:cxn ang="0">
                <a:pos x="1255752" y="0"/>
              </a:cxn>
              <a:cxn ang="0">
                <a:pos x="0" y="0"/>
              </a:cxn>
              <a:cxn ang="0">
                <a:pos x="1114527" y="6857996"/>
              </a:cxn>
              <a:cxn ang="0">
                <a:pos x="1255752" y="6857996"/>
              </a:cxn>
              <a:cxn ang="0">
                <a:pos x="1255752" y="0"/>
              </a:cxn>
            </a:cxnLst>
            <a:rect l="0" t="0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4" name="bg object 24"/>
          <p:cNvSpPr>
            <a:spLocks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/>
            <a:ahLst/>
            <a:cxnLst>
              <a:cxn ang="0">
                <a:pos x="1819275" y="0"/>
              </a:cxn>
              <a:cxn ang="0">
                <a:pos x="0" y="3267075"/>
              </a:cxn>
              <a:cxn ang="0">
                <a:pos x="1819275" y="3267075"/>
              </a:cxn>
              <a:cxn ang="0">
                <a:pos x="1819275" y="0"/>
              </a:cxn>
            </a:cxnLst>
            <a:rect l="0" t="0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5" name="bg object 25"/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385763"/>
            <a:ext cx="976312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37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975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1038" name="Holder 4"/>
          <p:cNvSpPr>
            <a:spLocks noGrp="1" noChangeArrowheads="1"/>
          </p:cNvSpPr>
          <p:nvPr>
            <p:ph type="ftr" sz="quarter" idx="5"/>
          </p:nvPr>
        </p:nvSpPr>
        <p:spPr bwMode="auto">
          <a:xfrm>
            <a:off x="4144963" y="6378575"/>
            <a:ext cx="3902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1039" name="Holder 5"/>
          <p:cNvSpPr>
            <a:spLocks noGrp="1" noChangeArrowheads="1"/>
          </p:cNvSpPr>
          <p:nvPr>
            <p:ph type="dt" sz="half" idx="6"/>
          </p:nvPr>
        </p:nvSpPr>
        <p:spPr bwMode="auto">
          <a:xfrm>
            <a:off x="609600" y="6378575"/>
            <a:ext cx="28035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65258AEB-6ED4-4B5C-A5E5-ECE08FBA14A9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600" y="6473825"/>
            <a:ext cx="241300" cy="1905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4300" eaLnBrk="1" hangingPunct="1">
              <a:spcBef>
                <a:spcPts val="50"/>
              </a:spcBef>
              <a:defRPr sz="1100">
                <a:solidFill>
                  <a:srgbClr val="2D93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defRPr>
            </a:lvl1pPr>
          </a:lstStyle>
          <a:p>
            <a:fld id="{ADA13D92-6655-4410-A5FC-55C6C79C2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object 2"/>
          <p:cNvGrpSpPr>
            <a:grpSpLocks/>
          </p:cNvGrpSpPr>
          <p:nvPr/>
        </p:nvGrpSpPr>
        <p:grpSpPr bwMode="auto"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2058" name="object 3"/>
            <p:cNvSpPr>
              <a:spLocks/>
            </p:cNvSpPr>
            <p:nvPr/>
          </p:nvSpPr>
          <p:spPr bwMode="auto">
            <a:xfrm>
              <a:off x="742950" y="1381125"/>
              <a:ext cx="1228725" cy="1057275"/>
            </a:xfrm>
            <a:custGeom>
              <a:avLst/>
              <a:gdLst/>
              <a:ahLst/>
              <a:cxnLst>
                <a:cxn ang="0">
                  <a:pos x="964438" y="0"/>
                </a:cxn>
                <a:cxn ang="0">
                  <a:pos x="264312" y="0"/>
                </a:cxn>
                <a:cxn ang="0">
                  <a:pos x="0" y="528701"/>
                </a:cxn>
                <a:cxn ang="0">
                  <a:pos x="264312" y="1057275"/>
                </a:cxn>
                <a:cxn ang="0">
                  <a:pos x="964438" y="1057275"/>
                </a:cxn>
                <a:cxn ang="0">
                  <a:pos x="1228725" y="528701"/>
                </a:cxn>
                <a:cxn ang="0">
                  <a:pos x="964438" y="0"/>
                </a:cxn>
              </a:cxnLst>
              <a:rect l="0" t="0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59" name="object 4"/>
            <p:cNvSpPr>
              <a:spLocks/>
            </p:cNvSpPr>
            <p:nvPr/>
          </p:nvSpPr>
          <p:spPr bwMode="auto">
            <a:xfrm>
              <a:off x="1838325" y="1104900"/>
              <a:ext cx="647700" cy="561975"/>
            </a:xfrm>
            <a:custGeom>
              <a:avLst/>
              <a:gdLst/>
              <a:ahLst/>
              <a:cxnLst>
                <a:cxn ang="0">
                  <a:pos x="507238" y="0"/>
                </a:cxn>
                <a:cxn ang="0">
                  <a:pos x="140462" y="0"/>
                </a:cxn>
                <a:cxn ang="0">
                  <a:pos x="0" y="280924"/>
                </a:cxn>
                <a:cxn ang="0">
                  <a:pos x="140462" y="561975"/>
                </a:cxn>
                <a:cxn ang="0">
                  <a:pos x="507238" y="561975"/>
                </a:cxn>
                <a:cxn ang="0">
                  <a:pos x="647700" y="280924"/>
                </a:cxn>
                <a:cxn ang="0">
                  <a:pos x="507238" y="0"/>
                </a:cxn>
              </a:cxnLst>
              <a:rect l="0" t="0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51" name="object 5"/>
          <p:cNvSpPr>
            <a:spLocks/>
          </p:cNvSpPr>
          <p:nvPr/>
        </p:nvSpPr>
        <p:spPr bwMode="auto">
          <a:xfrm>
            <a:off x="3752850" y="1190625"/>
            <a:ext cx="1666875" cy="1438275"/>
          </a:xfrm>
          <a:custGeom>
            <a:avLst/>
            <a:gdLst/>
            <a:ahLst/>
            <a:cxnLst>
              <a:cxn ang="0">
                <a:pos x="1307338" y="0"/>
              </a:cxn>
              <a:cxn ang="0">
                <a:pos x="359537" y="0"/>
              </a:cxn>
              <a:cxn ang="0">
                <a:pos x="0" y="719074"/>
              </a:cxn>
              <a:cxn ang="0">
                <a:pos x="359537" y="1438275"/>
              </a:cxn>
              <a:cxn ang="0">
                <a:pos x="1307338" y="1438275"/>
              </a:cxn>
              <a:cxn ang="0">
                <a:pos x="1666875" y="719074"/>
              </a:cxn>
              <a:cxn ang="0">
                <a:pos x="1307338" y="0"/>
              </a:cxn>
            </a:cxnLst>
            <a:rect l="0" t="0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" name="object 6"/>
          <p:cNvSpPr>
            <a:spLocks/>
          </p:cNvSpPr>
          <p:nvPr/>
        </p:nvSpPr>
        <p:spPr bwMode="auto">
          <a:xfrm>
            <a:off x="3800475" y="5229225"/>
            <a:ext cx="723900" cy="619125"/>
          </a:xfrm>
          <a:custGeom>
            <a:avLst/>
            <a:gdLst/>
            <a:ahLst/>
            <a:cxnLst>
              <a:cxn ang="0">
                <a:pos x="569087" y="0"/>
              </a:cxn>
              <a:cxn ang="0">
                <a:pos x="154812" y="0"/>
              </a:cxn>
              <a:cxn ang="0">
                <a:pos x="0" y="309625"/>
              </a:cxn>
              <a:cxn ang="0">
                <a:pos x="154812" y="619125"/>
              </a:cxn>
              <a:cxn ang="0">
                <a:pos x="569087" y="619125"/>
              </a:cxn>
              <a:cxn ang="0">
                <a:pos x="723900" y="309625"/>
              </a:cxn>
              <a:cxn ang="0">
                <a:pos x="569087" y="0"/>
              </a:cxn>
            </a:cxnLst>
            <a:rect l="0" t="0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6248400" y="2066925"/>
            <a:ext cx="3200400" cy="509114"/>
          </a:xfrm>
          <a:prstGeom prst="rect">
            <a:avLst/>
          </a:prstGeom>
        </p:spPr>
        <p:txBody>
          <a:bodyPr wrap="square" lIns="0" tIns="16510" rIns="0" bIns="0">
            <a:spAutoFit/>
          </a:bodyPr>
          <a:lstStyle/>
          <a:p>
            <a:pPr marL="12700" algn="ctr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lang="en-US" sz="3200" kern="0" dirty="0" smtClean="0">
                <a:solidFill>
                  <a:sysClr val="windowText" lastClr="000000"/>
                </a:solidFill>
                <a:latin typeface="Trebuchet MS"/>
                <a:cs typeface="Trebuchet MS"/>
              </a:rPr>
              <a:t>T.J.SRIRAAM</a:t>
            </a:r>
            <a:endParaRPr sz="32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938" y="2820988"/>
            <a:ext cx="1858962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b="1" kern="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kern="0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kern="0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pic>
        <p:nvPicPr>
          <p:cNvPr id="2055" name="object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bject 11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21F5244A-D06C-4E9F-91FC-AAAEC0915F6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1270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75" y="6467475"/>
            <a:ext cx="762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650" y="385763"/>
            <a:ext cx="2436813" cy="690574"/>
          </a:xfrm>
        </p:spPr>
        <p:txBody>
          <a:bodyPr vert="horz" tIns="13335" rtlCol="0"/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spc="-60" dirty="0"/>
              <a:t>RESULTS</a:t>
            </a:r>
            <a:endParaRPr sz="4400"/>
          </a:p>
        </p:txBody>
      </p:sp>
      <p:sp>
        <p:nvSpPr>
          <p:cNvPr id="9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pPr marL="38100"/>
            <a:fld id="{15257E3E-4501-4D4A-AC29-511228F4DE15}" type="slidenum">
              <a:rPr lang="en-US"/>
              <a:pPr marL="3810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600200"/>
            <a:ext cx="731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       Results: "Achieved accuracy of X% on the test set, with precision, recall, and F1-score exceeding industry benchmarks."</a:t>
            </a:r>
          </a:p>
          <a:p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       Conclusion: "Successful development of a robust sentiment analysis model with promising real-world applications."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>
              <a:cxn ang="0">
                <a:pos x="12192000" y="0"/>
              </a:cxn>
              <a:cxn ang="0">
                <a:pos x="0" y="0"/>
              </a:cxn>
              <a:cxn ang="0">
                <a:pos x="0" y="6858000"/>
              </a:cxn>
              <a:cxn ang="0">
                <a:pos x="12192000" y="6858000"/>
              </a:cxn>
              <a:cxn ang="0">
                <a:pos x="12192000" y="0"/>
              </a:cxn>
            </a:cxnLst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075" name="object 3"/>
          <p:cNvGrpSpPr>
            <a:grpSpLocks/>
          </p:cNvGrpSpPr>
          <p:nvPr/>
        </p:nvGrpSpPr>
        <p:grpSpPr bwMode="auto">
          <a:xfrm>
            <a:off x="7443788" y="0"/>
            <a:ext cx="4752975" cy="6862763"/>
            <a:chOff x="7443849" y="0"/>
            <a:chExt cx="4752975" cy="6863080"/>
          </a:xfrm>
        </p:grpSpPr>
        <p:sp>
          <p:nvSpPr>
            <p:cNvPr id="3086" name="object 4"/>
            <p:cNvSpPr>
              <a:spLocks/>
            </p:cNvSpPr>
            <p:nvPr/>
          </p:nvSpPr>
          <p:spPr bwMode="auto">
            <a:xfrm>
              <a:off x="9377426" y="4825"/>
              <a:ext cx="1218565" cy="68535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18352" y="6853171"/>
                </a:cxn>
              </a:cxnLst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7" name="object 5"/>
            <p:cNvSpPr>
              <a:spLocks/>
            </p:cNvSpPr>
            <p:nvPr/>
          </p:nvSpPr>
          <p:spPr bwMode="auto">
            <a:xfrm>
              <a:off x="7448612" y="3694896"/>
              <a:ext cx="4743450" cy="3163570"/>
            </a:xfrm>
            <a:custGeom>
              <a:avLst/>
              <a:gdLst/>
              <a:ahLst/>
              <a:cxnLst>
                <a:cxn ang="0">
                  <a:pos x="4743387" y="0"/>
                </a:cxn>
                <a:cxn ang="0">
                  <a:pos x="0" y="3163101"/>
                </a:cxn>
              </a:cxnLst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8" name="object 6"/>
            <p:cNvSpPr>
              <a:spLocks/>
            </p:cNvSpPr>
            <p:nvPr/>
          </p:nvSpPr>
          <p:spPr bwMode="auto">
            <a:xfrm>
              <a:off x="9182100" y="0"/>
              <a:ext cx="3009900" cy="6858000"/>
            </a:xfrm>
            <a:custGeom>
              <a:avLst/>
              <a:gdLst/>
              <a:ahLst/>
              <a:cxnLst>
                <a:cxn ang="0">
                  <a:pos x="3009899" y="0"/>
                </a:cxn>
                <a:cxn ang="0">
                  <a:pos x="2044399" y="0"/>
                </a:cxn>
                <a:cxn ang="0">
                  <a:pos x="0" y="6857996"/>
                </a:cxn>
                <a:cxn ang="0">
                  <a:pos x="3009899" y="6857996"/>
                </a:cxn>
                <a:cxn ang="0">
                  <a:pos x="3009899" y="0"/>
                </a:cxn>
              </a:cxnLst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9" name="object 7"/>
            <p:cNvSpPr>
              <a:spLocks/>
            </p:cNvSpPr>
            <p:nvPr/>
          </p:nvSpPr>
          <p:spPr bwMode="auto">
            <a:xfrm>
              <a:off x="9602878" y="0"/>
              <a:ext cx="2589530" cy="6858000"/>
            </a:xfrm>
            <a:custGeom>
              <a:avLst/>
              <a:gdLst/>
              <a:ahLst/>
              <a:cxnLst>
                <a:cxn ang="0">
                  <a:pos x="2589120" y="0"/>
                </a:cxn>
                <a:cxn ang="0">
                  <a:pos x="0" y="0"/>
                </a:cxn>
                <a:cxn ang="0">
                  <a:pos x="1208884" y="6857996"/>
                </a:cxn>
                <a:cxn ang="0">
                  <a:pos x="2589120" y="6857996"/>
                </a:cxn>
                <a:cxn ang="0">
                  <a:pos x="2589120" y="0"/>
                </a:cxn>
              </a:cxnLst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0" name="object 8"/>
            <p:cNvSpPr>
              <a:spLocks/>
            </p:cNvSpPr>
            <p:nvPr/>
          </p:nvSpPr>
          <p:spPr bwMode="auto">
            <a:xfrm>
              <a:off x="8934450" y="3048000"/>
              <a:ext cx="3257550" cy="3810000"/>
            </a:xfrm>
            <a:custGeom>
              <a:avLst/>
              <a:gdLst/>
              <a:ahLst/>
              <a:cxnLst>
                <a:cxn ang="0">
                  <a:pos x="3257550" y="0"/>
                </a:cxn>
                <a:cxn ang="0">
                  <a:pos x="0" y="3810000"/>
                </a:cxn>
                <a:cxn ang="0">
                  <a:pos x="3257550" y="3810000"/>
                </a:cxn>
                <a:cxn ang="0">
                  <a:pos x="3257550" y="0"/>
                </a:cxn>
              </a:cxnLst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1" name="object 9"/>
            <p:cNvSpPr>
              <a:spLocks/>
            </p:cNvSpPr>
            <p:nvPr/>
          </p:nvSpPr>
          <p:spPr bwMode="auto">
            <a:xfrm>
              <a:off x="9337930" y="0"/>
              <a:ext cx="2854325" cy="6858000"/>
            </a:xfrm>
            <a:custGeom>
              <a:avLst/>
              <a:gdLst/>
              <a:ahLst/>
              <a:cxnLst>
                <a:cxn ang="0">
                  <a:pos x="2854069" y="0"/>
                </a:cxn>
                <a:cxn ang="0">
                  <a:pos x="0" y="0"/>
                </a:cxn>
                <a:cxn ang="0">
                  <a:pos x="2470020" y="6857996"/>
                </a:cxn>
                <a:cxn ang="0">
                  <a:pos x="2854069" y="6857996"/>
                </a:cxn>
                <a:cxn ang="0">
                  <a:pos x="2854069" y="0"/>
                </a:cxn>
              </a:cxnLst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2" name="object 10"/>
            <p:cNvSpPr>
              <a:spLocks/>
            </p:cNvSpPr>
            <p:nvPr/>
          </p:nvSpPr>
          <p:spPr bwMode="auto">
            <a:xfrm>
              <a:off x="10896600" y="0"/>
              <a:ext cx="1295400" cy="6858000"/>
            </a:xfrm>
            <a:custGeom>
              <a:avLst/>
              <a:gdLst/>
              <a:ahLst/>
              <a:cxnLst>
                <a:cxn ang="0">
                  <a:pos x="1295399" y="0"/>
                </a:cxn>
                <a:cxn ang="0">
                  <a:pos x="1022453" y="0"/>
                </a:cxn>
                <a:cxn ang="0">
                  <a:pos x="0" y="6857996"/>
                </a:cxn>
                <a:cxn ang="0">
                  <a:pos x="1295399" y="6857996"/>
                </a:cxn>
                <a:cxn ang="0">
                  <a:pos x="1295399" y="0"/>
                </a:cxn>
              </a:cxnLst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3" name="object 11"/>
            <p:cNvSpPr>
              <a:spLocks/>
            </p:cNvSpPr>
            <p:nvPr/>
          </p:nvSpPr>
          <p:spPr bwMode="auto">
            <a:xfrm>
              <a:off x="10936247" y="0"/>
              <a:ext cx="1256030" cy="6858000"/>
            </a:xfrm>
            <a:custGeom>
              <a:avLst/>
              <a:gdLst/>
              <a:ahLst/>
              <a:cxnLst>
                <a:cxn ang="0">
                  <a:pos x="1255752" y="0"/>
                </a:cxn>
                <a:cxn ang="0">
                  <a:pos x="0" y="0"/>
                </a:cxn>
                <a:cxn ang="0">
                  <a:pos x="1114527" y="6857996"/>
                </a:cxn>
                <a:cxn ang="0">
                  <a:pos x="1255752" y="6857996"/>
                </a:cxn>
                <a:cxn ang="0">
                  <a:pos x="1255752" y="0"/>
                </a:cxn>
              </a:cxnLst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4" name="object 12"/>
            <p:cNvSpPr>
              <a:spLocks/>
            </p:cNvSpPr>
            <p:nvPr/>
          </p:nvSpPr>
          <p:spPr bwMode="auto">
            <a:xfrm>
              <a:off x="10372725" y="3590925"/>
              <a:ext cx="1819275" cy="3267075"/>
            </a:xfrm>
            <a:custGeom>
              <a:avLst/>
              <a:gdLst/>
              <a:ahLst/>
              <a:cxnLst>
                <a:cxn ang="0">
                  <a:pos x="1819275" y="0"/>
                </a:cxn>
                <a:cxn ang="0">
                  <a:pos x="0" y="3267075"/>
                </a:cxn>
                <a:cxn ang="0">
                  <a:pos x="1819275" y="3267075"/>
                </a:cxn>
                <a:cxn ang="0">
                  <a:pos x="1819275" y="0"/>
                </a:cxn>
              </a:cxnLst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076" name="object 13"/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14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9" name="object 16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388521"/>
          </a:xfrm>
        </p:spPr>
        <p:txBody>
          <a:bodyPr vert="horz" tIns="460692" rtlCol="0"/>
          <a:lstStyle/>
          <a:p>
            <a:pPr marL="193675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lang="en-US" sz="6000" b="0" dirty="0" smtClean="0">
                <a:latin typeface="+mj-lt"/>
              </a:rPr>
              <a:t>IMDB Movie Reviews</a:t>
            </a:r>
            <a:r>
              <a:rPr lang="en-US" sz="6000" dirty="0" smtClean="0">
                <a:latin typeface="+mj-lt"/>
              </a:rPr>
              <a:t> </a:t>
            </a:r>
            <a:endParaRPr sz="6000" spc="-10" dirty="0">
              <a:latin typeface="+mj-lt"/>
            </a:endParaRPr>
          </a:p>
        </p:txBody>
      </p:sp>
      <p:grpSp>
        <p:nvGrpSpPr>
          <p:cNvPr id="3081" name="object 18"/>
          <p:cNvGrpSpPr>
            <a:grpSpLocks/>
          </p:cNvGrpSpPr>
          <p:nvPr/>
        </p:nvGrpSpPr>
        <p:grpSpPr bwMode="auto"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3084" name="object 1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6275" y="6467475"/>
              <a:ext cx="214312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5" name="object 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6725" y="6410325"/>
              <a:ext cx="37052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object 22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22A31111-A18B-49AC-9892-6CEA87783CD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>
              <a:cxn ang="0">
                <a:pos x="12192000" y="0"/>
              </a:cxn>
              <a:cxn ang="0">
                <a:pos x="0" y="0"/>
              </a:cxn>
              <a:cxn ang="0">
                <a:pos x="0" y="6858000"/>
              </a:cxn>
              <a:cxn ang="0">
                <a:pos x="12192000" y="6858000"/>
              </a:cxn>
              <a:cxn ang="0">
                <a:pos x="12192000" y="0"/>
              </a:cxn>
            </a:cxnLst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grpSp>
        <p:nvGrpSpPr>
          <p:cNvPr id="4099" name="object 3"/>
          <p:cNvGrpSpPr>
            <a:grpSpLocks/>
          </p:cNvGrpSpPr>
          <p:nvPr/>
        </p:nvGrpSpPr>
        <p:grpSpPr bwMode="auto">
          <a:xfrm>
            <a:off x="7443788" y="0"/>
            <a:ext cx="4752975" cy="6862763"/>
            <a:chOff x="7443849" y="0"/>
            <a:chExt cx="4752975" cy="6863080"/>
          </a:xfrm>
        </p:grpSpPr>
        <p:sp>
          <p:nvSpPr>
            <p:cNvPr id="4110" name="object 4"/>
            <p:cNvSpPr>
              <a:spLocks/>
            </p:cNvSpPr>
            <p:nvPr/>
          </p:nvSpPr>
          <p:spPr bwMode="auto">
            <a:xfrm>
              <a:off x="9377426" y="4825"/>
              <a:ext cx="1218565" cy="68535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18352" y="6853171"/>
                </a:cxn>
              </a:cxnLst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1" name="object 5"/>
            <p:cNvSpPr>
              <a:spLocks/>
            </p:cNvSpPr>
            <p:nvPr/>
          </p:nvSpPr>
          <p:spPr bwMode="auto">
            <a:xfrm>
              <a:off x="7448612" y="3694896"/>
              <a:ext cx="4743450" cy="3163570"/>
            </a:xfrm>
            <a:custGeom>
              <a:avLst/>
              <a:gdLst/>
              <a:ahLst/>
              <a:cxnLst>
                <a:cxn ang="0">
                  <a:pos x="4743387" y="0"/>
                </a:cxn>
                <a:cxn ang="0">
                  <a:pos x="0" y="3163101"/>
                </a:cxn>
              </a:cxnLst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2" name="object 6"/>
            <p:cNvSpPr>
              <a:spLocks/>
            </p:cNvSpPr>
            <p:nvPr/>
          </p:nvSpPr>
          <p:spPr bwMode="auto">
            <a:xfrm>
              <a:off x="9182100" y="0"/>
              <a:ext cx="3009900" cy="6858000"/>
            </a:xfrm>
            <a:custGeom>
              <a:avLst/>
              <a:gdLst/>
              <a:ahLst/>
              <a:cxnLst>
                <a:cxn ang="0">
                  <a:pos x="3009899" y="0"/>
                </a:cxn>
                <a:cxn ang="0">
                  <a:pos x="2044399" y="0"/>
                </a:cxn>
                <a:cxn ang="0">
                  <a:pos x="0" y="6857996"/>
                </a:cxn>
                <a:cxn ang="0">
                  <a:pos x="3009899" y="6857996"/>
                </a:cxn>
                <a:cxn ang="0">
                  <a:pos x="3009899" y="0"/>
                </a:cxn>
              </a:cxnLst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3" name="object 7"/>
            <p:cNvSpPr>
              <a:spLocks/>
            </p:cNvSpPr>
            <p:nvPr/>
          </p:nvSpPr>
          <p:spPr bwMode="auto">
            <a:xfrm>
              <a:off x="9602878" y="0"/>
              <a:ext cx="2589530" cy="6858000"/>
            </a:xfrm>
            <a:custGeom>
              <a:avLst/>
              <a:gdLst/>
              <a:ahLst/>
              <a:cxnLst>
                <a:cxn ang="0">
                  <a:pos x="2589120" y="0"/>
                </a:cxn>
                <a:cxn ang="0">
                  <a:pos x="0" y="0"/>
                </a:cxn>
                <a:cxn ang="0">
                  <a:pos x="1208884" y="6857996"/>
                </a:cxn>
                <a:cxn ang="0">
                  <a:pos x="2589120" y="6857996"/>
                </a:cxn>
                <a:cxn ang="0">
                  <a:pos x="2589120" y="0"/>
                </a:cxn>
              </a:cxnLst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4" name="object 8"/>
            <p:cNvSpPr>
              <a:spLocks/>
            </p:cNvSpPr>
            <p:nvPr/>
          </p:nvSpPr>
          <p:spPr bwMode="auto">
            <a:xfrm>
              <a:off x="8934450" y="3048000"/>
              <a:ext cx="3257550" cy="3810000"/>
            </a:xfrm>
            <a:custGeom>
              <a:avLst/>
              <a:gdLst/>
              <a:ahLst/>
              <a:cxnLst>
                <a:cxn ang="0">
                  <a:pos x="3257550" y="0"/>
                </a:cxn>
                <a:cxn ang="0">
                  <a:pos x="0" y="3810000"/>
                </a:cxn>
                <a:cxn ang="0">
                  <a:pos x="3257550" y="3810000"/>
                </a:cxn>
                <a:cxn ang="0">
                  <a:pos x="3257550" y="0"/>
                </a:cxn>
              </a:cxnLst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5" name="object 9"/>
            <p:cNvSpPr>
              <a:spLocks/>
            </p:cNvSpPr>
            <p:nvPr/>
          </p:nvSpPr>
          <p:spPr bwMode="auto">
            <a:xfrm>
              <a:off x="9337930" y="0"/>
              <a:ext cx="2854325" cy="6858000"/>
            </a:xfrm>
            <a:custGeom>
              <a:avLst/>
              <a:gdLst/>
              <a:ahLst/>
              <a:cxnLst>
                <a:cxn ang="0">
                  <a:pos x="2854069" y="0"/>
                </a:cxn>
                <a:cxn ang="0">
                  <a:pos x="0" y="0"/>
                </a:cxn>
                <a:cxn ang="0">
                  <a:pos x="2470020" y="6857996"/>
                </a:cxn>
                <a:cxn ang="0">
                  <a:pos x="2854069" y="6857996"/>
                </a:cxn>
                <a:cxn ang="0">
                  <a:pos x="2854069" y="0"/>
                </a:cxn>
              </a:cxnLst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6" name="object 10"/>
            <p:cNvSpPr>
              <a:spLocks/>
            </p:cNvSpPr>
            <p:nvPr/>
          </p:nvSpPr>
          <p:spPr bwMode="auto">
            <a:xfrm>
              <a:off x="10896600" y="0"/>
              <a:ext cx="1295400" cy="6858000"/>
            </a:xfrm>
            <a:custGeom>
              <a:avLst/>
              <a:gdLst/>
              <a:ahLst/>
              <a:cxnLst>
                <a:cxn ang="0">
                  <a:pos x="1295399" y="0"/>
                </a:cxn>
                <a:cxn ang="0">
                  <a:pos x="1022453" y="0"/>
                </a:cxn>
                <a:cxn ang="0">
                  <a:pos x="0" y="6857996"/>
                </a:cxn>
                <a:cxn ang="0">
                  <a:pos x="1295399" y="6857996"/>
                </a:cxn>
                <a:cxn ang="0">
                  <a:pos x="1295399" y="0"/>
                </a:cxn>
              </a:cxnLst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7" name="object 11"/>
            <p:cNvSpPr>
              <a:spLocks/>
            </p:cNvSpPr>
            <p:nvPr/>
          </p:nvSpPr>
          <p:spPr bwMode="auto">
            <a:xfrm>
              <a:off x="10936247" y="0"/>
              <a:ext cx="1256030" cy="6858000"/>
            </a:xfrm>
            <a:custGeom>
              <a:avLst/>
              <a:gdLst/>
              <a:ahLst/>
              <a:cxnLst>
                <a:cxn ang="0">
                  <a:pos x="1255752" y="0"/>
                </a:cxn>
                <a:cxn ang="0">
                  <a:pos x="0" y="0"/>
                </a:cxn>
                <a:cxn ang="0">
                  <a:pos x="1114527" y="6857996"/>
                </a:cxn>
                <a:cxn ang="0">
                  <a:pos x="1255752" y="6857996"/>
                </a:cxn>
                <a:cxn ang="0">
                  <a:pos x="1255752" y="0"/>
                </a:cxn>
              </a:cxnLst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8" name="object 12"/>
            <p:cNvSpPr>
              <a:spLocks/>
            </p:cNvSpPr>
            <p:nvPr/>
          </p:nvSpPr>
          <p:spPr bwMode="auto">
            <a:xfrm>
              <a:off x="10372725" y="3590925"/>
              <a:ext cx="1819275" cy="3267075"/>
            </a:xfrm>
            <a:custGeom>
              <a:avLst/>
              <a:gdLst/>
              <a:ahLst/>
              <a:cxnLst>
                <a:cxn ang="0">
                  <a:pos x="1819275" y="0"/>
                </a:cxn>
                <a:cxn ang="0">
                  <a:pos x="0" y="3267075"/>
                </a:cxn>
                <a:cxn ang="0">
                  <a:pos x="1819275" y="3267075"/>
                </a:cxn>
                <a:cxn ang="0">
                  <a:pos x="1819275" y="0"/>
                </a:cxn>
              </a:cxnLst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100" name="object 13"/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752475" y="6486525"/>
            <a:ext cx="1773238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kern="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kern="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kern="0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kern="0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kern="0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4102" name="object 15"/>
          <p:cNvSpPr>
            <a:spLocks/>
          </p:cNvSpPr>
          <p:nvPr/>
        </p:nvSpPr>
        <p:spPr bwMode="auto">
          <a:xfrm>
            <a:off x="7362825" y="447675"/>
            <a:ext cx="361950" cy="361950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132864" y="6464"/>
              </a:cxn>
              <a:cxn ang="0">
                <a:pos x="89633" y="24708"/>
              </a:cxn>
              <a:cxn ang="0">
                <a:pos x="53006" y="53006"/>
              </a:cxn>
              <a:cxn ang="0">
                <a:pos x="24708" y="89633"/>
              </a:cxn>
              <a:cxn ang="0">
                <a:pos x="6464" y="132864"/>
              </a:cxn>
              <a:cxn ang="0">
                <a:pos x="0" y="180975"/>
              </a:cxn>
              <a:cxn ang="0">
                <a:pos x="6464" y="229085"/>
              </a:cxn>
              <a:cxn ang="0">
                <a:pos x="24708" y="272316"/>
              </a:cxn>
              <a:cxn ang="0">
                <a:pos x="53006" y="308943"/>
              </a:cxn>
              <a:cxn ang="0">
                <a:pos x="89633" y="337241"/>
              </a:cxn>
              <a:cxn ang="0">
                <a:pos x="132864" y="355485"/>
              </a:cxn>
              <a:cxn ang="0">
                <a:pos x="180975" y="361950"/>
              </a:cxn>
              <a:cxn ang="0">
                <a:pos x="229085" y="355485"/>
              </a:cxn>
              <a:cxn ang="0">
                <a:pos x="272316" y="337241"/>
              </a:cxn>
              <a:cxn ang="0">
                <a:pos x="308943" y="308943"/>
              </a:cxn>
              <a:cxn ang="0">
                <a:pos x="337241" y="272316"/>
              </a:cxn>
              <a:cxn ang="0">
                <a:pos x="355485" y="229085"/>
              </a:cxn>
              <a:cxn ang="0">
                <a:pos x="361950" y="180975"/>
              </a:cxn>
              <a:cxn ang="0">
                <a:pos x="355485" y="132864"/>
              </a:cxn>
              <a:cxn ang="0">
                <a:pos x="337241" y="89633"/>
              </a:cxn>
              <a:cxn ang="0">
                <a:pos x="308943" y="53006"/>
              </a:cxn>
              <a:cxn ang="0">
                <a:pos x="272316" y="24708"/>
              </a:cxn>
              <a:cxn ang="0">
                <a:pos x="229085" y="6464"/>
              </a:cxn>
              <a:cxn ang="0">
                <a:pos x="180975" y="0"/>
              </a:cxn>
            </a:cxnLst>
            <a:rect l="0" t="0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3" name="object 16"/>
          <p:cNvSpPr>
            <a:spLocks/>
          </p:cNvSpPr>
          <p:nvPr/>
        </p:nvSpPr>
        <p:spPr bwMode="auto">
          <a:xfrm>
            <a:off x="11010900" y="5610225"/>
            <a:ext cx="647700" cy="647700"/>
          </a:xfrm>
          <a:custGeom>
            <a:avLst/>
            <a:gdLst/>
            <a:ahLst/>
            <a:cxnLst>
              <a:cxn ang="0">
                <a:pos x="323850" y="0"/>
              </a:cxn>
              <a:cxn ang="0">
                <a:pos x="276003" y="3511"/>
              </a:cxn>
              <a:cxn ang="0">
                <a:pos x="230332" y="13711"/>
              </a:cxn>
              <a:cxn ang="0">
                <a:pos x="187340" y="30099"/>
              </a:cxn>
              <a:cxn ang="0">
                <a:pos x="147528" y="52175"/>
              </a:cxn>
              <a:cxn ang="0">
                <a:pos x="111397" y="79436"/>
              </a:cxn>
              <a:cxn ang="0">
                <a:pos x="79448" y="111381"/>
              </a:cxn>
              <a:cxn ang="0">
                <a:pos x="52184" y="147511"/>
              </a:cxn>
              <a:cxn ang="0">
                <a:pos x="30106" y="187324"/>
              </a:cxn>
              <a:cxn ang="0">
                <a:pos x="13714" y="230319"/>
              </a:cxn>
              <a:cxn ang="0">
                <a:pos x="3512" y="275994"/>
              </a:cxn>
              <a:cxn ang="0">
                <a:pos x="0" y="323850"/>
              </a:cxn>
              <a:cxn ang="0">
                <a:pos x="3512" y="371705"/>
              </a:cxn>
              <a:cxn ang="0">
                <a:pos x="13714" y="417380"/>
              </a:cxn>
              <a:cxn ang="0">
                <a:pos x="30106" y="460375"/>
              </a:cxn>
              <a:cxn ang="0">
                <a:pos x="52184" y="500188"/>
              </a:cxn>
              <a:cxn ang="0">
                <a:pos x="79448" y="536318"/>
              </a:cxn>
              <a:cxn ang="0">
                <a:pos x="111397" y="568263"/>
              </a:cxn>
              <a:cxn ang="0">
                <a:pos x="147528" y="595524"/>
              </a:cxn>
              <a:cxn ang="0">
                <a:pos x="187340" y="617600"/>
              </a:cxn>
              <a:cxn ang="0">
                <a:pos x="230332" y="633988"/>
              </a:cxn>
              <a:cxn ang="0">
                <a:pos x="276003" y="644188"/>
              </a:cxn>
              <a:cxn ang="0">
                <a:pos x="323850" y="647700"/>
              </a:cxn>
              <a:cxn ang="0">
                <a:pos x="371696" y="644188"/>
              </a:cxn>
              <a:cxn ang="0">
                <a:pos x="417367" y="633988"/>
              </a:cxn>
              <a:cxn ang="0">
                <a:pos x="460359" y="617600"/>
              </a:cxn>
              <a:cxn ang="0">
                <a:pos x="500171" y="595524"/>
              </a:cxn>
              <a:cxn ang="0">
                <a:pos x="536302" y="568263"/>
              </a:cxn>
              <a:cxn ang="0">
                <a:pos x="568251" y="536318"/>
              </a:cxn>
              <a:cxn ang="0">
                <a:pos x="595515" y="500188"/>
              </a:cxn>
              <a:cxn ang="0">
                <a:pos x="617593" y="460375"/>
              </a:cxn>
              <a:cxn ang="0">
                <a:pos x="633985" y="417380"/>
              </a:cxn>
              <a:cxn ang="0">
                <a:pos x="644187" y="371705"/>
              </a:cxn>
              <a:cxn ang="0">
                <a:pos x="647700" y="323850"/>
              </a:cxn>
              <a:cxn ang="0">
                <a:pos x="644187" y="275994"/>
              </a:cxn>
              <a:cxn ang="0">
                <a:pos x="633985" y="230319"/>
              </a:cxn>
              <a:cxn ang="0">
                <a:pos x="617593" y="187324"/>
              </a:cxn>
              <a:cxn ang="0">
                <a:pos x="595515" y="147511"/>
              </a:cxn>
              <a:cxn ang="0">
                <a:pos x="568251" y="111381"/>
              </a:cxn>
              <a:cxn ang="0">
                <a:pos x="536302" y="79436"/>
              </a:cxn>
              <a:cxn ang="0">
                <a:pos x="500171" y="52175"/>
              </a:cxn>
              <a:cxn ang="0">
                <a:pos x="460359" y="30099"/>
              </a:cxn>
              <a:cxn ang="0">
                <a:pos x="417367" y="13711"/>
              </a:cxn>
              <a:cxn ang="0">
                <a:pos x="371696" y="3511"/>
              </a:cxn>
              <a:cxn ang="0">
                <a:pos x="323850" y="0"/>
              </a:cxn>
            </a:cxnLst>
            <a:rect l="0" t="0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104" name="object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87050" y="6134100"/>
            <a:ext cx="24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5" name="object 18"/>
          <p:cNvGrpSpPr>
            <a:grpSpLocks/>
          </p:cNvGrpSpPr>
          <p:nvPr/>
        </p:nvGrpSpPr>
        <p:grpSpPr bwMode="auto">
          <a:xfrm>
            <a:off x="47625" y="3819525"/>
            <a:ext cx="4124325" cy="3009900"/>
            <a:chOff x="47625" y="3819523"/>
            <a:chExt cx="4124325" cy="3009900"/>
          </a:xfrm>
        </p:grpSpPr>
        <p:pic>
          <p:nvPicPr>
            <p:cNvPr id="4108" name="object 1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6725" y="6410325"/>
              <a:ext cx="37052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9" name="object 2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625" y="3819523"/>
              <a:ext cx="1733550" cy="3009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800" y="385762"/>
            <a:ext cx="9763125" cy="1489767"/>
          </a:xfrm>
        </p:spPr>
        <p:txBody>
          <a:bodyPr vert="horz" tIns="73279" rtlCol="0"/>
          <a:lstStyle/>
          <a:p>
            <a:pPr marL="193675" algn="l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spc="-10" smtClean="0">
                <a:latin typeface="+mj-lt"/>
              </a:rPr>
              <a:t>AGENDA</a:t>
            </a:r>
            <a:r>
              <a:rPr lang="en-US" sz="4800" spc="-10" dirty="0" smtClean="0"/>
              <a:t/>
            </a:r>
            <a:br>
              <a:rPr lang="en-US" sz="4800" spc="-10" dirty="0" smtClean="0"/>
            </a:br>
            <a:endParaRPr sz="4800"/>
          </a:p>
        </p:txBody>
      </p:sp>
      <p:sp>
        <p:nvSpPr>
          <p:cNvPr id="22" name="object 22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C3AB45DB-DD41-4C32-8228-FEF29778245B}" type="slidenum">
              <a:rPr lang="en-US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28800" y="1524000"/>
            <a:ext cx="731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End Users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Solution and Value Proposition   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Wow Factor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err="1" smtClean="0">
                <a:latin typeface="+mn-lt"/>
              </a:rPr>
              <a:t>Modelling</a:t>
            </a:r>
            <a:r>
              <a:rPr lang="en-US" sz="4000" spc="-10" dirty="0" smtClean="0">
                <a:latin typeface="+mn-lt"/>
              </a:rPr>
              <a:t> Approach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smtClean="0">
                <a:latin typeface="+mn-lt"/>
              </a:rPr>
              <a:t> Results and Conclusion</a:t>
            </a:r>
            <a:endParaRPr lang="en-US" sz="4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object 2"/>
          <p:cNvGrpSpPr>
            <a:grpSpLocks/>
          </p:cNvGrpSpPr>
          <p:nvPr/>
        </p:nvGrpSpPr>
        <p:grpSpPr bwMode="auto"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5128" name="object 3"/>
            <p:cNvSpPr>
              <a:spLocks/>
            </p:cNvSpPr>
            <p:nvPr/>
          </p:nvSpPr>
          <p:spPr bwMode="auto">
            <a:xfrm>
              <a:off x="9353550" y="5362575"/>
              <a:ext cx="457200" cy="457200"/>
            </a:xfrm>
            <a:custGeom>
              <a:avLst/>
              <a:gdLst/>
              <a:ahLst/>
              <a:cxnLst>
                <a:cxn ang="0">
                  <a:pos x="457200" y="0"/>
                </a:cxn>
                <a:cxn ang="0">
                  <a:pos x="0" y="0"/>
                </a:cxn>
                <a:cxn ang="0">
                  <a:pos x="0" y="457200"/>
                </a:cxn>
                <a:cxn ang="0">
                  <a:pos x="457200" y="457200"/>
                </a:cxn>
                <a:cxn ang="0">
                  <a:pos x="457200" y="0"/>
                </a:cxn>
              </a:cxnLst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9" name="object 4"/>
            <p:cNvSpPr>
              <a:spLocks/>
            </p:cNvSpPr>
            <p:nvPr/>
          </p:nvSpPr>
          <p:spPr bwMode="auto">
            <a:xfrm>
              <a:off x="9353550" y="5895975"/>
              <a:ext cx="180975" cy="180975"/>
            </a:xfrm>
            <a:custGeom>
              <a:avLst/>
              <a:gdLst/>
              <a:ahLst/>
              <a:cxnLst>
                <a:cxn ang="0">
                  <a:pos x="180975" y="0"/>
                </a:cxn>
                <a:cxn ang="0">
                  <a:pos x="0" y="0"/>
                </a:cxn>
                <a:cxn ang="0">
                  <a:pos x="0" y="180975"/>
                </a:cxn>
                <a:cxn ang="0">
                  <a:pos x="180975" y="180975"/>
                </a:cxn>
                <a:cxn ang="0">
                  <a:pos x="180975" y="0"/>
                </a:cxn>
              </a:cxnLst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5130" name="object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91475" y="2933700"/>
              <a:ext cx="2762250" cy="325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574675"/>
            <a:ext cx="6167438" cy="693780"/>
          </a:xfrm>
        </p:spPr>
        <p:txBody>
          <a:bodyPr vert="horz" tIns="16510" rtlCol="0"/>
          <a:lstStyle/>
          <a:p>
            <a:pPr marL="12700" algn="l" eaLnBrk="1" fontAlgn="auto" hangingPunct="1">
              <a:spcBef>
                <a:spcPts val="130"/>
              </a:spcBef>
              <a:spcAft>
                <a:spcPts val="0"/>
              </a:spcAft>
              <a:tabLst>
                <a:tab pos="2727960" algn="l"/>
              </a:tabLst>
              <a:defRPr/>
            </a:pPr>
            <a:r>
              <a:rPr sz="4400" spc="-10" dirty="0">
                <a:latin typeface="+mj-lt"/>
              </a:rPr>
              <a:t>PROBLEM</a:t>
            </a:r>
            <a:r>
              <a:rPr sz="4400" dirty="0">
                <a:latin typeface="+mj-lt"/>
              </a:rPr>
              <a:t>	</a:t>
            </a:r>
            <a:r>
              <a:rPr sz="4400" spc="-80" dirty="0">
                <a:latin typeface="+mj-lt"/>
              </a:rPr>
              <a:t>STATEMENT</a:t>
            </a:r>
          </a:p>
        </p:txBody>
      </p:sp>
      <p:pic>
        <p:nvPicPr>
          <p:cNvPr id="5125" name="object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ject 10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F69CD1E7-AF85-45A6-A0EB-936E77226EA6}" type="slidenum">
              <a:rPr lang="en-US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1752600"/>
            <a:ext cx="7315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object 2"/>
          <p:cNvGrpSpPr>
            <a:grpSpLocks/>
          </p:cNvGrpSpPr>
          <p:nvPr/>
        </p:nvGrpSpPr>
        <p:grpSpPr bwMode="auto"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152" name="object 3"/>
            <p:cNvSpPr>
              <a:spLocks/>
            </p:cNvSpPr>
            <p:nvPr/>
          </p:nvSpPr>
          <p:spPr bwMode="auto">
            <a:xfrm>
              <a:off x="9353550" y="5362575"/>
              <a:ext cx="457200" cy="457200"/>
            </a:xfrm>
            <a:custGeom>
              <a:avLst/>
              <a:gdLst/>
              <a:ahLst/>
              <a:cxnLst>
                <a:cxn ang="0">
                  <a:pos x="457200" y="0"/>
                </a:cxn>
                <a:cxn ang="0">
                  <a:pos x="0" y="0"/>
                </a:cxn>
                <a:cxn ang="0">
                  <a:pos x="0" y="457200"/>
                </a:cxn>
                <a:cxn ang="0">
                  <a:pos x="457200" y="457200"/>
                </a:cxn>
                <a:cxn ang="0">
                  <a:pos x="457200" y="0"/>
                </a:cxn>
              </a:cxnLst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3" name="object 4"/>
            <p:cNvSpPr>
              <a:spLocks/>
            </p:cNvSpPr>
            <p:nvPr/>
          </p:nvSpPr>
          <p:spPr bwMode="auto">
            <a:xfrm>
              <a:off x="9353550" y="5895975"/>
              <a:ext cx="180975" cy="180975"/>
            </a:xfrm>
            <a:custGeom>
              <a:avLst/>
              <a:gdLst/>
              <a:ahLst/>
              <a:cxnLst>
                <a:cxn ang="0">
                  <a:pos x="180975" y="0"/>
                </a:cxn>
                <a:cxn ang="0">
                  <a:pos x="0" y="0"/>
                </a:cxn>
                <a:cxn ang="0">
                  <a:pos x="0" y="180975"/>
                </a:cxn>
                <a:cxn ang="0">
                  <a:pos x="180975" y="180975"/>
                </a:cxn>
                <a:cxn ang="0">
                  <a:pos x="180975" y="0"/>
                </a:cxn>
              </a:cxnLst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154" name="object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58225" y="2647950"/>
              <a:ext cx="3533775" cy="381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1999" y="830263"/>
            <a:ext cx="5241925" cy="693780"/>
          </a:xfrm>
        </p:spPr>
        <p:txBody>
          <a:bodyPr vert="horz" tIns="16510" rtlCol="0"/>
          <a:lstStyle/>
          <a:p>
            <a:pPr marL="12700" eaLnBrk="1" fontAlgn="auto" hangingPunct="1">
              <a:spcBef>
                <a:spcPts val="130"/>
              </a:spcBef>
              <a:spcAft>
                <a:spcPts val="0"/>
              </a:spcAft>
              <a:tabLst>
                <a:tab pos="2643505" algn="l"/>
              </a:tabLst>
              <a:defRPr/>
            </a:pPr>
            <a:r>
              <a:rPr sz="4400" spc="-10" dirty="0">
                <a:latin typeface="+mj-lt"/>
              </a:rPr>
              <a:t>PROJECT</a:t>
            </a:r>
            <a:r>
              <a:rPr sz="4400" dirty="0">
                <a:latin typeface="+mj-lt"/>
              </a:rPr>
              <a:t>	</a:t>
            </a:r>
            <a:r>
              <a:rPr sz="4400" spc="-10" dirty="0">
                <a:latin typeface="+mj-lt"/>
              </a:rPr>
              <a:t>OVERVIEW</a:t>
            </a:r>
          </a:p>
        </p:txBody>
      </p:sp>
      <p:pic>
        <p:nvPicPr>
          <p:cNvPr id="6149" name="object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ject 10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88D638F7-739F-499B-829A-505BA401B663}" type="slidenum">
              <a:rPr lang="en-US"/>
              <a:pPr/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71600" y="1981200"/>
            <a:ext cx="670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+mn-lt"/>
              </a:rPr>
              <a:t>Overview: "Our project aims to develop a sentiment analysis model capable of classifying movie reviews as positive or negative.“</a:t>
            </a:r>
          </a:p>
          <a:p>
            <a:endParaRPr lang="en-US" sz="3200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+mn-lt"/>
              </a:rPr>
              <a:t>Components: "Data collection, preprocessing, feature extraction, model selection, and evaluation."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2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object 4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205072"/>
          </a:xfrm>
        </p:spPr>
        <p:txBody>
          <a:bodyPr vert="horz" tIns="522858" rtlCol="0"/>
          <a:lstStyle/>
          <a:p>
            <a:pPr marL="153670" algn="l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sz="4400" spc="-20" dirty="0">
                <a:latin typeface="+mj-lt"/>
              </a:rPr>
              <a:t>WHO</a:t>
            </a:r>
            <a:r>
              <a:rPr sz="4400" spc="-235" dirty="0">
                <a:latin typeface="+mj-lt"/>
              </a:rPr>
              <a:t> </a:t>
            </a:r>
            <a:r>
              <a:rPr sz="4400" dirty="0">
                <a:latin typeface="+mj-lt"/>
              </a:rPr>
              <a:t>ARE</a:t>
            </a:r>
            <a:r>
              <a:rPr sz="4400" spc="-90" dirty="0">
                <a:latin typeface="+mj-lt"/>
              </a:rPr>
              <a:t> </a:t>
            </a:r>
            <a:r>
              <a:rPr sz="4400" dirty="0">
                <a:latin typeface="+mj-lt"/>
              </a:rPr>
              <a:t>THE</a:t>
            </a:r>
            <a:r>
              <a:rPr sz="4400" spc="-65" dirty="0">
                <a:latin typeface="+mj-lt"/>
              </a:rPr>
              <a:t> </a:t>
            </a:r>
            <a:r>
              <a:rPr sz="4400" dirty="0">
                <a:latin typeface="+mj-lt"/>
              </a:rPr>
              <a:t>END</a:t>
            </a:r>
            <a:r>
              <a:rPr sz="4400" spc="-75" dirty="0">
                <a:latin typeface="+mj-lt"/>
              </a:rPr>
              <a:t> </a:t>
            </a:r>
            <a:r>
              <a:rPr sz="4400" spc="-10" dirty="0">
                <a:latin typeface="+mj-lt"/>
              </a:rPr>
              <a:t>USERS?</a:t>
            </a:r>
            <a:endParaRPr sz="4400">
              <a:latin typeface="+mj-lt"/>
            </a:endParaRPr>
          </a:p>
        </p:txBody>
      </p:sp>
      <p:pic>
        <p:nvPicPr>
          <p:cNvPr id="7174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6172200"/>
            <a:ext cx="2181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ject 8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BDB59425-08A4-4F9A-969F-B87896374454}" type="slidenum">
              <a:rPr lang="en-US"/>
              <a:pPr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1981200"/>
            <a:ext cx="6629400" cy="467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End Users: "Film studios, movie critics, marketing agencies, and streaming platforms seeking insights into audience sentiments towards movies."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Benefits: "Better understanding of audience preferences, targeted marketing strategies, and improved decision-making."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6375"/>
            <a:ext cx="26955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044517"/>
          </a:xfrm>
        </p:spPr>
        <p:txBody>
          <a:bodyPr vert="horz" tIns="485775" rtlCol="0"/>
          <a:lstStyle/>
          <a:p>
            <a:pPr marL="12700" algn="l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3600" dirty="0"/>
              <a:t>YOUR</a:t>
            </a:r>
            <a:r>
              <a:rPr sz="3600" spc="-100" dirty="0"/>
              <a:t> </a:t>
            </a:r>
            <a:r>
              <a:rPr sz="360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</a:t>
            </a:r>
            <a:r>
              <a:rPr sz="3600" spc="5" dirty="0"/>
              <a:t> </a:t>
            </a:r>
            <a:r>
              <a:rPr sz="3600" spc="-20" dirty="0"/>
              <a:t>VALUE</a:t>
            </a:r>
            <a:r>
              <a:rPr sz="3600" spc="-114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8199" name="object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ABED35B1-0D5B-4E5F-9E08-3821B786382A}" type="slidenum">
              <a:rPr lang="en-US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1828800"/>
            <a:ext cx="624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Solution: "Utilizing machine learning algorithms to analyze movie reviews and classify sentiments."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 Value Proposition: "Accurate sentiment analysis, automated processing of large volumes of reviews, and actionable insights for stakeholders."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525"/>
            <a:ext cx="1773238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kern="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kern="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kern="0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kern="0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kern="0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9219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222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3381375"/>
            <a:ext cx="24669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965905"/>
          </a:xfrm>
        </p:spPr>
        <p:txBody>
          <a:bodyPr vert="horz" tIns="286004" rtlCol="0"/>
          <a:lstStyle/>
          <a:p>
            <a:pPr marL="193675" algn="l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sz="4400" dirty="0"/>
              <a:t>THE</a:t>
            </a:r>
            <a:r>
              <a:rPr sz="4400" spc="15" dirty="0"/>
              <a:t> </a:t>
            </a:r>
            <a:r>
              <a:rPr sz="4400" dirty="0"/>
              <a:t>WOW</a:t>
            </a:r>
            <a:r>
              <a:rPr sz="4400" spc="90" dirty="0"/>
              <a:t> </a:t>
            </a:r>
            <a:r>
              <a:rPr sz="4400" dirty="0"/>
              <a:t>IN</a:t>
            </a:r>
            <a:r>
              <a:rPr sz="4400" spc="-10" dirty="0"/>
              <a:t> </a:t>
            </a:r>
            <a:r>
              <a:rPr sz="4400" dirty="0"/>
              <a:t>YOUR </a:t>
            </a:r>
            <a:r>
              <a:rPr sz="4400" spc="-10" dirty="0"/>
              <a:t>SOLUTION</a:t>
            </a:r>
          </a:p>
        </p:txBody>
      </p:sp>
      <p:sp>
        <p:nvSpPr>
          <p:cNvPr id="8" name="object 8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pPr marL="38100"/>
            <a:fld id="{A4191031-356B-4905-A9FA-367884CA4FA2}" type="slidenum">
              <a:rPr lang="en-US"/>
              <a:pPr marL="3810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1905000"/>
            <a:ext cx="6629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Wow Factor: "Integration of state-of-the-art deep learning techniques for sentiment analysis, enabling nuanced understanding of complex reviews.“</a:t>
            </a:r>
          </a:p>
          <a:p>
            <a:endParaRPr lang="en-US" sz="3200" dirty="0" smtClean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Example: "Real-time sentiment analysis dashboard providing instant insights into audience reactions."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246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75" y="6467475"/>
            <a:ext cx="762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pPr marL="38100"/>
            <a:fld id="{1FF62FAD-DC1C-4D8F-88C7-E7DC2F289BB9}" type="slidenum">
              <a:rPr lang="en-US"/>
              <a:pPr marL="38100"/>
              <a:t>9</a:t>
            </a:fld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609600" y="304800"/>
            <a:ext cx="3303588" cy="690574"/>
          </a:xfrm>
        </p:spPr>
        <p:txBody>
          <a:bodyPr vert="horz" tIns="13335" rtlCol="0"/>
          <a:lstStyle/>
          <a:p>
            <a:pPr marL="12700" algn="l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spc="-10" dirty="0">
                <a:latin typeface="+mj-lt"/>
              </a:rPr>
              <a:t>MODELLING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13716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latin typeface="+mn-lt"/>
              </a:rPr>
              <a:t>Modelling</a:t>
            </a:r>
            <a:r>
              <a:rPr lang="en-US" sz="3200" dirty="0" smtClean="0">
                <a:latin typeface="+mn-lt"/>
              </a:rPr>
              <a:t> Approach: "Utilizing a combination of traditional machine learning algorithms such as Logistic Regression and advanced deep learning models like </a:t>
            </a:r>
            <a:r>
              <a:rPr lang="en-US" sz="3200" dirty="0" err="1" smtClean="0">
                <a:latin typeface="+mn-lt"/>
              </a:rPr>
              <a:t>Convolutional</a:t>
            </a:r>
            <a:r>
              <a:rPr lang="en-US" sz="3200" dirty="0" smtClean="0">
                <a:latin typeface="+mn-lt"/>
              </a:rPr>
              <a:t> Neural Networks (CNNs) for sentiment classification.“</a:t>
            </a:r>
          </a:p>
          <a:p>
            <a:endParaRPr lang="en-US" sz="3200" dirty="0" smtClean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Features: "Text preprocessing, feature extraction using TF-IDF or word embeddings, and model training on labeled data."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361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IMDB Movie Reviews </vt:lpstr>
      <vt:lpstr>AGENDA 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8</cp:revision>
  <dcterms:created xsi:type="dcterms:W3CDTF">2024-04-02T08:51:07Z</dcterms:created>
  <dcterms:modified xsi:type="dcterms:W3CDTF">2024-04-13T05:05:53Z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