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1" r:id="rId4"/>
    <p:sldId id="260" r:id="rId5"/>
    <p:sldId id="259" r:id="rId6"/>
    <p:sldId id="25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03455BD6-84FC-4B0F-9F7D-523BB22E6D2C}" type="datetimeFigureOut">
              <a:rPr lang="en-IN" smtClean="0"/>
              <a:t>10-04-2025</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1BEB901-C987-4BAC-8A00-A22A5190820B}"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9559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55BD6-84FC-4B0F-9F7D-523BB22E6D2C}"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84916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55BD6-84FC-4B0F-9F7D-523BB22E6D2C}"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2966410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55BD6-84FC-4B0F-9F7D-523BB22E6D2C}"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EB901-C987-4BAC-8A00-A22A5190820B}"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19447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55BD6-84FC-4B0F-9F7D-523BB22E6D2C}"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364638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455BD6-84FC-4B0F-9F7D-523BB22E6D2C}" type="datetimeFigureOut">
              <a:rPr lang="en-IN" smtClean="0"/>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1288930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3455BD6-84FC-4B0F-9F7D-523BB22E6D2C}" type="datetimeFigureOut">
              <a:rPr lang="en-IN" smtClean="0"/>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3032126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55BD6-84FC-4B0F-9F7D-523BB22E6D2C}"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72129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55BD6-84FC-4B0F-9F7D-523BB22E6D2C}"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2857149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55BD6-84FC-4B0F-9F7D-523BB22E6D2C}"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80183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455BD6-84FC-4B0F-9F7D-523BB22E6D2C}"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104847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55BD6-84FC-4B0F-9F7D-523BB22E6D2C}"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3352036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55BD6-84FC-4B0F-9F7D-523BB22E6D2C}" type="datetimeFigureOut">
              <a:rPr lang="en-IN" smtClean="0"/>
              <a:t>10-04-2025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3849819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55BD6-84FC-4B0F-9F7D-523BB22E6D2C}" type="datetimeFigureOut">
              <a:rPr lang="en-IN" smtClean="0"/>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311240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55BD6-84FC-4B0F-9F7D-523BB22E6D2C}" type="datetimeFigureOut">
              <a:rPr lang="en-IN" smtClean="0"/>
              <a:t>10-04-2025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279142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55BD6-84FC-4B0F-9F7D-523BB22E6D2C}"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4049419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455BD6-84FC-4B0F-9F7D-523BB22E6D2C}"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BEB901-C987-4BAC-8A00-A22A5190820B}" type="slidenum">
              <a:rPr lang="en-IN" smtClean="0"/>
              <a:t>‹#›</a:t>
            </a:fld>
            <a:endParaRPr lang="en-IN"/>
          </a:p>
        </p:txBody>
      </p:sp>
    </p:spTree>
    <p:extLst>
      <p:ext uri="{BB962C8B-B14F-4D97-AF65-F5344CB8AC3E}">
        <p14:creationId xmlns:p14="http://schemas.microsoft.com/office/powerpoint/2010/main" val="97268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03455BD6-84FC-4B0F-9F7D-523BB22E6D2C}" type="datetimeFigureOut">
              <a:rPr lang="en-IN" smtClean="0"/>
              <a:t>10-04-2025</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01BEB901-C987-4BAC-8A00-A22A5190820B}" type="slidenum">
              <a:rPr lang="en-IN" smtClean="0"/>
              <a:t>‹#›</a:t>
            </a:fld>
            <a:endParaRPr lang="en-IN"/>
          </a:p>
        </p:txBody>
      </p:sp>
    </p:spTree>
    <p:extLst>
      <p:ext uri="{BB962C8B-B14F-4D97-AF65-F5344CB8AC3E}">
        <p14:creationId xmlns:p14="http://schemas.microsoft.com/office/powerpoint/2010/main" val="35421215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5007B23-C180-3745-C302-E4B88040C78C}"/>
              </a:ext>
            </a:extLst>
          </p:cNvPr>
          <p:cNvSpPr txBox="1"/>
          <p:nvPr/>
        </p:nvSpPr>
        <p:spPr>
          <a:xfrm>
            <a:off x="685800" y="777240"/>
            <a:ext cx="3497580"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Introduction:</a:t>
            </a:r>
            <a:endParaRPr lang="en-IN" sz="24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0C70DB3-0A91-08C2-FC23-FB8CFEA2B8E1}"/>
              </a:ext>
            </a:extLst>
          </p:cNvPr>
          <p:cNvSpPr txBox="1"/>
          <p:nvPr/>
        </p:nvSpPr>
        <p:spPr>
          <a:xfrm>
            <a:off x="685800" y="1753434"/>
            <a:ext cx="10458450" cy="1477328"/>
          </a:xfrm>
          <a:prstGeom prst="rect">
            <a:avLst/>
          </a:prstGeom>
          <a:noFill/>
        </p:spPr>
        <p:txBody>
          <a:bodyPr wrap="square">
            <a:spAutoFit/>
          </a:bodyPr>
          <a:lstStyle/>
          <a:p>
            <a:r>
              <a:rPr lang="en-US" dirty="0"/>
              <a:t>​</a:t>
            </a: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Gesture-to-Text and Speech System</a:t>
            </a:r>
            <a:r>
              <a:rPr lang="en-US" dirty="0">
                <a:latin typeface="Arial" panose="020B0604020202020204" pitchFamily="34" charset="0"/>
                <a:cs typeface="Arial" panose="020B0604020202020204" pitchFamily="34" charset="0"/>
              </a:rPr>
              <a:t>" is a smart tool that helps people who use sign language talk to those who don’t understand it. It uses powerful technology like AI (Artificial Intelligence), computer vision (which helps the system see and understand hand movements), and wearable devices to turn sign language into text and spoken words instantly. This makes communication easier and more inclusive in places like schools, hospitals, offices, and public areas.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384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5F1335-2003-0C7C-E025-0911B677845D}"/>
              </a:ext>
            </a:extLst>
          </p:cNvPr>
          <p:cNvSpPr txBox="1"/>
          <p:nvPr/>
        </p:nvSpPr>
        <p:spPr>
          <a:xfrm>
            <a:off x="1131570" y="651509"/>
            <a:ext cx="6938010" cy="461665"/>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Objectives of the Invention:</a:t>
            </a:r>
          </a:p>
        </p:txBody>
      </p:sp>
      <p:sp>
        <p:nvSpPr>
          <p:cNvPr id="4" name="TextBox 3">
            <a:extLst>
              <a:ext uri="{FF2B5EF4-FFF2-40B4-BE49-F238E27FC236}">
                <a16:creationId xmlns:a16="http://schemas.microsoft.com/office/drawing/2014/main" id="{23133C68-B642-DC84-4055-3747775A10D6}"/>
              </a:ext>
            </a:extLst>
          </p:cNvPr>
          <p:cNvSpPr txBox="1"/>
          <p:nvPr/>
        </p:nvSpPr>
        <p:spPr>
          <a:xfrm>
            <a:off x="5600700" y="2954655"/>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5C6D601F-659D-CF24-7800-CC822CC7223B}"/>
              </a:ext>
            </a:extLst>
          </p:cNvPr>
          <p:cNvSpPr txBox="1"/>
          <p:nvPr/>
        </p:nvSpPr>
        <p:spPr>
          <a:xfrm>
            <a:off x="1234440" y="1383030"/>
            <a:ext cx="8915400" cy="3693319"/>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Arial" panose="020B0604020202020204" pitchFamily="34" charset="0"/>
                <a:cs typeface="Arial" panose="020B0604020202020204" pitchFamily="34" charset="0"/>
              </a:rPr>
              <a:t>Accurately recognize sign language movements using a camera Translate hand movements into text and spoken language in real-time.</a:t>
            </a:r>
            <a:br>
              <a:rPr lang="en-US" sz="1800" dirty="0">
                <a:effectLst/>
                <a:latin typeface="Arial" panose="020B0604020202020204" pitchFamily="34" charset="0"/>
                <a:cs typeface="Arial" panose="020B0604020202020204" pitchFamily="34" charset="0"/>
              </a:rPr>
            </a:br>
            <a:endParaRPr lang="en-US" i="1" dirty="0">
              <a:latin typeface="Arial" panose="020B0604020202020204" pitchFamily="34" charset="0"/>
              <a:cs typeface="Arial" panose="020B0604020202020204" pitchFamily="34" charset="0"/>
            </a:endParaRPr>
          </a:p>
          <a:p>
            <a:r>
              <a:rPr lang="en-US" i="1" dirty="0">
                <a:latin typeface="Arial" panose="020B0604020202020204" pitchFamily="34" charset="0"/>
                <a:cs typeface="Arial" panose="020B0604020202020204" pitchFamily="34" charset="0"/>
              </a:rPr>
              <a:t>     Example:</a:t>
            </a:r>
            <a:r>
              <a:rPr lang="en-US" dirty="0">
                <a:latin typeface="Arial" panose="020B0604020202020204" pitchFamily="34" charset="0"/>
                <a:cs typeface="Arial" panose="020B0604020202020204" pitchFamily="34" charset="0"/>
              </a:rPr>
              <a:t> If someone signs "Hello," the system will immediately say "Hello" out loud or  show it as text on the screen.</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effectLst/>
                <a:latin typeface="Arial" panose="020B0604020202020204" pitchFamily="34" charset="0"/>
                <a:cs typeface="Arial" panose="020B0604020202020204" pitchFamily="34" charset="0"/>
              </a:rPr>
              <a:t> The system would enhance the accessibility of deaf and hard-of-hearing people to communicate easily in different environments.</a:t>
            </a:r>
            <a:endParaRPr lang="en-US" dirty="0">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Provide a user-friendly and portable tool for daily communication.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474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31CCE3-52E8-B4B2-C996-3B633C71966F}"/>
              </a:ext>
            </a:extLst>
          </p:cNvPr>
          <p:cNvSpPr txBox="1"/>
          <p:nvPr/>
        </p:nvSpPr>
        <p:spPr>
          <a:xfrm>
            <a:off x="874394" y="1009769"/>
            <a:ext cx="9366886"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Algorithms Commonly Used in Gesture Recognition Systems:</a:t>
            </a:r>
            <a:endParaRPr lang="en-IN" sz="24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C6F090A-F564-30D1-7369-2A021DC8355E}"/>
              </a:ext>
            </a:extLst>
          </p:cNvPr>
          <p:cNvSpPr txBox="1"/>
          <p:nvPr/>
        </p:nvSpPr>
        <p:spPr>
          <a:xfrm>
            <a:off x="1057274" y="1992749"/>
            <a:ext cx="6137910" cy="2585323"/>
          </a:xfrm>
          <a:prstGeom prst="rect">
            <a:avLst/>
          </a:prstGeom>
          <a:noFill/>
        </p:spPr>
        <p:txBody>
          <a:bodyPr wrap="square">
            <a:spAutoFit/>
          </a:bodyPr>
          <a:lstStyle/>
          <a:p>
            <a:pPr marL="342900" indent="-342900">
              <a:buFont typeface="+mj-lt"/>
              <a:buAutoNum type="arabicPeriod"/>
            </a:pPr>
            <a:r>
              <a:rPr lang="en-IN" dirty="0">
                <a:latin typeface="Arial" panose="020B0604020202020204" pitchFamily="34" charset="0"/>
                <a:cs typeface="Arial" panose="020B0604020202020204" pitchFamily="34" charset="0"/>
              </a:rPr>
              <a:t>Hand Detection and Tracking:</a:t>
            </a:r>
          </a:p>
          <a:p>
            <a:r>
              <a:rPr lang="en-IN" b="1" dirty="0">
                <a:latin typeface="Arial" panose="020B0604020202020204" pitchFamily="34" charset="0"/>
                <a:cs typeface="Arial" panose="020B0604020202020204" pitchFamily="34" charset="0"/>
              </a:rPr>
              <a:t>     Algorithm</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MediaPipe</a:t>
            </a:r>
            <a:r>
              <a:rPr lang="en-IN" dirty="0">
                <a:latin typeface="Arial" panose="020B0604020202020204" pitchFamily="34" charset="0"/>
                <a:cs typeface="Arial" panose="020B0604020202020204" pitchFamily="34" charset="0"/>
              </a:rPr>
              <a:t> Hands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Feature Extraction:</a:t>
            </a:r>
          </a:p>
          <a:p>
            <a:r>
              <a:rPr lang="en-IN" b="1" dirty="0">
                <a:latin typeface="Arial" panose="020B0604020202020204" pitchFamily="34" charset="0"/>
                <a:cs typeface="Arial" panose="020B0604020202020204" pitchFamily="34" charset="0"/>
              </a:rPr>
              <a:t>     Algorithm</a:t>
            </a:r>
            <a:r>
              <a:rPr lang="en-IN" dirty="0">
                <a:latin typeface="Arial" panose="020B0604020202020204" pitchFamily="34" charset="0"/>
                <a:cs typeface="Arial" panose="020B0604020202020204" pitchFamily="34" charset="0"/>
              </a:rPr>
              <a:t>: CNN (Convolutional Neural Network)</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Text-to-Speech (TTS) Conversion:</a:t>
            </a:r>
          </a:p>
          <a:p>
            <a:r>
              <a:rPr lang="en-IN" sz="1800" dirty="0">
                <a:effectLst/>
                <a:latin typeface="Arial" panose="020B0604020202020204" pitchFamily="34" charset="0"/>
                <a:cs typeface="Arial" panose="020B0604020202020204" pitchFamily="34" charset="0"/>
              </a:rPr>
              <a:t>     pyttsx3 library</a:t>
            </a:r>
            <a:endParaRPr lang="en-IN"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8223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1D83E10-A68B-6105-045C-156F84086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5910" y="238125"/>
            <a:ext cx="8675370" cy="5271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92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EF1FB8-FD37-9942-9DA3-625C96BA7B72}"/>
              </a:ext>
            </a:extLst>
          </p:cNvPr>
          <p:cNvSpPr txBox="1"/>
          <p:nvPr/>
        </p:nvSpPr>
        <p:spPr>
          <a:xfrm>
            <a:off x="1211580" y="880110"/>
            <a:ext cx="6172200" cy="1107996"/>
          </a:xfrm>
          <a:prstGeom prst="rect">
            <a:avLst/>
          </a:prstGeom>
          <a:noFill/>
        </p:spPr>
        <p:txBody>
          <a:bodyPr wrap="square" rtlCol="0">
            <a:spAutoFit/>
          </a:bodyPr>
          <a:lstStyle/>
          <a:p>
            <a:r>
              <a:rPr lang="en-IN" sz="2400" b="1" dirty="0">
                <a:effectLst/>
                <a:latin typeface="Arial" panose="020B0604020202020204" pitchFamily="34" charset="0"/>
                <a:cs typeface="Arial" panose="020B0604020202020204" pitchFamily="34" charset="0"/>
              </a:rPr>
              <a:t>Scalability and Future Growth:</a:t>
            </a:r>
            <a:br>
              <a:rPr lang="en-IN" sz="2400" b="1" dirty="0">
                <a:effectLst/>
                <a:latin typeface="Arial" panose="020B0604020202020204" pitchFamily="34" charset="0"/>
                <a:cs typeface="Arial" panose="020B0604020202020204" pitchFamily="34" charset="0"/>
              </a:rPr>
            </a:br>
            <a:endParaRPr lang="en-IN" sz="2400" b="1" dirty="0">
              <a:effectLst/>
              <a:latin typeface="Arial" panose="020B0604020202020204" pitchFamily="34" charset="0"/>
              <a:cs typeface="Arial" panose="020B0604020202020204" pitchFamily="34" charset="0"/>
            </a:endParaRPr>
          </a:p>
          <a:p>
            <a:endParaRPr lang="en-IN" dirty="0"/>
          </a:p>
        </p:txBody>
      </p:sp>
      <p:sp>
        <p:nvSpPr>
          <p:cNvPr id="3" name="TextBox 2">
            <a:extLst>
              <a:ext uri="{FF2B5EF4-FFF2-40B4-BE49-F238E27FC236}">
                <a16:creationId xmlns:a16="http://schemas.microsoft.com/office/drawing/2014/main" id="{16054D1E-CA9C-986E-61EC-171D980756A9}"/>
              </a:ext>
            </a:extLst>
          </p:cNvPr>
          <p:cNvSpPr txBox="1"/>
          <p:nvPr/>
        </p:nvSpPr>
        <p:spPr>
          <a:xfrm>
            <a:off x="1211580" y="1540550"/>
            <a:ext cx="8503920" cy="2862322"/>
          </a:xfrm>
          <a:prstGeom prst="rect">
            <a:avLst/>
          </a:prstGeom>
          <a:noFill/>
        </p:spPr>
        <p:txBody>
          <a:bodyPr wrap="square" rtlCol="0">
            <a:spAutoFit/>
          </a:bodyPr>
          <a:lstStyle/>
          <a:p>
            <a:endParaRPr lang="en-US" sz="1800" dirty="0">
              <a:solidFill>
                <a:srgbClr val="172B4D"/>
              </a:solidFill>
              <a:effectLst/>
              <a:latin typeface="Times New Roman" panose="02020603050405020304" pitchFamily="18" charset="0"/>
            </a:endParaRPr>
          </a:p>
          <a:p>
            <a:pPr marL="285750" indent="-285750">
              <a:buFont typeface="Arial" panose="020B0604020202020204" pitchFamily="34" charset="0"/>
              <a:buChar char="•"/>
            </a:pPr>
            <a:r>
              <a:rPr lang="en-US" sz="1800" dirty="0">
                <a:effectLst/>
                <a:latin typeface="Arial" panose="020B0604020202020204" pitchFamily="34" charset="0"/>
                <a:cs typeface="Arial" panose="020B0604020202020204" pitchFamily="34" charset="0"/>
              </a:rPr>
              <a:t>Scale the system to incorporate full words and sentences as well as individual letters.</a:t>
            </a:r>
          </a:p>
          <a:p>
            <a:pPr marL="285750" indent="-285750">
              <a:buFont typeface="Arial" panose="020B0604020202020204" pitchFamily="34" charset="0"/>
              <a:buChar char="•"/>
            </a:pPr>
            <a:endParaRPr lang="en-US" sz="180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effectLst/>
                <a:latin typeface="Arial" panose="020B0604020202020204" pitchFamily="34" charset="0"/>
                <a:cs typeface="Arial" panose="020B0604020202020204" pitchFamily="34" charset="0"/>
              </a:rPr>
              <a:t>Improve AI models to recognize multiple sign languages (ASL, BSL, ISL, etc.).</a:t>
            </a:r>
            <a:br>
              <a:rPr lang="en-IN" sz="1800" dirty="0">
                <a:effectLst/>
                <a:latin typeface="Arial" panose="020B0604020202020204" pitchFamily="34" charset="0"/>
                <a:cs typeface="Arial" panose="020B0604020202020204" pitchFamily="34" charset="0"/>
              </a:rPr>
            </a:br>
            <a:endParaRPr lang="en-IN"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effectLst/>
                <a:latin typeface="Arial" panose="020B0604020202020204" pitchFamily="34" charset="0"/>
                <a:cs typeface="Arial" panose="020B0604020202020204" pitchFamily="34" charset="0"/>
              </a:rPr>
              <a:t>Develop it into a compatible form for Augmented Reality (AR) and Virtual Reality (VR) hardware for greater access.</a:t>
            </a:r>
            <a:endParaRPr lang="en-US"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377967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B1AF0-53EF-2F80-0670-9BE62B752E13}"/>
              </a:ext>
            </a:extLst>
          </p:cNvPr>
          <p:cNvSpPr txBox="1"/>
          <p:nvPr/>
        </p:nvSpPr>
        <p:spPr>
          <a:xfrm>
            <a:off x="794384" y="975479"/>
            <a:ext cx="6137910"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Flaws or Limitations of the System:</a:t>
            </a:r>
            <a:endParaRPr lang="en-IN" sz="24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D87ED2A-D6AF-44C1-FE95-A913D6F32B25}"/>
              </a:ext>
            </a:extLst>
          </p:cNvPr>
          <p:cNvSpPr txBox="1"/>
          <p:nvPr/>
        </p:nvSpPr>
        <p:spPr>
          <a:xfrm>
            <a:off x="691514" y="1934260"/>
            <a:ext cx="8578215" cy="2031325"/>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system may get confused with similar or complicated gestures.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There could be a small delay while converting gestures to text or speech.</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camera or wearable device is required to detect gestures.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Movements or noise in the background might affect gesture detection.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89523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83</TotalTime>
  <Words>327</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Impact</vt:lpstr>
      <vt:lpstr>Times New Roman</vt:lpstr>
      <vt:lpstr>Main Event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Suman Kumari</dc:creator>
  <cp:lastModifiedBy>Suman Kumari</cp:lastModifiedBy>
  <cp:revision>1</cp:revision>
  <dcterms:created xsi:type="dcterms:W3CDTF">2025-04-10T14:17:21Z</dcterms:created>
  <dcterms:modified xsi:type="dcterms:W3CDTF">2025-04-10T15:41:19Z</dcterms:modified>
</cp:coreProperties>
</file>