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1053" r:id="rId3"/>
    <p:sldId id="1054" r:id="rId4"/>
    <p:sldId id="1055" r:id="rId5"/>
    <p:sldId id="105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3FCCF-5AAE-4D6D-9322-2161447788A3}" v="28" dt="2020-11-17T05:25:30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11.03.25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11.03.25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11.03.25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11.03.25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11.03.25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11.03.25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11.03.25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11.03.25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11.03.25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11.03.25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11.03.25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11.03.25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11.03.25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20729-4F15-7B5C-D69B-7E8E2696732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GTP-U Information in IPFIX</a:t>
            </a:r>
            <a:br>
              <a:rPr lang="en-US" sz="3600" b="1" dirty="0"/>
            </a:br>
            <a:r>
              <a:rPr lang="en-US" sz="2800" dirty="0"/>
              <a:t>draft-ietf-opsawg-ipfix-gtpu-03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GTP forwarding plane by adding GTP-U dimensions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317E9BA-6AEC-4D14-B133-97378590FE3C}"/>
              </a:ext>
            </a:extLst>
          </p:cNvPr>
          <p:cNvSpPr txBox="1">
            <a:spLocks/>
          </p:cNvSpPr>
          <p:nvPr/>
        </p:nvSpPr>
        <p:spPr>
          <a:xfrm>
            <a:off x="8478078" y="4701209"/>
            <a:ext cx="3454491" cy="16604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dirty="0">
                <a:latin typeface="+mj-lt"/>
              </a:rPr>
              <a:t>daniel.voyer@bell.ca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sriragop@cisco.com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thomas.graf@swisscom.com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 err="1">
                <a:latin typeface="+mj-lt"/>
              </a:rPr>
              <a:t>vyasraj@juniper.net</a:t>
            </a:r>
            <a:endParaRPr lang="de-CH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dirty="0">
                <a:latin typeface="+mj-lt"/>
              </a:rPr>
              <a:t>17 </a:t>
            </a:r>
            <a:r>
              <a:rPr lang="de-CH" dirty="0">
                <a:latin typeface="+mj-lt"/>
                <a:ea typeface="+mj-ea"/>
                <a:cs typeface="+mj-cs"/>
              </a:rPr>
              <a:t>Mar</a:t>
            </a:r>
            <a:r>
              <a:rPr lang="de-CH" dirty="0">
                <a:latin typeface="+mj-lt"/>
              </a:rPr>
              <a:t> 2025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Draft Status since last review @ IETF121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8" y="2506662"/>
            <a:ext cx="10651434" cy="3248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</a:rPr>
              <a:t>Highlights since IETF121</a:t>
            </a:r>
          </a:p>
          <a:p>
            <a:r>
              <a:rPr lang="en-IN" sz="2000" dirty="0">
                <a:solidFill>
                  <a:srgbClr val="000000"/>
                </a:solidFill>
                <a:effectLst/>
              </a:rPr>
              <a:t>Liaison statement issued with 3GPP and requested </a:t>
            </a:r>
            <a:r>
              <a:rPr lang="en-US" sz="2000" dirty="0">
                <a:solidFill>
                  <a:srgbClr val="000000"/>
                </a:solidFill>
              </a:rPr>
              <a:t>3GPP TSG SA WG5 and 3GPP TSG CT WG4  to review this draft</a:t>
            </a:r>
            <a:r>
              <a:rPr lang="en-IN" sz="2000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IN" sz="2000" dirty="0">
                <a:solidFill>
                  <a:srgbClr val="000000"/>
                </a:solidFill>
              </a:rPr>
              <a:t>Addressed comments from Mohamed on updating the IE description, </a:t>
            </a:r>
            <a:r>
              <a:rPr lang="en-US" sz="2000" dirty="0">
                <a:solidFill>
                  <a:srgbClr val="000000"/>
                </a:solidFill>
              </a:rPr>
              <a:t>Use case section (Sec-4) by giving additional references to slicing related info.</a:t>
            </a:r>
            <a:endParaRPr lang="en-IN" sz="2000" dirty="0">
              <a:solidFill>
                <a:srgbClr val="000000"/>
              </a:solidFill>
            </a:endParaRPr>
          </a:p>
          <a:p>
            <a:r>
              <a:rPr lang="en-IN" sz="2000" dirty="0">
                <a:solidFill>
                  <a:srgbClr val="00B0F0"/>
                </a:solidFill>
              </a:rPr>
              <a:t>Updated IE description will be updated with IANA also (should I mentioned this statement??)</a:t>
            </a:r>
            <a:endParaRPr lang="en-IN" sz="2000" dirty="0">
              <a:solidFill>
                <a:srgbClr val="00B0F0"/>
              </a:solidFill>
              <a:effectLst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There is a possibility of additional IEs to be added as part of addressing the ongoing comments. Ex: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gtpuheadersection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gtputotalheaderlength</a:t>
            </a:r>
            <a:endParaRPr lang="en-US" sz="2000" dirty="0"/>
          </a:p>
          <a:p>
            <a:r>
              <a:rPr lang="en-IN" sz="2000" dirty="0">
                <a:effectLst/>
                <a:latin typeface="Calibri" panose="020F0502020204030204" pitchFamily="34" charset="0"/>
              </a:rPr>
              <a:t>Review and addressing further comments from Mohamed’s on version 03 – In progress</a:t>
            </a:r>
            <a:endParaRPr lang="en-IN" sz="2000" dirty="0">
              <a:effectLst/>
              <a:latin typeface="ArialMT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72827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document&#10;&#10;Description automatically generated">
            <a:extLst>
              <a:ext uri="{FF2B5EF4-FFF2-40B4-BE49-F238E27FC236}">
                <a16:creationId xmlns:a16="http://schemas.microsoft.com/office/drawing/2014/main" id="{C5ECF852-F949-1BB5-DC83-D72CDCB7D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70" y="1626545"/>
            <a:ext cx="5832073" cy="350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IPFIX entities in context of the GTP-U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713432" cy="478256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700" b="1" dirty="0" err="1"/>
              <a:t>gtpuFlags</a:t>
            </a:r>
            <a:r>
              <a:rPr lang="en-US" sz="1700" b="1" dirty="0"/>
              <a:t> IE-505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flags field defined in the GTP-U which indicates the version of GTP-U protocol,  protocol type and presence of extension header, sequence number and N-PDU number in the GTP-U header.</a:t>
            </a:r>
            <a:endParaRPr lang="en-US" sz="1700" b="1" dirty="0"/>
          </a:p>
          <a:p>
            <a:pPr>
              <a:spcBef>
                <a:spcPts val="600"/>
              </a:spcBef>
            </a:pPr>
            <a:r>
              <a:rPr lang="en-US" sz="1700" b="1" dirty="0" err="1"/>
              <a:t>gtpuMsgType</a:t>
            </a:r>
            <a:r>
              <a:rPr lang="en-US" sz="1700" b="1" dirty="0"/>
              <a:t> IE-506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message type field defined in the GTP-U which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indicates the type of GTP-U message.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gtpuTEid</a:t>
            </a:r>
            <a:r>
              <a:rPr lang="en-US" sz="1700" b="1" dirty="0"/>
              <a:t> IE-507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32-bit tunnel endpoint identifier field defined in GTP-U which unambiguously identifies a tunnel endpoint in the receiving GTP-U protocol entity for a given UDP/IP endpoint..</a:t>
            </a:r>
          </a:p>
          <a:p>
            <a:pPr>
              <a:spcBef>
                <a:spcPts val="600"/>
              </a:spcBef>
            </a:pPr>
            <a:r>
              <a:rPr lang="en-US" sz="1700" b="1" dirty="0" err="1"/>
              <a:t>gtpuSequenceNum</a:t>
            </a:r>
            <a:r>
              <a:rPr lang="en-US" sz="1700" b="1" dirty="0"/>
              <a:t> IE-508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16-bit sequence number field defined in the GTP-U. </a:t>
            </a:r>
            <a:r>
              <a:rPr lang="en-IN" sz="1700" b="0" dirty="0">
                <a:solidFill>
                  <a:srgbClr val="000000"/>
                </a:solidFill>
                <a:effectLst/>
              </a:rPr>
              <a:t>This field is interpreted based on the corresponding flag value from </a:t>
            </a:r>
            <a:r>
              <a:rPr lang="en-IN" sz="1700" b="0" dirty="0" err="1">
                <a:solidFill>
                  <a:srgbClr val="000000"/>
                </a:solidFill>
                <a:effectLst/>
              </a:rPr>
              <a:t>gtpuFlags</a:t>
            </a:r>
            <a:endParaRPr lang="en-IN" sz="1700" b="0" dirty="0">
              <a:solidFill>
                <a:srgbClr val="000000"/>
              </a:solidFill>
              <a:effectLst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en-US" sz="1700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7FFDC-F759-434D-B3B9-9F996178A9F5}"/>
              </a:ext>
            </a:extLst>
          </p:cNvPr>
          <p:cNvCxnSpPr>
            <a:cxnSpLocks/>
          </p:cNvCxnSpPr>
          <p:nvPr/>
        </p:nvCxnSpPr>
        <p:spPr>
          <a:xfrm flipV="1">
            <a:off x="6406641" y="3299791"/>
            <a:ext cx="1634116" cy="748049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600878-53DA-4131-870D-30D7E067886F}"/>
              </a:ext>
            </a:extLst>
          </p:cNvPr>
          <p:cNvCxnSpPr>
            <a:cxnSpLocks/>
          </p:cNvCxnSpPr>
          <p:nvPr/>
        </p:nvCxnSpPr>
        <p:spPr>
          <a:xfrm flipV="1">
            <a:off x="6343002" y="2750249"/>
            <a:ext cx="1970023" cy="437113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4EE2C9-C014-4FB4-868A-D1FCE3466EF4}"/>
              </a:ext>
            </a:extLst>
          </p:cNvPr>
          <p:cNvCxnSpPr>
            <a:cxnSpLocks/>
          </p:cNvCxnSpPr>
          <p:nvPr/>
        </p:nvCxnSpPr>
        <p:spPr>
          <a:xfrm>
            <a:off x="6343002" y="2147963"/>
            <a:ext cx="1924304" cy="395008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30178E0B-9D5C-BDD3-5FF8-B618CF86DA2B}"/>
              </a:ext>
            </a:extLst>
          </p:cNvPr>
          <p:cNvSpPr/>
          <p:nvPr/>
        </p:nvSpPr>
        <p:spPr>
          <a:xfrm>
            <a:off x="8120270" y="3031435"/>
            <a:ext cx="192755" cy="506895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8E7F376-D69F-6043-F483-FDDE71DED1E0}"/>
              </a:ext>
            </a:extLst>
          </p:cNvPr>
          <p:cNvSpPr/>
          <p:nvPr/>
        </p:nvSpPr>
        <p:spPr>
          <a:xfrm>
            <a:off x="8120271" y="3573496"/>
            <a:ext cx="194478" cy="230896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7F8388-C3D8-CE3D-F95C-BDFED3B56E3A}"/>
              </a:ext>
            </a:extLst>
          </p:cNvPr>
          <p:cNvCxnSpPr>
            <a:cxnSpLocks/>
          </p:cNvCxnSpPr>
          <p:nvPr/>
        </p:nvCxnSpPr>
        <p:spPr>
          <a:xfrm flipV="1">
            <a:off x="6475823" y="3732673"/>
            <a:ext cx="1571560" cy="1733839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GTP-U @ IPFIX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IPFIX entities in context of the GTP-U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3513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600"/>
              </a:spcBef>
            </a:pPr>
            <a:r>
              <a:rPr lang="en-US" sz="1700" b="1" dirty="0" err="1"/>
              <a:t>gtpuQFI</a:t>
            </a:r>
            <a:r>
              <a:rPr lang="en-US" sz="1700" b="1" dirty="0"/>
              <a:t> IE-509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QoS flow identifier field defined in PDU Session Container extension header of GTP-U.  This is defined in section 5.5.3 of PDU session spec [TS.38415].  This is used to determine the QoS flow and QoS profile which are associated with the received packet.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1700" dirty="0"/>
          </a:p>
          <a:p>
            <a:pPr>
              <a:spcBef>
                <a:spcPts val="600"/>
              </a:spcBef>
            </a:pPr>
            <a:r>
              <a:rPr lang="en-US" sz="1700" b="1" dirty="0" err="1"/>
              <a:t>gtpuPduType</a:t>
            </a:r>
            <a:r>
              <a:rPr lang="en-US" sz="1700" b="1" dirty="0"/>
              <a:t> IE-510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700" dirty="0"/>
              <a:t>8-bit PDU type field defined in PDU Session Container extension header of GTP-U.  This is defined in section 5.5.3 of PDU session spec [TS.38415].  This field indicates the structure of the PDU session UP frame..	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6E069E-BC22-4ECA-89C9-B4548CDC13D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251713" y="3125857"/>
            <a:ext cx="1123645" cy="875437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C191DF5-5424-C986-69DF-E3BB06FDB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58" y="2311677"/>
            <a:ext cx="4646780" cy="312502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E28F0B-00CA-4B0D-BBE4-470A86C43CE3}"/>
              </a:ext>
            </a:extLst>
          </p:cNvPr>
          <p:cNvCxnSpPr>
            <a:cxnSpLocks/>
          </p:cNvCxnSpPr>
          <p:nvPr/>
        </p:nvCxnSpPr>
        <p:spPr>
          <a:xfrm>
            <a:off x="6011517" y="3040837"/>
            <a:ext cx="2322444" cy="374014"/>
          </a:xfrm>
          <a:prstGeom prst="line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8C3C2E6-8C17-9546-95B9-4903D2D99977}"/>
              </a:ext>
            </a:extLst>
          </p:cNvPr>
          <p:cNvSpPr/>
          <p:nvPr/>
        </p:nvSpPr>
        <p:spPr>
          <a:xfrm>
            <a:off x="7454348" y="3032262"/>
            <a:ext cx="1759226" cy="24765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EC0C5-DA71-B5CE-F023-923C67EDC201}"/>
              </a:ext>
            </a:extLst>
          </p:cNvPr>
          <p:cNvSpPr/>
          <p:nvPr/>
        </p:nvSpPr>
        <p:spPr>
          <a:xfrm>
            <a:off x="8348870" y="3330435"/>
            <a:ext cx="2733260" cy="24765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1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GTP-U @ IPFIX</a:t>
            </a:r>
            <a:br>
              <a:rPr lang="en-US" sz="3600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85" y="1924623"/>
            <a:ext cx="10266915" cy="3492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I would seek inputs from the WG if there is any interest on below comments.</a:t>
            </a:r>
          </a:p>
          <a:p>
            <a:pPr marL="0" marR="0" indent="0" algn="l">
              <a:buNone/>
            </a:pPr>
            <a:endParaRPr lang="en-US" sz="2200" i="1" dirty="0">
              <a:solidFill>
                <a:srgbClr val="000000"/>
              </a:solidFill>
            </a:endParaRPr>
          </a:p>
          <a:p>
            <a:pPr marL="514350" marR="0" indent="-514350" algn="l">
              <a:buFont typeface="+mj-lt"/>
              <a:buAutoNum type="arabicPeriod"/>
            </a:pPr>
            <a:r>
              <a:rPr lang="en-US" sz="2200" i="1" dirty="0">
                <a:solidFill>
                  <a:srgbClr val="000000"/>
                </a:solidFill>
              </a:rPr>
              <a:t>Is it worth to also report the extension header chain?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We could think of two options to report the GTP-U extension header chain</a:t>
            </a:r>
          </a:p>
          <a:p>
            <a:pPr lvl="2" indent="-457200">
              <a:buFont typeface="+mj-lt"/>
              <a:buAutoNum type="alphaLcParenR"/>
            </a:pPr>
            <a:r>
              <a:rPr lang="en-US" sz="2200" dirty="0">
                <a:solidFill>
                  <a:srgbClr val="000000"/>
                </a:solidFill>
              </a:rPr>
              <a:t>Export complete GTP-U header, for example </a:t>
            </a:r>
            <a:r>
              <a:rPr lang="en-US" sz="2200" dirty="0" err="1">
                <a:solidFill>
                  <a:srgbClr val="000000"/>
                </a:solidFill>
              </a:rPr>
              <a:t>gtpuHeaderPacketSection</a:t>
            </a:r>
            <a:endParaRPr lang="en-US" sz="2200" dirty="0">
              <a:solidFill>
                <a:srgbClr val="000000"/>
              </a:solidFill>
            </a:endParaRPr>
          </a:p>
          <a:p>
            <a:pPr lvl="2" indent="-457200">
              <a:buFont typeface="+mj-lt"/>
              <a:buAutoNum type="alphaLcParenR"/>
            </a:pPr>
            <a:r>
              <a:rPr lang="en-US" sz="2200" dirty="0">
                <a:solidFill>
                  <a:srgbClr val="000000"/>
                </a:solidFill>
              </a:rPr>
              <a:t>Export only the extension headers, for example </a:t>
            </a:r>
            <a:r>
              <a:rPr lang="en-US" sz="2200" dirty="0" err="1">
                <a:solidFill>
                  <a:srgbClr val="000000"/>
                </a:solidFill>
              </a:rPr>
              <a:t>gtpuExtHeaderPacketSection</a:t>
            </a:r>
            <a:endParaRPr lang="en-US" sz="2200" dirty="0">
              <a:solidFill>
                <a:srgbClr val="000000"/>
              </a:solidFill>
            </a:endParaRPr>
          </a:p>
          <a:p>
            <a:pPr marL="514350" marR="0" indent="-514350" algn="l">
              <a:buFont typeface="+mj-lt"/>
              <a:buAutoNum type="arabicPeriod"/>
            </a:pPr>
            <a:endParaRPr lang="en-US" sz="2200" i="1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200" i="1" dirty="0">
                <a:solidFill>
                  <a:srgbClr val="000000"/>
                </a:solidFill>
              </a:rPr>
              <a:t>As the header length is variable, is it worth to also export the length as a separate IE</a:t>
            </a:r>
          </a:p>
          <a:p>
            <a:pPr marL="0" marR="0" indent="0" algn="l">
              <a:buNone/>
            </a:pPr>
            <a:endParaRPr lang="en-US" sz="2600" i="1" dirty="0">
              <a:solidFill>
                <a:srgbClr val="000000"/>
              </a:solidFill>
            </a:endParaRPr>
          </a:p>
          <a:p>
            <a:pPr marL="0" marR="0" indent="0" algn="l">
              <a:buNone/>
            </a:pPr>
            <a:endParaRPr lang="en-US" sz="2600" i="1" dirty="0">
              <a:solidFill>
                <a:srgbClr val="000000"/>
              </a:solidFill>
            </a:endParaRPr>
          </a:p>
          <a:p>
            <a:pPr marL="685800" lvl="2" indent="0">
              <a:buNone/>
            </a:pPr>
            <a:endParaRPr lang="en-US" sz="2600" dirty="0">
              <a:solidFill>
                <a:srgbClr val="000000"/>
              </a:solidFill>
            </a:endParaRPr>
          </a:p>
          <a:p>
            <a:pPr marL="0" marR="0" indent="0" algn="l">
              <a:buNone/>
            </a:pP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91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14292</TotalTime>
  <Words>473</Words>
  <Application>Microsoft Macintosh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ArialMT</vt:lpstr>
      <vt:lpstr>Calibri</vt:lpstr>
      <vt:lpstr>Calibri Light</vt:lpstr>
      <vt:lpstr>Office Theme</vt:lpstr>
      <vt:lpstr>PowerPoint Presentation</vt:lpstr>
      <vt:lpstr>GTP-U @ IPFIX Draft Status since last review @ IETF121</vt:lpstr>
      <vt:lpstr>GTP-U @ IPFIX IPFIX entities in context of the GTP-U (1)</vt:lpstr>
      <vt:lpstr>GTP-U @ IPFIX IPFIX entities in context of the GTP-U (2)</vt:lpstr>
      <vt:lpstr>GTP-U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Sriram Gopalakrishnan (sriragop)</cp:lastModifiedBy>
  <cp:revision>132</cp:revision>
  <dcterms:created xsi:type="dcterms:W3CDTF">2019-11-29T14:22:02Z</dcterms:created>
  <dcterms:modified xsi:type="dcterms:W3CDTF">2025-03-11T11:11:28Z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2022-03-21T14:03:25Z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MSIP_Label_c8f49a32-fde3-48a5-9266-b5b0972a22dc_Enabled">
    <vt:lpwstr>true</vt:lpwstr>
  </property>
  <property fmtid="{D5CDD505-2E9C-101B-9397-08002B2CF9AE}" pid="10" name="MSIP_Label_c8f49a32-fde3-48a5-9266-b5b0972a22dc_SetDate">
    <vt:lpwstr>2024-10-23T14:10:26Z</vt:lpwstr>
  </property>
  <property fmtid="{D5CDD505-2E9C-101B-9397-08002B2CF9AE}" pid="11" name="MSIP_Label_c8f49a32-fde3-48a5-9266-b5b0972a22dc_Method">
    <vt:lpwstr>Standard</vt:lpwstr>
  </property>
  <property fmtid="{D5CDD505-2E9C-101B-9397-08002B2CF9AE}" pid="12" name="MSIP_Label_c8f49a32-fde3-48a5-9266-b5b0972a22dc_Name">
    <vt:lpwstr>Cisco Confidential</vt:lpwstr>
  </property>
  <property fmtid="{D5CDD505-2E9C-101B-9397-08002B2CF9AE}" pid="13" name="MSIP_Label_c8f49a32-fde3-48a5-9266-b5b0972a22dc_SiteId">
    <vt:lpwstr>5ae1af62-9505-4097-a69a-c1553ef7840e</vt:lpwstr>
  </property>
  <property fmtid="{D5CDD505-2E9C-101B-9397-08002B2CF9AE}" pid="14" name="MSIP_Label_c8f49a32-fde3-48a5-9266-b5b0972a22dc_ActionId">
    <vt:lpwstr>62921307-f79d-4c0b-8ad2-a577e9078cb4</vt:lpwstr>
  </property>
  <property fmtid="{D5CDD505-2E9C-101B-9397-08002B2CF9AE}" pid="15" name="MSIP_Label_c8f49a32-fde3-48a5-9266-b5b0972a22dc_ContentBits">
    <vt:lpwstr>2</vt:lpwstr>
  </property>
  <property fmtid="{D5CDD505-2E9C-101B-9397-08002B2CF9AE}" pid="16" name="ClassificationContentMarkingFooterLocations">
    <vt:lpwstr>Office Theme:8</vt:lpwstr>
  </property>
  <property fmtid="{D5CDD505-2E9C-101B-9397-08002B2CF9AE}" pid="17" name="ClassificationContentMarkingFooterText">
    <vt:lpwstr>Cisco Confidential</vt:lpwstr>
  </property>
</Properties>
</file>