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1" r:id="rId2"/>
    <p:sldId id="1053" r:id="rId3"/>
    <p:sldId id="1059" r:id="rId4"/>
    <p:sldId id="1054" r:id="rId5"/>
    <p:sldId id="1055" r:id="rId6"/>
    <p:sldId id="1057" r:id="rId7"/>
    <p:sldId id="1058" r:id="rId8"/>
    <p:sldId id="105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24.10.24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Oct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Draft Status since last review @ IETF119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3"/>
            <a:ext cx="7202556" cy="200570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Draft is adopted by OPSAWG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Many thanks Paul Aitken for the IPFIX doctor review.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IANA assigned IE numbers for GTP fields are available; EI 505-510.</a:t>
            </a:r>
            <a:endParaRPr lang="en-US" sz="2000" dirty="0"/>
          </a:p>
          <a:p>
            <a:r>
              <a:rPr lang="en-US" sz="2000" dirty="0"/>
              <a:t>Added a new section named ‘Operational Considerations’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59B6-105F-B60F-13C5-EDB3956E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5D52664D-05AE-76B8-6929-23165910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47ED0D-B909-272E-0F73-E972DD53C1F1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951B-5DAF-7C58-7BF8-EE21782F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90DB-1FC7-AB36-2326-7AA1ED72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</a:t>
            </a:r>
            <a:r>
              <a:rPr lang="en-IN" sz="1700" dirty="0">
                <a:solidFill>
                  <a:srgbClr val="000000"/>
                </a:solidFill>
                <a:effectLst/>
              </a:rPr>
              <a:t>is the protocol used by network mobile operators for cellular networks.</a:t>
            </a:r>
            <a:endParaRPr lang="en-US" sz="1700" dirty="0"/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F1F6A257-6D04-520D-3F74-D077A1FE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1241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r>
              <a:rPr lang="en-US" sz="1700" b="1" dirty="0"/>
              <a:t> EI-505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r>
              <a:rPr lang="en-US" sz="1700" b="1" dirty="0"/>
              <a:t> EI-506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r>
              <a:rPr lang="en-US" sz="1700" b="1" dirty="0"/>
              <a:t> EI-507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r>
              <a:rPr lang="en-US" sz="1700" b="1" dirty="0"/>
              <a:t> EI-508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r>
              <a:rPr lang="en-US" sz="1700" b="1" dirty="0"/>
              <a:t> EI-509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r>
              <a:rPr lang="en-US" sz="1700" b="1"/>
              <a:t> EI-510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CEAA1B-A458-9AD2-1F23-EB25697E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46" y="927635"/>
            <a:ext cx="2316566" cy="5867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1" y="214559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 – Cisco IOS-XR Implementation status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IPFIX Records exposed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921328" y="4527754"/>
            <a:ext cx="1972301" cy="20774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FD09C-8FDF-1F82-2301-941FB08E7187}"/>
              </a:ext>
            </a:extLst>
          </p:cNvPr>
          <p:cNvSpPr txBox="1">
            <a:spLocks/>
          </p:cNvSpPr>
          <p:nvPr/>
        </p:nvSpPr>
        <p:spPr>
          <a:xfrm>
            <a:off x="580688" y="1439593"/>
            <a:ext cx="5713432" cy="478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1. </a:t>
            </a:r>
            <a:r>
              <a:rPr lang="en-US" sz="1200" b="1" dirty="0" err="1"/>
              <a:t>gtpuFlags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gtpuMsgType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message type field defined in the GTP-U which indicates the type of GTP-U message.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3. </a:t>
            </a:r>
            <a:r>
              <a:rPr lang="en-US" sz="1200" b="1" dirty="0" err="1"/>
              <a:t>gtpuTEid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4. </a:t>
            </a:r>
            <a:r>
              <a:rPr lang="en-US" sz="1200" b="1" dirty="0" err="1"/>
              <a:t>gtpuSequenceNum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16-bit sequence number field defined in the GTP-U. </a:t>
            </a:r>
            <a:r>
              <a:rPr lang="en-IN" sz="1200" dirty="0">
                <a:solidFill>
                  <a:srgbClr val="000000"/>
                </a:solidFill>
              </a:rPr>
              <a:t>This field is interpreted based on the corresponding flag value from </a:t>
            </a:r>
            <a:r>
              <a:rPr lang="en-IN" sz="1200" dirty="0" err="1">
                <a:solidFill>
                  <a:srgbClr val="000000"/>
                </a:solidFill>
              </a:rPr>
              <a:t>gtpuFlags</a:t>
            </a:r>
            <a:endParaRPr lang="en-IN" sz="1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200" b="1" dirty="0"/>
              <a:t>5. </a:t>
            </a:r>
            <a:r>
              <a:rPr lang="en-US" sz="1200" b="1" dirty="0" err="1"/>
              <a:t>gtpuQFI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6. </a:t>
            </a:r>
            <a:r>
              <a:rPr lang="en-US" sz="1200" b="1" dirty="0" err="1"/>
              <a:t>gtpuPduType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PDU type field defined in PDU Session Container extension header of GTP-U.  This is defined in section 5.5.3 of PDU session spec [TS.38415].  This field indicates the structure of the PDU session UP frame</a:t>
            </a:r>
            <a:endParaRPr lang="en-IN" sz="1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C4DA0-F7DD-E32B-5B27-3950A4DAC014}"/>
              </a:ext>
            </a:extLst>
          </p:cNvPr>
          <p:cNvSpPr/>
          <p:nvPr/>
        </p:nvSpPr>
        <p:spPr>
          <a:xfrm>
            <a:off x="9893629" y="4621431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0B231-EC3B-4692-3D79-2387A9A2602A}"/>
              </a:ext>
            </a:extLst>
          </p:cNvPr>
          <p:cNvSpPr/>
          <p:nvPr/>
        </p:nvSpPr>
        <p:spPr>
          <a:xfrm>
            <a:off x="9893629" y="4964049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6EDB2-676E-A734-B431-69044F634EF0}"/>
              </a:ext>
            </a:extLst>
          </p:cNvPr>
          <p:cNvSpPr/>
          <p:nvPr/>
        </p:nvSpPr>
        <p:spPr>
          <a:xfrm>
            <a:off x="9899924" y="5275332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5C79F-33C7-3BCF-7A4B-CF0CE8B15175}"/>
              </a:ext>
            </a:extLst>
          </p:cNvPr>
          <p:cNvSpPr/>
          <p:nvPr/>
        </p:nvSpPr>
        <p:spPr>
          <a:xfrm>
            <a:off x="9903345" y="564349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3AE8E-98D4-ADA0-7B43-5D8E6F9C2272}"/>
              </a:ext>
            </a:extLst>
          </p:cNvPr>
          <p:cNvSpPr/>
          <p:nvPr/>
        </p:nvSpPr>
        <p:spPr>
          <a:xfrm>
            <a:off x="9909864" y="6008156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4FCCE-A8C1-E990-A86A-315EB4391D2B}"/>
              </a:ext>
            </a:extLst>
          </p:cNvPr>
          <p:cNvSpPr/>
          <p:nvPr/>
        </p:nvSpPr>
        <p:spPr>
          <a:xfrm>
            <a:off x="9909864" y="6358694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13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1835-CBDB-21E7-FAF9-4FE675D2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EF3-7865-6F4D-AB77-EFB351F2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268356"/>
            <a:ext cx="10515600" cy="1325563"/>
          </a:xfrm>
        </p:spPr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IANA assigned IE numbers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EB328A2-7475-B6EA-06EF-4A34D99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6998C6-43BF-5B08-7968-E3DC7425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51963"/>
              </p:ext>
            </p:extLst>
          </p:nvPr>
        </p:nvGraphicFramePr>
        <p:xfrm>
          <a:off x="1376017" y="2140963"/>
          <a:ext cx="7410174" cy="294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2749089141"/>
                    </a:ext>
                  </a:extLst>
                </a:gridCol>
                <a:gridCol w="2007705">
                  <a:extLst>
                    <a:ext uri="{9D8B030D-6E8A-4147-A177-3AD203B41FA5}">
                      <a16:colId xmlns:a16="http://schemas.microsoft.com/office/drawing/2014/main" val="2517257064"/>
                    </a:ext>
                  </a:extLst>
                </a:gridCol>
                <a:gridCol w="1977886">
                  <a:extLst>
                    <a:ext uri="{9D8B030D-6E8A-4147-A177-3AD203B41FA5}">
                      <a16:colId xmlns:a16="http://schemas.microsoft.com/office/drawing/2014/main" val="1006458333"/>
                    </a:ext>
                  </a:extLst>
                </a:gridCol>
                <a:gridCol w="2196548">
                  <a:extLst>
                    <a:ext uri="{9D8B030D-6E8A-4147-A177-3AD203B41FA5}">
                      <a16:colId xmlns:a16="http://schemas.microsoft.com/office/drawing/2014/main" val="590178051"/>
                    </a:ext>
                  </a:extLst>
                </a:gridCol>
              </a:tblGrid>
              <a:tr h="65700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ElementID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Abstract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Type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27687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5150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gtpuMsgType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68905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gtpuTEid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6438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gtpuSequenceNum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72891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gtpuQFI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60612"/>
                  </a:ext>
                </a:extLst>
              </a:tr>
              <a:tr h="380648"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gtpuPduType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2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sz="3600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14243</TotalTime>
  <Words>698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GTP-U @ IPFIX Draft Status since last review @ IETF119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– Cisco IOS-XR Implementation status IPFIX Records exposed</vt:lpstr>
      <vt:lpstr>GTP-U @ IPFIX IANA assigned IE numbers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Voyer, Daniel</cp:lastModifiedBy>
  <cp:revision>129</cp:revision>
  <dcterms:created xsi:type="dcterms:W3CDTF">2019-11-29T14:22:02Z</dcterms:created>
  <dcterms:modified xsi:type="dcterms:W3CDTF">2024-10-24T12:47:42Z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