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68E5BF-4F24-479B-AD73-D36FAEE6D958}" v="45" dt="2023-04-01T07:46:25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4E55-7D4A-2F76-6792-18BE52A44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Minesweeper</a:t>
            </a:r>
            <a:br>
              <a:rPr lang="en-IN" dirty="0"/>
            </a:br>
            <a:r>
              <a:rPr lang="en-IN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69532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A455D-0E85-3D3C-2350-F503DA4149B1}"/>
              </a:ext>
            </a:extLst>
          </p:cNvPr>
          <p:cNvSpPr txBox="1"/>
          <p:nvPr/>
        </p:nvSpPr>
        <p:spPr>
          <a:xfrm>
            <a:off x="2308194" y="1970843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Introduction</a:t>
            </a:r>
          </a:p>
          <a:p>
            <a:pPr marL="342900" indent="-342900">
              <a:buAutoNum type="arabicPeriod"/>
            </a:pPr>
            <a:r>
              <a:rPr lang="en-IN" sz="2400" dirty="0"/>
              <a:t>Objective</a:t>
            </a:r>
          </a:p>
          <a:p>
            <a:pPr marL="342900" indent="-342900">
              <a:buAutoNum type="arabicPeriod"/>
            </a:pPr>
            <a:r>
              <a:rPr lang="en-IN" sz="2400" dirty="0"/>
              <a:t>Game Rule</a:t>
            </a:r>
          </a:p>
          <a:p>
            <a:pPr marL="342900" indent="-342900">
              <a:buAutoNum type="arabicPeriod"/>
            </a:pPr>
            <a:r>
              <a:rPr lang="en-IN" sz="2400" dirty="0"/>
              <a:t>Game structure</a:t>
            </a:r>
          </a:p>
          <a:p>
            <a:pPr marL="342900" indent="-342900">
              <a:buAutoNum type="arabicPeriod"/>
            </a:pPr>
            <a:r>
              <a:rPr lang="en-IN" sz="2400" dirty="0"/>
              <a:t>Game solution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D945C2-A903-1290-2BD2-9D20CE11C311}"/>
              </a:ext>
            </a:extLst>
          </p:cNvPr>
          <p:cNvSpPr txBox="1">
            <a:spLocks/>
          </p:cNvSpPr>
          <p:nvPr/>
        </p:nvSpPr>
        <p:spPr>
          <a:xfrm>
            <a:off x="1595269" y="1122363"/>
            <a:ext cx="6989438" cy="10082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2811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0096-30B1-BDA4-372A-60190B37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21" y="76940"/>
            <a:ext cx="10353761" cy="1326321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395C3-1837-D41D-98D6-0FA9DC485ECB}"/>
              </a:ext>
            </a:extLst>
          </p:cNvPr>
          <p:cNvSpPr txBox="1"/>
          <p:nvPr/>
        </p:nvSpPr>
        <p:spPr>
          <a:xfrm>
            <a:off x="1349405" y="1597981"/>
            <a:ext cx="9543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 Minesweeper is a logic puzzle video game.</a:t>
            </a:r>
          </a:p>
          <a:p>
            <a:r>
              <a:rPr lang="en-IN" sz="2400" dirty="0"/>
              <a:t>2. Generally played on personal computers.</a:t>
            </a:r>
          </a:p>
          <a:p>
            <a:r>
              <a:rPr lang="en-IN" sz="2400" dirty="0"/>
              <a:t>3.The game features a grid of clickable squares with hidden “mines”.</a:t>
            </a:r>
          </a:p>
          <a:p>
            <a:r>
              <a:rPr lang="en-IN" sz="2400" dirty="0"/>
              <a:t>4.Which is divided into cells, structured with number of rows and columns.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8D4C60-694C-CF04-987C-19634EB38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62554"/>
              </p:ext>
            </p:extLst>
          </p:nvPr>
        </p:nvGraphicFramePr>
        <p:xfrm>
          <a:off x="4525392" y="4189320"/>
          <a:ext cx="2050744" cy="16351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6343">
                  <a:extLst>
                    <a:ext uri="{9D8B030D-6E8A-4147-A177-3AD203B41FA5}">
                      <a16:colId xmlns:a16="http://schemas.microsoft.com/office/drawing/2014/main" val="752123004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4009146476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639472860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806004841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716703778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249965413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591514547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3258235516"/>
                    </a:ext>
                  </a:extLst>
                </a:gridCol>
              </a:tblGrid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1075397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035198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1868420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0146092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3867609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938626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0698139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22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43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4888-33E1-C316-28E5-1E4698B16E86}"/>
              </a:ext>
            </a:extLst>
          </p:cNvPr>
          <p:cNvSpPr txBox="1">
            <a:spLocks/>
          </p:cNvSpPr>
          <p:nvPr/>
        </p:nvSpPr>
        <p:spPr>
          <a:xfrm>
            <a:off x="666699" y="183472"/>
            <a:ext cx="10353761" cy="13263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1B8D9D-7F41-5875-EB89-0BA1A40368AF}"/>
              </a:ext>
            </a:extLst>
          </p:cNvPr>
          <p:cNvSpPr txBox="1"/>
          <p:nvPr/>
        </p:nvSpPr>
        <p:spPr>
          <a:xfrm>
            <a:off x="1071831" y="846632"/>
            <a:ext cx="95434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400" dirty="0"/>
              <a:t>A Game of Minesweeper begins when the player first selects a cell on a board.</a:t>
            </a:r>
          </a:p>
          <a:p>
            <a:pPr marL="457200" indent="-457200">
              <a:buAutoNum type="arabicPeriod"/>
            </a:pPr>
            <a:r>
              <a:rPr lang="en-IN" sz="2400" dirty="0"/>
              <a:t>We have three states such as Unopened , opened and flagged.</a:t>
            </a:r>
          </a:p>
          <a:p>
            <a:pPr marL="457200" indent="-457200">
              <a:buAutoNum type="arabicPeriod"/>
            </a:pPr>
            <a:r>
              <a:rPr lang="en-IN" sz="2400" dirty="0"/>
              <a:t>To win a game of minesweeper, all non-mine cells must be opened without opening a mine.</a:t>
            </a:r>
          </a:p>
          <a:p>
            <a:pPr marL="457200" indent="-457200">
              <a:buAutoNum type="arabicPeriod"/>
            </a:pPr>
            <a:r>
              <a:rPr lang="en-IN" sz="2400" dirty="0"/>
              <a:t>There is no score, however there is a timer recording the time taken to finish the game.</a:t>
            </a:r>
          </a:p>
          <a:p>
            <a:pPr marL="457200" indent="-457200">
              <a:buAutoNum type="arabicPeriod"/>
            </a:pPr>
            <a:r>
              <a:rPr lang="en-IN" sz="2400" dirty="0"/>
              <a:t>There are three default configurations such as beginner, intermediate and expert.</a:t>
            </a:r>
          </a:p>
          <a:p>
            <a:r>
              <a:rPr lang="en-IN" sz="2400" dirty="0"/>
              <a:t>     a). Beginner – is usually on an 8*8 or 9*9 board containing 10 mines.</a:t>
            </a:r>
          </a:p>
          <a:p>
            <a:r>
              <a:rPr lang="en-IN" sz="2400" dirty="0"/>
              <a:t>     b). Intermediate – is usually on a 16*16 board with 40 mines.</a:t>
            </a:r>
          </a:p>
          <a:p>
            <a:r>
              <a:rPr lang="en-IN" sz="2400" dirty="0"/>
              <a:t>     c).Expert – is usually on a 30*16 board with 99 mines, however this is customisable.</a:t>
            </a:r>
          </a:p>
          <a:p>
            <a:pPr marL="457200" indent="-457200"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8110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4FFC-C650-0FF4-E7AF-3BB5ECD4AA8F}"/>
              </a:ext>
            </a:extLst>
          </p:cNvPr>
          <p:cNvSpPr txBox="1">
            <a:spLocks/>
          </p:cNvSpPr>
          <p:nvPr/>
        </p:nvSpPr>
        <p:spPr>
          <a:xfrm>
            <a:off x="640068" y="884808"/>
            <a:ext cx="10353761" cy="65990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Game Rule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23F74-33B7-BA21-EAEC-8CC99BBBA900}"/>
              </a:ext>
            </a:extLst>
          </p:cNvPr>
          <p:cNvSpPr txBox="1"/>
          <p:nvPr/>
        </p:nvSpPr>
        <p:spPr>
          <a:xfrm>
            <a:off x="1198171" y="1544715"/>
            <a:ext cx="94280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 Minesweeper is a type of board, which is divided into cells.</a:t>
            </a:r>
          </a:p>
          <a:p>
            <a:r>
              <a:rPr lang="en-IN" sz="2400" dirty="0"/>
              <a:t>2. Cells have three states, </a:t>
            </a:r>
          </a:p>
          <a:p>
            <a:r>
              <a:rPr lang="en-IN" sz="2400" dirty="0"/>
              <a:t>   a). Unopened – An unopened cell is blank and clickable.</a:t>
            </a:r>
          </a:p>
          <a:p>
            <a:r>
              <a:rPr lang="en-IN" sz="2400" dirty="0"/>
              <a:t>   b). Opened – An opened cell is exposed.</a:t>
            </a:r>
          </a:p>
          <a:p>
            <a:r>
              <a:rPr lang="en-IN" sz="2400" dirty="0"/>
              <a:t>   c). Flagged – Flagged cells are unopened cells marked by the             </a:t>
            </a:r>
          </a:p>
          <a:p>
            <a:r>
              <a:rPr lang="en-IN" sz="2400" dirty="0"/>
              <a:t>        player to indicate a potential mine location, it will reduce the            </a:t>
            </a:r>
          </a:p>
          <a:p>
            <a:r>
              <a:rPr lang="en-IN" sz="2400" dirty="0"/>
              <a:t>        risk.</a:t>
            </a:r>
          </a:p>
          <a:p>
            <a:r>
              <a:rPr lang="en-IN" sz="2400" dirty="0"/>
              <a:t>3. A player selects a cell to open it. If a player opens a mined cell, the game ends in a “loss”.</a:t>
            </a:r>
          </a:p>
          <a:p>
            <a:r>
              <a:rPr lang="en-IN" sz="2400" dirty="0"/>
              <a:t>4. Otherwise, the opened cell displays either a number or blank tile.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0182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90DA6A-6B78-1EC8-8ABD-9B907DA0B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21626"/>
              </p:ext>
            </p:extLst>
          </p:nvPr>
        </p:nvGraphicFramePr>
        <p:xfrm>
          <a:off x="1276165" y="2396030"/>
          <a:ext cx="2050744" cy="16351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6343">
                  <a:extLst>
                    <a:ext uri="{9D8B030D-6E8A-4147-A177-3AD203B41FA5}">
                      <a16:colId xmlns:a16="http://schemas.microsoft.com/office/drawing/2014/main" val="752123004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4009146476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639472860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806004841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716703778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249965413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591514547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3258235516"/>
                    </a:ext>
                  </a:extLst>
                </a:gridCol>
              </a:tblGrid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1075397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035198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1868420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0146092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3867609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938626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0698139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2242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7F262B-DD18-A88C-A9B7-0A59C582BC22}"/>
              </a:ext>
            </a:extLst>
          </p:cNvPr>
          <p:cNvSpPr txBox="1"/>
          <p:nvPr/>
        </p:nvSpPr>
        <p:spPr>
          <a:xfrm>
            <a:off x="1276165" y="1932264"/>
            <a:ext cx="225492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8*8 Board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84DFBD-E606-422E-72CE-3F34C4058338}"/>
              </a:ext>
            </a:extLst>
          </p:cNvPr>
          <p:cNvCxnSpPr/>
          <p:nvPr/>
        </p:nvCxnSpPr>
        <p:spPr>
          <a:xfrm flipV="1">
            <a:off x="2432480" y="2503251"/>
            <a:ext cx="2645546" cy="2078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83361D-422F-ACC4-D660-F11830F70318}"/>
              </a:ext>
            </a:extLst>
          </p:cNvPr>
          <p:cNvSpPr txBox="1"/>
          <p:nvPr/>
        </p:nvSpPr>
        <p:spPr>
          <a:xfrm>
            <a:off x="5140170" y="2243208"/>
            <a:ext cx="26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Unopened or clickable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293E4C-6D42-B879-3B25-E00DCBBD3EB6}"/>
              </a:ext>
            </a:extLst>
          </p:cNvPr>
          <p:cNvCxnSpPr>
            <a:cxnSpLocks/>
          </p:cNvCxnSpPr>
          <p:nvPr/>
        </p:nvCxnSpPr>
        <p:spPr>
          <a:xfrm>
            <a:off x="2454675" y="2935311"/>
            <a:ext cx="2605597" cy="62331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1D2B91-C296-A3C0-EA9C-FF225C3BC84F}"/>
              </a:ext>
            </a:extLst>
          </p:cNvPr>
          <p:cNvSpPr txBox="1"/>
          <p:nvPr/>
        </p:nvSpPr>
        <p:spPr>
          <a:xfrm>
            <a:off x="5140170" y="3392518"/>
            <a:ext cx="26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Opened cell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9B9DDA47-9EF7-2BD5-6147-5267BA17A9FC}"/>
              </a:ext>
            </a:extLst>
          </p:cNvPr>
          <p:cNvSpPr/>
          <p:nvPr/>
        </p:nvSpPr>
        <p:spPr>
          <a:xfrm>
            <a:off x="2095130" y="2883925"/>
            <a:ext cx="124287" cy="5138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DA6B40-8205-64E7-F324-EA421FA0C7DF}"/>
              </a:ext>
            </a:extLst>
          </p:cNvPr>
          <p:cNvCxnSpPr>
            <a:cxnSpLocks/>
          </p:cNvCxnSpPr>
          <p:nvPr/>
        </p:nvCxnSpPr>
        <p:spPr>
          <a:xfrm>
            <a:off x="2219417" y="2969289"/>
            <a:ext cx="2547891" cy="15497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8FCC15-1C53-9C30-4551-F5319A39C43D}"/>
              </a:ext>
            </a:extLst>
          </p:cNvPr>
          <p:cNvSpPr txBox="1"/>
          <p:nvPr/>
        </p:nvSpPr>
        <p:spPr>
          <a:xfrm>
            <a:off x="4953739" y="4334403"/>
            <a:ext cx="26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Flagged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7EFB89-A222-8BC2-CBD7-2AED9D743744}"/>
              </a:ext>
            </a:extLst>
          </p:cNvPr>
          <p:cNvSpPr txBox="1"/>
          <p:nvPr/>
        </p:nvSpPr>
        <p:spPr>
          <a:xfrm>
            <a:off x="3326909" y="597411"/>
            <a:ext cx="436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Game Structure</a:t>
            </a:r>
          </a:p>
        </p:txBody>
      </p:sp>
    </p:spTree>
    <p:extLst>
      <p:ext uri="{BB962C8B-B14F-4D97-AF65-F5344CB8AC3E}">
        <p14:creationId xmlns:p14="http://schemas.microsoft.com/office/powerpoint/2010/main" val="337403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86B-E8E0-C22D-DDC8-7D82399E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41" y="76940"/>
            <a:ext cx="10353761" cy="1326321"/>
          </a:xfrm>
        </p:spPr>
        <p:txBody>
          <a:bodyPr/>
          <a:lstStyle/>
          <a:p>
            <a:r>
              <a:rPr lang="en-IN" dirty="0"/>
              <a:t>Game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02381-84A8-B1DE-D26A-50B1868B5495}"/>
              </a:ext>
            </a:extLst>
          </p:cNvPr>
          <p:cNvSpPr txBox="1"/>
          <p:nvPr/>
        </p:nvSpPr>
        <p:spPr>
          <a:xfrm>
            <a:off x="2393854" y="1243445"/>
            <a:ext cx="80107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400" dirty="0"/>
              <a:t>An player click on cell to open it.</a:t>
            </a:r>
          </a:p>
          <a:p>
            <a:pPr marL="457200" indent="-457200">
              <a:buAutoNum type="arabicPeriod"/>
            </a:pPr>
            <a:r>
              <a:rPr lang="en-IN" sz="2400" dirty="0"/>
              <a:t>The opened cell displays either a number or blank tile and all adjacent non-mined cells will automatically be opened.</a:t>
            </a:r>
          </a:p>
          <a:p>
            <a:pPr marL="457200" indent="-457200">
              <a:buAutoNum type="arabicPeriod"/>
            </a:pPr>
            <a:r>
              <a:rPr lang="en-IN" sz="2400" dirty="0"/>
              <a:t>Players can also flag a cell to denote that they believe a mine to be in that place and flagged cells are still considered unopened.</a:t>
            </a:r>
          </a:p>
          <a:p>
            <a:pPr marL="457200" indent="-457200">
              <a:buAutoNum type="arabicPeriod"/>
            </a:pPr>
            <a:endParaRPr lang="en-IN" sz="2400" dirty="0"/>
          </a:p>
          <a:p>
            <a:pPr marL="457200" indent="-457200">
              <a:buAutoNum type="arabicPeriod"/>
            </a:pPr>
            <a:endParaRPr lang="en-IN" sz="2400" dirty="0"/>
          </a:p>
          <a:p>
            <a:pPr marL="457200" indent="-457200">
              <a:buAutoNum type="arabicPeriod"/>
            </a:pPr>
            <a:endParaRPr lang="en-IN" sz="2400" dirty="0"/>
          </a:p>
          <a:p>
            <a:pPr marL="457200" indent="-457200">
              <a:buAutoNum type="arabicPeriod"/>
            </a:pPr>
            <a:endParaRPr lang="en-IN" sz="2400" dirty="0"/>
          </a:p>
          <a:p>
            <a:pPr marL="457200" indent="-457200">
              <a:buAutoNum type="arabicPeriod"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FFD8CF-CAD7-27D6-C6B3-DAC0A7F16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06355"/>
              </p:ext>
            </p:extLst>
          </p:nvPr>
        </p:nvGraphicFramePr>
        <p:xfrm>
          <a:off x="4348497" y="4172505"/>
          <a:ext cx="2050744" cy="160601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6343">
                  <a:extLst>
                    <a:ext uri="{9D8B030D-6E8A-4147-A177-3AD203B41FA5}">
                      <a16:colId xmlns:a16="http://schemas.microsoft.com/office/drawing/2014/main" val="752123004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4009146476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639472860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806004841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716703778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249965413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591514547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3258235516"/>
                    </a:ext>
                  </a:extLst>
                </a:gridCol>
              </a:tblGrid>
              <a:tr h="162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1 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1075397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035198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1868420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0146092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3867609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1 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938626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0698139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22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15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5E4EA4-F616-3ABF-98A5-AB962A853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840902"/>
              </p:ext>
            </p:extLst>
          </p:nvPr>
        </p:nvGraphicFramePr>
        <p:xfrm>
          <a:off x="379520" y="416310"/>
          <a:ext cx="2050744" cy="16351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6343">
                  <a:extLst>
                    <a:ext uri="{9D8B030D-6E8A-4147-A177-3AD203B41FA5}">
                      <a16:colId xmlns:a16="http://schemas.microsoft.com/office/drawing/2014/main" val="752123004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4009146476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639472860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806004841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716703778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249965413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591514547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3258235516"/>
                    </a:ext>
                  </a:extLst>
                </a:gridCol>
              </a:tblGrid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1075397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035198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1868420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0146092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3867609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938626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0698139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22428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8F0EF7-B603-3CBC-BF4E-9FDC3E851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53784"/>
              </p:ext>
            </p:extLst>
          </p:nvPr>
        </p:nvGraphicFramePr>
        <p:xfrm>
          <a:off x="379520" y="2655618"/>
          <a:ext cx="2050744" cy="16351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6343">
                  <a:extLst>
                    <a:ext uri="{9D8B030D-6E8A-4147-A177-3AD203B41FA5}">
                      <a16:colId xmlns:a16="http://schemas.microsoft.com/office/drawing/2014/main" val="752123004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4009146476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639472860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806004841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716703778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249965413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591514547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3258235516"/>
                    </a:ext>
                  </a:extLst>
                </a:gridCol>
              </a:tblGrid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1075397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035198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1868420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0146092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3867609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938626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0698139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22428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8EE1FB-150D-3DDC-6262-FC436C027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530908"/>
              </p:ext>
            </p:extLst>
          </p:nvPr>
        </p:nvGraphicFramePr>
        <p:xfrm>
          <a:off x="358064" y="5047398"/>
          <a:ext cx="2050744" cy="16351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6343">
                  <a:extLst>
                    <a:ext uri="{9D8B030D-6E8A-4147-A177-3AD203B41FA5}">
                      <a16:colId xmlns:a16="http://schemas.microsoft.com/office/drawing/2014/main" val="752123004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4009146476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639472860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806004841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716703778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249965413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591514547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3258235516"/>
                    </a:ext>
                  </a:extLst>
                </a:gridCol>
              </a:tblGrid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1075397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035198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1868420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0146092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3867609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938626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0698139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2242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A7B8CD-AD96-9238-A3B5-2BB90BFC5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73553"/>
              </p:ext>
            </p:extLst>
          </p:nvPr>
        </p:nvGraphicFramePr>
        <p:xfrm>
          <a:off x="9994695" y="630314"/>
          <a:ext cx="2050744" cy="160601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6343">
                  <a:extLst>
                    <a:ext uri="{9D8B030D-6E8A-4147-A177-3AD203B41FA5}">
                      <a16:colId xmlns:a16="http://schemas.microsoft.com/office/drawing/2014/main" val="752123004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4009146476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639472860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806004841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716703778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249965413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1591514547"/>
                    </a:ext>
                  </a:extLst>
                </a:gridCol>
                <a:gridCol w="256343">
                  <a:extLst>
                    <a:ext uri="{9D8B030D-6E8A-4147-A177-3AD203B41FA5}">
                      <a16:colId xmlns:a16="http://schemas.microsoft.com/office/drawing/2014/main" val="3258235516"/>
                    </a:ext>
                  </a:extLst>
                </a:gridCol>
              </a:tblGrid>
              <a:tr h="162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1 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1075397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035198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1868420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0146092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3867609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1 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938626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0698139"/>
                  </a:ext>
                </a:extLst>
              </a:tr>
              <a:tr h="204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*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2242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725A1B-8D34-E0B5-52FE-4F8451578BD3}"/>
              </a:ext>
            </a:extLst>
          </p:cNvPr>
          <p:cNvSpPr txBox="1"/>
          <p:nvPr/>
        </p:nvSpPr>
        <p:spPr>
          <a:xfrm>
            <a:off x="10262586" y="79899"/>
            <a:ext cx="130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Out 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9FBCC-69B3-42D3-2C5A-2887938F7FE3}"/>
              </a:ext>
            </a:extLst>
          </p:cNvPr>
          <p:cNvSpPr txBox="1"/>
          <p:nvPr/>
        </p:nvSpPr>
        <p:spPr>
          <a:xfrm>
            <a:off x="924757" y="2178564"/>
            <a:ext cx="130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Step: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330F76-9852-F7D5-B5D4-4B765BEF7F55}"/>
              </a:ext>
            </a:extLst>
          </p:cNvPr>
          <p:cNvCxnSpPr/>
          <p:nvPr/>
        </p:nvCxnSpPr>
        <p:spPr>
          <a:xfrm flipV="1">
            <a:off x="1313894" y="526371"/>
            <a:ext cx="2645546" cy="2078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26880C-2B90-2902-1778-59B843EFEA9D}"/>
              </a:ext>
            </a:extLst>
          </p:cNvPr>
          <p:cNvSpPr txBox="1"/>
          <p:nvPr/>
        </p:nvSpPr>
        <p:spPr>
          <a:xfrm>
            <a:off x="3959440" y="312460"/>
            <a:ext cx="26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Clicked and opened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7B60F-8C1F-09F7-0087-444B762991F6}"/>
              </a:ext>
            </a:extLst>
          </p:cNvPr>
          <p:cNvSpPr txBox="1"/>
          <p:nvPr/>
        </p:nvSpPr>
        <p:spPr>
          <a:xfrm>
            <a:off x="10067278" y="2689495"/>
            <a:ext cx="2217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* - Mines</a:t>
            </a:r>
          </a:p>
          <a:p>
            <a:r>
              <a:rPr lang="en-IN" sz="2000" dirty="0"/>
              <a:t>1,2,3 – numbers</a:t>
            </a:r>
          </a:p>
          <a:p>
            <a:r>
              <a:rPr lang="en-IN" sz="2000" dirty="0"/>
              <a:t>B - Blank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9B4DB-3DF4-1D10-0B30-39115B24FEF2}"/>
              </a:ext>
            </a:extLst>
          </p:cNvPr>
          <p:cNvSpPr txBox="1"/>
          <p:nvPr/>
        </p:nvSpPr>
        <p:spPr>
          <a:xfrm>
            <a:off x="988380" y="16200"/>
            <a:ext cx="130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Step: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1777BD-260B-44CE-F95E-8CB762EF1AE2}"/>
              </a:ext>
            </a:extLst>
          </p:cNvPr>
          <p:cNvCxnSpPr/>
          <p:nvPr/>
        </p:nvCxnSpPr>
        <p:spPr>
          <a:xfrm flipV="1">
            <a:off x="1577266" y="2551675"/>
            <a:ext cx="2645546" cy="2078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AD07A4-DC77-B9A3-D6A5-EE5CCF1369F5}"/>
              </a:ext>
            </a:extLst>
          </p:cNvPr>
          <p:cNvSpPr txBox="1"/>
          <p:nvPr/>
        </p:nvSpPr>
        <p:spPr>
          <a:xfrm>
            <a:off x="4222812" y="2286285"/>
            <a:ext cx="314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 - Checking conditions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A803FE-9423-AFBA-3449-9C7DECBC89AC}"/>
              </a:ext>
            </a:extLst>
          </p:cNvPr>
          <p:cNvSpPr txBox="1"/>
          <p:nvPr/>
        </p:nvSpPr>
        <p:spPr>
          <a:xfrm>
            <a:off x="924757" y="4573055"/>
            <a:ext cx="130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Step: 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B93B67-B378-0C63-2DC8-CDCC5BC1AB33}"/>
              </a:ext>
            </a:extLst>
          </p:cNvPr>
          <p:cNvCxnSpPr/>
          <p:nvPr/>
        </p:nvCxnSpPr>
        <p:spPr>
          <a:xfrm flipV="1">
            <a:off x="1577266" y="5151515"/>
            <a:ext cx="2645546" cy="2078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FCD3E6-E7FE-5575-CB96-C38D1ADB7095}"/>
              </a:ext>
            </a:extLst>
          </p:cNvPr>
          <p:cNvCxnSpPr>
            <a:cxnSpLocks/>
          </p:cNvCxnSpPr>
          <p:nvPr/>
        </p:nvCxnSpPr>
        <p:spPr>
          <a:xfrm flipV="1">
            <a:off x="1313894" y="5151515"/>
            <a:ext cx="2908918" cy="423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49041A-1BD8-8A36-16D8-7B68FB6B3D06}"/>
              </a:ext>
            </a:extLst>
          </p:cNvPr>
          <p:cNvCxnSpPr>
            <a:cxnSpLocks/>
          </p:cNvCxnSpPr>
          <p:nvPr/>
        </p:nvCxnSpPr>
        <p:spPr>
          <a:xfrm flipV="1">
            <a:off x="988380" y="5151515"/>
            <a:ext cx="3352801" cy="1592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32E5362-3585-9536-B0F7-FA749959A12B}"/>
              </a:ext>
            </a:extLst>
          </p:cNvPr>
          <p:cNvSpPr txBox="1"/>
          <p:nvPr/>
        </p:nvSpPr>
        <p:spPr>
          <a:xfrm>
            <a:off x="4341181" y="4973165"/>
            <a:ext cx="3145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condition is true and then displays all adjacent side of non-mined cells will automatically be opened with numbers or blank tile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F63C1F-3AE9-1601-1ADB-A79EF8CF1F1C}"/>
              </a:ext>
            </a:extLst>
          </p:cNvPr>
          <p:cNvSpPr txBox="1"/>
          <p:nvPr/>
        </p:nvSpPr>
        <p:spPr>
          <a:xfrm>
            <a:off x="7605204" y="5711829"/>
            <a:ext cx="314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 Diagonal side of cells will not be opened</a:t>
            </a:r>
          </a:p>
        </p:txBody>
      </p:sp>
    </p:spTree>
    <p:extLst>
      <p:ext uri="{BB962C8B-B14F-4D97-AF65-F5344CB8AC3E}">
        <p14:creationId xmlns:p14="http://schemas.microsoft.com/office/powerpoint/2010/main" val="394911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B9426-9E4C-789E-0693-F5F62DA3CD7F}"/>
              </a:ext>
            </a:extLst>
          </p:cNvPr>
          <p:cNvSpPr txBox="1"/>
          <p:nvPr/>
        </p:nvSpPr>
        <p:spPr>
          <a:xfrm>
            <a:off x="3710866" y="2334827"/>
            <a:ext cx="501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592732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402</TotalTime>
  <Words>1027</Words>
  <Application>Microsoft Office PowerPoint</Application>
  <PresentationFormat>Widescreen</PresentationFormat>
  <Paragraphs>508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Damask</vt:lpstr>
      <vt:lpstr>Minesweeper Game</vt:lpstr>
      <vt:lpstr>PowerPoint Presentation</vt:lpstr>
      <vt:lpstr>Introduction</vt:lpstr>
      <vt:lpstr>PowerPoint Presentation</vt:lpstr>
      <vt:lpstr>PowerPoint Presentation</vt:lpstr>
      <vt:lpstr>PowerPoint Presentation</vt:lpstr>
      <vt:lpstr>Game Solution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Madan Kumar</dc:creator>
  <cp:lastModifiedBy>S Madan Kumar</cp:lastModifiedBy>
  <cp:revision>2</cp:revision>
  <dcterms:created xsi:type="dcterms:W3CDTF">2023-04-01T05:39:59Z</dcterms:created>
  <dcterms:modified xsi:type="dcterms:W3CDTF">2023-04-01T12:22:07Z</dcterms:modified>
</cp:coreProperties>
</file>