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 id="269" r:id="rId12"/>
    <p:sldId id="267"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9EDB-20F9-A7AD-D00A-B80969159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91AE4E-0F36-4EC3-A5F9-24A487F9A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3302DC-BE6F-8311-7292-5317CCB3D64F}"/>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5" name="Footer Placeholder 4">
            <a:extLst>
              <a:ext uri="{FF2B5EF4-FFF2-40B4-BE49-F238E27FC236}">
                <a16:creationId xmlns:a16="http://schemas.microsoft.com/office/drawing/2014/main" id="{879CEBD1-FFC8-7DA2-684F-592F4DB17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9CCE9-F062-ECC8-51AA-274583F2B30A}"/>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326940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08B3-610A-0E69-9054-420F64351F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951060-7BD7-F63B-4A6E-6C492ABCB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69B7E-4567-FF24-AF07-95F38E92EA9F}"/>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5" name="Footer Placeholder 4">
            <a:extLst>
              <a:ext uri="{FF2B5EF4-FFF2-40B4-BE49-F238E27FC236}">
                <a16:creationId xmlns:a16="http://schemas.microsoft.com/office/drawing/2014/main" id="{E4DE8EE4-81EA-FB23-C397-AD5CDE031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88938-11A5-1B97-02A3-C1F3DB4F7418}"/>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405500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C8DED-65C8-9C80-717C-AF7FFE2E07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EEDED-1D9C-85F9-F175-8B2AD926C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B234D-9ACB-7883-E3E2-5A5506BB80D2}"/>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5" name="Footer Placeholder 4">
            <a:extLst>
              <a:ext uri="{FF2B5EF4-FFF2-40B4-BE49-F238E27FC236}">
                <a16:creationId xmlns:a16="http://schemas.microsoft.com/office/drawing/2014/main" id="{19DCE9DC-87BB-38C1-26F5-292B7505F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B2D3F-9394-631A-F413-839AC182E35C}"/>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339949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41B1-EAC1-FA13-701E-5BDAAC4FF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7C79E7-A8DD-2E5C-E192-20CFB5A04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B685A-1C6D-F1EC-3FE5-6F20E66E1FAC}"/>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5" name="Footer Placeholder 4">
            <a:extLst>
              <a:ext uri="{FF2B5EF4-FFF2-40B4-BE49-F238E27FC236}">
                <a16:creationId xmlns:a16="http://schemas.microsoft.com/office/drawing/2014/main" id="{527D296E-F988-644F-0F8A-1E7767EF4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D4E8D-97F0-9459-182E-775D21100EB4}"/>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412659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6B3E-9023-8E31-F25B-923B12107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7D663-083B-B34A-11C2-1854B14F8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9FBFE3-6921-D340-A7C0-C12CAA4981A8}"/>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5" name="Footer Placeholder 4">
            <a:extLst>
              <a:ext uri="{FF2B5EF4-FFF2-40B4-BE49-F238E27FC236}">
                <a16:creationId xmlns:a16="http://schemas.microsoft.com/office/drawing/2014/main" id="{1AE3A51D-22A4-1E3C-CA35-883B4FD8EA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E2436-E895-39D3-B8FD-BDFFDCB35A09}"/>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224585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E58E-AB83-BDC8-CCFD-3B20446CBC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B74776-5054-70A8-C903-0B192B4FD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C4C78E-747F-033F-41E6-A24321102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2346B-3866-D506-2E7E-FEFB974937E5}"/>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6" name="Footer Placeholder 5">
            <a:extLst>
              <a:ext uri="{FF2B5EF4-FFF2-40B4-BE49-F238E27FC236}">
                <a16:creationId xmlns:a16="http://schemas.microsoft.com/office/drawing/2014/main" id="{1A2F307C-B2E0-FC41-134B-486411DEA9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95949-4900-42C9-9192-81BD86FC4512}"/>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339049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8911-3B65-4015-3772-5955AABCC0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DD497-D671-8FF7-3B18-FD95FF49F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599265-2AE2-F50E-5F7E-56B074E79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95F4DC-92E2-10DE-FA1F-95277916B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1006F-F6CC-206B-7CA9-667B8004B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F8E88-47BD-8240-7D09-DAAE81920D26}"/>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8" name="Footer Placeholder 7">
            <a:extLst>
              <a:ext uri="{FF2B5EF4-FFF2-40B4-BE49-F238E27FC236}">
                <a16:creationId xmlns:a16="http://schemas.microsoft.com/office/drawing/2014/main" id="{0F46F704-ECA6-29E1-342C-ADDC433799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5D2124-3DD8-AE17-BB8F-79EA94A6FF7E}"/>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408594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3C65-71D8-5101-3C76-8D271A0533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27DEB7-9385-4004-9F1A-9966C53FB0A4}"/>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4" name="Footer Placeholder 3">
            <a:extLst>
              <a:ext uri="{FF2B5EF4-FFF2-40B4-BE49-F238E27FC236}">
                <a16:creationId xmlns:a16="http://schemas.microsoft.com/office/drawing/2014/main" id="{EAA4F397-6C10-1601-C6EE-17D3CE953B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77F301-41B7-95A0-705C-3779649DAB01}"/>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60249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B1AAF-7D3D-11CC-1DB3-E7BD5FBC2196}"/>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3" name="Footer Placeholder 2">
            <a:extLst>
              <a:ext uri="{FF2B5EF4-FFF2-40B4-BE49-F238E27FC236}">
                <a16:creationId xmlns:a16="http://schemas.microsoft.com/office/drawing/2014/main" id="{2731DB8C-B0A9-8CEC-65DC-FAB87C5BF1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94DE6A-97CB-4195-C6B0-06A4067F0B26}"/>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293000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581F-A131-0C0C-AB11-7FA46BCBE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F08C74-7D07-FA75-1F1D-1537674D1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D75BBE-280C-A3CF-CC5F-31383FF3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45785-FF08-C64E-7280-5B8521C32F55}"/>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6" name="Footer Placeholder 5">
            <a:extLst>
              <a:ext uri="{FF2B5EF4-FFF2-40B4-BE49-F238E27FC236}">
                <a16:creationId xmlns:a16="http://schemas.microsoft.com/office/drawing/2014/main" id="{2865556D-DB70-E7B6-CCCB-05E862C3E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A35C0-B020-EBE8-AD27-830EA87E053A}"/>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83152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2949-BEB0-2A51-8567-BB2A2F468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5F7E87-2663-D094-D2E4-B0467EE9E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70C459-FABA-BECB-F231-81E61D115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A5FAB-EC22-1CEB-132F-1868B00D15E1}"/>
              </a:ext>
            </a:extLst>
          </p:cNvPr>
          <p:cNvSpPr>
            <a:spLocks noGrp="1"/>
          </p:cNvSpPr>
          <p:nvPr>
            <p:ph type="dt" sz="half" idx="10"/>
          </p:nvPr>
        </p:nvSpPr>
        <p:spPr/>
        <p:txBody>
          <a:bodyPr/>
          <a:lstStyle/>
          <a:p>
            <a:fld id="{76319F40-CA43-4DB6-9ACB-ADE816DB62F7}" type="datetimeFigureOut">
              <a:rPr lang="en-IN" smtClean="0"/>
              <a:pPr/>
              <a:t>15-10-2023</a:t>
            </a:fld>
            <a:endParaRPr lang="en-IN"/>
          </a:p>
        </p:txBody>
      </p:sp>
      <p:sp>
        <p:nvSpPr>
          <p:cNvPr id="6" name="Footer Placeholder 5">
            <a:extLst>
              <a:ext uri="{FF2B5EF4-FFF2-40B4-BE49-F238E27FC236}">
                <a16:creationId xmlns:a16="http://schemas.microsoft.com/office/drawing/2014/main" id="{25EBB624-F7D1-84B3-ACC6-F861CE5A6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F2DDF-2D6A-41B9-C360-A2B8F8406E5A}"/>
              </a:ext>
            </a:extLst>
          </p:cNvPr>
          <p:cNvSpPr>
            <a:spLocks noGrp="1"/>
          </p:cNvSpPr>
          <p:nvPr>
            <p:ph type="sldNum" sz="quarter" idx="12"/>
          </p:nvPr>
        </p:nvSpPr>
        <p:spPr/>
        <p:txBody>
          <a:bodyPr/>
          <a:lstStyle/>
          <a:p>
            <a:fld id="{7F00B2A6-CDB5-4CE5-8E38-D23E7B4391ED}" type="slidenum">
              <a:rPr lang="en-IN" smtClean="0"/>
              <a:pPr/>
              <a:t>‹#›</a:t>
            </a:fld>
            <a:endParaRPr lang="en-IN"/>
          </a:p>
        </p:txBody>
      </p:sp>
    </p:spTree>
    <p:extLst>
      <p:ext uri="{BB962C8B-B14F-4D97-AF65-F5344CB8AC3E}">
        <p14:creationId xmlns:p14="http://schemas.microsoft.com/office/powerpoint/2010/main" val="232993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B1741-8DBE-7304-F0C7-0A2D670AE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57297-40CA-C9ED-F716-7573B5511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02C6A-4553-58B4-78F1-03E59EA4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19F40-CA43-4DB6-9ACB-ADE816DB62F7}" type="datetimeFigureOut">
              <a:rPr lang="en-IN" smtClean="0"/>
              <a:pPr/>
              <a:t>15-10-2023</a:t>
            </a:fld>
            <a:endParaRPr lang="en-IN"/>
          </a:p>
        </p:txBody>
      </p:sp>
      <p:sp>
        <p:nvSpPr>
          <p:cNvPr id="5" name="Footer Placeholder 4">
            <a:extLst>
              <a:ext uri="{FF2B5EF4-FFF2-40B4-BE49-F238E27FC236}">
                <a16:creationId xmlns:a16="http://schemas.microsoft.com/office/drawing/2014/main" id="{4343C4D4-CFDF-F0C2-E14F-4B6B9E087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350D10-6BB1-95B3-E1CD-25428ACA4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0B2A6-CDB5-4CE5-8E38-D23E7B4391ED}" type="slidenum">
              <a:rPr lang="en-IN" smtClean="0"/>
              <a:pPr/>
              <a:t>‹#›</a:t>
            </a:fld>
            <a:endParaRPr lang="en-IN"/>
          </a:p>
        </p:txBody>
      </p:sp>
    </p:spTree>
    <p:extLst>
      <p:ext uri="{BB962C8B-B14F-4D97-AF65-F5344CB8AC3E}">
        <p14:creationId xmlns:p14="http://schemas.microsoft.com/office/powerpoint/2010/main" val="133780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B5CA-26F6-257D-7CF6-BEA80C740D64}"/>
              </a:ext>
            </a:extLst>
          </p:cNvPr>
          <p:cNvSpPr>
            <a:spLocks noGrp="1"/>
          </p:cNvSpPr>
          <p:nvPr>
            <p:ph type="ctrTitle"/>
          </p:nvPr>
        </p:nvSpPr>
        <p:spPr>
          <a:xfrm>
            <a:off x="718457" y="2152092"/>
            <a:ext cx="10384972" cy="953375"/>
          </a:xfrm>
        </p:spPr>
        <p:txBody>
          <a:bodyPr>
            <a:normAutofit/>
          </a:bodyPr>
          <a:lstStyle/>
          <a:p>
            <a:r>
              <a:rPr lang="en-IN" sz="3600" b="1" dirty="0">
                <a:latin typeface="Times New Roman" panose="02020603050405020304" pitchFamily="18" charset="0"/>
                <a:cs typeface="Times New Roman" panose="02020603050405020304" pitchFamily="18" charset="0"/>
              </a:rPr>
              <a:t>DOMAIN NAME : MACHINE LEARNING </a:t>
            </a:r>
          </a:p>
        </p:txBody>
      </p:sp>
      <p:sp>
        <p:nvSpPr>
          <p:cNvPr id="3" name="Subtitle 2">
            <a:extLst>
              <a:ext uri="{FF2B5EF4-FFF2-40B4-BE49-F238E27FC236}">
                <a16:creationId xmlns:a16="http://schemas.microsoft.com/office/drawing/2014/main" id="{E2F487ED-EA2F-6CBD-3B72-F33D6E581C5A}"/>
              </a:ext>
            </a:extLst>
          </p:cNvPr>
          <p:cNvSpPr>
            <a:spLocks noGrp="1"/>
          </p:cNvSpPr>
          <p:nvPr>
            <p:ph type="subTitle" idx="1"/>
          </p:nvPr>
        </p:nvSpPr>
        <p:spPr>
          <a:xfrm>
            <a:off x="1598645" y="3358555"/>
            <a:ext cx="8870302" cy="787958"/>
          </a:xfrm>
        </p:spPr>
        <p:txBody>
          <a:bodyPr/>
          <a:lstStyle/>
          <a:p>
            <a:r>
              <a:rPr lang="en-IN" sz="3000" b="1" dirty="0">
                <a:latin typeface="Times New Roman" panose="02020603050405020304" pitchFamily="18" charset="0"/>
                <a:cs typeface="Times New Roman" panose="02020603050405020304" pitchFamily="18" charset="0"/>
              </a:rPr>
              <a:t>TITLE</a:t>
            </a:r>
            <a:r>
              <a:rPr lang="en-IN" sz="3000" b="1" dirty="0"/>
              <a:t> : </a:t>
            </a:r>
            <a:r>
              <a:rPr lang="en-IN" sz="3000" b="1" dirty="0">
                <a:latin typeface="Times New Roman" panose="02020603050405020304" pitchFamily="18" charset="0"/>
                <a:cs typeface="Times New Roman" panose="02020603050405020304" pitchFamily="18" charset="0"/>
              </a:rPr>
              <a:t>HAND GESTURE RECOGINIZATION </a:t>
            </a:r>
          </a:p>
          <a:p>
            <a:endParaRPr lang="en-IN" dirty="0"/>
          </a:p>
        </p:txBody>
      </p:sp>
      <p:pic>
        <p:nvPicPr>
          <p:cNvPr id="4" name="Picture 3">
            <a:extLst>
              <a:ext uri="{FF2B5EF4-FFF2-40B4-BE49-F238E27FC236}">
                <a16:creationId xmlns:a16="http://schemas.microsoft.com/office/drawing/2014/main" id="{5D167C78-AC94-8FF5-E099-EFACBDE5801B}"/>
              </a:ext>
            </a:extLst>
          </p:cNvPr>
          <p:cNvPicPr>
            <a:picLocks noChangeAspect="1"/>
          </p:cNvPicPr>
          <p:nvPr/>
        </p:nvPicPr>
        <p:blipFill rotWithShape="1">
          <a:blip r:embed="rId2" cstate="print"/>
          <a:srcRect b="27920"/>
          <a:stretch/>
        </p:blipFill>
        <p:spPr>
          <a:xfrm>
            <a:off x="1264024" y="242330"/>
            <a:ext cx="9403976" cy="1357870"/>
          </a:xfrm>
          <a:prstGeom prst="rect">
            <a:avLst/>
          </a:prstGeom>
        </p:spPr>
      </p:pic>
      <p:sp>
        <p:nvSpPr>
          <p:cNvPr id="5" name="TextBox 4">
            <a:extLst>
              <a:ext uri="{FF2B5EF4-FFF2-40B4-BE49-F238E27FC236}">
                <a16:creationId xmlns:a16="http://schemas.microsoft.com/office/drawing/2014/main" id="{F3D1469C-290C-2018-7E85-9800C97A88BE}"/>
              </a:ext>
            </a:extLst>
          </p:cNvPr>
          <p:cNvSpPr txBox="1"/>
          <p:nvPr/>
        </p:nvSpPr>
        <p:spPr>
          <a:xfrm>
            <a:off x="6913984" y="4881856"/>
            <a:ext cx="4385388" cy="1631216"/>
          </a:xfrm>
          <a:prstGeom prst="rect">
            <a:avLst/>
          </a:prstGeom>
          <a:noFill/>
        </p:spPr>
        <p:txBody>
          <a:bodyPr wrap="square" rtlCol="0">
            <a:spAutoFit/>
          </a:bodyPr>
          <a:lstStyle/>
          <a:p>
            <a:r>
              <a:rPr lang="en-IN" sz="2000" dirty="0">
                <a:latin typeface="Garamond" panose="02020404030301010803" pitchFamily="18" charset="0"/>
              </a:rPr>
              <a:t>TEAM MEMBERS:</a:t>
            </a:r>
          </a:p>
          <a:p>
            <a:r>
              <a:rPr lang="en-IN" sz="2000" dirty="0">
                <a:latin typeface="Garamond" panose="02020404030301010803" pitchFamily="18" charset="0"/>
              </a:rPr>
              <a:t>            THEJEAL SRI K(811721243055)</a:t>
            </a:r>
          </a:p>
          <a:p>
            <a:r>
              <a:rPr lang="en-IN" sz="2000" dirty="0">
                <a:latin typeface="Garamond" panose="02020404030301010803" pitchFamily="18" charset="0"/>
              </a:rPr>
              <a:t>            SUJAINITHA G(811721243055)</a:t>
            </a:r>
          </a:p>
          <a:p>
            <a:r>
              <a:rPr lang="en-IN" sz="2000" dirty="0">
                <a:latin typeface="Garamond" panose="02020404030301010803" pitchFamily="18" charset="0"/>
              </a:rPr>
              <a:t>            DHIVYA A D(811721243014)</a:t>
            </a:r>
          </a:p>
          <a:p>
            <a:r>
              <a:rPr lang="en-IN" sz="2000" dirty="0">
                <a:latin typeface="Garamond" panose="02020404030301010803" pitchFamily="18" charset="0"/>
              </a:rPr>
              <a:t>            SATHVIKA A(811721243049)</a:t>
            </a:r>
          </a:p>
        </p:txBody>
      </p:sp>
      <p:sp>
        <p:nvSpPr>
          <p:cNvPr id="6" name="TextBox 5">
            <a:extLst>
              <a:ext uri="{FF2B5EF4-FFF2-40B4-BE49-F238E27FC236}">
                <a16:creationId xmlns:a16="http://schemas.microsoft.com/office/drawing/2014/main" id="{AD2B69D5-36FA-F702-14B9-89841A033C0F}"/>
              </a:ext>
            </a:extLst>
          </p:cNvPr>
          <p:cNvSpPr txBox="1"/>
          <p:nvPr/>
        </p:nvSpPr>
        <p:spPr>
          <a:xfrm>
            <a:off x="475860" y="4881856"/>
            <a:ext cx="5551716" cy="400110"/>
          </a:xfrm>
          <a:prstGeom prst="rect">
            <a:avLst/>
          </a:prstGeom>
          <a:noFill/>
        </p:spPr>
        <p:txBody>
          <a:bodyPr wrap="square" rtlCol="0">
            <a:spAutoFit/>
          </a:bodyPr>
          <a:lstStyle/>
          <a:p>
            <a:r>
              <a:rPr lang="en-IN" sz="2000" dirty="0">
                <a:latin typeface="Garamond" panose="02020404030301010803" pitchFamily="18" charset="0"/>
              </a:rPr>
              <a:t>GUIDE NAME : MR.R.ROSHAN JOSHUA.,M.E. </a:t>
            </a:r>
          </a:p>
        </p:txBody>
      </p:sp>
    </p:spTree>
    <p:extLst>
      <p:ext uri="{BB962C8B-B14F-4D97-AF65-F5344CB8AC3E}">
        <p14:creationId xmlns:p14="http://schemas.microsoft.com/office/powerpoint/2010/main" val="216597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BDB6-4210-A5DF-7EFB-E3E3D8032737}"/>
              </a:ext>
            </a:extLst>
          </p:cNvPr>
          <p:cNvSpPr>
            <a:spLocks noGrp="1"/>
          </p:cNvSpPr>
          <p:nvPr>
            <p:ph type="title"/>
          </p:nvPr>
        </p:nvSpPr>
        <p:spPr>
          <a:xfrm>
            <a:off x="688911" y="355794"/>
            <a:ext cx="10515600" cy="1325563"/>
          </a:xfrm>
        </p:spPr>
        <p:txBody>
          <a:bodyPr>
            <a:normAutofit/>
          </a:bodyPr>
          <a:lstStyle/>
          <a:p>
            <a:r>
              <a:rPr lang="en-IN" sz="4000" b="1" dirty="0">
                <a:latin typeface="Garamond" panose="02020404030301010803" pitchFamily="18" charset="0"/>
              </a:rPr>
              <a:t>EXSISTING SYSTEM : </a:t>
            </a:r>
          </a:p>
        </p:txBody>
      </p:sp>
      <p:sp>
        <p:nvSpPr>
          <p:cNvPr id="3" name="Content Placeholder 2">
            <a:extLst>
              <a:ext uri="{FF2B5EF4-FFF2-40B4-BE49-F238E27FC236}">
                <a16:creationId xmlns:a16="http://schemas.microsoft.com/office/drawing/2014/main" id="{45A60089-C9AB-9860-5361-CF9C943E9D6B}"/>
              </a:ext>
            </a:extLst>
          </p:cNvPr>
          <p:cNvSpPr>
            <a:spLocks noGrp="1"/>
          </p:cNvSpPr>
          <p:nvPr>
            <p:ph idx="1"/>
          </p:nvPr>
        </p:nvSpPr>
        <p:spPr>
          <a:xfrm>
            <a:off x="688911" y="1822498"/>
            <a:ext cx="10515600" cy="4419681"/>
          </a:xfrm>
        </p:spPr>
        <p:txBody>
          <a:bodyPr>
            <a:noAutofit/>
          </a:bodyPr>
          <a:lstStyle/>
          <a:p>
            <a:pPr algn="just">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hand gesture recognition system was developed to capture the hand gestures being performed by the user and to control a computer system based on the incoming information.</a:t>
            </a:r>
          </a:p>
          <a:p>
            <a:pPr algn="just">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architecture has been developed which aims to design a vision-based hand gesture recognition system with a high correct detection rate along with a high-performance criterion, which can work in a real time HCI system without having any of the mentioned strict limitations.</a:t>
            </a:r>
          </a:p>
          <a:p>
            <a:pPr algn="just">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design is composed of a human computer interaction system which uses hand gestures as input for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51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375D-A99C-AD0C-AD3F-B1CA4E46B65B}"/>
              </a:ext>
            </a:extLst>
          </p:cNvPr>
          <p:cNvSpPr>
            <a:spLocks noGrp="1"/>
          </p:cNvSpPr>
          <p:nvPr>
            <p:ph type="title"/>
          </p:nvPr>
        </p:nvSpPr>
        <p:spPr>
          <a:xfrm>
            <a:off x="838200" y="113198"/>
            <a:ext cx="10515600" cy="1325563"/>
          </a:xfrm>
        </p:spPr>
        <p:txBody>
          <a:bodyPr>
            <a:normAutofit/>
          </a:bodyPr>
          <a:lstStyle/>
          <a:p>
            <a:pPr algn="ctr"/>
            <a:r>
              <a:rPr lang="en-IN" sz="4000" b="1" dirty="0">
                <a:latin typeface="Garamond" panose="02020404030301010803" pitchFamily="18" charset="0"/>
              </a:rPr>
              <a:t>DESIGN OF EXSISTING HCI SYSTEM </a:t>
            </a:r>
          </a:p>
        </p:txBody>
      </p:sp>
      <p:pic>
        <p:nvPicPr>
          <p:cNvPr id="4" name="Content Placeholder 4">
            <a:extLst>
              <a:ext uri="{FF2B5EF4-FFF2-40B4-BE49-F238E27FC236}">
                <a16:creationId xmlns:a16="http://schemas.microsoft.com/office/drawing/2014/main" id="{4D539C42-141B-DE3E-7639-72921A58855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1867" r="114" b="9223"/>
          <a:stretch/>
        </p:blipFill>
        <p:spPr>
          <a:xfrm>
            <a:off x="541176" y="1007705"/>
            <a:ext cx="11243387" cy="5626359"/>
          </a:xfrm>
        </p:spPr>
      </p:pic>
    </p:spTree>
    <p:extLst>
      <p:ext uri="{BB962C8B-B14F-4D97-AF65-F5344CB8AC3E}">
        <p14:creationId xmlns:p14="http://schemas.microsoft.com/office/powerpoint/2010/main" val="292857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C597-6647-D6FA-8093-FF596EDF9511}"/>
              </a:ext>
            </a:extLst>
          </p:cNvPr>
          <p:cNvSpPr>
            <a:spLocks noGrp="1"/>
          </p:cNvSpPr>
          <p:nvPr>
            <p:ph type="title"/>
          </p:nvPr>
        </p:nvSpPr>
        <p:spPr>
          <a:xfrm>
            <a:off x="707572" y="103868"/>
            <a:ext cx="10515600" cy="1325563"/>
          </a:xfrm>
        </p:spPr>
        <p:txBody>
          <a:bodyPr>
            <a:normAutofit/>
          </a:bodyPr>
          <a:lstStyle/>
          <a:p>
            <a:r>
              <a:rPr lang="en-IN" sz="4000" b="1" dirty="0">
                <a:latin typeface="Garamond" panose="02020404030301010803" pitchFamily="18" charset="0"/>
              </a:rPr>
              <a:t>PROPOSED SYSTEM : </a:t>
            </a:r>
          </a:p>
        </p:txBody>
      </p:sp>
      <p:sp>
        <p:nvSpPr>
          <p:cNvPr id="3" name="Content Placeholder 2">
            <a:extLst>
              <a:ext uri="{FF2B5EF4-FFF2-40B4-BE49-F238E27FC236}">
                <a16:creationId xmlns:a16="http://schemas.microsoft.com/office/drawing/2014/main" id="{2EFD11E2-248F-AD27-37D1-42A13C3A329E}"/>
              </a:ext>
            </a:extLst>
          </p:cNvPr>
          <p:cNvSpPr>
            <a:spLocks noGrp="1"/>
          </p:cNvSpPr>
          <p:nvPr>
            <p:ph idx="1"/>
          </p:nvPr>
        </p:nvSpPr>
        <p:spPr>
          <a:xfrm>
            <a:off x="595603" y="892564"/>
            <a:ext cx="10515600" cy="4351338"/>
          </a:xfrm>
        </p:spPr>
        <p:txBody>
          <a:bodyPr>
            <a:noAutofit/>
          </a:bodyPr>
          <a:lstStyle/>
          <a:p>
            <a:pPr algn="just">
              <a:lnSpc>
                <a:spcPct val="17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project we have an idea of  combining  Convolutional Neural Networks (CNNs) with Ensemble learning for certain tasks, including hand gesture recognition.</a:t>
            </a:r>
          </a:p>
          <a:p>
            <a:pPr algn="just">
              <a:lnSpc>
                <a:spcPct val="17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CNN for Feature Extraction: Convolutional Neural Networks are used to automatically extract relevant and hierarchical features from input data, commonly applied in computer vision tasks.</a:t>
            </a:r>
          </a:p>
          <a:p>
            <a:pPr algn="just">
              <a:lnSpc>
                <a:spcPct val="17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Feature vector representation: A compact numerical representation of data, containing essential information for analysis or processing.</a:t>
            </a:r>
          </a:p>
          <a:p>
            <a:pPr algn="just">
              <a:lnSpc>
                <a:spcPct val="17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Classification: A machine learning ensemble method that uses multiple classifiers to classify data, providing robust and accurate predictions.</a:t>
            </a:r>
          </a:p>
          <a:p>
            <a:pPr algn="just">
              <a:lnSpc>
                <a:spcPct val="17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Testing and Inference: The process of evaluating hypotheses or making predictions based on observed data to draw meaningful conclusions or decisions in statistics and machine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5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9B03-A334-40F3-65D9-A28B1D5CD463}"/>
              </a:ext>
            </a:extLst>
          </p:cNvPr>
          <p:cNvSpPr>
            <a:spLocks noGrp="1"/>
          </p:cNvSpPr>
          <p:nvPr>
            <p:ph type="title"/>
          </p:nvPr>
        </p:nvSpPr>
        <p:spPr>
          <a:xfrm>
            <a:off x="838200" y="500062"/>
            <a:ext cx="10515600" cy="1325563"/>
          </a:xfrm>
        </p:spPr>
        <p:txBody>
          <a:bodyPr>
            <a:normAutofit/>
          </a:bodyPr>
          <a:lstStyle/>
          <a:p>
            <a:r>
              <a:rPr lang="en-US" sz="4000" b="1" dirty="0">
                <a:latin typeface="Garamond" panose="02020404030301010803" pitchFamily="18" charset="0"/>
              </a:rPr>
              <a:t>BENIFITS OF COMBINING CNN WITH </a:t>
            </a:r>
            <a:r>
              <a:rPr lang="en-IN" sz="4000" b="1" dirty="0">
                <a:latin typeface="Garamond" panose="02020404030301010803" pitchFamily="18" charset="0"/>
              </a:rPr>
              <a:t>ENSEMBLE LEARNING</a:t>
            </a:r>
            <a:r>
              <a:rPr lang="en-US" sz="4000" b="1" dirty="0">
                <a:latin typeface="Garamond" panose="02020404030301010803" pitchFamily="18" charset="0"/>
              </a:rPr>
              <a:t>:</a:t>
            </a:r>
            <a:endParaRPr lang="en-IN" sz="4000" b="1" dirty="0">
              <a:latin typeface="Garamond" panose="02020404030301010803" pitchFamily="18" charset="0"/>
            </a:endParaRPr>
          </a:p>
        </p:txBody>
      </p:sp>
      <p:sp>
        <p:nvSpPr>
          <p:cNvPr id="3" name="Content Placeholder 2">
            <a:extLst>
              <a:ext uri="{FF2B5EF4-FFF2-40B4-BE49-F238E27FC236}">
                <a16:creationId xmlns:a16="http://schemas.microsoft.com/office/drawing/2014/main" id="{C71269E7-AAB8-CC69-06D6-C8CAC606CD85}"/>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Ensemble learning are known for their ability to handle high-dimensional data and capture complex decision boundaries.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Combining CNNs with Ensemble </a:t>
            </a:r>
            <a:r>
              <a:rPr lang="en-US" sz="2000" dirty="0" err="1">
                <a:latin typeface="Times New Roman" panose="02020603050405020304" pitchFamily="18" charset="0"/>
                <a:cs typeface="Times New Roman" panose="02020603050405020304" pitchFamily="18" charset="0"/>
              </a:rPr>
              <a:t>learningcan</a:t>
            </a:r>
            <a:r>
              <a:rPr lang="en-US" sz="2000" dirty="0">
                <a:latin typeface="Times New Roman" panose="02020603050405020304" pitchFamily="18" charset="0"/>
                <a:cs typeface="Times New Roman" panose="02020603050405020304" pitchFamily="18" charset="0"/>
              </a:rPr>
              <a:t> provide robustness to noise and overfitting, which can sometimes be a concern in deep learning models.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Overall </a:t>
            </a:r>
            <a:r>
              <a:rPr lang="en-US" sz="2000" b="0" i="0" dirty="0">
                <a:effectLst/>
                <a:latin typeface="Times New Roman" panose="02020603050405020304" pitchFamily="18" charset="0"/>
                <a:cs typeface="Times New Roman" panose="02020603050405020304" pitchFamily="18" charset="0"/>
              </a:rPr>
              <a:t>Combining CNNs with Ensemble learning can boost accuracy, reduce overfitting, enhance interpretability, improve robustness, and provide efficient training, making it versatile for various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1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ARCHITECTURE DIAGRAM:</a:t>
            </a:r>
          </a:p>
        </p:txBody>
      </p:sp>
      <p:pic>
        <p:nvPicPr>
          <p:cNvPr id="3" name="Picture 2" descr="Screenshot 2023-10-15 203843.png"/>
          <p:cNvPicPr>
            <a:picLocks noChangeAspect="1"/>
          </p:cNvPicPr>
          <p:nvPr/>
        </p:nvPicPr>
        <p:blipFill>
          <a:blip r:embed="rId2" cstate="print"/>
          <a:stretch>
            <a:fillRect/>
          </a:stretch>
        </p:blipFill>
        <p:spPr>
          <a:xfrm>
            <a:off x="0" y="1491915"/>
            <a:ext cx="11959389" cy="5041231"/>
          </a:xfrm>
          <a:prstGeom prst="rect">
            <a:avLst/>
          </a:prstGeom>
        </p:spPr>
      </p:pic>
      <p:cxnSp>
        <p:nvCxnSpPr>
          <p:cNvPr id="8" name="Straight Connector 7"/>
          <p:cNvCxnSpPr/>
          <p:nvPr/>
        </p:nvCxnSpPr>
        <p:spPr>
          <a:xfrm>
            <a:off x="264695" y="1455820"/>
            <a:ext cx="11646568" cy="12033"/>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276726" y="6677526"/>
            <a:ext cx="11622506"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76726" y="1455821"/>
            <a:ext cx="0" cy="520967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1895622" y="1479884"/>
            <a:ext cx="3610" cy="5205659"/>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0896-A367-AF00-FB54-B6CD99704B2D}"/>
              </a:ext>
            </a:extLst>
          </p:cNvPr>
          <p:cNvSpPr>
            <a:spLocks noGrp="1"/>
          </p:cNvSpPr>
          <p:nvPr>
            <p:ph type="title"/>
          </p:nvPr>
        </p:nvSpPr>
        <p:spPr/>
        <p:txBody>
          <a:bodyPr>
            <a:normAutofit/>
          </a:bodyPr>
          <a:lstStyle/>
          <a:p>
            <a:r>
              <a:rPr lang="en-IN" sz="4000" b="1" dirty="0">
                <a:latin typeface="Garamond" panose="02020404030301010803" pitchFamily="18" charset="0"/>
              </a:rPr>
              <a:t>ABSTRACT: </a:t>
            </a:r>
          </a:p>
        </p:txBody>
      </p:sp>
      <p:sp>
        <p:nvSpPr>
          <p:cNvPr id="3" name="Content Placeholder 2">
            <a:extLst>
              <a:ext uri="{FF2B5EF4-FFF2-40B4-BE49-F238E27FC236}">
                <a16:creationId xmlns:a16="http://schemas.microsoft.com/office/drawing/2014/main" id="{B45E53B9-120F-D972-C155-8D20BDA08C7F}"/>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Gesture recognition is an emerging topic in today’s technologies. The main focus of this is to recognize the human gestures using mathematical algorithms for human computer interaction. Gesture recognition is one of the essential techniques to build user-friendly interfaces. Usually gestures can be originated from any bodily motion or state, but commonly originate from the face or hand. Gesture recognition enables users to interact with the devices without physically touching them. In this project we are going to use convolution neural network(CNN) along with a classification technique (Ensemble Learning) in order to recognize gestures.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33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28F6-899B-B788-F309-9E5EF0E5A3F6}"/>
              </a:ext>
            </a:extLst>
          </p:cNvPr>
          <p:cNvSpPr>
            <a:spLocks noGrp="1"/>
          </p:cNvSpPr>
          <p:nvPr>
            <p:ph type="title"/>
          </p:nvPr>
        </p:nvSpPr>
        <p:spPr>
          <a:xfrm>
            <a:off x="838200" y="251310"/>
            <a:ext cx="10515600" cy="1325563"/>
          </a:xfrm>
        </p:spPr>
        <p:txBody>
          <a:bodyPr>
            <a:normAutofit/>
          </a:bodyPr>
          <a:lstStyle/>
          <a:p>
            <a:r>
              <a:rPr lang="en-IN" sz="4000" b="1"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14197971-6410-CEEB-E7A9-471FD3340220}"/>
              </a:ext>
            </a:extLst>
          </p:cNvPr>
          <p:cNvSpPr>
            <a:spLocks noGrp="1"/>
          </p:cNvSpPr>
          <p:nvPr>
            <p:ph idx="1"/>
          </p:nvPr>
        </p:nvSpPr>
        <p:spPr>
          <a:xfrm>
            <a:off x="838200" y="1576873"/>
            <a:ext cx="10515600" cy="4600090"/>
          </a:xfrm>
        </p:spPr>
        <p:txBody>
          <a:bodyPr>
            <a:normAutofit/>
          </a:bodyPr>
          <a:lstStyle/>
          <a:p>
            <a:pPr algn="just">
              <a:lnSpc>
                <a:spcPct val="150000"/>
              </a:lnSpc>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Machine learning (ML) is pivotal in gesture recognition by extracting features from sensor data, training models to classify gestures, and enabling real-time applications like sign language interpretation and device control. </a:t>
            </a:r>
          </a:p>
          <a:p>
            <a:pPr algn="just">
              <a:lnSpc>
                <a:spcPct val="150000"/>
              </a:lnSpc>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ML's adaptability, multi-modal integration, and applications in human-computer interaction make it essential for natural and accessible interaction with technology.</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are crucial for image recognition because they excel at learning hierarchical features from raw image data, making them adept at identifying patterns and objects.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Their parameter sharing reduces overfitting and computational demands.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24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BAC4C-0432-62C1-2FA5-E23DFDFCBAD1}"/>
              </a:ext>
            </a:extLst>
          </p:cNvPr>
          <p:cNvSpPr>
            <a:spLocks noGrp="1"/>
          </p:cNvSpPr>
          <p:nvPr>
            <p:ph idx="1"/>
          </p:nvPr>
        </p:nvSpPr>
        <p:spPr>
          <a:xfrm>
            <a:off x="763554" y="825710"/>
            <a:ext cx="10515600" cy="5206579"/>
          </a:xfrm>
        </p:spPr>
        <p:txBody>
          <a:bodyPr>
            <a:noAutofit/>
          </a:bodyPr>
          <a:lstStyle/>
          <a:p>
            <a:pPr algn="just">
              <a:lnSpc>
                <a:spcPct val="150000"/>
              </a:lnSpc>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Gesture recognition is an area of research and development in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computer science </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language technology</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concerned with the recognition and interpretation of human gestures.</a:t>
            </a:r>
          </a:p>
          <a:p>
            <a:pPr algn="just">
              <a:lnSpc>
                <a:spcPct val="150000"/>
              </a:lnSpc>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Gestures can originate from any bodily motion or state, but commonly originate from the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face</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 or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hand</a:t>
            </a: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Sign language is a visual and gestural means of communication used by Deaf and hard-of-hearing individuals.</a:t>
            </a:r>
          </a:p>
          <a:p>
            <a:pPr algn="just">
              <a:lnSpc>
                <a:spcPct val="150000"/>
              </a:lnSpc>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Some well-known sign languages include American Sign Language (ASL), British Sign Language (BSL), and </a:t>
            </a:r>
            <a:r>
              <a:rPr lang="en-US" sz="2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Auslan</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(Australian Sign Language).</a:t>
            </a:r>
          </a:p>
          <a:p>
            <a:pPr algn="just">
              <a:lnSpc>
                <a:spcPct val="15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 our project we have planned to train the model using TSL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tamil</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sign language.</a:t>
            </a:r>
            <a:endPar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40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6F6-D0BE-F4FB-18E5-5970917E2691}"/>
              </a:ext>
            </a:extLst>
          </p:cNvPr>
          <p:cNvSpPr>
            <a:spLocks noGrp="1"/>
          </p:cNvSpPr>
          <p:nvPr>
            <p:ph type="title"/>
          </p:nvPr>
        </p:nvSpPr>
        <p:spPr>
          <a:xfrm>
            <a:off x="688910" y="0"/>
            <a:ext cx="10515600" cy="1325563"/>
          </a:xfrm>
        </p:spPr>
        <p:txBody>
          <a:bodyPr>
            <a:normAutofit/>
          </a:bodyPr>
          <a:lstStyle/>
          <a:p>
            <a:r>
              <a:rPr lang="en-IN" sz="4000" b="1" dirty="0">
                <a:latin typeface="Garamond" panose="02020404030301010803" pitchFamily="18" charset="0"/>
              </a:rPr>
              <a:t>LITERATURE SURVEY :</a:t>
            </a:r>
          </a:p>
        </p:txBody>
      </p:sp>
      <p:sp>
        <p:nvSpPr>
          <p:cNvPr id="3" name="Content Placeholder 2">
            <a:extLst>
              <a:ext uri="{FF2B5EF4-FFF2-40B4-BE49-F238E27FC236}">
                <a16:creationId xmlns:a16="http://schemas.microsoft.com/office/drawing/2014/main" id="{0554AA93-51B9-C352-DA7C-AB5426505726}"/>
              </a:ext>
            </a:extLst>
          </p:cNvPr>
          <p:cNvSpPr>
            <a:spLocks noGrp="1"/>
          </p:cNvSpPr>
          <p:nvPr>
            <p:ph idx="1"/>
          </p:nvPr>
        </p:nvSpPr>
        <p:spPr>
          <a:xfrm>
            <a:off x="688910" y="1094710"/>
            <a:ext cx="10515600" cy="4351338"/>
          </a:xfrm>
        </p:spPr>
        <p:txBody>
          <a:bodyPr>
            <a:noAutofit/>
          </a:bodyPr>
          <a:lstStyle/>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PAPER TITLE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Intelligent Heuristic Manta-Ray Foraging Optimization and Adaptive Extreme Learning Machine for Hand Gesture Image Recognition.</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AUTHOR NAME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Seetharam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Khetavath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Navalpur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Chinnappan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Sendhilkumar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Pandurangan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Mukunthan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Selvaganesan</a:t>
            </a:r>
            <a:r>
              <a:rPr lang="en-IN" sz="2000" dirty="0">
                <a:latin typeface="Times New Roman" panose="02020603050405020304" pitchFamily="18" charset="0"/>
                <a:cs typeface="Times New Roman" panose="02020603050405020304" pitchFamily="18" charset="0"/>
              </a:rPr>
              <a:t> Jana, Lakshmanan.</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YEAR PUBLISHED : </a:t>
            </a:r>
            <a:r>
              <a:rPr lang="en-IN" sz="2000" dirty="0">
                <a:latin typeface="Times New Roman" panose="02020603050405020304" pitchFamily="18" charset="0"/>
                <a:cs typeface="Times New Roman" panose="02020603050405020304" pitchFamily="18" charset="0"/>
              </a:rPr>
              <a:t>2023</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TECHNIQUE AND METHOD USED : </a:t>
            </a:r>
            <a:r>
              <a:rPr lang="en-US" sz="2000" dirty="0">
                <a:latin typeface="Times New Roman" panose="02020603050405020304" pitchFamily="18" charset="0"/>
                <a:cs typeface="Times New Roman" panose="02020603050405020304" pitchFamily="18" charset="0"/>
              </a:rPr>
              <a:t>Hand gesture image segmentation, Multifaceted Feature Extraction Model (MFE), Heuristic Manta-ray Foraging Optimization,  Adaptive Extreme Learning Machine (AELM).</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ADVANTAGES :</a:t>
            </a:r>
            <a:r>
              <a:rPr lang="en-IN"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MFE captures diverse hand gesture features effectively.</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DISADVANTAGES :</a:t>
            </a:r>
            <a:r>
              <a:rPr lang="en-IN"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Heuristic optimization like Manta-ray Foraging may find suboptimal solutions.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54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2A935-D4B4-C4EA-BE08-56B99D2B9C98}"/>
              </a:ext>
            </a:extLst>
          </p:cNvPr>
          <p:cNvSpPr>
            <a:spLocks noGrp="1"/>
          </p:cNvSpPr>
          <p:nvPr>
            <p:ph idx="1"/>
          </p:nvPr>
        </p:nvSpPr>
        <p:spPr>
          <a:xfrm>
            <a:off x="763554" y="1253331"/>
            <a:ext cx="10515600" cy="4351338"/>
          </a:xfrm>
        </p:spPr>
        <p:txBody>
          <a:bodyPr>
            <a:noAutofit/>
          </a:bodyPr>
          <a:lstStyle/>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PAPER TITLE :</a:t>
            </a:r>
            <a:r>
              <a:rPr lang="en-US" sz="2000" i="0" dirty="0">
                <a:effectLst/>
                <a:latin typeface="Times New Roman" panose="02020603050405020304" pitchFamily="18" charset="0"/>
                <a:cs typeface="Times New Roman" panose="02020603050405020304" pitchFamily="18" charset="0"/>
              </a:rPr>
              <a:t>A Static Hand Gesture Recognition Model based on the Improved Centroid Watershed Algorithm and a Dual-Channel CNN.</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AUTHOR NAME : </a:t>
            </a:r>
            <a:r>
              <a:rPr lang="en-IN" sz="2000" dirty="0" err="1">
                <a:latin typeface="Times New Roman" panose="02020603050405020304" pitchFamily="18" charset="0"/>
                <a:cs typeface="Times New Roman" panose="02020603050405020304" pitchFamily="18" charset="0"/>
              </a:rPr>
              <a:t>Xude</a:t>
            </a:r>
            <a:r>
              <a:rPr lang="en-IN" sz="2000" dirty="0">
                <a:latin typeface="Times New Roman" panose="02020603050405020304" pitchFamily="18" charset="0"/>
                <a:cs typeface="Times New Roman" panose="02020603050405020304" pitchFamily="18" charset="0"/>
              </a:rPr>
              <a:t> Dong,</a:t>
            </a:r>
            <a:r>
              <a:rPr lang="en-IN" sz="2000" b="0" i="0" dirty="0">
                <a:effectLst/>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Yuanping</a:t>
            </a:r>
            <a:r>
              <a:rPr lang="en-IN" sz="2000" dirty="0">
                <a:latin typeface="Times New Roman" panose="02020603050405020304" pitchFamily="18" charset="0"/>
                <a:cs typeface="Times New Roman" panose="02020603050405020304" pitchFamily="18" charset="0"/>
              </a:rPr>
              <a:t> Xu,</a:t>
            </a:r>
            <a:r>
              <a:rPr lang="en-IN" sz="2000" b="0" i="0" dirty="0">
                <a:effectLst/>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Zhijie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Xu,Jian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Huang,Jun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Lu,Chaolong</a:t>
            </a:r>
            <a:r>
              <a:rPr lang="en-IN" sz="2000" dirty="0">
                <a:latin typeface="Times New Roman" panose="02020603050405020304" pitchFamily="18" charset="0"/>
                <a:cs typeface="Times New Roman" panose="02020603050405020304" pitchFamily="18" charset="0"/>
              </a:rPr>
              <a:t> Zhang,</a:t>
            </a:r>
            <a:r>
              <a:rPr lang="en-IN" sz="2000" b="0" i="0" dirty="0">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Li Lu.</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YEAR PUBLISHED :</a:t>
            </a:r>
            <a:r>
              <a:rPr lang="en-IN" sz="2000" b="0" i="0" dirty="0">
                <a:effectLst/>
                <a:latin typeface="Times New Roman" panose="02020603050405020304" pitchFamily="18" charset="0"/>
                <a:cs typeface="Times New Roman" panose="02020603050405020304" pitchFamily="18" charset="0"/>
              </a:rPr>
              <a:t> 2018</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TECHNIQUE AND METHOD USED : </a:t>
            </a:r>
            <a:r>
              <a:rPr lang="en-IN" sz="2000" dirty="0">
                <a:latin typeface="Times New Roman" panose="02020603050405020304" pitchFamily="18" charset="0"/>
                <a:cs typeface="Times New Roman" panose="02020603050405020304" pitchFamily="18" charset="0"/>
              </a:rPr>
              <a:t>Centroid watershed algorithm , CNN.</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ADVANTAGES : </a:t>
            </a:r>
            <a:r>
              <a:rPr lang="en-IN" sz="2000" b="0" i="0" dirty="0">
                <a:effectLst/>
                <a:latin typeface="Times New Roman" panose="02020603050405020304" pitchFamily="18" charset="0"/>
                <a:cs typeface="Times New Roman" panose="02020603050405020304" pitchFamily="18" charset="0"/>
              </a:rPr>
              <a:t>Effective image segmentation based on region properties.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DISADVANTAGES :</a:t>
            </a:r>
            <a:r>
              <a:rPr lang="en-IN"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Demands significant computational resources and extensive training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7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5F8D4-ECC0-8BC4-4538-E893CE2EB653}"/>
              </a:ext>
            </a:extLst>
          </p:cNvPr>
          <p:cNvSpPr>
            <a:spLocks noGrp="1"/>
          </p:cNvSpPr>
          <p:nvPr>
            <p:ph idx="1"/>
          </p:nvPr>
        </p:nvSpPr>
        <p:spPr>
          <a:xfrm>
            <a:off x="651588" y="705952"/>
            <a:ext cx="10515600" cy="4351338"/>
          </a:xfrm>
        </p:spPr>
        <p:txBody>
          <a:bodyPr>
            <a:normAutofit fontScale="25000" lnSpcReduction="20000"/>
          </a:bodyPr>
          <a:lstStyle/>
          <a:p>
            <a:pPr algn="just">
              <a:lnSpc>
                <a:spcPct val="16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PAPER TITLE : </a:t>
            </a:r>
            <a:r>
              <a:rPr lang="en-US" sz="8000" dirty="0">
                <a:latin typeface="Times New Roman" panose="02020603050405020304" pitchFamily="18" charset="0"/>
                <a:cs typeface="Times New Roman" panose="02020603050405020304" pitchFamily="18" charset="0"/>
              </a:rPr>
              <a:t>Hand Gesture Recognition based on Convolution Neural Network (CNN) and Support Vector Machine (SVM).</a:t>
            </a:r>
            <a:endParaRPr lang="en-IN" sz="80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r>
              <a:rPr lang="en-IN" sz="8000" dirty="0">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AUTHOR NAME : </a:t>
            </a:r>
            <a:r>
              <a:rPr lang="en-IN" sz="8000" dirty="0">
                <a:latin typeface="Times New Roman" panose="02020603050405020304" pitchFamily="18" charset="0"/>
                <a:cs typeface="Times New Roman" panose="02020603050405020304" pitchFamily="18" charset="0"/>
              </a:rPr>
              <a:t>Muhammad Afiq </a:t>
            </a:r>
            <a:r>
              <a:rPr lang="en-IN" sz="8000" dirty="0" err="1">
                <a:latin typeface="Times New Roman" panose="02020603050405020304" pitchFamily="18" charset="0"/>
                <a:cs typeface="Times New Roman" panose="02020603050405020304" pitchFamily="18" charset="0"/>
              </a:rPr>
              <a:t>Abdull</a:t>
            </a:r>
            <a:r>
              <a:rPr lang="en-IN" sz="8000" dirty="0">
                <a:latin typeface="Times New Roman" panose="02020603050405020304" pitchFamily="18" charset="0"/>
                <a:cs typeface="Times New Roman" panose="02020603050405020304" pitchFamily="18" charset="0"/>
              </a:rPr>
              <a:t> Razak, Farah Yasmin Abdul </a:t>
            </a:r>
            <a:r>
              <a:rPr lang="en-IN" sz="8000" dirty="0" err="1">
                <a:latin typeface="Times New Roman" panose="02020603050405020304" pitchFamily="18" charset="0"/>
                <a:cs typeface="Times New Roman" panose="02020603050405020304" pitchFamily="18" charset="0"/>
              </a:rPr>
              <a:t>Rahman,Roslina</a:t>
            </a:r>
            <a:r>
              <a:rPr lang="en-IN" sz="8000" dirty="0">
                <a:latin typeface="Times New Roman" panose="02020603050405020304" pitchFamily="18" charset="0"/>
                <a:cs typeface="Times New Roman" panose="02020603050405020304" pitchFamily="18" charset="0"/>
              </a:rPr>
              <a:t> Mohamad, Shahrani </a:t>
            </a:r>
            <a:r>
              <a:rPr lang="en-IN" sz="8000" dirty="0" err="1">
                <a:latin typeface="Times New Roman" panose="02020603050405020304" pitchFamily="18" charset="0"/>
                <a:cs typeface="Times New Roman" panose="02020603050405020304" pitchFamily="18" charset="0"/>
              </a:rPr>
              <a:t>Shahbuddin,Yuslinda</a:t>
            </a:r>
            <a:r>
              <a:rPr lang="en-IN" sz="8000" dirty="0">
                <a:latin typeface="Times New Roman" panose="02020603050405020304" pitchFamily="18" charset="0"/>
                <a:cs typeface="Times New Roman" panose="02020603050405020304" pitchFamily="18" charset="0"/>
              </a:rPr>
              <a:t> Wati Mohamad </a:t>
            </a:r>
            <a:r>
              <a:rPr lang="en-IN" sz="8000" dirty="0" err="1">
                <a:latin typeface="Times New Roman" panose="02020603050405020304" pitchFamily="18" charset="0"/>
                <a:cs typeface="Times New Roman" panose="02020603050405020304" pitchFamily="18" charset="0"/>
              </a:rPr>
              <a:t>Yusof,Saiful</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lzwan</a:t>
            </a:r>
            <a:r>
              <a:rPr lang="en-IN" sz="8000" dirty="0">
                <a:latin typeface="Times New Roman" panose="02020603050405020304" pitchFamily="18" charset="0"/>
                <a:cs typeface="Times New Roman" panose="02020603050405020304" pitchFamily="18" charset="0"/>
              </a:rPr>
              <a:t> Suliman.</a:t>
            </a:r>
          </a:p>
          <a:p>
            <a:pPr algn="just">
              <a:lnSpc>
                <a:spcPct val="16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YEAR PUBLISHED : </a:t>
            </a:r>
            <a:r>
              <a:rPr lang="en-IN" sz="8000" dirty="0">
                <a:latin typeface="Times New Roman" panose="02020603050405020304" pitchFamily="18" charset="0"/>
                <a:cs typeface="Times New Roman" panose="02020603050405020304" pitchFamily="18" charset="0"/>
              </a:rPr>
              <a:t>2023</a:t>
            </a:r>
          </a:p>
          <a:p>
            <a:pPr algn="just">
              <a:lnSpc>
                <a:spcPct val="16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TECHNIQUE AND METHOD USED : </a:t>
            </a:r>
            <a:r>
              <a:rPr lang="en-US" sz="8000" dirty="0">
                <a:latin typeface="Times New Roman" panose="02020603050405020304" pitchFamily="18" charset="0"/>
                <a:cs typeface="Times New Roman" panose="02020603050405020304" pitchFamily="18" charset="0"/>
              </a:rPr>
              <a:t>Convolution Neural Network (CNN) and Support Vector Machine (SVM).</a:t>
            </a:r>
            <a:endParaRPr lang="en-IN" sz="80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ADVANTAGES :</a:t>
            </a:r>
            <a:r>
              <a:rPr lang="en-IN" sz="8000" dirty="0">
                <a:latin typeface="Times New Roman" panose="02020603050405020304" pitchFamily="18" charset="0"/>
                <a:cs typeface="Times New Roman" panose="02020603050405020304" pitchFamily="18" charset="0"/>
              </a:rPr>
              <a:t> </a:t>
            </a:r>
            <a:r>
              <a:rPr lang="en-US" sz="8000" b="0" i="0" dirty="0">
                <a:effectLst/>
                <a:latin typeface="Times New Roman" panose="02020603050405020304" pitchFamily="18" charset="0"/>
                <a:cs typeface="Times New Roman" panose="02020603050405020304" pitchFamily="18" charset="0"/>
              </a:rPr>
              <a:t>Enhanced accuracy and feature learning capabilities in image classification tasks.</a:t>
            </a:r>
            <a:endParaRPr lang="en-IN" sz="80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DISADVANTAGES : </a:t>
            </a:r>
            <a:r>
              <a:rPr lang="en-IN" sz="8000" dirty="0">
                <a:latin typeface="Times New Roman" panose="02020603050405020304" pitchFamily="18" charset="0"/>
                <a:cs typeface="Times New Roman" panose="02020603050405020304" pitchFamily="18" charset="0"/>
              </a:rPr>
              <a:t>I</a:t>
            </a:r>
            <a:r>
              <a:rPr lang="en-US" sz="8000" b="0" i="0" dirty="0" err="1">
                <a:effectLst/>
                <a:latin typeface="Times New Roman" panose="02020603050405020304" pitchFamily="18" charset="0"/>
                <a:cs typeface="Times New Roman" panose="02020603050405020304" pitchFamily="18" charset="0"/>
              </a:rPr>
              <a:t>ncreased</a:t>
            </a:r>
            <a:r>
              <a:rPr lang="en-US" sz="8000" b="0" i="0" dirty="0">
                <a:effectLst/>
                <a:latin typeface="Times New Roman" panose="02020603050405020304" pitchFamily="18" charset="0"/>
                <a:cs typeface="Times New Roman" panose="02020603050405020304" pitchFamily="18" charset="0"/>
              </a:rPr>
              <a:t> computational complexity and training time due to the combination of two powerful algorithms.</a:t>
            </a:r>
            <a:endParaRPr lang="en-IN" sz="8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952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20F20-851E-87D4-9B59-6541BF39761A}"/>
              </a:ext>
            </a:extLst>
          </p:cNvPr>
          <p:cNvSpPr>
            <a:spLocks noGrp="1"/>
          </p:cNvSpPr>
          <p:nvPr>
            <p:ph idx="1"/>
          </p:nvPr>
        </p:nvSpPr>
        <p:spPr>
          <a:xfrm>
            <a:off x="698240" y="1163151"/>
            <a:ext cx="10515600" cy="4351338"/>
          </a:xfrm>
        </p:spPr>
        <p:txBody>
          <a:bodyPr>
            <a:normAutofit/>
          </a:bodyPr>
          <a:lstStyle/>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PAPER TITLE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Hand gestures recognition using dynamic Bayesian networks.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AUTHOR NAME : </a:t>
            </a:r>
            <a:r>
              <a:rPr lang="en-IN" sz="2000" dirty="0">
                <a:latin typeface="Times New Roman" panose="02020603050405020304" pitchFamily="18" charset="0"/>
                <a:cs typeface="Times New Roman" panose="02020603050405020304" pitchFamily="18" charset="0"/>
              </a:rPr>
              <a:t>Somayeh </a:t>
            </a:r>
            <a:r>
              <a:rPr lang="en-IN" sz="2000" dirty="0" err="1">
                <a:latin typeface="Times New Roman" panose="02020603050405020304" pitchFamily="18" charset="0"/>
                <a:cs typeface="Times New Roman" panose="02020603050405020304" pitchFamily="18" charset="0"/>
              </a:rPr>
              <a:t>Shiravandi</a:t>
            </a:r>
            <a:r>
              <a:rPr lang="en-IN" sz="2000" dirty="0">
                <a:latin typeface="Times New Roman" panose="02020603050405020304" pitchFamily="18" charset="0"/>
                <a:cs typeface="Times New Roman" panose="02020603050405020304" pitchFamily="18" charset="0"/>
              </a:rPr>
              <a:t>, Mohammad </a:t>
            </a:r>
            <a:r>
              <a:rPr lang="en-IN" sz="2000" dirty="0" err="1">
                <a:latin typeface="Times New Roman" panose="02020603050405020304" pitchFamily="18" charset="0"/>
                <a:cs typeface="Times New Roman" panose="02020603050405020304" pitchFamily="18" charset="0"/>
              </a:rPr>
              <a:t>Rahmati,Fariborz</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Mahmoudi</a:t>
            </a:r>
            <a:r>
              <a:rPr lang="en-IN" sz="20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YEAR PUBLISHED : </a:t>
            </a:r>
            <a:r>
              <a:rPr lang="en-IN" sz="2000" dirty="0">
                <a:latin typeface="Times New Roman" panose="02020603050405020304" pitchFamily="18" charset="0"/>
                <a:cs typeface="Times New Roman" panose="02020603050405020304" pitchFamily="18" charset="0"/>
              </a:rPr>
              <a:t>2013</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TECHNIQUE AND METHOD USED :</a:t>
            </a:r>
            <a:r>
              <a:rPr lang="en-IN" sz="2000" dirty="0">
                <a:latin typeface="Times New Roman" panose="02020603050405020304" pitchFamily="18" charset="0"/>
                <a:cs typeface="Times New Roman" panose="02020603050405020304" pitchFamily="18" charset="0"/>
              </a:rPr>
              <a:t> Dynamic Bayesian networks.</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ADVANTAGES :</a:t>
            </a:r>
            <a:r>
              <a:rPr lang="en-IN"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Effective modeling of temporal dependencies in sequential data.</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DISADVANTAGES :</a:t>
            </a:r>
            <a:r>
              <a:rPr lang="en-IN"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Computational complexity and data requirements can be high.</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8676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26BC7-66CB-EFC1-981F-F8CD0FCDB09E}"/>
              </a:ext>
            </a:extLst>
          </p:cNvPr>
          <p:cNvSpPr>
            <a:spLocks noGrp="1"/>
          </p:cNvSpPr>
          <p:nvPr>
            <p:ph idx="1"/>
          </p:nvPr>
        </p:nvSpPr>
        <p:spPr>
          <a:xfrm>
            <a:off x="604934" y="547332"/>
            <a:ext cx="10515600" cy="4351338"/>
          </a:xfrm>
        </p:spPr>
        <p:txBody>
          <a:bodyPr>
            <a:normAutofit fontScale="25000" lnSpcReduction="20000"/>
          </a:bodyPr>
          <a:lstStyle/>
          <a:p>
            <a:pPr algn="just">
              <a:lnSpc>
                <a:spcPct val="17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PAPER TITLE </a:t>
            </a:r>
            <a:r>
              <a:rPr lang="en-IN" sz="8000" dirty="0">
                <a:latin typeface="Times New Roman" panose="02020603050405020304" pitchFamily="18" charset="0"/>
                <a:cs typeface="Times New Roman" panose="02020603050405020304" pitchFamily="18" charset="0"/>
              </a:rPr>
              <a:t>: </a:t>
            </a:r>
            <a:r>
              <a:rPr lang="en-US" sz="8000" i="0" dirty="0">
                <a:effectLst/>
                <a:latin typeface="Times New Roman" panose="02020603050405020304" pitchFamily="18" charset="0"/>
                <a:cs typeface="Times New Roman" panose="02020603050405020304" pitchFamily="18" charset="0"/>
              </a:rPr>
              <a:t>Hand Sign Recognition System Based on EIT Imaging and Robust CNN Classification.</a:t>
            </a:r>
            <a:endParaRPr lang="en-IN" sz="80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IN" sz="8000" dirty="0">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AUTHOR NAME :</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Bilel</a:t>
            </a:r>
            <a:r>
              <a:rPr lang="en-IN" sz="8000" dirty="0">
                <a:latin typeface="Times New Roman" panose="02020603050405020304" pitchFamily="18" charset="0"/>
                <a:cs typeface="Times New Roman" panose="02020603050405020304" pitchFamily="18" charset="0"/>
              </a:rPr>
              <a:t> Ben </a:t>
            </a:r>
            <a:r>
              <a:rPr lang="en-IN" sz="8000" dirty="0" err="1">
                <a:latin typeface="Times New Roman" panose="02020603050405020304" pitchFamily="18" charset="0"/>
                <a:cs typeface="Times New Roman" panose="02020603050405020304" pitchFamily="18" charset="0"/>
              </a:rPr>
              <a:t>Atitallah</a:t>
            </a:r>
            <a:r>
              <a:rPr lang="en-IN" sz="8000" dirty="0">
                <a:latin typeface="Times New Roman" panose="02020603050405020304" pitchFamily="18" charset="0"/>
                <a:cs typeface="Times New Roman" panose="02020603050405020304" pitchFamily="18" charset="0"/>
              </a:rPr>
              <a:t>,</a:t>
            </a:r>
            <a:r>
              <a:rPr lang="en-IN" sz="8000" b="0" i="0" dirty="0">
                <a:effectLst/>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Zheng </a:t>
            </a:r>
            <a:r>
              <a:rPr lang="en-IN" sz="8000" dirty="0" err="1">
                <a:latin typeface="Times New Roman" panose="02020603050405020304" pitchFamily="18" charset="0"/>
                <a:cs typeface="Times New Roman" panose="02020603050405020304" pitchFamily="18" charset="0"/>
              </a:rPr>
              <a:t>Hu,Dhouha</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Bouchaala</a:t>
            </a:r>
            <a:r>
              <a:rPr lang="en-IN" sz="8000" dirty="0">
                <a:latin typeface="Times New Roman" panose="02020603050405020304" pitchFamily="18" charset="0"/>
                <a:cs typeface="Times New Roman" panose="02020603050405020304" pitchFamily="18" charset="0"/>
              </a:rPr>
              <a:t>,</a:t>
            </a:r>
            <a:r>
              <a:rPr lang="en-IN" sz="8000" b="0" i="0" dirty="0">
                <a:effectLst/>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Mohammed Abrar Hussain,</a:t>
            </a:r>
            <a:r>
              <a:rPr lang="en-IN" sz="8000" b="0" i="0" dirty="0">
                <a:effectLst/>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Amir </a:t>
            </a:r>
            <a:r>
              <a:rPr lang="en-IN" sz="8000" dirty="0" err="1">
                <a:latin typeface="Times New Roman" panose="02020603050405020304" pitchFamily="18" charset="0"/>
                <a:cs typeface="Times New Roman" panose="02020603050405020304" pitchFamily="18" charset="0"/>
              </a:rPr>
              <a:t>Ismail,Nabil</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Derbel,Olfa</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Kanoun</a:t>
            </a:r>
            <a:r>
              <a:rPr lang="en-IN" sz="8000" dirty="0">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YEAR PUBLISHED :</a:t>
            </a:r>
            <a:r>
              <a:rPr lang="en-IN" sz="8000" b="0" i="0" dirty="0">
                <a:effectLst/>
                <a:latin typeface="Times New Roman" panose="02020603050405020304" pitchFamily="18" charset="0"/>
                <a:cs typeface="Times New Roman" panose="02020603050405020304" pitchFamily="18" charset="0"/>
              </a:rPr>
              <a:t> 2021</a:t>
            </a:r>
            <a:endParaRPr lang="en-IN" sz="80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TECHNIQUE AND METHOD USED :</a:t>
            </a:r>
            <a:r>
              <a:rPr lang="en-IN" sz="8000" dirty="0">
                <a:latin typeface="Times New Roman" panose="02020603050405020304" pitchFamily="18" charset="0"/>
                <a:cs typeface="Times New Roman" panose="02020603050405020304" pitchFamily="18" charset="0"/>
              </a:rPr>
              <a:t> EIT imaging , Robust CNN classification. </a:t>
            </a:r>
          </a:p>
          <a:p>
            <a:pPr algn="just">
              <a:lnSpc>
                <a:spcPct val="17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ADVANTAGES :</a:t>
            </a:r>
            <a:r>
              <a:rPr lang="en-IN" sz="8000" dirty="0">
                <a:latin typeface="Times New Roman" panose="02020603050405020304" pitchFamily="18" charset="0"/>
                <a:cs typeface="Times New Roman" panose="02020603050405020304" pitchFamily="18" charset="0"/>
              </a:rPr>
              <a:t> </a:t>
            </a:r>
            <a:r>
              <a:rPr lang="en-US" sz="8000" b="0" i="0" dirty="0">
                <a:effectLst/>
                <a:latin typeface="Times New Roman" panose="02020603050405020304" pitchFamily="18" charset="0"/>
                <a:cs typeface="Times New Roman" panose="02020603050405020304" pitchFamily="18" charset="0"/>
              </a:rPr>
              <a:t>Real-time, non-invasive monitoring of tissue conductivity changes for medical applications.</a:t>
            </a:r>
            <a:endParaRPr lang="en-IN" sz="80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IN" sz="8000" b="1" dirty="0">
                <a:latin typeface="Times New Roman" panose="02020603050405020304" pitchFamily="18" charset="0"/>
                <a:cs typeface="Times New Roman" panose="02020603050405020304" pitchFamily="18" charset="0"/>
              </a:rPr>
              <a:t>DISADVANTAGES :</a:t>
            </a:r>
            <a:r>
              <a:rPr lang="en-US" sz="8000" b="0" i="0" dirty="0">
                <a:effectLst/>
                <a:latin typeface="Times New Roman" panose="02020603050405020304" pitchFamily="18" charset="0"/>
                <a:cs typeface="Times New Roman" panose="02020603050405020304" pitchFamily="18" charset="0"/>
              </a:rPr>
              <a:t> Increased resource requirements in terms of data and computation for improved robustness in CNN classification.</a:t>
            </a:r>
            <a:endParaRPr lang="en-IN" sz="8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84467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389</TotalTime>
  <Words>853</Words>
  <Application>Microsoft Office PowerPoint</Application>
  <PresentationFormat>Widescreen</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DOMAIN NAME : MACHINE LEARNING </vt:lpstr>
      <vt:lpstr>ABSTRACT: </vt:lpstr>
      <vt:lpstr>INTRODUCTION:</vt:lpstr>
      <vt:lpstr>PowerPoint Presentation</vt:lpstr>
      <vt:lpstr>LITERATURE SURVEY :</vt:lpstr>
      <vt:lpstr>PowerPoint Presentation</vt:lpstr>
      <vt:lpstr>PowerPoint Presentation</vt:lpstr>
      <vt:lpstr>PowerPoint Presentation</vt:lpstr>
      <vt:lpstr>PowerPoint Presentation</vt:lpstr>
      <vt:lpstr>EXSISTING SYSTEM : </vt:lpstr>
      <vt:lpstr>DESIGN OF EXSISTING HCI SYSTEM </vt:lpstr>
      <vt:lpstr>PROPOSED SYSTEM : </vt:lpstr>
      <vt:lpstr>BENIFITS OF COMBINING CNN WITH ENSEMBLE LEARNING:</vt:lpstr>
      <vt:lpstr>ARCHITECTURE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 MACHINE LEARNING </dc:title>
  <dc:creator>Sujainitha Gowthaman</dc:creator>
  <cp:lastModifiedBy>Thejeal Sri Karunakaran</cp:lastModifiedBy>
  <cp:revision>8</cp:revision>
  <dcterms:created xsi:type="dcterms:W3CDTF">2023-10-03T09:36:57Z</dcterms:created>
  <dcterms:modified xsi:type="dcterms:W3CDTF">2023-10-15T16:36:00Z</dcterms:modified>
</cp:coreProperties>
</file>