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0" r:id="rId5"/>
    <p:sldId id="259" r:id="rId6"/>
    <p:sldId id="26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534B-EE68-E4F2-E548-D3DB5B258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CAD72-83D8-A5D0-3899-85CDD9B63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156BE-5310-C095-A75A-9098930A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50EE-9140-436B-F955-CACE9D3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F83DB-30AE-04D1-6D6D-7F79D5BD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7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4CF2-A1EF-D035-E79F-8D959929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AE80-518B-8706-1177-683EEBDC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B278-551D-3C18-C313-9B0E353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F8FA-3313-38E2-5FD4-D37E7FCB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39DA5-6807-CD7C-BC6A-CC53665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34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4939D-8EB6-95D6-8EB9-0468FF87E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6F77C-D096-0753-95C3-8A98925B8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56B7-43AE-4FD1-DF96-7E275AB1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F503-C102-6001-96F0-D77E37FD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889B-1C7E-019D-5B22-6751C8F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9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89A5-B249-DC36-9B9F-AC5718A0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35E0-B4E6-C1D9-73ED-8F7C041B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C2C1-E2D1-90E6-EA10-BF50DE6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424B-C480-DD64-240D-96E38CEB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6C5A-13E7-5139-6A20-7638C4C1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4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0C58-2F44-DB70-7D98-1E1B1720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D851-2DDC-B626-79B0-CC386C8E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E500-E255-AF75-D046-FE149D35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A4EBB-77F6-4077-1CFB-947251D1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C166-2A40-4915-B254-777D4151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32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0DC6-5909-03C6-48C9-C6A4784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F347-2AC6-E4F8-DF95-027E3A71A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2155E-048A-3C9F-6476-E7B8A726B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B78FA-E466-A6D6-8CAB-9BA12659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AA9C0-E4B4-5DF0-24BD-0623F6B9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81B28-448B-6BFD-58FD-80D261DF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8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647C-964A-5241-04C7-EE9D4F83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87C3F-B4F4-F727-A2EE-EB88BE2C4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C297-710F-C59A-FE24-0F275181C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FF283-5749-43F8-5C1F-5E9529E7D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36C99-75D1-ADA0-42D5-071DD415A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F9E1F-EFAD-A7FB-B817-5FCF11C5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01D97-60F6-895E-72A6-2189D69C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9A13-DDC3-E79F-90AC-03DEAE55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6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3408-D493-4130-2361-5816D324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BA04A-5445-A4FE-27B2-606F735A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BA453-40E0-38EA-2504-C4CF0D7E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8095-C75F-DC75-0637-7E912F47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7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B8F72-15FA-243B-8D70-987E704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F08A9-502A-EAA1-37A7-CE1EB85F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DEB35-9ECD-94D4-CBD9-7E494B4E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41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A50E-8A79-A876-B68C-4E25A46C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ABDC-87A0-7A04-4312-755F9D093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B5C49-0C46-98A0-F36F-C144B966D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72C48-ABC9-E8A3-11A0-46364D8C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8FE2-DD15-AB9D-0E42-B653EEEA5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D0CA-344A-C766-988F-D86999CE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9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841C-8E08-817E-2FC1-E5963CF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4CDE6-E745-92BA-C96E-3E604D162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D73B-9348-A972-97BD-07C481D11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15D1A-56CB-4A0D-89BE-D5A41881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4D015-F63E-C5D9-F598-8ABB79F4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D38E-43C1-6FBE-28DC-1E0C4DCB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14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16002-EDF2-545F-C74F-6C6A8645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C69C-6864-94E2-99EE-8D5D777B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2F493-0183-5601-BAB5-76C4418EC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0D94F-3084-4EC0-A391-04D95E00F8AE}" type="datetimeFigureOut">
              <a:rPr lang="en-IN" smtClean="0"/>
              <a:pPr/>
              <a:t>20-09-2022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F53F-A5C9-1DA4-1EDB-F462110E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06083-B213-0570-0BAF-B1DAC33B4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529C1-A9A3-45D5-A843-26E35E84037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3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9396549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351314" y="3788228"/>
            <a:ext cx="68057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itchFamily="34" charset="0"/>
              </a:rPr>
              <a:t>FARMCHAIN : Farmer – Merchant 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194" y="4624252"/>
            <a:ext cx="26517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Browallia New" pitchFamily="34" charset="-34"/>
                <a:cs typeface="Browallia New" pitchFamily="34" charset="-34"/>
              </a:rPr>
              <a:t>MR. A. ADHITHYA</a:t>
            </a:r>
          </a:p>
          <a:p>
            <a:r>
              <a:rPr lang="en-US" sz="2600" dirty="0">
                <a:latin typeface="Browallia New" pitchFamily="34" charset="-34"/>
                <a:cs typeface="Browallia New" pitchFamily="34" charset="-34"/>
              </a:rPr>
              <a:t>MR. A. RHAMATHULLA</a:t>
            </a:r>
          </a:p>
          <a:p>
            <a:r>
              <a:rPr lang="en-US" sz="2600" dirty="0">
                <a:latin typeface="Browallia New" pitchFamily="34" charset="-34"/>
                <a:cs typeface="Browallia New" pitchFamily="34" charset="-34"/>
              </a:rPr>
              <a:t>MR. J. </a:t>
            </a:r>
            <a:r>
              <a:rPr lang="en-US" sz="2600">
                <a:latin typeface="Browallia New" pitchFamily="34" charset="-34"/>
                <a:cs typeface="Browallia New" pitchFamily="34" charset="-34"/>
              </a:rPr>
              <a:t>MITHUNRAJ</a:t>
            </a:r>
            <a:endParaRPr lang="en-US" sz="2600" dirty="0">
              <a:latin typeface="Browallia New" pitchFamily="34" charset="-34"/>
              <a:cs typeface="Browallia New" pitchFamily="34" charset="-34"/>
            </a:endParaRPr>
          </a:p>
          <a:p>
            <a:r>
              <a:rPr lang="en-US" sz="2600" dirty="0">
                <a:latin typeface="Browallia New" pitchFamily="34" charset="-34"/>
                <a:cs typeface="Browallia New" pitchFamily="34" charset="-34"/>
              </a:rPr>
              <a:t>MS. G. SUJAINITHA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2895" y="2116184"/>
            <a:ext cx="726044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PLI  BLOCKATHON </a:t>
            </a:r>
          </a:p>
          <a:p>
            <a:pPr algn="ctr"/>
            <a:r>
              <a:rPr lang="en-US" sz="54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oper Black" pitchFamily="18" charset="0"/>
              </a:rPr>
              <a:t>INDIA ‘22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47611" y="5499463"/>
            <a:ext cx="335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MRS. A. DHIVYA  BHARATHI</a:t>
            </a:r>
          </a:p>
          <a:p>
            <a:r>
              <a:rPr lang="en-US" dirty="0"/>
              <a:t>                    MENTOR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137" y="0"/>
            <a:ext cx="2603863" cy="2508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917AE-94CA-0724-65CA-E394A936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FUTURE OF BLOCKCHAIN TECHNOLOGY IN AGRICULTURE: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E3F6-FC37-F3AE-44D7-250BFACC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No Large Scale Commercial Adoption Of Blockchain Yet: Still Many Bottlenecks To Remove.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Challenge Now For Blockchain, And Agricultural Technologies Is Connecting The Technology To Viable Business Models And Compelling Use Cases.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Technology Has The Ability To Fundamentally Transform The Agriculture Industry.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Agriculture As The Last Frontier Of Blockchain.</a:t>
            </a:r>
          </a:p>
        </p:txBody>
      </p:sp>
    </p:spTree>
    <p:extLst>
      <p:ext uri="{BB962C8B-B14F-4D97-AF65-F5344CB8AC3E}">
        <p14:creationId xmlns:p14="http://schemas.microsoft.com/office/powerpoint/2010/main" val="20696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D68F-6558-AA0C-4373-3750BF60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B0B7E-357D-C5E8-1594-43524E08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N" dirty="0"/>
              <a:t>Fetch </a:t>
            </a:r>
            <a:r>
              <a:rPr lang="en-IN" dirty="0" err="1"/>
              <a:t>Resonable</a:t>
            </a:r>
            <a:r>
              <a:rPr lang="en-IN" dirty="0"/>
              <a:t> Prices For Their Produce Due To The Intervention Of Middlemen In Market.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Analysing Market Trends And Customer </a:t>
            </a:r>
            <a:r>
              <a:rPr lang="en-IN" dirty="0" err="1"/>
              <a:t>Needs.Currently</a:t>
            </a:r>
            <a:r>
              <a:rPr lang="en-IN" dirty="0"/>
              <a:t> The Farmer And Customer Are Completely Separated In The Market By Middlemen.</a:t>
            </a:r>
          </a:p>
        </p:txBody>
      </p:sp>
    </p:spTree>
    <p:extLst>
      <p:ext uri="{BB962C8B-B14F-4D97-AF65-F5344CB8AC3E}">
        <p14:creationId xmlns:p14="http://schemas.microsoft.com/office/powerpoint/2010/main" val="118903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0C9E-05D6-942B-80EC-06784CA2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HOW CAN BLOCKCHAIN SOLVE THESE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BCAFC-3CA8-F566-67C5-B4671625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u="sng" dirty="0"/>
              <a:t>Improve Transparency In The Supply Chain:</a:t>
            </a:r>
          </a:p>
          <a:p>
            <a:pPr marL="0" indent="0">
              <a:buNone/>
            </a:pPr>
            <a:r>
              <a:rPr lang="en-IN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      Consumers Demand For “Clean” Food Including Organic.</a:t>
            </a:r>
          </a:p>
          <a:p>
            <a:pPr marL="0" indent="0">
              <a:buNone/>
            </a:pPr>
            <a:r>
              <a:rPr lang="en-IN" dirty="0"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      Consumers are Willing To Pay For The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u="sng" dirty="0"/>
              <a:t>Traceability Of Consumers:</a:t>
            </a:r>
          </a:p>
          <a:p>
            <a:pPr marL="0" indent="0">
              <a:buNone/>
            </a:pPr>
            <a:r>
              <a:rPr lang="en-IN" dirty="0">
                <a:latin typeface="Centaur" panose="02030504050205020304" pitchFamily="18" charset="0"/>
              </a:rPr>
              <a:t>           </a:t>
            </a:r>
            <a:r>
              <a:rPr lang="en-IN" dirty="0"/>
              <a:t>Open and Shared Ledger System Will Trace Product Origin With Immutable Provenance Data From Farm To Table.</a:t>
            </a:r>
          </a:p>
          <a:p>
            <a:pPr marL="0" indent="0">
              <a:buNone/>
            </a:pPr>
            <a:r>
              <a:rPr lang="en-IN" dirty="0"/>
              <a:t>           Retails Can Verify Easily That The Product They Are Receiving Is Exactly What They Paid For.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840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91A8-1AB3-5D37-5313-A5D9A170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9133"/>
            <a:ext cx="10515600" cy="58978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u="sng" dirty="0"/>
              <a:t>Expand Financial Options For Farmers:</a:t>
            </a:r>
          </a:p>
          <a:p>
            <a:pPr marL="0" indent="0">
              <a:buNone/>
            </a:pPr>
            <a:r>
              <a:rPr lang="en-IN" dirty="0"/>
              <a:t>            Farmers Particularly In Developing Economies, Have Limited Access To Financial Resources.</a:t>
            </a:r>
          </a:p>
          <a:p>
            <a:pPr marL="0" indent="0">
              <a:buNone/>
            </a:pPr>
            <a:r>
              <a:rPr lang="en-IN" dirty="0"/>
              <a:t>            Blockchain Technology Provides Farmers With The </a:t>
            </a:r>
            <a:r>
              <a:rPr lang="en-IN" dirty="0" err="1"/>
              <a:t>Ablility</a:t>
            </a:r>
            <a:r>
              <a:rPr lang="en-IN" dirty="0"/>
              <a:t> To Show What They Have Harvested.</a:t>
            </a:r>
          </a:p>
          <a:p>
            <a:pPr marL="0" indent="0">
              <a:buNone/>
            </a:pPr>
            <a:r>
              <a:rPr lang="en-IN" dirty="0"/>
              <a:t>            Provides Quicker Access To Funding Resources And Make     Farmers Financially Inclusive.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3000" b="1" u="sng" dirty="0"/>
              <a:t>Immediate Payment On Delivery:</a:t>
            </a:r>
          </a:p>
          <a:p>
            <a:pPr marL="0" indent="0">
              <a:buNone/>
            </a:pPr>
            <a:r>
              <a:rPr lang="en-IN" dirty="0"/>
              <a:t>            Farmers Often Must Wait Weeks Or Months To Be Paid After Delivering And Improve Settlement Process For Farmers.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8953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5F3D-7983-D6DD-F3A3-107FEB47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013"/>
            <a:ext cx="10515600" cy="57149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u="sng" dirty="0"/>
              <a:t>Farmers Has Direct Access To Suppliers And Market Information:</a:t>
            </a:r>
          </a:p>
          <a:p>
            <a:pPr marL="0" indent="0">
              <a:buNone/>
            </a:pPr>
            <a:endParaRPr lang="en-IN" sz="3000" b="1" u="sng" dirty="0"/>
          </a:p>
          <a:p>
            <a:pPr marL="0" indent="0">
              <a:buNone/>
            </a:pPr>
            <a:r>
              <a:rPr lang="en-IN" dirty="0"/>
              <a:t>               Farmers Are Able To Determine What Their Harvest Is Currently Worth And Sell At A Price That Reflects Global Market Conditions.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Information Sharing Will Increase Industrial Competition, And Price Will Become Higher.</a:t>
            </a:r>
          </a:p>
          <a:p>
            <a:pPr marL="0" indent="0">
              <a:buNone/>
            </a:pPr>
            <a:endParaRPr lang="en-IN" sz="3000" b="1" u="sng" dirty="0"/>
          </a:p>
        </p:txBody>
      </p:sp>
    </p:spTree>
    <p:extLst>
      <p:ext uri="{BB962C8B-B14F-4D97-AF65-F5344CB8AC3E}">
        <p14:creationId xmlns:p14="http://schemas.microsoft.com/office/powerpoint/2010/main" val="16873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208371"/>
            <a:ext cx="10515600" cy="1006475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ARCHITECTURE DIAGRAM:</a:t>
            </a:r>
          </a:p>
        </p:txBody>
      </p:sp>
      <p:sp>
        <p:nvSpPr>
          <p:cNvPr id="6" name="Oval 5"/>
          <p:cNvSpPr/>
          <p:nvPr/>
        </p:nvSpPr>
        <p:spPr>
          <a:xfrm>
            <a:off x="182880" y="1423850"/>
            <a:ext cx="901337" cy="91440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6" idx="4"/>
          </p:cNvCxnSpPr>
          <p:nvPr/>
        </p:nvCxnSpPr>
        <p:spPr>
          <a:xfrm rot="16200000" flipH="1">
            <a:off x="-3266" y="2975065"/>
            <a:ext cx="1280160" cy="6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63041" y="1515293"/>
            <a:ext cx="1867988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DECENTRALIZED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27119" y="1524001"/>
            <a:ext cx="1271451" cy="788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29499" y="1545771"/>
            <a:ext cx="1867988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BLOCKCHAIN</a:t>
            </a:r>
          </a:p>
          <a:p>
            <a:pPr algn="ctr"/>
            <a:r>
              <a:rPr lang="en-US" dirty="0"/>
              <a:t>TECHNOLOGY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67452" y="1541415"/>
            <a:ext cx="1280159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934993" y="1515291"/>
            <a:ext cx="1867988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DECENTRALIZED</a:t>
            </a:r>
          </a:p>
        </p:txBody>
      </p:sp>
      <p:sp>
        <p:nvSpPr>
          <p:cNvPr id="36" name="Oval 35"/>
          <p:cNvSpPr/>
          <p:nvPr/>
        </p:nvSpPr>
        <p:spPr>
          <a:xfrm>
            <a:off x="11086012" y="1419496"/>
            <a:ext cx="901337" cy="91440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10939055" y="2970712"/>
            <a:ext cx="1280160" cy="6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6200000" flipH="1">
            <a:off x="1988823" y="3922125"/>
            <a:ext cx="3278777" cy="65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631474" y="2586445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44536" y="3226525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57599" y="3853540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653244" y="4489269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REVIEWS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61954" y="5138057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NO</a:t>
            </a:r>
          </a:p>
        </p:txBody>
      </p:sp>
      <p:cxnSp>
        <p:nvCxnSpPr>
          <p:cNvPr id="51" name="Straight Connector 50"/>
          <p:cNvCxnSpPr/>
          <p:nvPr/>
        </p:nvCxnSpPr>
        <p:spPr>
          <a:xfrm rot="16200000" flipH="1">
            <a:off x="6084028" y="3536771"/>
            <a:ext cx="2586444" cy="3265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363096" y="2608218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NEEDED GOODS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397930" y="3230882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 NEEDED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393575" y="3827420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76156" y="4437022"/>
            <a:ext cx="1907177" cy="431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NO</a:t>
            </a:r>
          </a:p>
        </p:txBody>
      </p:sp>
      <p:sp>
        <p:nvSpPr>
          <p:cNvPr id="59" name="Down Arrow 58"/>
          <p:cNvSpPr/>
          <p:nvPr/>
        </p:nvSpPr>
        <p:spPr>
          <a:xfrm>
            <a:off x="6048102" y="2351314"/>
            <a:ext cx="300445" cy="3474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859383" y="5826034"/>
            <a:ext cx="2860766" cy="875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TRANSACTION  VERIFIED</a:t>
            </a:r>
          </a:p>
        </p:txBody>
      </p:sp>
      <p:sp>
        <p:nvSpPr>
          <p:cNvPr id="61" name="Right Arrow 60"/>
          <p:cNvSpPr/>
          <p:nvPr/>
        </p:nvSpPr>
        <p:spPr>
          <a:xfrm>
            <a:off x="1097280" y="1763486"/>
            <a:ext cx="365760" cy="15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3326675" y="1772195"/>
            <a:ext cx="278674" cy="16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4907279" y="1785258"/>
            <a:ext cx="343989" cy="174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7097486" y="1793966"/>
            <a:ext cx="278674" cy="16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/>
          <p:cNvSpPr/>
          <p:nvPr/>
        </p:nvSpPr>
        <p:spPr>
          <a:xfrm>
            <a:off x="8660674" y="1815737"/>
            <a:ext cx="278674" cy="16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>
            <a:off x="10824754" y="1811383"/>
            <a:ext cx="278674" cy="161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rot="16200000" flipH="1">
            <a:off x="542108" y="2762794"/>
            <a:ext cx="483326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H="1">
            <a:off x="537755" y="3685903"/>
            <a:ext cx="483326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11519265" y="2767149"/>
            <a:ext cx="483326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H="1">
            <a:off x="11501849" y="3703322"/>
            <a:ext cx="483326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61258" y="2730138"/>
            <a:ext cx="404948" cy="30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5400000">
            <a:off x="256903" y="3666310"/>
            <a:ext cx="404948" cy="30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11216643" y="2725783"/>
            <a:ext cx="404948" cy="30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>
            <a:off x="11203580" y="3666310"/>
            <a:ext cx="404948" cy="300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56754" y="4075611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694125" y="4114801"/>
            <a:ext cx="133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MERCHANT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1AB-BA70-C534-960B-D9F9DB68E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134143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FRONT END LANGUAGE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4E0CB-8B7B-AFE3-21B9-3B4AC2EE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8804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Used HTML Language As The Front End In 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HTML – Hypertext Markup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Hypertext Defines The Link Between Web Pages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Markup Language Is Used To Define The Text Documentation Within The Tag Which Defines The Structure Of Web Pages.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BE111-4A9F-3B1A-FB71-9D7195CBF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106" y="1093807"/>
            <a:ext cx="4168239" cy="321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B85F-5135-C1A8-09AC-090718F7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6" y="18255"/>
            <a:ext cx="10515600" cy="1325563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BACK END LANGUAGE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44C42-037D-7502-11A2-4CBD1E42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62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We Have Used GOLANG As The Backend In Our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GOLANG Is A Procedural And Statically typed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Provides A Rich Standard Library, Garbage Collection, And Dynamic Typing Capability.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This Is The Most Trending Programming languages Among Developers.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2CD8B-5FF9-1CE6-A0F8-181BF9E1D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221" y="949392"/>
            <a:ext cx="4932218" cy="27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7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1721-8591-68EE-58A9-ED633DF8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ADVANTAGES OF USING BLOCKCHAIN IN AGRICULTURE: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20C93-0C49-51DA-3F72-E21491884540}"/>
              </a:ext>
            </a:extLst>
          </p:cNvPr>
          <p:cNvSpPr/>
          <p:nvPr/>
        </p:nvSpPr>
        <p:spPr>
          <a:xfrm>
            <a:off x="4931343" y="3324325"/>
            <a:ext cx="2329314" cy="9721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8DFA1-EBDE-F458-7409-B32DA94F1CE1}"/>
              </a:ext>
            </a:extLst>
          </p:cNvPr>
          <p:cNvSpPr/>
          <p:nvPr/>
        </p:nvSpPr>
        <p:spPr>
          <a:xfrm>
            <a:off x="1203156" y="3324325"/>
            <a:ext cx="2252313" cy="1058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B1FAD7-B633-4801-7342-023A3111E61B}"/>
              </a:ext>
            </a:extLst>
          </p:cNvPr>
          <p:cNvSpPr/>
          <p:nvPr/>
        </p:nvSpPr>
        <p:spPr>
          <a:xfrm>
            <a:off x="5210476" y="5298707"/>
            <a:ext cx="213360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DECENTRALIS-ED STRUCTURE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95EADF-3FB0-EFB9-2FDA-9066280E8E44}"/>
              </a:ext>
            </a:extLst>
          </p:cNvPr>
          <p:cNvSpPr/>
          <p:nvPr/>
        </p:nvSpPr>
        <p:spPr>
          <a:xfrm>
            <a:off x="8864867" y="3365880"/>
            <a:ext cx="2252313" cy="1048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IMMUTABILITY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F0CAF6-75A3-24E5-FDE5-887A87E5E38F}"/>
              </a:ext>
            </a:extLst>
          </p:cNvPr>
          <p:cNvSpPr/>
          <p:nvPr/>
        </p:nvSpPr>
        <p:spPr>
          <a:xfrm>
            <a:off x="5058078" y="1503769"/>
            <a:ext cx="2133600" cy="105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REDUCED</a:t>
            </a:r>
          </a:p>
          <a:p>
            <a:pPr algn="ctr"/>
            <a:r>
              <a:rPr lang="en-IN" dirty="0"/>
              <a:t>COSTS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B6C4E6-3356-8DB3-18E1-AD79CA0BC4A8}"/>
              </a:ext>
            </a:extLst>
          </p:cNvPr>
          <p:cNvSpPr/>
          <p:nvPr/>
        </p:nvSpPr>
        <p:spPr>
          <a:xfrm>
            <a:off x="2125778" y="4881876"/>
            <a:ext cx="2079058" cy="12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  <a:p>
            <a:pPr algn="ctr"/>
            <a:r>
              <a:rPr lang="en-IN" dirty="0"/>
              <a:t>&amp;</a:t>
            </a:r>
          </a:p>
          <a:p>
            <a:pPr algn="ctr"/>
            <a:r>
              <a:rPr lang="en-IN" dirty="0"/>
              <a:t>PRIVACY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D5D91D-D4B6-3CF1-558F-597DC0D8ACEF}"/>
              </a:ext>
            </a:extLst>
          </p:cNvPr>
          <p:cNvSpPr/>
          <p:nvPr/>
        </p:nvSpPr>
        <p:spPr>
          <a:xfrm>
            <a:off x="8214560" y="4918101"/>
            <a:ext cx="2133600" cy="1254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INDIVIDUAL</a:t>
            </a:r>
          </a:p>
          <a:p>
            <a:pPr algn="ctr"/>
            <a:r>
              <a:rPr lang="en-IN" dirty="0"/>
              <a:t>CONTROL OF</a:t>
            </a:r>
          </a:p>
          <a:p>
            <a:pPr algn="ctr"/>
            <a:r>
              <a:rPr lang="en-IN" dirty="0"/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6D1AF6-F2FB-4966-B558-792A0F4C4B8C}"/>
              </a:ext>
            </a:extLst>
          </p:cNvPr>
          <p:cNvSpPr/>
          <p:nvPr/>
        </p:nvSpPr>
        <p:spPr>
          <a:xfrm>
            <a:off x="2000449" y="1575786"/>
            <a:ext cx="2079058" cy="1058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TRUST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847776-7131-66B2-C385-CDEE7D455B1D}"/>
              </a:ext>
            </a:extLst>
          </p:cNvPr>
          <p:cNvSpPr/>
          <p:nvPr/>
        </p:nvSpPr>
        <p:spPr>
          <a:xfrm>
            <a:off x="8340294" y="1720519"/>
            <a:ext cx="2133600" cy="1132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3428BC-4EB4-5067-8083-7976BDB334B9}"/>
              </a:ext>
            </a:extLst>
          </p:cNvPr>
          <p:cNvCxnSpPr/>
          <p:nvPr/>
        </p:nvCxnSpPr>
        <p:spPr>
          <a:xfrm flipH="1" flipV="1">
            <a:off x="3838076" y="2473897"/>
            <a:ext cx="1162248" cy="91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97342A-6749-23D7-3C10-197501116B94}"/>
              </a:ext>
            </a:extLst>
          </p:cNvPr>
          <p:cNvCxnSpPr>
            <a:cxnSpLocks/>
          </p:cNvCxnSpPr>
          <p:nvPr/>
        </p:nvCxnSpPr>
        <p:spPr>
          <a:xfrm>
            <a:off x="7215740" y="3842331"/>
            <a:ext cx="1649127" cy="3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A9D2D0-B6D7-3053-E50A-945824179229}"/>
              </a:ext>
            </a:extLst>
          </p:cNvPr>
          <p:cNvCxnSpPr/>
          <p:nvPr/>
        </p:nvCxnSpPr>
        <p:spPr>
          <a:xfrm>
            <a:off x="6124878" y="4296476"/>
            <a:ext cx="0" cy="1002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269FDF-FD73-269E-23C6-5F381EB332A5}"/>
              </a:ext>
            </a:extLst>
          </p:cNvPr>
          <p:cNvCxnSpPr>
            <a:cxnSpLocks/>
          </p:cNvCxnSpPr>
          <p:nvPr/>
        </p:nvCxnSpPr>
        <p:spPr>
          <a:xfrm>
            <a:off x="7260657" y="4196615"/>
            <a:ext cx="1142198" cy="952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A736AE-2958-029F-26ED-FB4CEE394CF9}"/>
              </a:ext>
            </a:extLst>
          </p:cNvPr>
          <p:cNvCxnSpPr/>
          <p:nvPr/>
        </p:nvCxnSpPr>
        <p:spPr>
          <a:xfrm flipH="1">
            <a:off x="3741019" y="4225173"/>
            <a:ext cx="1189922" cy="75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81180A-A0AD-49F1-42F6-2B234D0AFD3D}"/>
              </a:ext>
            </a:extLst>
          </p:cNvPr>
          <p:cNvCxnSpPr>
            <a:stCxn id="4" idx="1"/>
          </p:cNvCxnSpPr>
          <p:nvPr/>
        </p:nvCxnSpPr>
        <p:spPr>
          <a:xfrm flipH="1">
            <a:off x="3455469" y="3810401"/>
            <a:ext cx="1475874" cy="31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35A78C-93C9-0CCA-4D89-9F7D1E794710}"/>
              </a:ext>
            </a:extLst>
          </p:cNvPr>
          <p:cNvCxnSpPr/>
          <p:nvPr/>
        </p:nvCxnSpPr>
        <p:spPr>
          <a:xfrm flipV="1">
            <a:off x="7215740" y="2473897"/>
            <a:ext cx="1187115" cy="85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67FC7-C88B-45EF-949C-757AECD16A99}"/>
              </a:ext>
            </a:extLst>
          </p:cNvPr>
          <p:cNvCxnSpPr>
            <a:cxnSpLocks/>
          </p:cNvCxnSpPr>
          <p:nvPr/>
        </p:nvCxnSpPr>
        <p:spPr>
          <a:xfrm flipH="1" flipV="1">
            <a:off x="6070731" y="2608181"/>
            <a:ext cx="16442" cy="781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2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493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PROBLEM STATEMENT :</vt:lpstr>
      <vt:lpstr>HOW CAN BLOCKCHAIN SOLVE THESE PROBLEMS:</vt:lpstr>
      <vt:lpstr>PowerPoint Presentation</vt:lpstr>
      <vt:lpstr>PowerPoint Presentation</vt:lpstr>
      <vt:lpstr>ARCHITECTURE DIAGRAM:</vt:lpstr>
      <vt:lpstr>FRONT END LANGUAGE USED:</vt:lpstr>
      <vt:lpstr>BACK END LANGUAGE USED:</vt:lpstr>
      <vt:lpstr>ADVANTAGES OF USING BLOCKCHAIN IN AGRICULTURE:</vt:lpstr>
      <vt:lpstr>FUTURE OF BLOCKCHAIN TECHNOLOGY IN AGRICULTURE: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Mᴀᴅᴇѕʜ ㅤㅤ</dc:creator>
  <cp:lastModifiedBy>Sujainitha Gowthaman</cp:lastModifiedBy>
  <cp:revision>17</cp:revision>
  <dcterms:created xsi:type="dcterms:W3CDTF">2022-09-19T04:45:55Z</dcterms:created>
  <dcterms:modified xsi:type="dcterms:W3CDTF">2022-09-20T03:58:13Z</dcterms:modified>
</cp:coreProperties>
</file>