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306" r:id="rId7"/>
    <p:sldId id="307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96" r:id="rId16"/>
    <p:sldId id="277" r:id="rId17"/>
    <p:sldId id="298" r:id="rId18"/>
    <p:sldId id="297" r:id="rId19"/>
    <p:sldId id="299" r:id="rId20"/>
    <p:sldId id="300" r:id="rId21"/>
    <p:sldId id="301" r:id="rId22"/>
    <p:sldId id="302" r:id="rId23"/>
    <p:sldId id="303" r:id="rId24"/>
    <p:sldId id="304" r:id="rId25"/>
    <p:sldId id="309" r:id="rId26"/>
    <p:sldId id="278" r:id="rId27"/>
    <p:sldId id="279" r:id="rId28"/>
    <p:sldId id="280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99"/>
    <a:srgbClr val="0033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50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1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1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09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420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291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237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5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33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49F11-0EB5-44C7-BCC1-9A78EB4A958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B4D0A2-731C-46A7-AAE2-6FFF14100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17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6">
            <a:extLst>
              <a:ext uri="{FF2B5EF4-FFF2-40B4-BE49-F238E27FC236}">
                <a16:creationId xmlns:a16="http://schemas.microsoft.com/office/drawing/2014/main" id="{39A01CED-08F6-CF1B-CF7C-71C970D19D95}"/>
              </a:ext>
            </a:extLst>
          </p:cNvPr>
          <p:cNvSpPr/>
          <p:nvPr/>
        </p:nvSpPr>
        <p:spPr>
          <a:xfrm>
            <a:off x="3036" y="3270"/>
            <a:ext cx="1463040" cy="6858000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29D94D-EEDF-5988-9985-4367DEC26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382" y="173424"/>
            <a:ext cx="7772400" cy="920523"/>
          </a:xfrm>
        </p:spPr>
        <p:txBody>
          <a:bodyPr anchor="ctr">
            <a:noAutofit/>
          </a:bodyPr>
          <a:lstStyle/>
          <a:p>
            <a:pPr algn="l"/>
            <a:r>
              <a:rPr lang="en-US" sz="2400" b="1" dirty="0">
                <a:solidFill>
                  <a:srgbClr val="1B2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MANAKULA VINAYAGAR</a:t>
            </a:r>
            <a:br>
              <a:rPr lang="en-US" sz="4000" b="1" dirty="0">
                <a:solidFill>
                  <a:srgbClr val="1B277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1B277B"/>
                </a:solidFill>
                <a:latin typeface="Trajan Pro"/>
              </a:rPr>
              <a:t>ENGINEERING COLLEGE</a:t>
            </a:r>
            <a:br>
              <a:rPr lang="en-US" sz="4000" dirty="0">
                <a:solidFill>
                  <a:srgbClr val="1B277B"/>
                </a:solidFill>
                <a:latin typeface="Trajan Pro"/>
              </a:rPr>
            </a:br>
            <a:r>
              <a:rPr lang="en-US" sz="1600" spc="77" dirty="0">
                <a:solidFill>
                  <a:srgbClr val="FF0000"/>
                </a:solidFill>
                <a:latin typeface="Trajan Pro"/>
              </a:rPr>
              <a:t>(An Autonomous Institution)</a:t>
            </a:r>
            <a:endParaRPr lang="en-US" sz="4000" dirty="0">
              <a:solidFill>
                <a:srgbClr val="FF0000"/>
              </a:solidFill>
              <a:latin typeface="Trajan Pro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A02EA8-16D4-0D86-3722-73C25681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912" y="1667839"/>
            <a:ext cx="6858000" cy="3657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2000" b="1" dirty="0">
                <a:solidFill>
                  <a:srgbClr val="1B277B"/>
                </a:solidFill>
                <a:latin typeface="League Spartan"/>
                <a:ea typeface="+mj-ea"/>
                <a:cs typeface="+mj-cs"/>
              </a:rPr>
              <a:t>Department of Electronics and Communication Engineering 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FF7FD155-3C3D-F5BA-1A11-4BB04E3E93CF}"/>
              </a:ext>
            </a:extLst>
          </p:cNvPr>
          <p:cNvSpPr txBox="1"/>
          <p:nvPr/>
        </p:nvSpPr>
        <p:spPr>
          <a:xfrm>
            <a:off x="21432" y="-190166"/>
            <a:ext cx="1554480" cy="6675120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1994"/>
              </a:lnSpc>
            </a:pPr>
            <a:endParaRPr sz="1350"/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6584BC93-81B2-709E-FD10-0FC149D3032E}"/>
              </a:ext>
            </a:extLst>
          </p:cNvPr>
          <p:cNvSpPr txBox="1"/>
          <p:nvPr/>
        </p:nvSpPr>
        <p:spPr>
          <a:xfrm>
            <a:off x="18802" y="-115673"/>
            <a:ext cx="1463040" cy="6885503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1994"/>
              </a:lnSpc>
            </a:pPr>
            <a:endParaRPr sz="1350"/>
          </a:p>
        </p:txBody>
      </p:sp>
      <p:grpSp>
        <p:nvGrpSpPr>
          <p:cNvPr id="20" name="Group 18">
            <a:extLst>
              <a:ext uri="{FF2B5EF4-FFF2-40B4-BE49-F238E27FC236}">
                <a16:creationId xmlns:a16="http://schemas.microsoft.com/office/drawing/2014/main" id="{971DB9A8-EF8D-81A8-7A10-31FC0AC7F355}"/>
              </a:ext>
            </a:extLst>
          </p:cNvPr>
          <p:cNvGrpSpPr>
            <a:grpSpLocks noChangeAspect="1"/>
          </p:cNvGrpSpPr>
          <p:nvPr/>
        </p:nvGrpSpPr>
        <p:grpSpPr>
          <a:xfrm>
            <a:off x="167421" y="239166"/>
            <a:ext cx="1097280" cy="1098142"/>
            <a:chOff x="63500" y="63500"/>
            <a:chExt cx="3547110" cy="3549904"/>
          </a:xfrm>
        </p:grpSpPr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5F6A9E3A-C1DC-9DDD-D2FD-BDA509A50EBE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C524276F-9480-0B0F-0F42-F033D9F115E7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5DFD08D-572C-E5DE-04DF-929E6AB8607B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062C4D0A-E723-CCB5-65AC-7D94812A81BA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18DFE63F-E884-5097-AEA9-63B71B8C4882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id="{5586DCB0-2DC1-8095-50F6-1FE1D39D955F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9102FCD4-A8F8-55EC-236D-D29B9097C5FA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EF3B91E0-4089-D03A-75EE-B78CD8ADC8DF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D1263882-3CC0-F818-0623-51C8A2233FE8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  <p:sp>
        <p:nvSpPr>
          <p:cNvPr id="31" name="Freeform 9">
            <a:extLst>
              <a:ext uri="{FF2B5EF4-FFF2-40B4-BE49-F238E27FC236}">
                <a16:creationId xmlns:a16="http://schemas.microsoft.com/office/drawing/2014/main" id="{D960F09E-8C51-3EE1-36E0-8862441C3110}"/>
              </a:ext>
            </a:extLst>
          </p:cNvPr>
          <p:cNvSpPr/>
          <p:nvPr/>
        </p:nvSpPr>
        <p:spPr>
          <a:xfrm>
            <a:off x="7476467" y="50799"/>
            <a:ext cx="1610530" cy="2023242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 sz="1350"/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AFA76143-45BC-8843-068E-52100E14F7FE}"/>
              </a:ext>
            </a:extLst>
          </p:cNvPr>
          <p:cNvSpPr txBox="1">
            <a:spLocks/>
          </p:cNvSpPr>
          <p:nvPr/>
        </p:nvSpPr>
        <p:spPr>
          <a:xfrm>
            <a:off x="1575912" y="2196666"/>
            <a:ext cx="7158185" cy="1569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accent2"/>
                </a:solidFill>
                <a:latin typeface="Lato Bold" panose="020B0604020202020204" charset="0"/>
              </a:rPr>
              <a:t>Hybrid Metaheuristic Approach for </a:t>
            </a:r>
            <a:r>
              <a:rPr lang="en-US" b="1" dirty="0" err="1">
                <a:solidFill>
                  <a:schemeClr val="accent2"/>
                </a:solidFill>
                <a:latin typeface="Lato Bold" panose="020B0604020202020204" charset="0"/>
              </a:rPr>
              <a:t>NLoS</a:t>
            </a:r>
            <a:r>
              <a:rPr lang="en-US" b="1" dirty="0">
                <a:solidFill>
                  <a:schemeClr val="accent2"/>
                </a:solidFill>
                <a:latin typeface="Lato Bold" panose="020B0604020202020204" charset="0"/>
              </a:rPr>
              <a:t> Vehicle Localization to Enhance Emergency Message Propagation in VANETs</a:t>
            </a:r>
            <a:endParaRPr lang="en-US" b="1" dirty="0">
              <a:solidFill>
                <a:schemeClr val="accent2"/>
              </a:solidFill>
              <a:latin typeface="Lato Bold" panose="020B0604020202020204" charset="0"/>
              <a:ea typeface="Lato Bold" panose="020B0604020202020204" charset="0"/>
              <a:cs typeface="Lato Bold" panose="020B060402020202020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F249E91E-4B91-25BA-7EE5-A1E3FC13726B}"/>
              </a:ext>
            </a:extLst>
          </p:cNvPr>
          <p:cNvSpPr txBox="1">
            <a:spLocks/>
          </p:cNvSpPr>
          <p:nvPr/>
        </p:nvSpPr>
        <p:spPr>
          <a:xfrm>
            <a:off x="6469098" y="5140266"/>
            <a:ext cx="2264999" cy="154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Guided by: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Dr. SB. Lenin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Associate Professor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ECE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0E790273-F1D3-5E62-32FB-2EB09FE7B198}"/>
              </a:ext>
            </a:extLst>
          </p:cNvPr>
          <p:cNvSpPr txBox="1">
            <a:spLocks/>
          </p:cNvSpPr>
          <p:nvPr/>
        </p:nvSpPr>
        <p:spPr>
          <a:xfrm>
            <a:off x="1800611" y="5140266"/>
            <a:ext cx="4558651" cy="15443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Sri Rajadurai S (21UEC181),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Pranav R (21UEC134),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Kadali Prasanth Kumar (21ECL006)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7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E26A1-CB2A-D833-F337-963755728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14D4-3EE9-489F-3757-0435857C7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222" y="365126"/>
            <a:ext cx="6362768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Cont.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EF4E-28EA-A5E6-CFA6-8483CB00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84" y="1529256"/>
            <a:ext cx="6842967" cy="49636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6075" indent="-346075" algn="just"/>
            <a:r>
              <a:rPr lang="en-US" dirty="0"/>
              <a:t>Data Collection: Real-time vehicle data to identify LOS/NLOS conditions.</a:t>
            </a:r>
          </a:p>
          <a:p>
            <a:pPr marL="346075" indent="-346075" algn="just"/>
            <a:r>
              <a:rPr lang="en-US" dirty="0"/>
              <a:t>Position Estimation: Uses SHO and SA for initial localization.</a:t>
            </a:r>
          </a:p>
          <a:p>
            <a:pPr marL="346075" indent="-346075" algn="just"/>
            <a:r>
              <a:rPr lang="en-US" dirty="0"/>
              <a:t>Monitoring: Data is integrated with a centralized cloud system.</a:t>
            </a:r>
          </a:p>
          <a:p>
            <a:pPr marL="346075" indent="-346075" algn="just"/>
            <a:r>
              <a:rPr lang="en-US" dirty="0"/>
              <a:t>Limitations: May suffer from local optima and less dynamic adaptability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536B3944-8CC6-37B7-6DD2-23048AD141CB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94EE6B7B-DECA-863E-1C27-DCF2135B3E9F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BAB55407-5820-1690-316F-6E2E32484454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E8F68928-A7D7-2FC0-C4E3-3F44A9BEFE6C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2FFF6BCD-2638-D8D2-F881-11633003EC74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635E9DDE-0DA8-DDC0-EB5D-74D0BDA7558C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DA3B4554-0D8C-F7AE-F945-2B4F1E903BA2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A3D7448-428D-6958-9649-9764F09A1445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A023D87D-4FB8-076F-40E4-A1E3282C12E9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734E378-9EF4-673E-D453-E27B3A843C06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B857DF6D-BBCB-BB86-2848-B6EA22493051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29742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BC3BD-2DC8-14A0-475D-D9EDD6244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3A51DCA9-EC6A-8A79-F067-C4650A6F8E39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96C3A03E-64BE-1C64-ED0E-21B3080C2EB1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84CC3DB7-27DF-920D-512E-93A12AE6922C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956EB65B-43F2-5DCB-5B75-8CC49D9D7A73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BC7B84DE-E5F2-FD4A-2B97-DCDA12A75F9E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41A2512D-00B9-7964-795D-DEF5B53E006C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B8107806-A30D-366C-7DA5-9B6F981CBAD1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5C0AA671-709A-A052-33AF-60AD11B398A7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675BA0AE-8DAD-C5D7-6786-4141EDC96DC4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CDBAAB80-10BE-3E22-71E3-C98C1DE78ADB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24A6863-8CDF-B5B3-689F-8F71456CF963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47ACA20-843A-EA7C-E9A7-947BC33141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83677" y="133194"/>
            <a:ext cx="6319806" cy="65638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7DA94B-9A29-3EA9-71CF-1E2A1572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62" y="288269"/>
            <a:ext cx="262065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Proposed System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1899378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7504F-1FC0-BB4D-FB66-578A58CB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CDF-3CC1-97B5-F6A9-E1FBB756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505" y="365126"/>
            <a:ext cx="6401931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Cont.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509A3-D139-B827-0CE6-B7C38FB77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438" y="1548798"/>
            <a:ext cx="6708130" cy="480218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6075" indent="-346075" algn="just"/>
            <a:r>
              <a:rPr lang="en-US" dirty="0"/>
              <a:t>Hybrid Algorithm: Combines ACO (exploration) and SA (exploitation).</a:t>
            </a:r>
          </a:p>
          <a:p>
            <a:pPr marL="346075" indent="-346075" algn="just"/>
            <a:r>
              <a:rPr lang="en-US" dirty="0"/>
              <a:t>Localization: More precise vehicle positioning under NLOS.</a:t>
            </a:r>
          </a:p>
          <a:p>
            <a:pPr marL="346075" indent="-346075" algn="just"/>
            <a:r>
              <a:rPr lang="en-US" dirty="0"/>
              <a:t>Emergency Routing: Improved dissemination of emergency messages.</a:t>
            </a:r>
          </a:p>
          <a:p>
            <a:pPr marL="346075" indent="-346075" algn="just"/>
            <a:r>
              <a:rPr lang="en-US" dirty="0"/>
              <a:t>Integration: Real-time monitoring via cloud/command centers.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7AC6667E-A4DE-E3F9-7C67-5BE15525A987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4A33EF87-D157-F218-C074-C9AF7A2521D1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328CDD72-42A0-4EB1-C927-A01B33AF7DBF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DFAB7437-2985-4733-D8FA-3511AA6BE2EA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5F282323-B0F4-4138-80CF-F1D1EDE0DDD9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B857A8CC-D87F-9420-CF8E-B576C4B0E073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1938584-1857-647E-A64E-BA9394A789D1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3BE0B084-991F-553B-33D5-6122F43503E2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01E84C0D-81F2-EC80-908C-25F20BAE1583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88219426-47DA-953E-2EF8-6446AADBE6D3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19DB2205-37C9-0C8B-6FB7-7563F5EDEE98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721127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34C4F-772B-E0E0-7B66-179671E71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8DB32-F9D6-C854-5304-E600EC65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7" y="365126"/>
            <a:ext cx="71697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Workflow of the project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B7E22FC-4F97-748A-106E-F3E9A89B06DE}"/>
              </a:ext>
            </a:extLst>
          </p:cNvPr>
          <p:cNvSpPr/>
          <p:nvPr/>
        </p:nvSpPr>
        <p:spPr>
          <a:xfrm>
            <a:off x="7680960" y="0"/>
            <a:ext cx="1463040" cy="6858000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B5B2E509-F052-209F-0593-8C8F7F54B596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81322202-070E-F4ED-CFC5-02F1163089E2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D947362B-075B-185A-5C0C-62AC10D3BED1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64683052-D748-44B5-D411-071EA1432F13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AB849299-07AE-7E01-6C15-35BBBC1DD1D5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BB094E9D-75F7-53D7-5B7F-D15AA594E733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79622CC-3D00-D0EC-53E7-93163FF3B1BC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8D0B3454-50EC-347B-6BC9-DB5803A5CB7C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B39E18AF-3417-5091-BD09-94F0C587F078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B59D414B-B78C-2C7E-285A-474BA7976CEF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D18902B-941A-98F1-E139-3AB43F74020D}"/>
              </a:ext>
            </a:extLst>
          </p:cNvPr>
          <p:cNvGrpSpPr/>
          <p:nvPr/>
        </p:nvGrpSpPr>
        <p:grpSpPr>
          <a:xfrm>
            <a:off x="509234" y="1672400"/>
            <a:ext cx="6933804" cy="4925982"/>
            <a:chOff x="1284738" y="2407907"/>
            <a:chExt cx="12922034" cy="736090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D609309-8DDD-2A69-C86B-2E0E5475DA43}"/>
                </a:ext>
              </a:extLst>
            </p:cNvPr>
            <p:cNvSpPr txBox="1"/>
            <p:nvPr/>
          </p:nvSpPr>
          <p:spPr>
            <a:xfrm>
              <a:off x="1286961" y="2407907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IN" sz="1600" dirty="0"/>
                <a:t>Understanding existing methodologies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756C47B-BFFA-08C7-FF4F-3C2774F76328}"/>
                </a:ext>
              </a:extLst>
            </p:cNvPr>
            <p:cNvSpPr txBox="1"/>
            <p:nvPr/>
          </p:nvSpPr>
          <p:spPr>
            <a:xfrm>
              <a:off x="4633565" y="2407907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IN" sz="1600" dirty="0"/>
                <a:t>Identify strengths and limitations of the methodologies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7AE8BA7-90AF-7974-CB93-3A009C1EF79B}"/>
                </a:ext>
              </a:extLst>
            </p:cNvPr>
            <p:cNvSpPr txBox="1"/>
            <p:nvPr/>
          </p:nvSpPr>
          <p:spPr>
            <a:xfrm>
              <a:off x="7980168" y="2407907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</a:lstStyle>
            <a:p>
              <a:pPr algn="just"/>
              <a:r>
                <a:rPr lang="en-IN" sz="1600" dirty="0"/>
                <a:t>Defining the design requirements and constraints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0DA1DA-2259-54DF-4ACD-B589D53E075C}"/>
                </a:ext>
              </a:extLst>
            </p:cNvPr>
            <p:cNvSpPr txBox="1"/>
            <p:nvPr/>
          </p:nvSpPr>
          <p:spPr>
            <a:xfrm>
              <a:off x="11326773" y="2407907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</a:lstStyle>
            <a:p>
              <a:pPr algn="just"/>
              <a:r>
                <a:rPr lang="en-IN" sz="1600" dirty="0"/>
                <a:t>Developing the hybrid algorithm for vehicle localization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D5F6F2-0E3C-6E43-2DA0-D8A23EF5CED4}"/>
                </a:ext>
              </a:extLst>
            </p:cNvPr>
            <p:cNvSpPr txBox="1"/>
            <p:nvPr/>
          </p:nvSpPr>
          <p:spPr>
            <a:xfrm>
              <a:off x="11304398" y="5197893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</a:lstStyle>
            <a:p>
              <a:pPr algn="just"/>
              <a:r>
                <a:rPr lang="en-IN" sz="1600" dirty="0"/>
                <a:t>Model the hybrid ACO-SA algorithm in simulation tool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623CE8-40CA-0643-1A10-1D084D9EFD06}"/>
                </a:ext>
              </a:extLst>
            </p:cNvPr>
            <p:cNvSpPr txBox="1"/>
            <p:nvPr/>
          </p:nvSpPr>
          <p:spPr>
            <a:xfrm>
              <a:off x="7964511" y="5197893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</a:lstStyle>
            <a:p>
              <a:pPr algn="just"/>
              <a:r>
                <a:rPr lang="en-IN" sz="1600" dirty="0"/>
                <a:t>Simulation and Validation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95CD4B7-A486-CD5F-06B6-FB321D2213A9}"/>
                </a:ext>
              </a:extLst>
            </p:cNvPr>
            <p:cNvSpPr txBox="1"/>
            <p:nvPr/>
          </p:nvSpPr>
          <p:spPr>
            <a:xfrm>
              <a:off x="4624625" y="5197893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>
              <a:defPPr>
                <a:defRPr lang="en-US"/>
              </a:defPPr>
            </a:lstStyle>
            <a:p>
              <a:pPr algn="just"/>
              <a:r>
                <a:rPr lang="en-IN" sz="1600" dirty="0"/>
                <a:t>Optimization of the simulated results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21B9BBA-6E42-02AD-04DC-B820356F11A2}"/>
                </a:ext>
              </a:extLst>
            </p:cNvPr>
            <p:cNvSpPr txBox="1"/>
            <p:nvPr/>
          </p:nvSpPr>
          <p:spPr>
            <a:xfrm>
              <a:off x="1284738" y="5465166"/>
              <a:ext cx="2879999" cy="124176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IN" sz="1550" dirty="0"/>
                <a:t>Implementation</a:t>
              </a:r>
              <a:r>
                <a:rPr lang="en-IN" sz="1600" dirty="0"/>
                <a:t> the optimized model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9496C78-2609-3670-909B-33DE64093B27}"/>
                </a:ext>
              </a:extLst>
            </p:cNvPr>
            <p:cNvSpPr txBox="1"/>
            <p:nvPr/>
          </p:nvSpPr>
          <p:spPr>
            <a:xfrm>
              <a:off x="1284738" y="7992503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IN" sz="1600" dirty="0"/>
                <a:t>Testing and Validation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0E4302E-2D38-E181-875E-2D415D8AC4F6}"/>
                </a:ext>
              </a:extLst>
            </p:cNvPr>
            <p:cNvSpPr txBox="1"/>
            <p:nvPr/>
          </p:nvSpPr>
          <p:spPr>
            <a:xfrm>
              <a:off x="4607815" y="7992503"/>
              <a:ext cx="2879999" cy="177630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just"/>
              <a:r>
                <a:rPr lang="en-IN" sz="1600" dirty="0"/>
                <a:t>Performance Analysis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2D0F770-5D66-747D-6256-601AA4F6AE60}"/>
              </a:ext>
            </a:extLst>
          </p:cNvPr>
          <p:cNvCxnSpPr>
            <a:stCxn id="34" idx="3"/>
            <a:endCxn id="35" idx="1"/>
          </p:cNvCxnSpPr>
          <p:nvPr/>
        </p:nvCxnSpPr>
        <p:spPr>
          <a:xfrm>
            <a:off x="2055799" y="2266760"/>
            <a:ext cx="2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F5FCC4C-2C10-5CDD-A3C6-D2E3D55B7D11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3851545" y="2266760"/>
            <a:ext cx="2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364C7DD-373D-AA1A-4744-259B99DA6B8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>
            <a:off x="5647291" y="2266760"/>
            <a:ext cx="2503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2DF26E5-19CB-D6FB-3689-61B09A7ACBBC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6658346" y="2861120"/>
            <a:ext cx="12006" cy="67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9D73C00-FD20-DB41-C4F3-A2C48703FF25}"/>
              </a:ext>
            </a:extLst>
          </p:cNvPr>
          <p:cNvCxnSpPr>
            <a:stCxn id="38" idx="1"/>
            <a:endCxn id="39" idx="3"/>
          </p:cNvCxnSpPr>
          <p:nvPr/>
        </p:nvCxnSpPr>
        <p:spPr>
          <a:xfrm flipH="1">
            <a:off x="5638890" y="4133844"/>
            <a:ext cx="246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EA25D23-CE06-86AE-D03F-A9B7226ED6A6}"/>
              </a:ext>
            </a:extLst>
          </p:cNvPr>
          <p:cNvCxnSpPr>
            <a:stCxn id="39" idx="1"/>
            <a:endCxn id="40" idx="3"/>
          </p:cNvCxnSpPr>
          <p:nvPr/>
        </p:nvCxnSpPr>
        <p:spPr>
          <a:xfrm flipH="1">
            <a:off x="3846748" y="4133844"/>
            <a:ext cx="246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9693D5C-6A46-F785-9426-C99EE4702BD4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>
            <a:off x="2054606" y="4133844"/>
            <a:ext cx="2467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45A4941-0DFA-4F2B-028C-DA9217881C3A}"/>
              </a:ext>
            </a:extLst>
          </p:cNvPr>
          <p:cNvCxnSpPr>
            <a:stCxn id="41" idx="2"/>
            <a:endCxn id="42" idx="0"/>
          </p:cNvCxnSpPr>
          <p:nvPr/>
        </p:nvCxnSpPr>
        <p:spPr>
          <a:xfrm>
            <a:off x="1281920" y="4549342"/>
            <a:ext cx="0" cy="860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CEAC028-33D9-CA9C-5B5C-210C81642049}"/>
              </a:ext>
            </a:extLst>
          </p:cNvPr>
          <p:cNvCxnSpPr>
            <a:stCxn id="42" idx="3"/>
            <a:endCxn id="43" idx="1"/>
          </p:cNvCxnSpPr>
          <p:nvPr/>
        </p:nvCxnSpPr>
        <p:spPr>
          <a:xfrm>
            <a:off x="2054606" y="6004022"/>
            <a:ext cx="2377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46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ED203-62BA-2220-CE57-D1A29F4DC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8DA-0C9C-C1C8-686D-60ED1C47E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7" y="365126"/>
            <a:ext cx="71697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Implementation 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48024-7B3B-B4FA-FDC4-649893D36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53" y="1725461"/>
            <a:ext cx="6795045" cy="4536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Algorithm Selection: ACO and SA chosen for their complementary strengths.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Hybrid Integration: Enhances robustness and convergence.</a:t>
            </a:r>
          </a:p>
          <a:p>
            <a:pPr algn="just">
              <a:lnSpc>
                <a:spcPct val="100000"/>
              </a:lnSpc>
              <a:spcBef>
                <a:spcPts val="1200"/>
              </a:spcBef>
            </a:pPr>
            <a:r>
              <a:rPr lang="en-US" dirty="0"/>
              <a:t>Coding Framework: Developed simulation in a suitable platform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50A04F53-4E6A-C508-ED3B-0C0B6849AB0C}"/>
              </a:ext>
            </a:extLst>
          </p:cNvPr>
          <p:cNvSpPr/>
          <p:nvPr/>
        </p:nvSpPr>
        <p:spPr>
          <a:xfrm>
            <a:off x="7680960" y="0"/>
            <a:ext cx="1463040" cy="6858000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16E3DD88-5A76-F021-1767-7ED4F2AF5776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BD0F5113-D1AC-9B14-9D0F-D4158830AADC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31B2734C-1A9F-2AB2-4363-9E9C8B9EDEE7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94D84253-EB88-7F6A-5F53-337E2601633C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53C270CC-C4B2-0750-E3E1-54722ACE7CE3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FE2EA0E2-2E45-8344-9E3E-3FF95273EEBF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F77FE5B8-D3D5-6105-E3B2-DF0CB1C6D79B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A1CF5B39-8BB9-8A50-D5ED-DFCF75B4E1B3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DAA4F292-CE1A-FCE6-C6DC-50E8F155056A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47D7D9C1-5B16-283D-8026-9F7284258CCA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1358846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7">
            <a:extLst>
              <a:ext uri="{FF2B5EF4-FFF2-40B4-BE49-F238E27FC236}">
                <a16:creationId xmlns:a16="http://schemas.microsoft.com/office/drawing/2014/main" id="{74ACDCE3-103A-E7E3-79DB-2FCFB8AF9221}"/>
              </a:ext>
            </a:extLst>
          </p:cNvPr>
          <p:cNvSpPr txBox="1"/>
          <p:nvPr/>
        </p:nvSpPr>
        <p:spPr>
          <a:xfrm>
            <a:off x="1019605" y="3452912"/>
            <a:ext cx="6793944" cy="451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>
              <a:spcBef>
                <a:spcPct val="0"/>
              </a:spcBef>
              <a:defRPr sz="4400">
                <a:solidFill>
                  <a:srgbClr val="1B277B"/>
                </a:solidFill>
                <a:latin typeface="League Spartan"/>
              </a:defRPr>
            </a:lvl1pPr>
          </a:lstStyle>
          <a:p>
            <a:pPr algn="ctr"/>
            <a:r>
              <a:rPr lang="en-GB" sz="2933" dirty="0"/>
              <a:t>Implementation </a:t>
            </a:r>
            <a:r>
              <a:rPr lang="en-US" sz="2933" dirty="0"/>
              <a:t>Results </a:t>
            </a:r>
          </a:p>
        </p:txBody>
      </p:sp>
      <p:sp>
        <p:nvSpPr>
          <p:cNvPr id="3" name="AutoShape 10">
            <a:extLst>
              <a:ext uri="{FF2B5EF4-FFF2-40B4-BE49-F238E27FC236}">
                <a16:creationId xmlns:a16="http://schemas.microsoft.com/office/drawing/2014/main" id="{A9B73500-7310-0DCD-5880-A5F93EF0B37D}"/>
              </a:ext>
            </a:extLst>
          </p:cNvPr>
          <p:cNvSpPr/>
          <p:nvPr/>
        </p:nvSpPr>
        <p:spPr>
          <a:xfrm flipV="1">
            <a:off x="1311596" y="3837633"/>
            <a:ext cx="6520808" cy="33974"/>
          </a:xfrm>
          <a:prstGeom prst="line">
            <a:avLst/>
          </a:prstGeom>
          <a:ln w="38100" cap="flat">
            <a:solidFill>
              <a:srgbClr val="1E0B93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sz="900" dirty="0">
              <a:ln>
                <a:solidFill>
                  <a:srgbClr val="1E0B93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940524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0F687-8F22-0332-2A71-938E497B6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3768-42DA-18CA-68DB-E9FD0717A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33274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Optimal Path Identification: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D45E8-E8A5-64D1-4EE7-883EC5B5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99" y="1079289"/>
            <a:ext cx="8625213" cy="1145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ACO locates shortest path; SA reduces node revisit, lowering latency.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8D563E-2376-BB45-F9C1-A3D05E8DB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0854" y="2526893"/>
            <a:ext cx="5022292" cy="4072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349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DB3AA-BF97-0D3E-057D-2592BA7D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37B9-B536-735B-7C81-438CF8A1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33274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Localization Accuracy vs. Node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06676-8505-D75D-586F-FC29D0F38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006" y="1016233"/>
            <a:ext cx="8206594" cy="1145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Accuracy improves with density up to ~300 nodes.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EB511C-10EB-211B-CD51-A38CD8BAA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65001" y="2218807"/>
            <a:ext cx="5348066" cy="435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23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8DE2-992A-0125-00CF-1F8F2232F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0331-8152-1065-2F6A-A74017125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" y="66835"/>
            <a:ext cx="9097268" cy="995915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Localization Error vs. Emergency Message Delivery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013AE-A38B-5D4C-9AF3-B3E45507C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909" y="1005246"/>
            <a:ext cx="8288660" cy="10416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As error increases, delivery rate decreases.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A68A09-3C73-440F-EC09-CC39014EF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51226" y="1868377"/>
            <a:ext cx="5842811" cy="477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872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109C7-1964-45EA-73C3-A60E656B4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AA35A-49AA-791B-8042-0ED461614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33274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Node Density vs. Emergency Message Latency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A3CB2-015B-F1C1-7C57-033987F31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688" y="1036828"/>
            <a:ext cx="7841103" cy="9469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Higher density reduces message latency.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C1491-8335-1816-DB80-602F4373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8504" y="1978122"/>
            <a:ext cx="6262285" cy="474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0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2E4FC-79CD-B294-6B8F-D3A4EDA49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7" y="145670"/>
            <a:ext cx="7169727" cy="1325563"/>
          </a:xfrm>
        </p:spPr>
        <p:txBody>
          <a:bodyPr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Outline of the Presentation</a:t>
            </a:r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134CD-FDBC-75E7-5247-4C979308B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569" y="1334038"/>
            <a:ext cx="7169727" cy="5341082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Literature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Existing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Workflow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Outcome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References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4A14AFEB-D60F-29EF-7CCF-9C70274DEDE8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39509C2C-7BC9-6400-1FAA-2C9BD97A2B47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B7247FDC-6540-5EA1-D2DE-995440EDA52A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CFD8D474-D47F-D048-2B68-4488E41AC749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1D76A4BC-E671-4C05-1673-EAD71D6B7B55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764EEE5A-FC92-1B58-EDA3-34828AE12BB0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0204A4E-34A7-2F2F-29A5-72F37536A4A1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EB685435-737E-E6F8-3C7F-33BC24C443D8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5D1E6EC9-80B5-6F8C-5786-9CE5EE502350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BE2A7F1F-C946-073E-2A6B-216ECF92B3BF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8BF09E7E-DC71-223F-83FE-7EE0A184CD2B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4192818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CB988-9D23-C84A-BF94-DBF22E672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CBD6-F598-D36A-08F1-954BA1848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29753"/>
            <a:ext cx="9097268" cy="942251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Packet Loss Rate in Different Localization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6FDB9-1F45-9AEF-5248-AC3FA8499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3" y="984248"/>
            <a:ext cx="8625213" cy="1525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SHSAOA has higher loss; ACO adapts better, suggesting hybrid superiority.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A0F54-25B0-5FB2-03CF-1C7243B63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68731" y="2128636"/>
            <a:ext cx="5282192" cy="454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25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162ED-9686-DFEE-A46D-EACF2790B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A9CF8-14FD-F53B-758D-CB6046B36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17508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</a:rPr>
              <a:t>Localization Accuracy vs Network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F15A9-A221-B47A-EE62-5BAC0396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3" y="984248"/>
            <a:ext cx="8625213" cy="1525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Increased accuracy leads to better throughput (up to 11 Mbps).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388A9-7F0E-3516-DFD1-150ACB61D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8253" y="2413216"/>
            <a:ext cx="5247745" cy="434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05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CC160-2813-82B9-5F34-55800304F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42EA-24D3-F075-4CC2-6BE9944D0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17508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Anchor Node Density on Localization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D8E2-9F62-DD5C-205F-9DAAE7C64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3" y="984248"/>
            <a:ext cx="8625213" cy="1525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More anchors = higher localization precision.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BEE69-44CC-3DC7-2028-5BBE54C52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45262" y="2437172"/>
            <a:ext cx="5103097" cy="429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846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D582D-A44E-9BC5-D1D4-2DA843FCB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FF61-3F84-1C38-5B6C-D29C49C91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12" y="33274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Analysis of Metaheuristic Algorithms in VANET Localization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C07F7-D181-5E68-EC5B-3BA232A44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3" y="984248"/>
            <a:ext cx="8625213" cy="1525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ACO &gt; GWO &gt; ROA &gt; GA &gt; PSO in localization performance.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FBB2F0-AE96-5731-EF87-FC951B381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44217" y="2310101"/>
            <a:ext cx="5310303" cy="439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29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F5C05-DC95-BC36-9F87-FA5CFB06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9529-1DC0-2034-9393-B49930CBC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6" y="33274"/>
            <a:ext cx="9097268" cy="905377"/>
          </a:xfrm>
          <a:solidFill>
            <a:srgbClr val="336699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Scalability of Hybrid Localization in Dense VANETs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D9389-F634-BF3B-6494-3175E9CAB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33" y="984248"/>
            <a:ext cx="8625213" cy="15251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Hybrid model maintains performance with rising node density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870B3A-70EE-05A7-FB67-540FAA987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5048" y="2348332"/>
            <a:ext cx="5324281" cy="42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202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81B99-7259-D21A-F454-4A55A589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Outcome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8274E-CD06-1B37-78E2-4D5078516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Faster Localization &amp; Routing: Critical for emergencies.</a:t>
            </a:r>
          </a:p>
          <a:p>
            <a:pPr algn="just"/>
            <a:r>
              <a:rPr lang="en-US" dirty="0"/>
              <a:t>Lower Energy Consumption: Optimized routing paths reduce load.</a:t>
            </a:r>
          </a:p>
          <a:p>
            <a:pPr algn="just"/>
            <a:r>
              <a:rPr lang="en-US" dirty="0"/>
              <a:t>Improved Communication Paths: Finds shortest, most reliable paths.</a:t>
            </a:r>
          </a:p>
          <a:p>
            <a:pPr algn="just"/>
            <a:r>
              <a:rPr lang="en-US" dirty="0"/>
              <a:t>High Localization Accuracy: Effective even with urban obstructions</a:t>
            </a:r>
          </a:p>
        </p:txBody>
      </p:sp>
    </p:spTree>
    <p:extLst>
      <p:ext uri="{BB962C8B-B14F-4D97-AF65-F5344CB8AC3E}">
        <p14:creationId xmlns:p14="http://schemas.microsoft.com/office/powerpoint/2010/main" val="1685044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1685-F385-77EC-287E-3C40476EA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38231-9F31-0582-9E25-D6EFBAFB5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532" y="365126"/>
            <a:ext cx="7169727" cy="1325563"/>
          </a:xfr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7B91-3785-3654-FA2E-71374471F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04" y="1825625"/>
            <a:ext cx="7115055" cy="4351338"/>
          </a:xfrm>
        </p:spPr>
        <p:txBody>
          <a:bodyPr anchor="ctr"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fi-FI" sz="2000" b="1" dirty="0">
                <a:latin typeface="+mj-lt"/>
              </a:rPr>
              <a:t>S. B. Lenin and N. Tamilarasan</a:t>
            </a:r>
            <a:r>
              <a:rPr lang="fi-FI" sz="2000" dirty="0">
                <a:latin typeface="+mj-lt"/>
              </a:rPr>
              <a:t>, "Spotted Hyena Optimization and Simulated Annealing-Based NLOS Nodes Localization Scheme for Improving Warning Message Dissemination in VANETs," International Journal of Ad Hoc and Ubiquitous Computing, Vol. 34, No. 3, pp. 1-15, Sep. 2022, DOI: 10.1007/s11277-022-09961-y.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sz="2000" b="1" dirty="0">
                <a:latin typeface="+mj-lt"/>
              </a:rPr>
              <a:t>Akhilesh </a:t>
            </a:r>
            <a:r>
              <a:rPr lang="en-IN" sz="2000" b="1" dirty="0" err="1">
                <a:latin typeface="+mj-lt"/>
              </a:rPr>
              <a:t>Bijalwan</a:t>
            </a:r>
            <a:r>
              <a:rPr lang="en-IN" sz="2000" b="1" dirty="0">
                <a:latin typeface="+mj-lt"/>
              </a:rPr>
              <a:t>, Iqram Hussain, Kamlesh Chandra Purohit and M. AnandKumar, </a:t>
            </a:r>
            <a:r>
              <a:rPr lang="en-IN" sz="2000" dirty="0">
                <a:latin typeface="+mj-lt"/>
              </a:rPr>
              <a:t>“Enhanced Ant Colony Optimization for Vehicular Ad Hoc Networks Using Fittest Node Clustering” Sustainability 15(22), Nov. 2023, DOI: 10.3390/su152215903.</a:t>
            </a:r>
            <a:endParaRPr lang="en-US" sz="2000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A42C43A1-5F73-4A8A-99FB-D38C391C58EE}"/>
              </a:ext>
            </a:extLst>
          </p:cNvPr>
          <p:cNvSpPr/>
          <p:nvPr/>
        </p:nvSpPr>
        <p:spPr>
          <a:xfrm>
            <a:off x="7680960" y="0"/>
            <a:ext cx="1463040" cy="6858000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30E09BF5-2F10-448D-241C-2337A414E588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FB8E57E3-57D3-C64F-8753-BC9946770759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58C3D8E6-83C7-D5FD-7238-1FA868C21BD6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1FAA6C73-BA57-DFE6-1087-21E1D9764BED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3B888AD2-D135-3F76-A898-595D8D49B22B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738B7991-F22C-5446-6C58-0FCD73FE91ED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5793A9BD-0253-90CD-8964-C093EFD87AF5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AC00C78A-C666-F8C9-710B-B7B0A0484190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C7206274-7186-BF60-55E7-82E23974E0CC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FE96D792-7D4F-6BE5-8AF9-97CED5499E6E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11830136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E3106-F8C9-B05A-2078-76D7B8841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958ED-A997-393D-3D04-055E97890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082" y="187927"/>
            <a:ext cx="7169727" cy="1325563"/>
          </a:xfrm>
          <a:solidFill>
            <a:srgbClr val="336699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dirty="0">
                <a:solidFill>
                  <a:schemeClr val="bg1"/>
                </a:solidFill>
              </a:rPr>
              <a:t>Other key references on ACO, SA, and VANET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B92DA-63A8-1556-6A48-076FE398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152" y="1652364"/>
            <a:ext cx="7098740" cy="4923864"/>
          </a:xfrm>
        </p:spPr>
        <p:txBody>
          <a:bodyPr anchor="ctr">
            <a:normAutofit fontScale="70000" lnSpcReduction="20000"/>
          </a:bodyPr>
          <a:lstStyle/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IN" sz="2800" b="1" dirty="0">
                <a:latin typeface="+mj-lt"/>
              </a:rPr>
              <a:t>Petr Stodola and Jan Nohel,</a:t>
            </a:r>
            <a:r>
              <a:rPr lang="en-IN" sz="2800" dirty="0">
                <a:latin typeface="+mj-lt"/>
              </a:rPr>
              <a:t> ”Adaptive Ant Colony Optimization with Node Clustering for the Multi-depot Vehicle Routing Problem” IEEE Transactions on Evolutionary Computation, Vol. 27, No. 6, Dec. 2023, DOI: 10.1109/TEVC.2022.3230042.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US" sz="2800" b="1" dirty="0" err="1">
                <a:latin typeface="+mj-lt"/>
              </a:rPr>
              <a:t>Zishi</a:t>
            </a:r>
            <a:r>
              <a:rPr lang="en-US" sz="2800" b="1" dirty="0">
                <a:latin typeface="+mj-lt"/>
              </a:rPr>
              <a:t> Wang and </a:t>
            </a:r>
            <a:r>
              <a:rPr lang="en-US" sz="2800" b="1" dirty="0" err="1">
                <a:latin typeface="+mj-lt"/>
              </a:rPr>
              <a:t>Yaohua</a:t>
            </a:r>
            <a:r>
              <a:rPr lang="en-US" sz="2800" b="1" dirty="0">
                <a:latin typeface="+mj-lt"/>
              </a:rPr>
              <a:t> Wu,</a:t>
            </a:r>
            <a:r>
              <a:rPr lang="en-US" sz="2800" dirty="0">
                <a:latin typeface="+mj-lt"/>
              </a:rPr>
              <a:t> ”An Ant Colony Optimization-Simulated Annealing Algorithm for Solving a Multiload AGVs Workshop Scheduling Problem with Limited Buffer Capacity”, Processes 11(3): 861, March 2023, DOI: 10.3390/pr11030861.</a:t>
            </a:r>
          </a:p>
          <a:p>
            <a:pPr marL="514350" indent="-514350" algn="just">
              <a:lnSpc>
                <a:spcPct val="120000"/>
              </a:lnSpc>
              <a:spcBef>
                <a:spcPts val="600"/>
              </a:spcBef>
              <a:buFont typeface="+mj-lt"/>
              <a:buAutoNum type="arabicPeriod" startAt="3"/>
            </a:pPr>
            <a:r>
              <a:rPr lang="en-IN" sz="2800" b="1" dirty="0">
                <a:latin typeface="+mj-lt"/>
              </a:rPr>
              <a:t>Lin Wu, Ahmad Yahya Dawod and </a:t>
            </a:r>
            <a:r>
              <a:rPr lang="en-IN" sz="2800" b="1" dirty="0" err="1">
                <a:latin typeface="+mj-lt"/>
              </a:rPr>
              <a:t>FangMiao</a:t>
            </a:r>
            <a:r>
              <a:rPr lang="en-IN" sz="2800" b="1" dirty="0">
                <a:latin typeface="+mj-lt"/>
              </a:rPr>
              <a:t>, </a:t>
            </a:r>
            <a:r>
              <a:rPr lang="en-IN" sz="2800" dirty="0">
                <a:latin typeface="+mj-lt"/>
              </a:rPr>
              <a:t>”Data Transmission in Wireless Sensor Networks Based on Ant Colony Optimization Technique”, Applied Sciences 14(12): 5273, June 2024, DOI: 10.3390/app14125273.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9E76062-F6AC-DF17-3488-0AEFAF96C077}"/>
              </a:ext>
            </a:extLst>
          </p:cNvPr>
          <p:cNvSpPr/>
          <p:nvPr/>
        </p:nvSpPr>
        <p:spPr>
          <a:xfrm>
            <a:off x="7661505" y="0"/>
            <a:ext cx="1463040" cy="6858000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1E59E6FD-7B3D-E67B-84C1-3D60F8EF3B78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60449910-37B1-7EC7-2D77-350B9F5A803B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F16C2442-F6CA-AF34-2EE4-B6280B01DC06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6FC90A44-C9A7-D14A-3859-BFDEA390E8C2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0776A7E4-E009-C25B-9EBC-B481F3028741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EF751892-A73D-6972-A519-5773E353F6AB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6B1010F3-7A50-CDDC-092E-881A21E2667F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F9C85010-2D03-E4BB-B42A-86706EB97573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4DC4ADA9-50DD-D078-697B-D9EE70F035D7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C8ACC47-FEDF-AD94-359C-B1996E2FD6A4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3569046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97B01-8360-B682-D7B4-D04257316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4686F-D757-C248-8DF0-816A3F5FA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3" y="2903375"/>
            <a:ext cx="7169727" cy="1325563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rgbClr val="1B277B"/>
                </a:solidFill>
                <a:latin typeface="League Spartan"/>
              </a:rPr>
              <a:t>THANK YOU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10AF4ED-FBEC-3B43-B599-A8E09A3790FD}"/>
              </a:ext>
            </a:extLst>
          </p:cNvPr>
          <p:cNvSpPr/>
          <p:nvPr/>
        </p:nvSpPr>
        <p:spPr>
          <a:xfrm>
            <a:off x="7680960" y="0"/>
            <a:ext cx="1463040" cy="6858000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FEA26939-2F28-C12F-A771-3D4ACC9B72E8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77E97180-E109-45FD-26F8-1FEFC650708B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96342DDD-F984-DD0C-3B9D-7DBF520543B5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24FC218D-9522-44F9-D6F1-C042B176FD34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252D0B70-A744-1BD5-A147-31616C578CDA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A5DA074A-A8D0-4529-3288-9DB56F7A4616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EF3B26D-7F01-65C2-8669-F388A5BB8760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A4FAD3E0-BE4E-18E9-2CE9-CE31E97EE273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EF9666A3-6EC8-CD34-B65C-0D2ADC297F69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A79D72A5-2B0D-0091-0A59-A089055DD5BD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353491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1229-A874-0311-6F76-273DE352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F39F-FF73-9859-962B-E454959A6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07" y="365126"/>
            <a:ext cx="71697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Introduction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6A1ED-DF27-4EC9-6511-2EC19C3392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820" y="1690689"/>
            <a:ext cx="7241424" cy="4351338"/>
          </a:xfrm>
        </p:spPr>
        <p:txBody>
          <a:bodyPr anchor="ctr"/>
          <a:lstStyle/>
          <a:p>
            <a:pPr algn="just"/>
            <a:r>
              <a:rPr lang="en-US" dirty="0"/>
              <a:t>Wireless Sensor Networks (WSNs) enable effective communication in Vehicular Ad Hoc Networks (VANETs).</a:t>
            </a:r>
          </a:p>
          <a:p>
            <a:pPr algn="just"/>
            <a:r>
              <a:rPr lang="en-US" dirty="0"/>
              <a:t>Urban environments pose challenges due to high mobility and Non-Line-of-Sight (NLOS) conditions.</a:t>
            </a:r>
          </a:p>
          <a:p>
            <a:pPr algn="just"/>
            <a:r>
              <a:rPr lang="en-US" dirty="0"/>
              <a:t>Adaptive algorithms can improve localization accuracy and network reliability.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97BE84A9-8658-B831-9C31-0D0EEE34BDC4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555D416B-FDC2-159E-A3B1-FF43439B6C1A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1C3FEA68-4D16-32F2-DE6A-9CD79B9E2B23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38752068-3653-16E3-5098-EB769C7FFF03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D182AD0F-7C66-FCF7-4D3B-E15D3A672F8E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0510B6DF-E45E-1104-6AD1-F7C54D8D6AEF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891EB13-C3E3-F3D1-D5D1-B819CF2078EC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AEC7FB0D-DA42-3D02-60AC-4D03834732E3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94581E2C-A733-8B98-0C65-8E53FC0FCF31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1FCE9CEF-CD96-3C66-2805-C69B52483D69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36F3BD6A-FD11-6679-BEDC-3742438D45D9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364909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8F4C-BA25-F40E-D4AB-8D9423259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6">
            <a:extLst>
              <a:ext uri="{FF2B5EF4-FFF2-40B4-BE49-F238E27FC236}">
                <a16:creationId xmlns:a16="http://schemas.microsoft.com/office/drawing/2014/main" id="{D36A8317-3B5E-06FD-37D8-2FECEE84946B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1A697C-1267-4AD4-6AED-FE8441C4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33" y="130553"/>
            <a:ext cx="7169727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Problem Statement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B7D8-23A7-F93C-9AA3-0C9C62D3F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81" y="1492559"/>
            <a:ext cx="7169726" cy="1599220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just"/>
            <a:r>
              <a:rPr lang="en-US" dirty="0"/>
              <a:t>Accurate vehicle localization is difficult in NLOS urban areas due to obstructions.</a:t>
            </a:r>
          </a:p>
          <a:p>
            <a:pPr algn="just"/>
            <a:r>
              <a:rPr lang="en-US" dirty="0"/>
              <a:t>Poor localization leads to high latency in emergency message delivery.</a:t>
            </a:r>
          </a:p>
        </p:txBody>
      </p:sp>
      <p:grpSp>
        <p:nvGrpSpPr>
          <p:cNvPr id="18" name="Group 18">
            <a:extLst>
              <a:ext uri="{FF2B5EF4-FFF2-40B4-BE49-F238E27FC236}">
                <a16:creationId xmlns:a16="http://schemas.microsoft.com/office/drawing/2014/main" id="{B6DEA6E8-3D67-3DE0-F170-2A87E8FE740E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B96A99D8-B23E-93EA-13AA-B41F81DAF173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2B713D6-9A80-1A51-CD55-CB031A990193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1" name="Freeform 21">
              <a:extLst>
                <a:ext uri="{FF2B5EF4-FFF2-40B4-BE49-F238E27FC236}">
                  <a16:creationId xmlns:a16="http://schemas.microsoft.com/office/drawing/2014/main" id="{25500FF7-88E6-D863-823B-CF25FA72BDC2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5E1741D6-5815-D57E-5DC5-66AA7125D6AF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3" name="Freeform 23">
              <a:extLst>
                <a:ext uri="{FF2B5EF4-FFF2-40B4-BE49-F238E27FC236}">
                  <a16:creationId xmlns:a16="http://schemas.microsoft.com/office/drawing/2014/main" id="{3F917F38-11DA-FDBF-1E7F-DDF2128D8E3E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731A9196-FEE2-4A80-0636-E967B38233C6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97097EDF-3373-5873-B463-564AFA5434DF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6" name="Freeform 26">
              <a:extLst>
                <a:ext uri="{FF2B5EF4-FFF2-40B4-BE49-F238E27FC236}">
                  <a16:creationId xmlns:a16="http://schemas.microsoft.com/office/drawing/2014/main" id="{A87A70A5-DBA2-43FF-F684-027879DB0B25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23498383-38C7-8D03-6D67-7FC72DF901D5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  <p:grpSp>
        <p:nvGrpSpPr>
          <p:cNvPr id="15" name="Group 9">
            <a:extLst>
              <a:ext uri="{FF2B5EF4-FFF2-40B4-BE49-F238E27FC236}">
                <a16:creationId xmlns:a16="http://schemas.microsoft.com/office/drawing/2014/main" id="{1E372A99-E125-E37D-C951-8D6770AC8C1A}"/>
              </a:ext>
            </a:extLst>
          </p:cNvPr>
          <p:cNvGrpSpPr>
            <a:grpSpLocks noChangeAspect="1"/>
          </p:cNvGrpSpPr>
          <p:nvPr/>
        </p:nvGrpSpPr>
        <p:grpSpPr>
          <a:xfrm>
            <a:off x="2684176" y="3380415"/>
            <a:ext cx="2823843" cy="2916478"/>
            <a:chOff x="0" y="0"/>
            <a:chExt cx="6350000" cy="655828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grpSpPr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74BD877-986F-7632-2366-B6A62F88232F}"/>
                </a:ext>
              </a:extLst>
            </p:cNvPr>
            <p:cNvSpPr/>
            <p:nvPr/>
          </p:nvSpPr>
          <p:spPr>
            <a:xfrm>
              <a:off x="74929" y="74929"/>
              <a:ext cx="6200140" cy="6408420"/>
            </a:xfrm>
            <a:custGeom>
              <a:avLst/>
              <a:gdLst/>
              <a:ahLst/>
              <a:cxnLst/>
              <a:rect l="l" t="t" r="r" b="b"/>
              <a:pathLst>
                <a:path w="6200140" h="6408420">
                  <a:moveTo>
                    <a:pt x="6200140" y="5351780"/>
                  </a:moveTo>
                  <a:cubicBezTo>
                    <a:pt x="6200140" y="5935980"/>
                    <a:pt x="5726430" y="6408420"/>
                    <a:pt x="5143500" y="6408420"/>
                  </a:cubicBezTo>
                  <a:lnTo>
                    <a:pt x="1056640" y="6408420"/>
                  </a:lnTo>
                  <a:cubicBezTo>
                    <a:pt x="472440" y="6408420"/>
                    <a:pt x="0" y="5934710"/>
                    <a:pt x="0" y="5351780"/>
                  </a:cubicBezTo>
                  <a:lnTo>
                    <a:pt x="0" y="1056640"/>
                  </a:lnTo>
                  <a:cubicBezTo>
                    <a:pt x="0" y="472440"/>
                    <a:pt x="473710" y="0"/>
                    <a:pt x="1056640" y="0"/>
                  </a:cubicBezTo>
                  <a:lnTo>
                    <a:pt x="5143500" y="0"/>
                  </a:lnTo>
                  <a:cubicBezTo>
                    <a:pt x="5727700" y="0"/>
                    <a:pt x="6200140" y="473710"/>
                    <a:pt x="6200140" y="1056640"/>
                  </a:cubicBezTo>
                  <a:lnTo>
                    <a:pt x="6200140" y="535178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5968F99-A736-6414-0231-6DCFDAC42160}"/>
                </a:ext>
              </a:extLst>
            </p:cNvPr>
            <p:cNvSpPr/>
            <p:nvPr/>
          </p:nvSpPr>
          <p:spPr>
            <a:xfrm>
              <a:off x="0" y="0"/>
              <a:ext cx="6350000" cy="6558280"/>
            </a:xfrm>
            <a:custGeom>
              <a:avLst/>
              <a:gdLst/>
              <a:ahLst/>
              <a:cxnLst/>
              <a:rect l="l" t="t" r="r" b="b"/>
              <a:pathLst>
                <a:path w="6350000" h="6558280">
                  <a:moveTo>
                    <a:pt x="5218430" y="6558280"/>
                  </a:moveTo>
                  <a:lnTo>
                    <a:pt x="1131570" y="6558280"/>
                  </a:lnTo>
                  <a:cubicBezTo>
                    <a:pt x="508000" y="6558280"/>
                    <a:pt x="0" y="6050280"/>
                    <a:pt x="0" y="5426710"/>
                  </a:cubicBezTo>
                  <a:lnTo>
                    <a:pt x="0" y="1131570"/>
                  </a:lnTo>
                  <a:cubicBezTo>
                    <a:pt x="0" y="508000"/>
                    <a:pt x="508000" y="0"/>
                    <a:pt x="1131570" y="0"/>
                  </a:cubicBezTo>
                  <a:lnTo>
                    <a:pt x="5218430" y="0"/>
                  </a:lnTo>
                  <a:cubicBezTo>
                    <a:pt x="5842000" y="0"/>
                    <a:pt x="6350000" y="508000"/>
                    <a:pt x="6350000" y="1131570"/>
                  </a:cubicBezTo>
                  <a:lnTo>
                    <a:pt x="6350000" y="5425440"/>
                  </a:lnTo>
                  <a:cubicBezTo>
                    <a:pt x="6350000" y="6050280"/>
                    <a:pt x="5842000" y="6558280"/>
                    <a:pt x="5218430" y="6558280"/>
                  </a:cubicBezTo>
                  <a:close/>
                  <a:moveTo>
                    <a:pt x="1131570" y="149860"/>
                  </a:moveTo>
                  <a:cubicBezTo>
                    <a:pt x="590550" y="149860"/>
                    <a:pt x="149860" y="590550"/>
                    <a:pt x="149860" y="1131570"/>
                  </a:cubicBezTo>
                  <a:lnTo>
                    <a:pt x="149860" y="5425440"/>
                  </a:lnTo>
                  <a:cubicBezTo>
                    <a:pt x="149860" y="5966460"/>
                    <a:pt x="590550" y="6407150"/>
                    <a:pt x="1131570" y="6407150"/>
                  </a:cubicBezTo>
                  <a:lnTo>
                    <a:pt x="5218430" y="6407150"/>
                  </a:lnTo>
                  <a:cubicBezTo>
                    <a:pt x="5759450" y="6407150"/>
                    <a:pt x="6200140" y="5966460"/>
                    <a:pt x="6200140" y="5425440"/>
                  </a:cubicBezTo>
                  <a:lnTo>
                    <a:pt x="6200140" y="1131570"/>
                  </a:lnTo>
                  <a:cubicBezTo>
                    <a:pt x="6200140" y="590550"/>
                    <a:pt x="5759450" y="149860"/>
                    <a:pt x="5218430" y="149860"/>
                  </a:cubicBezTo>
                  <a:lnTo>
                    <a:pt x="1131570" y="149860"/>
                  </a:lnTo>
                  <a:close/>
                </a:path>
              </a:pathLst>
            </a:custGeom>
            <a:grpFill/>
            <a:ln>
              <a:solidFill>
                <a:srgbClr val="FFFF00"/>
              </a:solidFill>
            </a:ln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34102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A7275-B7B8-AE45-FFCD-3BCA549FA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D8E38-CD0E-E3F2-DA95-E2A5571A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785" y="365126"/>
            <a:ext cx="629977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Objective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A09C9-4793-8CAF-E0B4-F28B74265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30" y="1334038"/>
            <a:ext cx="6360838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fr-FR" dirty="0" err="1"/>
              <a:t>Ensures</a:t>
            </a:r>
            <a:r>
              <a:rPr lang="fr-FR" dirty="0"/>
              <a:t> reliable communication Under NLOS conditions.</a:t>
            </a:r>
          </a:p>
          <a:p>
            <a:pPr algn="just"/>
            <a:r>
              <a:rPr lang="en-US" dirty="0"/>
              <a:t>Improve emergency message routing using optimized localization data.</a:t>
            </a:r>
          </a:p>
          <a:p>
            <a:pPr algn="just"/>
            <a:r>
              <a:rPr lang="en-US" dirty="0"/>
              <a:t>Enhance energy efficiency and communication reliability in NLOS scenarios.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E4716BB6-DB03-CDD7-0548-E23383EED7EC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5AADED9F-9FA0-2D4B-D154-1F81DFD5E7CE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021F93F3-8D74-39C1-61A0-4B20D6EFF804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35588EEE-0515-D2C8-BF89-E51E2B4B8163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A9DFAD72-CFF4-C1D8-F228-B0651A8AA976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090ADF04-F128-AFE7-4503-0DA329A46A5C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8B558D1A-41FB-C172-416B-AF7269696FE9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59C9B823-1B59-B508-7B57-C86F803641FE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1A9F8415-48F0-43E0-59BF-99E668F3EE1F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FB3E9E0C-0F17-AF7D-D39D-036C411C0207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C52B3BA-E43D-9FBA-F0F0-7BC136D0A5B1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72195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AF58-46FA-7D74-1727-089717C9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85" y="211824"/>
            <a:ext cx="8045223" cy="99591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Literature Survey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graphicFrame>
        <p:nvGraphicFramePr>
          <p:cNvPr id="4" name="Table 10">
            <a:extLst>
              <a:ext uri="{FF2B5EF4-FFF2-40B4-BE49-F238E27FC236}">
                <a16:creationId xmlns:a16="http://schemas.microsoft.com/office/drawing/2014/main" id="{C4FD2B33-2B18-BE4E-5EE3-30824E43D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970730"/>
              </p:ext>
            </p:extLst>
          </p:nvPr>
        </p:nvGraphicFramePr>
        <p:xfrm>
          <a:off x="338676" y="1043126"/>
          <a:ext cx="8398115" cy="55610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02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5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13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632"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Title</a:t>
                      </a:r>
                    </a:p>
                  </a:txBody>
                  <a:tcPr marL="43824" marR="43824" marT="23421" marB="23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Author</a:t>
                      </a:r>
                    </a:p>
                  </a:txBody>
                  <a:tcPr marL="43824" marR="43824" marT="23421" marB="2342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dirty="0"/>
                        <a:t>Remarks</a:t>
                      </a:r>
                    </a:p>
                  </a:txBody>
                  <a:tcPr marL="43824" marR="43824" marT="23421" marB="23421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7085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Spotted Hyena Optimization and Simulated Annealing-Based NLOS Nodes Localization Scheme for Improving Warning Message Dissemination in VANETs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500" dirty="0"/>
                        <a:t>S. B. Lenin and N. </a:t>
                      </a:r>
                      <a:r>
                        <a:rPr lang="en-IN" sz="1500" dirty="0" err="1"/>
                        <a:t>Tamilarasan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Difficulty in tuning multiple new parameters  for optimal performance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Potential scalability issues in very large vehicular networks</a:t>
                      </a:r>
                    </a:p>
                  </a:txBody>
                  <a:tcPr marL="43824" marR="43824" marT="23421" marB="2342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7085">
                <a:tc>
                  <a:txBody>
                    <a:bodyPr/>
                    <a:lstStyle/>
                    <a:p>
                      <a:pPr algn="just"/>
                      <a:r>
                        <a:rPr lang="en-US" sz="1500" dirty="0"/>
                        <a:t>Enhanced Ant Colony Optimization for Vehicular Ad Hoc Networks Using Fittest Node Clustering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Akhilesh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Bijalwan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Iqram Hussain, Kamlesh 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Complexity of implementing multiple new features like node clustering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Possible over-reliance on heuristics, which may not guarantee optimal solutions</a:t>
                      </a:r>
                    </a:p>
                  </a:txBody>
                  <a:tcPr marL="43824" marR="43824" marT="23421" marB="2342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Adaptive Ant Colony Optimization with Node Clustering for the Multi-depot Vehicle Routing Problem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Petr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Stodola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Jan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Nohel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Large-scale multi-depot vehicle routing problems in logistics and military operations</a:t>
                      </a:r>
                    </a:p>
                  </a:txBody>
                  <a:tcPr marL="43824" marR="43824" marT="23421" marB="2342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 Ant Colony Optimization-Simulated Annealing Algorithm for Solving a Multiload AGVs Workshop Scheduling Problem with Limited Buffer Capacity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Zishi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Wang and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Yaohua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Wu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Complex implementation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MLAGV workshop scheduling with limited buffer capacity </a:t>
                      </a:r>
                    </a:p>
                  </a:txBody>
                  <a:tcPr marL="43824" marR="43824" marT="23421" marB="2342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9650"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Transmission in Wireless Sensor Networks Based on Ant Colony Optimization Technique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 Wu, Ahmad Yahya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Dawod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5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FangMiao</a:t>
                      </a:r>
                      <a:r>
                        <a:rPr lang="en-US" sz="15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n-IN" sz="1500" dirty="0"/>
                    </a:p>
                  </a:txBody>
                  <a:tcPr marL="43824" marR="43824" marT="23421" marB="23421"/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</a:pPr>
                      <a:r>
                        <a:rPr lang="en-IN" sz="1500" dirty="0"/>
                        <a:t>Efficient clustering in VANETs for improved network stability and reduced packet delays in dense traffic environments </a:t>
                      </a:r>
                    </a:p>
                  </a:txBody>
                  <a:tcPr marL="43824" marR="43824" marT="23421" marB="2342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016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A1D8-0C67-9C0A-4708-BD927DBC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Literature Survey (Cont.)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19E1B-5DC0-EEB9-A2B8-088FA245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dirty="0"/>
              <a:t>Hybrid metaheuristic methods (e.g., ACO + SA) improve optimization performance.</a:t>
            </a:r>
          </a:p>
          <a:p>
            <a:pPr algn="just"/>
            <a:r>
              <a:rPr lang="en-US" dirty="0"/>
              <a:t>Prior research has applied various techniques such as SHO, GWO, and ROA for VANET localization.</a:t>
            </a:r>
          </a:p>
          <a:p>
            <a:pPr algn="just"/>
            <a:r>
              <a:rPr lang="en-US" dirty="0"/>
              <a:t>This work proposes a refined approach combining ACO's exploration with SA's local search refinement.</a:t>
            </a:r>
          </a:p>
        </p:txBody>
      </p:sp>
    </p:spTree>
    <p:extLst>
      <p:ext uri="{BB962C8B-B14F-4D97-AF65-F5344CB8AC3E}">
        <p14:creationId xmlns:p14="http://schemas.microsoft.com/office/powerpoint/2010/main" val="4137717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188F3-FE46-7775-9FB4-692D5FEEA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2E55-4000-F7D7-4B87-AD9EBF2CB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40" y="365126"/>
            <a:ext cx="6291496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100" dirty="0">
                <a:solidFill>
                  <a:srgbClr val="1B277B"/>
                </a:solidFill>
                <a:latin typeface="League Spartan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F34BC-AB7F-CC5B-DF66-474294B9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506" y="1690689"/>
            <a:ext cx="6649761" cy="43513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The proposed method improves emergency message propagation efficiency in VANETs by enhancing localization accuracy and minimizing latency. To achieve this, a hybrid Ant Colony Optimization-Simulated Annealing (ACO-SA) localization algorithm is developed specifically for urban environments.</a:t>
            </a: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06B1FB26-289B-CAE2-47E8-48B4B2E3E32F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3C00DC51-864E-266F-7179-D6321A86B24A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4F0CA57B-0DA9-95FD-73AD-E0C038970A7F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DB4A0110-F424-5B98-9C59-FFE959F84490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3A2CCDA7-34DE-F646-6276-7F6B5224D947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CFD0C8F6-3D00-3861-825A-9CB58D3A5289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4D282DC7-DF8E-1F15-3594-86E849EB4593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CE96DE23-2109-61E0-B4EF-414C7F4207C3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2FE89CB7-E2DB-EDF7-AC3D-6C93F85E1FDF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FB5380A5-C0BE-257F-CBD8-12A55343229F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76C8BFA0-C872-A2EC-AD9B-A22D0133FB3E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</p:spTree>
    <p:extLst>
      <p:ext uri="{BB962C8B-B14F-4D97-AF65-F5344CB8AC3E}">
        <p14:creationId xmlns:p14="http://schemas.microsoft.com/office/powerpoint/2010/main" val="116001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CD13-6655-FA6E-7318-581E426C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6">
            <a:extLst>
              <a:ext uri="{FF2B5EF4-FFF2-40B4-BE49-F238E27FC236}">
                <a16:creationId xmlns:a16="http://schemas.microsoft.com/office/drawing/2014/main" id="{F654BE76-E9C4-3C9A-EFCB-C064645E8D40}"/>
              </a:ext>
            </a:extLst>
          </p:cNvPr>
          <p:cNvSpPr/>
          <p:nvPr/>
        </p:nvSpPr>
        <p:spPr>
          <a:xfrm>
            <a:off x="7680960" y="33951"/>
            <a:ext cx="1463040" cy="6790099"/>
          </a:xfrm>
          <a:custGeom>
            <a:avLst/>
            <a:gdLst/>
            <a:ahLst/>
            <a:cxnLst/>
            <a:rect l="l" t="t" r="r" b="b"/>
            <a:pathLst>
              <a:path w="812800" h="2709333">
                <a:moveTo>
                  <a:pt x="0" y="0"/>
                </a:moveTo>
                <a:lnTo>
                  <a:pt x="812800" y="0"/>
                </a:lnTo>
                <a:lnTo>
                  <a:pt x="812800" y="2709333"/>
                </a:lnTo>
                <a:lnTo>
                  <a:pt x="0" y="2709333"/>
                </a:lnTo>
                <a:close/>
              </a:path>
            </a:pathLst>
          </a:custGeom>
          <a:solidFill>
            <a:srgbClr val="1B277B"/>
          </a:solidFill>
        </p:spPr>
        <p:txBody>
          <a:bodyPr/>
          <a:lstStyle/>
          <a:p>
            <a:endParaRPr lang="en-IN" sz="1350" dirty="0"/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CC753887-2180-0C40-1D43-100AAEE12371}"/>
              </a:ext>
            </a:extLst>
          </p:cNvPr>
          <p:cNvGrpSpPr>
            <a:grpSpLocks noChangeAspect="1"/>
          </p:cNvGrpSpPr>
          <p:nvPr/>
        </p:nvGrpSpPr>
        <p:grpSpPr>
          <a:xfrm>
            <a:off x="7845345" y="235896"/>
            <a:ext cx="1097280" cy="1098142"/>
            <a:chOff x="63500" y="63500"/>
            <a:chExt cx="3547110" cy="3549904"/>
          </a:xfrm>
        </p:grpSpPr>
        <p:sp>
          <p:nvSpPr>
            <p:cNvPr id="6" name="Freeform 19">
              <a:extLst>
                <a:ext uri="{FF2B5EF4-FFF2-40B4-BE49-F238E27FC236}">
                  <a16:creationId xmlns:a16="http://schemas.microsoft.com/office/drawing/2014/main" id="{2ACC5CB2-E8F0-052D-2BB0-54A6E4132B61}"/>
                </a:ext>
              </a:extLst>
            </p:cNvPr>
            <p:cNvSpPr/>
            <p:nvPr/>
          </p:nvSpPr>
          <p:spPr>
            <a:xfrm>
              <a:off x="123826" y="63500"/>
              <a:ext cx="3355904" cy="1776856"/>
            </a:xfrm>
            <a:custGeom>
              <a:avLst/>
              <a:gdLst/>
              <a:ahLst/>
              <a:cxnLst/>
              <a:rect l="l" t="t" r="r" b="b"/>
              <a:pathLst>
                <a:path w="3426206" h="1776857">
                  <a:moveTo>
                    <a:pt x="2953766" y="1444371"/>
                  </a:moveTo>
                  <a:cubicBezTo>
                    <a:pt x="3024251" y="1476756"/>
                    <a:pt x="3116707" y="1484376"/>
                    <a:pt x="3210560" y="1459484"/>
                  </a:cubicBezTo>
                  <a:cubicBezTo>
                    <a:pt x="3304413" y="1434592"/>
                    <a:pt x="3380994" y="1382141"/>
                    <a:pt x="3426206" y="1319149"/>
                  </a:cubicBezTo>
                  <a:cubicBezTo>
                    <a:pt x="3355721" y="1286764"/>
                    <a:pt x="3263265" y="1279144"/>
                    <a:pt x="3169285" y="1304036"/>
                  </a:cubicBezTo>
                  <a:cubicBezTo>
                    <a:pt x="3075305" y="1328928"/>
                    <a:pt x="2998724" y="1381379"/>
                    <a:pt x="2953639" y="1444371"/>
                  </a:cubicBezTo>
                  <a:moveTo>
                    <a:pt x="2969260" y="522859"/>
                  </a:moveTo>
                  <a:cubicBezTo>
                    <a:pt x="2892044" y="530098"/>
                    <a:pt x="2808224" y="569595"/>
                    <a:pt x="2739263" y="638175"/>
                  </a:cubicBezTo>
                  <a:cubicBezTo>
                    <a:pt x="2670302" y="706755"/>
                    <a:pt x="2630297" y="790448"/>
                    <a:pt x="2622677" y="867537"/>
                  </a:cubicBezTo>
                  <a:cubicBezTo>
                    <a:pt x="2699893" y="860298"/>
                    <a:pt x="2783713" y="820801"/>
                    <a:pt x="2852674" y="752221"/>
                  </a:cubicBezTo>
                  <a:cubicBezTo>
                    <a:pt x="2921635" y="683641"/>
                    <a:pt x="2961640" y="600075"/>
                    <a:pt x="2969260" y="522859"/>
                  </a:cubicBezTo>
                  <a:moveTo>
                    <a:pt x="2189226" y="318643"/>
                  </a:moveTo>
                  <a:cubicBezTo>
                    <a:pt x="2214626" y="224790"/>
                    <a:pt x="2207387" y="132461"/>
                    <a:pt x="2175510" y="61722"/>
                  </a:cubicBezTo>
                  <a:cubicBezTo>
                    <a:pt x="2112264" y="106553"/>
                    <a:pt x="2059305" y="182753"/>
                    <a:pt x="2033905" y="276606"/>
                  </a:cubicBezTo>
                  <a:cubicBezTo>
                    <a:pt x="2008505" y="370459"/>
                    <a:pt x="2015744" y="462915"/>
                    <a:pt x="2047748" y="533527"/>
                  </a:cubicBezTo>
                  <a:cubicBezTo>
                    <a:pt x="2110994" y="488696"/>
                    <a:pt x="2163826" y="412496"/>
                    <a:pt x="2189226" y="318643"/>
                  </a:cubicBezTo>
                  <a:moveTo>
                    <a:pt x="1382776" y="531749"/>
                  </a:moveTo>
                  <a:cubicBezTo>
                    <a:pt x="1415161" y="461264"/>
                    <a:pt x="1422781" y="368808"/>
                    <a:pt x="1397889" y="274828"/>
                  </a:cubicBezTo>
                  <a:cubicBezTo>
                    <a:pt x="1372997" y="180848"/>
                    <a:pt x="1320546" y="104394"/>
                    <a:pt x="1257554" y="59182"/>
                  </a:cubicBezTo>
                  <a:cubicBezTo>
                    <a:pt x="1225169" y="129667"/>
                    <a:pt x="1217549" y="222123"/>
                    <a:pt x="1242441" y="316103"/>
                  </a:cubicBezTo>
                  <a:cubicBezTo>
                    <a:pt x="1267333" y="410083"/>
                    <a:pt x="1319784" y="486537"/>
                    <a:pt x="1382903" y="531749"/>
                  </a:cubicBezTo>
                  <a:moveTo>
                    <a:pt x="805942" y="862711"/>
                  </a:moveTo>
                  <a:cubicBezTo>
                    <a:pt x="798703" y="785495"/>
                    <a:pt x="759079" y="701675"/>
                    <a:pt x="690626" y="632714"/>
                  </a:cubicBezTo>
                  <a:cubicBezTo>
                    <a:pt x="622173" y="563753"/>
                    <a:pt x="538480" y="523748"/>
                    <a:pt x="461264" y="516128"/>
                  </a:cubicBezTo>
                  <a:cubicBezTo>
                    <a:pt x="468503" y="593344"/>
                    <a:pt x="508000" y="677291"/>
                    <a:pt x="576580" y="746125"/>
                  </a:cubicBezTo>
                  <a:cubicBezTo>
                    <a:pt x="645160" y="814959"/>
                    <a:pt x="728853" y="855091"/>
                    <a:pt x="806069" y="862711"/>
                  </a:cubicBezTo>
                  <a:moveTo>
                    <a:pt x="214884" y="1451483"/>
                  </a:moveTo>
                  <a:cubicBezTo>
                    <a:pt x="308737" y="1476883"/>
                    <a:pt x="401193" y="1469644"/>
                    <a:pt x="471805" y="1437640"/>
                  </a:cubicBezTo>
                  <a:cubicBezTo>
                    <a:pt x="426974" y="1374394"/>
                    <a:pt x="350774" y="1321562"/>
                    <a:pt x="256921" y="1296162"/>
                  </a:cubicBezTo>
                  <a:cubicBezTo>
                    <a:pt x="163068" y="1270762"/>
                    <a:pt x="70739" y="1278001"/>
                    <a:pt x="0" y="1309878"/>
                  </a:cubicBezTo>
                  <a:cubicBezTo>
                    <a:pt x="44831" y="1373124"/>
                    <a:pt x="121031" y="1426083"/>
                    <a:pt x="214884" y="1451483"/>
                  </a:cubicBezTo>
                  <a:moveTo>
                    <a:pt x="2419858" y="759587"/>
                  </a:moveTo>
                  <a:cubicBezTo>
                    <a:pt x="2527427" y="573151"/>
                    <a:pt x="2588641" y="385064"/>
                    <a:pt x="2598674" y="237617"/>
                  </a:cubicBezTo>
                  <a:cubicBezTo>
                    <a:pt x="2475992" y="319786"/>
                    <a:pt x="2343658" y="466852"/>
                    <a:pt x="2236089" y="653415"/>
                  </a:cubicBezTo>
                  <a:cubicBezTo>
                    <a:pt x="2128520" y="839978"/>
                    <a:pt x="2067179" y="1028192"/>
                    <a:pt x="2057273" y="1175385"/>
                  </a:cubicBezTo>
                  <a:cubicBezTo>
                    <a:pt x="2179828" y="1093089"/>
                    <a:pt x="2312162" y="946023"/>
                    <a:pt x="2419858" y="759587"/>
                  </a:cubicBezTo>
                  <a:moveTo>
                    <a:pt x="1366647" y="1175258"/>
                  </a:moveTo>
                  <a:cubicBezTo>
                    <a:pt x="1356741" y="1027938"/>
                    <a:pt x="1295527" y="839851"/>
                    <a:pt x="1187831" y="653415"/>
                  </a:cubicBezTo>
                  <a:cubicBezTo>
                    <a:pt x="1080135" y="466979"/>
                    <a:pt x="947801" y="319913"/>
                    <a:pt x="825246" y="237617"/>
                  </a:cubicBezTo>
                  <a:cubicBezTo>
                    <a:pt x="835152" y="384937"/>
                    <a:pt x="896366" y="573024"/>
                    <a:pt x="1004062" y="759587"/>
                  </a:cubicBezTo>
                  <a:cubicBezTo>
                    <a:pt x="1111758" y="946150"/>
                    <a:pt x="1244092" y="1093216"/>
                    <a:pt x="1366647" y="1175385"/>
                  </a:cubicBezTo>
                  <a:moveTo>
                    <a:pt x="2019173" y="1596390"/>
                  </a:moveTo>
                  <a:lnTo>
                    <a:pt x="2082673" y="1590040"/>
                  </a:lnTo>
                  <a:cubicBezTo>
                    <a:pt x="2115312" y="1585722"/>
                    <a:pt x="2149094" y="1579753"/>
                    <a:pt x="2184146" y="1571879"/>
                  </a:cubicBezTo>
                  <a:cubicBezTo>
                    <a:pt x="2343531" y="1536446"/>
                    <a:pt x="2523744" y="1465453"/>
                    <a:pt x="2702941" y="1362075"/>
                  </a:cubicBezTo>
                  <a:cubicBezTo>
                    <a:pt x="2947289" y="1220978"/>
                    <a:pt x="3139821" y="1047750"/>
                    <a:pt x="3247898" y="887095"/>
                  </a:cubicBezTo>
                  <a:cubicBezTo>
                    <a:pt x="3054858" y="900049"/>
                    <a:pt x="2808351" y="980186"/>
                    <a:pt x="2563876" y="1121283"/>
                  </a:cubicBezTo>
                  <a:cubicBezTo>
                    <a:pt x="2319274" y="1262380"/>
                    <a:pt x="2126615" y="1435735"/>
                    <a:pt x="2019046" y="1596390"/>
                  </a:cubicBezTo>
                  <a:moveTo>
                    <a:pt x="1712087" y="0"/>
                  </a:moveTo>
                  <a:cubicBezTo>
                    <a:pt x="1567561" y="217551"/>
                    <a:pt x="1476375" y="535051"/>
                    <a:pt x="1476375" y="888365"/>
                  </a:cubicBezTo>
                  <a:cubicBezTo>
                    <a:pt x="1476375" y="1241933"/>
                    <a:pt x="1567561" y="1559560"/>
                    <a:pt x="1711960" y="1776857"/>
                  </a:cubicBezTo>
                  <a:cubicBezTo>
                    <a:pt x="1856359" y="1559433"/>
                    <a:pt x="1947418" y="1241806"/>
                    <a:pt x="1947418" y="888365"/>
                  </a:cubicBezTo>
                  <a:cubicBezTo>
                    <a:pt x="1947418" y="534924"/>
                    <a:pt x="1856486" y="217678"/>
                    <a:pt x="1712087" y="0"/>
                  </a:cubicBezTo>
                  <a:moveTo>
                    <a:pt x="720852" y="1361821"/>
                  </a:moveTo>
                  <a:cubicBezTo>
                    <a:pt x="900557" y="1465580"/>
                    <a:pt x="1081405" y="1536446"/>
                    <a:pt x="1241171" y="1571752"/>
                  </a:cubicBezTo>
                  <a:lnTo>
                    <a:pt x="1342644" y="1589786"/>
                  </a:lnTo>
                  <a:cubicBezTo>
                    <a:pt x="1363980" y="1592580"/>
                    <a:pt x="1384681" y="1594739"/>
                    <a:pt x="1404874" y="1596009"/>
                  </a:cubicBezTo>
                  <a:cubicBezTo>
                    <a:pt x="1297051" y="1435354"/>
                    <a:pt x="1104265" y="1262126"/>
                    <a:pt x="859917" y="1121029"/>
                  </a:cubicBezTo>
                  <a:cubicBezTo>
                    <a:pt x="615569" y="979932"/>
                    <a:pt x="369062" y="899795"/>
                    <a:pt x="176149" y="886714"/>
                  </a:cubicBezTo>
                  <a:cubicBezTo>
                    <a:pt x="283845" y="1047369"/>
                    <a:pt x="476504" y="1220724"/>
                    <a:pt x="720979" y="1361821"/>
                  </a:cubicBezTo>
                </a:path>
              </a:pathLst>
            </a:custGeom>
            <a:solidFill>
              <a:srgbClr val="DBA328"/>
            </a:solidFill>
          </p:spPr>
          <p:txBody>
            <a:bodyPr/>
            <a:lstStyle/>
            <a:p>
              <a:endParaRPr lang="en-IN" sz="1350" dirty="0"/>
            </a:p>
          </p:txBody>
        </p:sp>
        <p:sp>
          <p:nvSpPr>
            <p:cNvPr id="7" name="Freeform 20">
              <a:extLst>
                <a:ext uri="{FF2B5EF4-FFF2-40B4-BE49-F238E27FC236}">
                  <a16:creationId xmlns:a16="http://schemas.microsoft.com/office/drawing/2014/main" id="{1AAFD989-2BF7-6599-E7C9-B5E12E36EA98}"/>
                </a:ext>
              </a:extLst>
            </p:cNvPr>
            <p:cNvSpPr/>
            <p:nvPr/>
          </p:nvSpPr>
          <p:spPr>
            <a:xfrm>
              <a:off x="188087" y="2494788"/>
              <a:ext cx="1031875" cy="738251"/>
            </a:xfrm>
            <a:custGeom>
              <a:avLst/>
              <a:gdLst/>
              <a:ahLst/>
              <a:cxnLst/>
              <a:rect l="l" t="t" r="r" b="b"/>
              <a:pathLst>
                <a:path w="1031875" h="738251">
                  <a:moveTo>
                    <a:pt x="1031875" y="257175"/>
                  </a:moveTo>
                  <a:lnTo>
                    <a:pt x="550799" y="738251"/>
                  </a:lnTo>
                  <a:cubicBezTo>
                    <a:pt x="307721" y="546608"/>
                    <a:pt x="116205" y="292481"/>
                    <a:pt x="0" y="0"/>
                  </a:cubicBezTo>
                  <a:lnTo>
                    <a:pt x="805053" y="0"/>
                  </a:lnTo>
                  <a:cubicBezTo>
                    <a:pt x="865251" y="98298"/>
                    <a:pt x="942086" y="185420"/>
                    <a:pt x="1031875" y="257175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8" name="Freeform 21">
              <a:extLst>
                <a:ext uri="{FF2B5EF4-FFF2-40B4-BE49-F238E27FC236}">
                  <a16:creationId xmlns:a16="http://schemas.microsoft.com/office/drawing/2014/main" id="{6B39A65E-6F62-A546-F580-4DFE2FBC04B4}"/>
                </a:ext>
              </a:extLst>
            </p:cNvPr>
            <p:cNvSpPr/>
            <p:nvPr/>
          </p:nvSpPr>
          <p:spPr>
            <a:xfrm>
              <a:off x="63500" y="1840230"/>
              <a:ext cx="1390904" cy="959612"/>
            </a:xfrm>
            <a:custGeom>
              <a:avLst/>
              <a:gdLst/>
              <a:ahLst/>
              <a:cxnLst/>
              <a:rect l="l" t="t" r="r" b="b"/>
              <a:pathLst>
                <a:path w="1390904" h="959612">
                  <a:moveTo>
                    <a:pt x="784733" y="139954"/>
                  </a:moveTo>
                  <a:cubicBezTo>
                    <a:pt x="784733" y="117348"/>
                    <a:pt x="803148" y="98933"/>
                    <a:pt x="825754" y="98933"/>
                  </a:cubicBezTo>
                  <a:cubicBezTo>
                    <a:pt x="848360" y="98933"/>
                    <a:pt x="866775" y="117348"/>
                    <a:pt x="866775" y="139954"/>
                  </a:cubicBezTo>
                  <a:cubicBezTo>
                    <a:pt x="866775" y="501650"/>
                    <a:pt x="1079754" y="814578"/>
                    <a:pt x="1387094" y="959612"/>
                  </a:cubicBezTo>
                  <a:lnTo>
                    <a:pt x="1387094" y="349377"/>
                  </a:lnTo>
                  <a:cubicBezTo>
                    <a:pt x="1387094" y="333756"/>
                    <a:pt x="1387348" y="316103"/>
                    <a:pt x="1387729" y="296799"/>
                  </a:cubicBezTo>
                  <a:cubicBezTo>
                    <a:pt x="1389126" y="217043"/>
                    <a:pt x="1390904" y="110490"/>
                    <a:pt x="1373505" y="4953"/>
                  </a:cubicBezTo>
                  <a:lnTo>
                    <a:pt x="1306703" y="0"/>
                  </a:lnTo>
                  <a:lnTo>
                    <a:pt x="0" y="0"/>
                  </a:lnTo>
                  <a:cubicBezTo>
                    <a:pt x="0" y="200279"/>
                    <a:pt x="33147" y="392811"/>
                    <a:pt x="94361" y="572389"/>
                  </a:cubicBezTo>
                  <a:lnTo>
                    <a:pt x="884555" y="572389"/>
                  </a:lnTo>
                  <a:cubicBezTo>
                    <a:pt x="820674" y="441579"/>
                    <a:pt x="784733" y="294894"/>
                    <a:pt x="784733" y="139954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9" name="Freeform 22">
              <a:extLst>
                <a:ext uri="{FF2B5EF4-FFF2-40B4-BE49-F238E27FC236}">
                  <a16:creationId xmlns:a16="http://schemas.microsoft.com/office/drawing/2014/main" id="{DCF506FC-A3A4-3C96-C989-A0B649E8FEAA}"/>
                </a:ext>
              </a:extLst>
            </p:cNvPr>
            <p:cNvSpPr/>
            <p:nvPr/>
          </p:nvSpPr>
          <p:spPr>
            <a:xfrm>
              <a:off x="1523111" y="1866011"/>
              <a:ext cx="272161" cy="1019175"/>
            </a:xfrm>
            <a:custGeom>
              <a:avLst/>
              <a:gdLst/>
              <a:ahLst/>
              <a:cxnLst/>
              <a:rect l="l" t="t" r="r" b="b"/>
              <a:pathLst>
                <a:path w="272161" h="1019175">
                  <a:moveTo>
                    <a:pt x="0" y="127"/>
                  </a:moveTo>
                  <a:cubicBezTo>
                    <a:pt x="12954" y="100457"/>
                    <a:pt x="11303" y="197485"/>
                    <a:pt x="10160" y="272415"/>
                  </a:cubicBezTo>
                  <a:lnTo>
                    <a:pt x="9525" y="323596"/>
                  </a:lnTo>
                  <a:lnTo>
                    <a:pt x="9525" y="967613"/>
                  </a:lnTo>
                  <a:cubicBezTo>
                    <a:pt x="92202" y="997331"/>
                    <a:pt x="180340" y="1014984"/>
                    <a:pt x="272161" y="1019175"/>
                  </a:cubicBezTo>
                  <a:lnTo>
                    <a:pt x="272161" y="248031"/>
                  </a:lnTo>
                  <a:cubicBezTo>
                    <a:pt x="219583" y="132334"/>
                    <a:pt x="121158" y="41910"/>
                    <a:pt x="0" y="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0" name="Freeform 23">
              <a:extLst>
                <a:ext uri="{FF2B5EF4-FFF2-40B4-BE49-F238E27FC236}">
                  <a16:creationId xmlns:a16="http://schemas.microsoft.com/office/drawing/2014/main" id="{6629A35B-8C84-E82C-4646-036F25A9DC1A}"/>
                </a:ext>
              </a:extLst>
            </p:cNvPr>
            <p:cNvSpPr/>
            <p:nvPr/>
          </p:nvSpPr>
          <p:spPr>
            <a:xfrm>
              <a:off x="805053" y="2801239"/>
              <a:ext cx="990219" cy="812165"/>
            </a:xfrm>
            <a:custGeom>
              <a:avLst/>
              <a:gdLst/>
              <a:ahLst/>
              <a:cxnLst/>
              <a:rect l="l" t="t" r="r" b="b"/>
              <a:pathLst>
                <a:path w="990219" h="812165">
                  <a:moveTo>
                    <a:pt x="669290" y="98425"/>
                  </a:moveTo>
                  <a:lnTo>
                    <a:pt x="667766" y="97790"/>
                  </a:lnTo>
                  <a:cubicBezTo>
                    <a:pt x="601472" y="71501"/>
                    <a:pt x="539369" y="38735"/>
                    <a:pt x="481584" y="0"/>
                  </a:cubicBezTo>
                  <a:lnTo>
                    <a:pt x="0" y="481711"/>
                  </a:lnTo>
                  <a:cubicBezTo>
                    <a:pt x="280162" y="682625"/>
                    <a:pt x="621284" y="803783"/>
                    <a:pt x="990219" y="812165"/>
                  </a:cubicBezTo>
                  <a:lnTo>
                    <a:pt x="990219" y="165989"/>
                  </a:lnTo>
                  <a:cubicBezTo>
                    <a:pt x="879983" y="161544"/>
                    <a:pt x="774192" y="138938"/>
                    <a:pt x="676021" y="100838"/>
                  </a:cubicBezTo>
                  <a:lnTo>
                    <a:pt x="671449" y="99187"/>
                  </a:ln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1" name="Freeform 24">
              <a:extLst>
                <a:ext uri="{FF2B5EF4-FFF2-40B4-BE49-F238E27FC236}">
                  <a16:creationId xmlns:a16="http://schemas.microsoft.com/office/drawing/2014/main" id="{9EBBFE56-2BCB-F74A-C826-0C2DFA0A6ABF}"/>
                </a:ext>
              </a:extLst>
            </p:cNvPr>
            <p:cNvSpPr/>
            <p:nvPr/>
          </p:nvSpPr>
          <p:spPr>
            <a:xfrm>
              <a:off x="1877314" y="1865503"/>
              <a:ext cx="274955" cy="1019683"/>
            </a:xfrm>
            <a:custGeom>
              <a:avLst/>
              <a:gdLst/>
              <a:ahLst/>
              <a:cxnLst/>
              <a:rect l="l" t="t" r="r" b="b"/>
              <a:pathLst>
                <a:path w="274955" h="1019683">
                  <a:moveTo>
                    <a:pt x="0" y="251587"/>
                  </a:moveTo>
                  <a:lnTo>
                    <a:pt x="0" y="1019683"/>
                  </a:lnTo>
                  <a:cubicBezTo>
                    <a:pt x="92710" y="1015619"/>
                    <a:pt x="181864" y="997331"/>
                    <a:pt x="265430" y="967105"/>
                  </a:cubicBezTo>
                  <a:lnTo>
                    <a:pt x="265430" y="324104"/>
                  </a:lnTo>
                  <a:cubicBezTo>
                    <a:pt x="265430" y="308864"/>
                    <a:pt x="265049" y="291719"/>
                    <a:pt x="264795" y="272923"/>
                  </a:cubicBezTo>
                  <a:cubicBezTo>
                    <a:pt x="263652" y="197739"/>
                    <a:pt x="262001" y="100457"/>
                    <a:pt x="274955" y="0"/>
                  </a:cubicBezTo>
                  <a:cubicBezTo>
                    <a:pt x="152146" y="42037"/>
                    <a:pt x="52451" y="133985"/>
                    <a:pt x="0" y="251587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D194272F-6931-E82D-A5FC-F9F2AB665438}"/>
                </a:ext>
              </a:extLst>
            </p:cNvPr>
            <p:cNvSpPr/>
            <p:nvPr/>
          </p:nvSpPr>
          <p:spPr>
            <a:xfrm>
              <a:off x="1877187" y="2800604"/>
              <a:ext cx="991616" cy="812800"/>
            </a:xfrm>
            <a:custGeom>
              <a:avLst/>
              <a:gdLst/>
              <a:ahLst/>
              <a:cxnLst/>
              <a:rect l="l" t="t" r="r" b="b"/>
              <a:pathLst>
                <a:path w="991616" h="812800">
                  <a:moveTo>
                    <a:pt x="330708" y="95123"/>
                  </a:moveTo>
                  <a:lnTo>
                    <a:pt x="318008" y="100203"/>
                  </a:lnTo>
                  <a:lnTo>
                    <a:pt x="310896" y="102870"/>
                  </a:lnTo>
                  <a:cubicBezTo>
                    <a:pt x="213614" y="140081"/>
                    <a:pt x="109220" y="162433"/>
                    <a:pt x="0" y="166751"/>
                  </a:cubicBezTo>
                  <a:lnTo>
                    <a:pt x="0" y="812800"/>
                  </a:lnTo>
                  <a:cubicBezTo>
                    <a:pt x="369443" y="804799"/>
                    <a:pt x="711073" y="683641"/>
                    <a:pt x="991616" y="482346"/>
                  </a:cubicBezTo>
                  <a:lnTo>
                    <a:pt x="509270" y="0"/>
                  </a:lnTo>
                  <a:cubicBezTo>
                    <a:pt x="453517" y="37592"/>
                    <a:pt x="393700" y="69596"/>
                    <a:pt x="330708" y="9525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3" name="Freeform 26">
              <a:extLst>
                <a:ext uri="{FF2B5EF4-FFF2-40B4-BE49-F238E27FC236}">
                  <a16:creationId xmlns:a16="http://schemas.microsoft.com/office/drawing/2014/main" id="{BB668F81-05F8-5EB7-C369-789801DF45AF}"/>
                </a:ext>
              </a:extLst>
            </p:cNvPr>
            <p:cNvSpPr/>
            <p:nvPr/>
          </p:nvSpPr>
          <p:spPr>
            <a:xfrm>
              <a:off x="2453132" y="2494788"/>
              <a:ext cx="1032637" cy="738251"/>
            </a:xfrm>
            <a:custGeom>
              <a:avLst/>
              <a:gdLst/>
              <a:ahLst/>
              <a:cxnLst/>
              <a:rect l="l" t="t" r="r" b="b"/>
              <a:pathLst>
                <a:path w="1032637" h="738251">
                  <a:moveTo>
                    <a:pt x="127" y="256540"/>
                  </a:moveTo>
                  <a:lnTo>
                    <a:pt x="481838" y="738251"/>
                  </a:lnTo>
                  <a:cubicBezTo>
                    <a:pt x="724916" y="546481"/>
                    <a:pt x="916432" y="292481"/>
                    <a:pt x="1032637" y="0"/>
                  </a:cubicBezTo>
                  <a:lnTo>
                    <a:pt x="226187" y="0"/>
                  </a:lnTo>
                  <a:cubicBezTo>
                    <a:pt x="166116" y="98171"/>
                    <a:pt x="89535" y="185039"/>
                    <a:pt x="0" y="256540"/>
                  </a:cubicBezTo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543BB0FE-F63E-DF7D-67D8-34B7CEDC6EC8}"/>
                </a:ext>
              </a:extLst>
            </p:cNvPr>
            <p:cNvSpPr/>
            <p:nvPr/>
          </p:nvSpPr>
          <p:spPr>
            <a:xfrm>
              <a:off x="2221103" y="1840357"/>
              <a:ext cx="1389507" cy="958342"/>
            </a:xfrm>
            <a:custGeom>
              <a:avLst/>
              <a:gdLst/>
              <a:ahLst/>
              <a:cxnLst/>
              <a:rect l="l" t="t" r="r" b="b"/>
              <a:pathLst>
                <a:path w="1389507" h="958342">
                  <a:moveTo>
                    <a:pt x="82550" y="0"/>
                  </a:moveTo>
                  <a:lnTo>
                    <a:pt x="17399" y="4572"/>
                  </a:lnTo>
                  <a:cubicBezTo>
                    <a:pt x="0" y="110109"/>
                    <a:pt x="1778" y="216916"/>
                    <a:pt x="3175" y="296799"/>
                  </a:cubicBezTo>
                  <a:lnTo>
                    <a:pt x="3810" y="349377"/>
                  </a:lnTo>
                  <a:lnTo>
                    <a:pt x="3810" y="958342"/>
                  </a:lnTo>
                  <a:cubicBezTo>
                    <a:pt x="309626" y="812673"/>
                    <a:pt x="521335" y="500507"/>
                    <a:pt x="521335" y="139954"/>
                  </a:cubicBezTo>
                  <a:cubicBezTo>
                    <a:pt x="521335" y="117348"/>
                    <a:pt x="539750" y="98933"/>
                    <a:pt x="562356" y="98933"/>
                  </a:cubicBezTo>
                  <a:cubicBezTo>
                    <a:pt x="584962" y="98933"/>
                    <a:pt x="603377" y="117348"/>
                    <a:pt x="603377" y="139954"/>
                  </a:cubicBezTo>
                  <a:cubicBezTo>
                    <a:pt x="603377" y="294894"/>
                    <a:pt x="567436" y="441706"/>
                    <a:pt x="503809" y="572389"/>
                  </a:cubicBezTo>
                  <a:lnTo>
                    <a:pt x="1295146" y="572389"/>
                  </a:lnTo>
                  <a:cubicBezTo>
                    <a:pt x="1356360" y="392811"/>
                    <a:pt x="1389507" y="200279"/>
                    <a:pt x="1389507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sz="1350"/>
            </a:p>
          </p:txBody>
        </p:sp>
      </p:grp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92F5C4B4-2609-C136-C573-A87528153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40911" y="256700"/>
            <a:ext cx="6681234" cy="63707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E90A7-0A96-88D5-D5BA-620D7D56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40" y="419231"/>
            <a:ext cx="209991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4100" dirty="0">
                <a:solidFill>
                  <a:srgbClr val="1B277B"/>
                </a:solidFill>
                <a:latin typeface="League Spartan"/>
              </a:rPr>
              <a:t>Existing System</a:t>
            </a:r>
            <a:endParaRPr lang="en-US" sz="4100" dirty="0">
              <a:solidFill>
                <a:srgbClr val="1B277B"/>
              </a:solidFill>
              <a:latin typeface="League Spartan"/>
            </a:endParaRPr>
          </a:p>
        </p:txBody>
      </p:sp>
    </p:spTree>
    <p:extLst>
      <p:ext uri="{BB962C8B-B14F-4D97-AF65-F5344CB8AC3E}">
        <p14:creationId xmlns:p14="http://schemas.microsoft.com/office/powerpoint/2010/main" val="2582420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</TotalTime>
  <Words>1069</Words>
  <Application>Microsoft Office PowerPoint</Application>
  <PresentationFormat>On-screen Show (4:3)</PresentationFormat>
  <Paragraphs>121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Aptos Display</vt:lpstr>
      <vt:lpstr>Arial</vt:lpstr>
      <vt:lpstr>Lato Bold</vt:lpstr>
      <vt:lpstr>League Spartan</vt:lpstr>
      <vt:lpstr>Times New Roman</vt:lpstr>
      <vt:lpstr>Trajan Pro</vt:lpstr>
      <vt:lpstr>Office Theme</vt:lpstr>
      <vt:lpstr>SRI MANAKULA VINAYAGAR ENGINEERING COLLEGE (An Autonomous Institution)</vt:lpstr>
      <vt:lpstr>Outline of the Presentation</vt:lpstr>
      <vt:lpstr>Introduction</vt:lpstr>
      <vt:lpstr>Problem Statement</vt:lpstr>
      <vt:lpstr>Objective</vt:lpstr>
      <vt:lpstr>Literature Survey</vt:lpstr>
      <vt:lpstr>Literature Survey (Cont.)</vt:lpstr>
      <vt:lpstr>Abstract</vt:lpstr>
      <vt:lpstr>Existing System</vt:lpstr>
      <vt:lpstr>Cont.</vt:lpstr>
      <vt:lpstr>Proposed System</vt:lpstr>
      <vt:lpstr>Cont.</vt:lpstr>
      <vt:lpstr>Workflow of the project</vt:lpstr>
      <vt:lpstr>Implementation </vt:lpstr>
      <vt:lpstr>PowerPoint Presentation</vt:lpstr>
      <vt:lpstr>Optimal Path Identification:</vt:lpstr>
      <vt:lpstr>Localization Accuracy vs. Node Density</vt:lpstr>
      <vt:lpstr>Localization Error vs. Emergency Message Delivery Rate</vt:lpstr>
      <vt:lpstr>Node Density vs. Emergency Message Latency</vt:lpstr>
      <vt:lpstr>Packet Loss Rate in Different Localization Methods</vt:lpstr>
      <vt:lpstr>Localization Accuracy vs Network Throughput</vt:lpstr>
      <vt:lpstr>Anchor Node Density on Localization Accuracy</vt:lpstr>
      <vt:lpstr>Analysis of Metaheuristic Algorithms in VANET Localization</vt:lpstr>
      <vt:lpstr>Scalability of Hybrid Localization in Dense VANETs</vt:lpstr>
      <vt:lpstr>Outcome</vt:lpstr>
      <vt:lpstr>References </vt:lpstr>
      <vt:lpstr>Other key references on ACO, SA, and VANET optimization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SB lenin Selva</dc:creator>
  <cp:lastModifiedBy>srirajadurai selvam</cp:lastModifiedBy>
  <cp:revision>15</cp:revision>
  <dcterms:created xsi:type="dcterms:W3CDTF">2025-03-16T14:34:12Z</dcterms:created>
  <dcterms:modified xsi:type="dcterms:W3CDTF">2025-04-15T04:26:51Z</dcterms:modified>
</cp:coreProperties>
</file>