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8" r:id="rId2"/>
    <p:sldId id="259" r:id="rId3"/>
    <p:sldId id="260" r:id="rId4"/>
    <p:sldId id="261" r:id="rId5"/>
    <p:sldId id="276" r:id="rId6"/>
    <p:sldId id="313" r:id="rId7"/>
    <p:sldId id="280" r:id="rId8"/>
    <p:sldId id="314" r:id="rId9"/>
    <p:sldId id="281" r:id="rId10"/>
    <p:sldId id="263" r:id="rId11"/>
    <p:sldId id="282" r:id="rId12"/>
    <p:sldId id="283" r:id="rId13"/>
    <p:sldId id="315" r:id="rId14"/>
    <p:sldId id="308" r:id="rId15"/>
    <p:sldId id="309" r:id="rId16"/>
    <p:sldId id="310" r:id="rId17"/>
    <p:sldId id="311" r:id="rId18"/>
    <p:sldId id="316" r:id="rId19"/>
    <p:sldId id="274" r:id="rId20"/>
    <p:sldId id="318" r:id="rId21"/>
    <p:sldId id="319" r:id="rId22"/>
    <p:sldId id="320" r:id="rId23"/>
    <p:sldId id="297" r:id="rId24"/>
    <p:sldId id="298" r:id="rId25"/>
    <p:sldId id="299" r:id="rId26"/>
    <p:sldId id="300" r:id="rId27"/>
    <p:sldId id="301" r:id="rId28"/>
    <p:sldId id="302" r:id="rId29"/>
    <p:sldId id="303" r:id="rId30"/>
    <p:sldId id="304" r:id="rId31"/>
    <p:sldId id="305" r:id="rId32"/>
    <p:sldId id="306" r:id="rId33"/>
    <p:sldId id="307" r:id="rId34"/>
    <p:sldId id="293" r:id="rId35"/>
    <p:sldId id="317" r:id="rId36"/>
    <p:sldId id="294" r:id="rId37"/>
    <p:sldId id="285" r:id="rId38"/>
    <p:sldId id="286" r:id="rId39"/>
    <p:sldId id="265" r:id="rId40"/>
    <p:sldId id="266" r:id="rId41"/>
    <p:sldId id="288" r:id="rId42"/>
    <p:sldId id="289" r:id="rId43"/>
    <p:sldId id="290" r:id="rId44"/>
    <p:sldId id="267"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9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C2CB94-6162-49C5-B037-A03E66868D7F}" v="1" dt="2025-07-02T12:03:17.7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4967" autoAdjust="0"/>
  </p:normalViewPr>
  <p:slideViewPr>
    <p:cSldViewPr>
      <p:cViewPr varScale="1">
        <p:scale>
          <a:sx n="82" d="100"/>
          <a:sy n="82" d="100"/>
        </p:scale>
        <p:origin x="1517" y="72"/>
      </p:cViewPr>
      <p:guideLst>
        <p:guide orient="horz" pos="2160"/>
        <p:guide pos="292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eswari Naidu" userId="6ca8cb3cd2389d20" providerId="LiveId" clId="{6DC2CB94-6162-49C5-B037-A03E66868D7F}"/>
    <pc:docChg chg="modSld">
      <pc:chgData name="Rajeswari Naidu" userId="6ca8cb3cd2389d20" providerId="LiveId" clId="{6DC2CB94-6162-49C5-B037-A03E66868D7F}" dt="2025-07-02T12:03:21.184" v="32" actId="20577"/>
      <pc:docMkLst>
        <pc:docMk/>
      </pc:docMkLst>
      <pc:sldChg chg="modSp mod">
        <pc:chgData name="Rajeswari Naidu" userId="6ca8cb3cd2389d20" providerId="LiveId" clId="{6DC2CB94-6162-49C5-B037-A03E66868D7F}" dt="2025-07-02T12:03:21.184" v="32" actId="20577"/>
        <pc:sldMkLst>
          <pc:docMk/>
          <pc:sldMk cId="0" sldId="258"/>
        </pc:sldMkLst>
        <pc:spChg chg="mod">
          <ac:chgData name="Rajeswari Naidu" userId="6ca8cb3cd2389d20" providerId="LiveId" clId="{6DC2CB94-6162-49C5-B037-A03E66868D7F}" dt="2025-07-02T12:03:21.184" v="32" actId="20577"/>
          <ac:spMkLst>
            <pc:docMk/>
            <pc:sldMk cId="0" sldId="258"/>
            <ac:spMk id="104858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71"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1048672"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68B7C9-2408-499C-AA37-90F6D35007D5}" type="datetimeFigureOut">
              <a:rPr lang="en-US" smtClean="0"/>
              <a:t>7/2/2025</a:t>
            </a:fld>
            <a:endParaRPr lang="en-US" dirty="0"/>
          </a:p>
        </p:txBody>
      </p:sp>
      <p:sp>
        <p:nvSpPr>
          <p:cNvPr id="1048673"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48674"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5"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1048676"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53524F-5E8F-4218-BFDB-47CA708776EB}"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44" name="Title 1"/>
          <p:cNvSpPr>
            <a:spLocks noGrp="1"/>
          </p:cNvSpPr>
          <p:nvPr>
            <p:ph type="ctrTitle"/>
          </p:nvPr>
        </p:nvSpPr>
        <p:spPr>
          <a:xfrm>
            <a:off x="685800" y="2130425"/>
            <a:ext cx="7772400" cy="1470025"/>
          </a:xfrm>
        </p:spPr>
        <p:txBody>
          <a:bodyPr/>
          <a:lstStyle/>
          <a:p>
            <a:r>
              <a:rPr lang="en-US"/>
              <a:t>Click to edit Master title style</a:t>
            </a:r>
          </a:p>
        </p:txBody>
      </p:sp>
      <p:sp>
        <p:nvSpPr>
          <p:cNvPr id="1048645"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646" name="Date Placeholder 3"/>
          <p:cNvSpPr>
            <a:spLocks noGrp="1"/>
          </p:cNvSpPr>
          <p:nvPr>
            <p:ph type="dt" sz="half" idx="10"/>
          </p:nvPr>
        </p:nvSpPr>
        <p:spPr/>
        <p:txBody>
          <a:bodyPr/>
          <a:lstStyle/>
          <a:p>
            <a:fld id="{1D8BD707-D9CF-40AE-B4C6-C98DA3205C09}" type="datetimeFigureOut">
              <a:rPr lang="en-US" smtClean="0"/>
              <a:t>7/2/2025</a:t>
            </a:fld>
            <a:endParaRPr lang="en-US" dirty="0"/>
          </a:p>
        </p:txBody>
      </p:sp>
      <p:sp>
        <p:nvSpPr>
          <p:cNvPr id="1048647" name="Footer Placeholder 4"/>
          <p:cNvSpPr>
            <a:spLocks noGrp="1"/>
          </p:cNvSpPr>
          <p:nvPr>
            <p:ph type="ftr" sz="quarter" idx="11"/>
          </p:nvPr>
        </p:nvSpPr>
        <p:spPr/>
        <p:txBody>
          <a:bodyPr/>
          <a:lstStyle/>
          <a:p>
            <a:endParaRPr lang="en-US" dirty="0"/>
          </a:p>
        </p:txBody>
      </p:sp>
      <p:sp>
        <p:nvSpPr>
          <p:cNvPr id="1048648"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60" name="Title 1"/>
          <p:cNvSpPr>
            <a:spLocks noGrp="1"/>
          </p:cNvSpPr>
          <p:nvPr>
            <p:ph type="title"/>
          </p:nvPr>
        </p:nvSpPr>
        <p:spPr/>
        <p:txBody>
          <a:bodyPr/>
          <a:lstStyle/>
          <a:p>
            <a:r>
              <a:rPr lang="en-US"/>
              <a:t>Click to edit Master title style</a:t>
            </a:r>
          </a:p>
        </p:txBody>
      </p:sp>
      <p:sp>
        <p:nvSpPr>
          <p:cNvPr id="1048661"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2" name="Date Placeholder 3"/>
          <p:cNvSpPr>
            <a:spLocks noGrp="1"/>
          </p:cNvSpPr>
          <p:nvPr>
            <p:ph type="dt" sz="half" idx="10"/>
          </p:nvPr>
        </p:nvSpPr>
        <p:spPr/>
        <p:txBody>
          <a:bodyPr/>
          <a:lstStyle/>
          <a:p>
            <a:fld id="{1D8BD707-D9CF-40AE-B4C6-C98DA3205C09}" type="datetimeFigureOut">
              <a:rPr lang="en-US" smtClean="0"/>
              <a:t>7/2/2025</a:t>
            </a:fld>
            <a:endParaRPr lang="en-US" dirty="0"/>
          </a:p>
        </p:txBody>
      </p:sp>
      <p:sp>
        <p:nvSpPr>
          <p:cNvPr id="1048663" name="Footer Placeholder 4"/>
          <p:cNvSpPr>
            <a:spLocks noGrp="1"/>
          </p:cNvSpPr>
          <p:nvPr>
            <p:ph type="ftr" sz="quarter" idx="11"/>
          </p:nvPr>
        </p:nvSpPr>
        <p:spPr/>
        <p:txBody>
          <a:bodyPr/>
          <a:lstStyle/>
          <a:p>
            <a:endParaRPr lang="en-US" dirty="0"/>
          </a:p>
        </p:txBody>
      </p:sp>
      <p:sp>
        <p:nvSpPr>
          <p:cNvPr id="1048664"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39"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1048640"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1" name="Date Placeholder 3"/>
          <p:cNvSpPr>
            <a:spLocks noGrp="1"/>
          </p:cNvSpPr>
          <p:nvPr>
            <p:ph type="dt" sz="half" idx="10"/>
          </p:nvPr>
        </p:nvSpPr>
        <p:spPr/>
        <p:txBody>
          <a:bodyPr/>
          <a:lstStyle/>
          <a:p>
            <a:fld id="{1D8BD707-D9CF-40AE-B4C6-C98DA3205C09}" type="datetimeFigureOut">
              <a:rPr lang="en-US" smtClean="0"/>
              <a:t>7/2/2025</a:t>
            </a:fld>
            <a:endParaRPr lang="en-US" dirty="0"/>
          </a:p>
        </p:txBody>
      </p:sp>
      <p:sp>
        <p:nvSpPr>
          <p:cNvPr id="1048642" name="Footer Placeholder 4"/>
          <p:cNvSpPr>
            <a:spLocks noGrp="1"/>
          </p:cNvSpPr>
          <p:nvPr>
            <p:ph type="ftr" sz="quarter" idx="11"/>
          </p:nvPr>
        </p:nvSpPr>
        <p:spPr/>
        <p:txBody>
          <a:bodyPr/>
          <a:lstStyle/>
          <a:p>
            <a:endParaRPr lang="en-US" dirty="0"/>
          </a:p>
        </p:txBody>
      </p:sp>
      <p:sp>
        <p:nvSpPr>
          <p:cNvPr id="1048643"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30" name="Title 1"/>
          <p:cNvSpPr>
            <a:spLocks noGrp="1"/>
          </p:cNvSpPr>
          <p:nvPr>
            <p:ph type="title"/>
          </p:nvPr>
        </p:nvSpPr>
        <p:spPr/>
        <p:txBody>
          <a:bodyPr/>
          <a:lstStyle/>
          <a:p>
            <a:r>
              <a:rPr lang="en-US"/>
              <a:t>Click to edit Master title style</a:t>
            </a:r>
          </a:p>
        </p:txBody>
      </p:sp>
      <p:sp>
        <p:nvSpPr>
          <p:cNvPr id="1048631"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2" name="Date Placeholder 3"/>
          <p:cNvSpPr>
            <a:spLocks noGrp="1"/>
          </p:cNvSpPr>
          <p:nvPr>
            <p:ph type="dt" sz="half" idx="10"/>
          </p:nvPr>
        </p:nvSpPr>
        <p:spPr/>
        <p:txBody>
          <a:bodyPr/>
          <a:lstStyle/>
          <a:p>
            <a:fld id="{1D8BD707-D9CF-40AE-B4C6-C98DA3205C09}" type="datetimeFigureOut">
              <a:rPr lang="en-US" smtClean="0"/>
              <a:t>7/2/2025</a:t>
            </a:fld>
            <a:endParaRPr lang="en-US" dirty="0"/>
          </a:p>
        </p:txBody>
      </p:sp>
      <p:sp>
        <p:nvSpPr>
          <p:cNvPr id="1048633" name="Footer Placeholder 4"/>
          <p:cNvSpPr>
            <a:spLocks noGrp="1"/>
          </p:cNvSpPr>
          <p:nvPr>
            <p:ph type="ftr" sz="quarter" idx="11"/>
          </p:nvPr>
        </p:nvSpPr>
        <p:spPr/>
        <p:txBody>
          <a:bodyPr/>
          <a:lstStyle/>
          <a:p>
            <a:endParaRPr lang="en-US" dirty="0"/>
          </a:p>
        </p:txBody>
      </p:sp>
      <p:sp>
        <p:nvSpPr>
          <p:cNvPr id="1048634"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55"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1048656"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57" name="Date Placeholder 3"/>
          <p:cNvSpPr>
            <a:spLocks noGrp="1"/>
          </p:cNvSpPr>
          <p:nvPr>
            <p:ph type="dt" sz="half" idx="10"/>
          </p:nvPr>
        </p:nvSpPr>
        <p:spPr/>
        <p:txBody>
          <a:bodyPr/>
          <a:lstStyle/>
          <a:p>
            <a:fld id="{1D8BD707-D9CF-40AE-B4C6-C98DA3205C09}" type="datetimeFigureOut">
              <a:rPr lang="en-US" smtClean="0"/>
              <a:t>7/2/2025</a:t>
            </a:fld>
            <a:endParaRPr lang="en-US" dirty="0"/>
          </a:p>
        </p:txBody>
      </p:sp>
      <p:sp>
        <p:nvSpPr>
          <p:cNvPr id="1048658" name="Footer Placeholder 4"/>
          <p:cNvSpPr>
            <a:spLocks noGrp="1"/>
          </p:cNvSpPr>
          <p:nvPr>
            <p:ph type="ftr" sz="quarter" idx="11"/>
          </p:nvPr>
        </p:nvSpPr>
        <p:spPr/>
        <p:txBody>
          <a:bodyPr/>
          <a:lstStyle/>
          <a:p>
            <a:endParaRPr lang="en-US" dirty="0"/>
          </a:p>
        </p:txBody>
      </p:sp>
      <p:sp>
        <p:nvSpPr>
          <p:cNvPr id="1048659"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16" name="Title 1"/>
          <p:cNvSpPr>
            <a:spLocks noGrp="1"/>
          </p:cNvSpPr>
          <p:nvPr>
            <p:ph type="title"/>
          </p:nvPr>
        </p:nvSpPr>
        <p:spPr/>
        <p:txBody>
          <a:bodyPr/>
          <a:lstStyle/>
          <a:p>
            <a:r>
              <a:rPr lang="en-US"/>
              <a:t>Click to edit Master title style</a:t>
            </a:r>
          </a:p>
        </p:txBody>
      </p:sp>
      <p:sp>
        <p:nvSpPr>
          <p:cNvPr id="1048617"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18"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19" name="Date Placeholder 4"/>
          <p:cNvSpPr>
            <a:spLocks noGrp="1"/>
          </p:cNvSpPr>
          <p:nvPr>
            <p:ph type="dt" sz="half" idx="10"/>
          </p:nvPr>
        </p:nvSpPr>
        <p:spPr/>
        <p:txBody>
          <a:bodyPr/>
          <a:lstStyle/>
          <a:p>
            <a:fld id="{1D8BD707-D9CF-40AE-B4C6-C98DA3205C09}" type="datetimeFigureOut">
              <a:rPr lang="en-US" smtClean="0"/>
              <a:t>7/2/2025</a:t>
            </a:fld>
            <a:endParaRPr lang="en-US" dirty="0"/>
          </a:p>
        </p:txBody>
      </p:sp>
      <p:sp>
        <p:nvSpPr>
          <p:cNvPr id="1048620" name="Footer Placeholder 5"/>
          <p:cNvSpPr>
            <a:spLocks noGrp="1"/>
          </p:cNvSpPr>
          <p:nvPr>
            <p:ph type="ftr" sz="quarter" idx="11"/>
          </p:nvPr>
        </p:nvSpPr>
        <p:spPr/>
        <p:txBody>
          <a:bodyPr/>
          <a:lstStyle/>
          <a:p>
            <a:endParaRPr lang="en-US" dirty="0"/>
          </a:p>
        </p:txBody>
      </p:sp>
      <p:sp>
        <p:nvSpPr>
          <p:cNvPr id="1048621"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22" name="Title 1"/>
          <p:cNvSpPr>
            <a:spLocks noGrp="1"/>
          </p:cNvSpPr>
          <p:nvPr>
            <p:ph type="title"/>
          </p:nvPr>
        </p:nvSpPr>
        <p:spPr/>
        <p:txBody>
          <a:bodyPr/>
          <a:lstStyle/>
          <a:p>
            <a:r>
              <a:rPr lang="en-US"/>
              <a:t>Click to edit Master title style</a:t>
            </a:r>
          </a:p>
        </p:txBody>
      </p:sp>
      <p:sp>
        <p:nvSpPr>
          <p:cNvPr id="104862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2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2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7" name="Date Placeholder 6"/>
          <p:cNvSpPr>
            <a:spLocks noGrp="1"/>
          </p:cNvSpPr>
          <p:nvPr>
            <p:ph type="dt" sz="half" idx="10"/>
          </p:nvPr>
        </p:nvSpPr>
        <p:spPr/>
        <p:txBody>
          <a:bodyPr/>
          <a:lstStyle/>
          <a:p>
            <a:fld id="{1D8BD707-D9CF-40AE-B4C6-C98DA3205C09}" type="datetimeFigureOut">
              <a:rPr lang="en-US" smtClean="0"/>
              <a:t>7/2/2025</a:t>
            </a:fld>
            <a:endParaRPr lang="en-US" dirty="0"/>
          </a:p>
        </p:txBody>
      </p:sp>
      <p:sp>
        <p:nvSpPr>
          <p:cNvPr id="1048628" name="Footer Placeholder 7"/>
          <p:cNvSpPr>
            <a:spLocks noGrp="1"/>
          </p:cNvSpPr>
          <p:nvPr>
            <p:ph type="ftr" sz="quarter" idx="11"/>
          </p:nvPr>
        </p:nvSpPr>
        <p:spPr/>
        <p:txBody>
          <a:bodyPr/>
          <a:lstStyle/>
          <a:p>
            <a:endParaRPr lang="en-US" dirty="0"/>
          </a:p>
        </p:txBody>
      </p:sp>
      <p:sp>
        <p:nvSpPr>
          <p:cNvPr id="1048629" name="Slide Number Placeholder 8"/>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35" name="Title 1"/>
          <p:cNvSpPr>
            <a:spLocks noGrp="1"/>
          </p:cNvSpPr>
          <p:nvPr>
            <p:ph type="title"/>
          </p:nvPr>
        </p:nvSpPr>
        <p:spPr/>
        <p:txBody>
          <a:bodyPr/>
          <a:lstStyle/>
          <a:p>
            <a:r>
              <a:rPr lang="en-US"/>
              <a:t>Click to edit Master title style</a:t>
            </a:r>
          </a:p>
        </p:txBody>
      </p:sp>
      <p:sp>
        <p:nvSpPr>
          <p:cNvPr id="1048636" name="Date Placeholder 2"/>
          <p:cNvSpPr>
            <a:spLocks noGrp="1"/>
          </p:cNvSpPr>
          <p:nvPr>
            <p:ph type="dt" sz="half" idx="10"/>
          </p:nvPr>
        </p:nvSpPr>
        <p:spPr/>
        <p:txBody>
          <a:bodyPr/>
          <a:lstStyle/>
          <a:p>
            <a:fld id="{1D8BD707-D9CF-40AE-B4C6-C98DA3205C09}" type="datetimeFigureOut">
              <a:rPr lang="en-US" smtClean="0"/>
              <a:t>7/2/2025</a:t>
            </a:fld>
            <a:endParaRPr lang="en-US" dirty="0"/>
          </a:p>
        </p:txBody>
      </p:sp>
      <p:sp>
        <p:nvSpPr>
          <p:cNvPr id="1048637" name="Footer Placeholder 3"/>
          <p:cNvSpPr>
            <a:spLocks noGrp="1"/>
          </p:cNvSpPr>
          <p:nvPr>
            <p:ph type="ftr" sz="quarter" idx="11"/>
          </p:nvPr>
        </p:nvSpPr>
        <p:spPr/>
        <p:txBody>
          <a:bodyPr/>
          <a:lstStyle/>
          <a:p>
            <a:endParaRPr lang="en-US" dirty="0"/>
          </a:p>
        </p:txBody>
      </p:sp>
      <p:sp>
        <p:nvSpPr>
          <p:cNvPr id="1048638" name="Slide Number Placeholder 4"/>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81" name="Date Placeholder 1"/>
          <p:cNvSpPr>
            <a:spLocks noGrp="1"/>
          </p:cNvSpPr>
          <p:nvPr>
            <p:ph type="dt" sz="half" idx="10"/>
          </p:nvPr>
        </p:nvSpPr>
        <p:spPr/>
        <p:txBody>
          <a:bodyPr/>
          <a:lstStyle/>
          <a:p>
            <a:fld id="{1D8BD707-D9CF-40AE-B4C6-C98DA3205C09}" type="datetimeFigureOut">
              <a:rPr lang="en-US" smtClean="0"/>
              <a:t>7/2/2025</a:t>
            </a:fld>
            <a:endParaRPr lang="en-US" dirty="0"/>
          </a:p>
        </p:txBody>
      </p:sp>
      <p:sp>
        <p:nvSpPr>
          <p:cNvPr id="1048582" name="Footer Placeholder 2"/>
          <p:cNvSpPr>
            <a:spLocks noGrp="1"/>
          </p:cNvSpPr>
          <p:nvPr>
            <p:ph type="ftr" sz="quarter" idx="11"/>
          </p:nvPr>
        </p:nvSpPr>
        <p:spPr/>
        <p:txBody>
          <a:bodyPr/>
          <a:lstStyle/>
          <a:p>
            <a:endParaRPr lang="en-US" dirty="0"/>
          </a:p>
        </p:txBody>
      </p:sp>
      <p:sp>
        <p:nvSpPr>
          <p:cNvPr id="1048583" name="Slide Number Placeholder 3"/>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5"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1048666"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7"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68" name="Date Placeholder 4"/>
          <p:cNvSpPr>
            <a:spLocks noGrp="1"/>
          </p:cNvSpPr>
          <p:nvPr>
            <p:ph type="dt" sz="half" idx="10"/>
          </p:nvPr>
        </p:nvSpPr>
        <p:spPr/>
        <p:txBody>
          <a:bodyPr/>
          <a:lstStyle/>
          <a:p>
            <a:fld id="{1D8BD707-D9CF-40AE-B4C6-C98DA3205C09}" type="datetimeFigureOut">
              <a:rPr lang="en-US" smtClean="0"/>
              <a:t>7/2/2025</a:t>
            </a:fld>
            <a:endParaRPr lang="en-US" dirty="0"/>
          </a:p>
        </p:txBody>
      </p:sp>
      <p:sp>
        <p:nvSpPr>
          <p:cNvPr id="1048669" name="Footer Placeholder 5"/>
          <p:cNvSpPr>
            <a:spLocks noGrp="1"/>
          </p:cNvSpPr>
          <p:nvPr>
            <p:ph type="ftr" sz="quarter" idx="11"/>
          </p:nvPr>
        </p:nvSpPr>
        <p:spPr/>
        <p:txBody>
          <a:bodyPr/>
          <a:lstStyle/>
          <a:p>
            <a:endParaRPr lang="en-US" dirty="0"/>
          </a:p>
        </p:txBody>
      </p:sp>
      <p:sp>
        <p:nvSpPr>
          <p:cNvPr id="1048670"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49"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1048650"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048651"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52" name="Date Placeholder 4"/>
          <p:cNvSpPr>
            <a:spLocks noGrp="1"/>
          </p:cNvSpPr>
          <p:nvPr>
            <p:ph type="dt" sz="half" idx="10"/>
          </p:nvPr>
        </p:nvSpPr>
        <p:spPr/>
        <p:txBody>
          <a:bodyPr/>
          <a:lstStyle/>
          <a:p>
            <a:fld id="{1D8BD707-D9CF-40AE-B4C6-C98DA3205C09}" type="datetimeFigureOut">
              <a:rPr lang="en-US" smtClean="0"/>
              <a:t>7/2/2025</a:t>
            </a:fld>
            <a:endParaRPr lang="en-US" dirty="0"/>
          </a:p>
        </p:txBody>
      </p:sp>
      <p:sp>
        <p:nvSpPr>
          <p:cNvPr id="1048653" name="Footer Placeholder 5"/>
          <p:cNvSpPr>
            <a:spLocks noGrp="1"/>
          </p:cNvSpPr>
          <p:nvPr>
            <p:ph type="ftr" sz="quarter" idx="11"/>
          </p:nvPr>
        </p:nvSpPr>
        <p:spPr/>
        <p:txBody>
          <a:bodyPr/>
          <a:lstStyle/>
          <a:p>
            <a:endParaRPr lang="en-US" dirty="0"/>
          </a:p>
        </p:txBody>
      </p:sp>
      <p:sp>
        <p:nvSpPr>
          <p:cNvPr id="1048654"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1048577"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7/2/2025</a:t>
            </a:fld>
            <a:endParaRPr lang="en-US" dirty="0"/>
          </a:p>
        </p:txBody>
      </p:sp>
      <p:sp>
        <p:nvSpPr>
          <p:cNvPr id="1048579"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1048580"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ieeexplore.ieee.org/xpl/conhome/9725432/proceeding"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g"/><Relationship Id="rId1" Type="http://schemas.openxmlformats.org/officeDocument/2006/relationships/slideLayout" Target="../slideLayouts/slideLayout7.xml"/><Relationship Id="rId4" Type="http://schemas.openxmlformats.org/officeDocument/2006/relationships/image" Target="../media/image21.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4" name="TextBox 2"/>
          <p:cNvSpPr txBox="1"/>
          <p:nvPr/>
        </p:nvSpPr>
        <p:spPr>
          <a:xfrm>
            <a:off x="571500" y="620475"/>
            <a:ext cx="6629400" cy="1815882"/>
          </a:xfrm>
          <a:prstGeom prst="rect">
            <a:avLst/>
          </a:prstGeom>
          <a:noFill/>
        </p:spPr>
        <p:txBody>
          <a:bodyPr wrap="square" rtlCol="0">
            <a:spAutoFit/>
          </a:bodyPr>
          <a:lstStyle/>
          <a:p>
            <a:pPr algn="ctr"/>
            <a:r>
              <a:rPr lang="en-US" sz="2400" b="1" dirty="0">
                <a:latin typeface="Times New Roman" pitchFamily="18" charset="0"/>
                <a:cs typeface="Times New Roman" pitchFamily="18" charset="0"/>
              </a:rPr>
              <a:t>DESIGN AND DEVELOPMENT OF VOICE CONTROLLED ROBOT FOR MEDICAL APPLICATIONS    </a:t>
            </a:r>
          </a:p>
          <a:p>
            <a:pPr algn="ctr"/>
            <a:r>
              <a:rPr lang="en-US" sz="2000" dirty="0">
                <a:latin typeface="Times New Roman" pitchFamily="18" charset="0"/>
                <a:cs typeface="Times New Roman" pitchFamily="18" charset="0"/>
              </a:rPr>
              <a:t>THEME: ROBOTICS</a:t>
            </a:r>
          </a:p>
          <a:p>
            <a:pPr algn="ctr"/>
            <a:endParaRPr lang="en-US" sz="2000" b="1" dirty="0">
              <a:latin typeface="Times New Roman" pitchFamily="18" charset="0"/>
              <a:cs typeface="Times New Roman" pitchFamily="18" charset="0"/>
            </a:endParaRPr>
          </a:p>
        </p:txBody>
      </p:sp>
      <p:sp>
        <p:nvSpPr>
          <p:cNvPr id="1048585" name="TextBox 3"/>
          <p:cNvSpPr txBox="1"/>
          <p:nvPr/>
        </p:nvSpPr>
        <p:spPr>
          <a:xfrm>
            <a:off x="685800" y="5410200"/>
            <a:ext cx="7848600" cy="1477328"/>
          </a:xfrm>
          <a:prstGeom prst="rect">
            <a:avLst/>
          </a:prstGeom>
          <a:noFill/>
        </p:spPr>
        <p:txBody>
          <a:bodyPr wrap="square" rtlCol="0">
            <a:spAutoFit/>
          </a:bodyPr>
          <a:lstStyle/>
          <a:p>
            <a:pPr algn="ctr"/>
            <a:r>
              <a:rPr lang="en-US" sz="2400" b="1" dirty="0">
                <a:latin typeface="Times New Roman" pitchFamily="18" charset="0"/>
                <a:cs typeface="Times New Roman" pitchFamily="18" charset="0"/>
              </a:rPr>
              <a:t>Vel Tech Rangarajan Dr.Sagunthala R &amp; D Institute of Science &amp; Technology</a:t>
            </a:r>
          </a:p>
          <a:p>
            <a:pPr algn="ctr"/>
            <a:r>
              <a:rPr lang="en-US" sz="2400" b="1" dirty="0">
                <a:latin typeface="Times New Roman" pitchFamily="18" charset="0"/>
                <a:cs typeface="Times New Roman" pitchFamily="18" charset="0"/>
              </a:rPr>
              <a:t>	                  </a:t>
            </a:r>
            <a:r>
              <a:rPr lang="en-US" b="1" dirty="0">
                <a:latin typeface="Times New Roman" pitchFamily="18" charset="0"/>
                <a:cs typeface="Times New Roman" pitchFamily="18" charset="0"/>
              </a:rPr>
              <a:t>        </a:t>
            </a:r>
          </a:p>
          <a:p>
            <a:r>
              <a:rPr lang="en-US" dirty="0">
                <a:latin typeface="Times New Roman" pitchFamily="18" charset="0"/>
                <a:cs typeface="Times New Roman" pitchFamily="18" charset="0"/>
              </a:rPr>
              <a:t>		     </a:t>
            </a:r>
          </a:p>
        </p:txBody>
      </p:sp>
      <p:pic>
        <p:nvPicPr>
          <p:cNvPr id="2097152" name="Picture 4" descr="ECE Dept 20171206_105803.jpg"/>
          <p:cNvPicPr>
            <a:picLocks noChangeAspect="1"/>
          </p:cNvPicPr>
          <p:nvPr/>
        </p:nvPicPr>
        <p:blipFill>
          <a:blip r:embed="rId2" cstate="print"/>
          <a:stretch>
            <a:fillRect/>
          </a:stretch>
        </p:blipFill>
        <p:spPr>
          <a:xfrm>
            <a:off x="7124700" y="1528416"/>
            <a:ext cx="1447800" cy="1447800"/>
          </a:xfrm>
          <a:prstGeom prst="rect">
            <a:avLst/>
          </a:prstGeom>
        </p:spPr>
      </p:pic>
      <p:sp>
        <p:nvSpPr>
          <p:cNvPr id="1048586" name="Rectangle 5"/>
          <p:cNvSpPr/>
          <p:nvPr/>
        </p:nvSpPr>
        <p:spPr>
          <a:xfrm>
            <a:off x="990600" y="2514600"/>
            <a:ext cx="5008880" cy="2862322"/>
          </a:xfrm>
          <a:prstGeom prst="rect">
            <a:avLst/>
          </a:prstGeom>
        </p:spPr>
        <p:txBody>
          <a:bodyPr wrap="square">
            <a:spAutoFit/>
          </a:bodyPr>
          <a:lstStyle/>
          <a:p>
            <a:r>
              <a:rPr lang="en-US" sz="2000" b="1" dirty="0">
                <a:latin typeface="Times New Roman" pitchFamily="18" charset="0"/>
                <a:cs typeface="Times New Roman" pitchFamily="18" charset="0"/>
              </a:rPr>
              <a:t>By, </a:t>
            </a:r>
          </a:p>
          <a:p>
            <a:r>
              <a:rPr lang="en-US" sz="2000" b="1" dirty="0" err="1">
                <a:latin typeface="Times New Roman" pitchFamily="18" charset="0"/>
                <a:cs typeface="Times New Roman" pitchFamily="18" charset="0"/>
              </a:rPr>
              <a:t>SoEC</a:t>
            </a:r>
            <a:r>
              <a:rPr lang="en-US" sz="2000" b="1" dirty="0">
                <a:latin typeface="Times New Roman" pitchFamily="18" charset="0"/>
                <a:cs typeface="Times New Roman" pitchFamily="18" charset="0"/>
              </a:rPr>
              <a:t> A1-(Batch No-04)</a:t>
            </a:r>
          </a:p>
          <a:p>
            <a:endParaRPr lang="en-US" sz="2000" dirty="0">
              <a:latin typeface="Times New Roman" pitchFamily="18" charset="0"/>
              <a:cs typeface="Times New Roman" pitchFamily="18" charset="0"/>
            </a:endParaRPr>
          </a:p>
          <a:p>
            <a:r>
              <a:rPr lang="en-US" sz="2000" dirty="0" err="1">
                <a:latin typeface="Times New Roman" pitchFamily="18" charset="0"/>
                <a:cs typeface="Times New Roman" pitchFamily="18" charset="0"/>
              </a:rPr>
              <a:t>M.Sri</a:t>
            </a:r>
            <a:r>
              <a:rPr lang="en-US" sz="2000" dirty="0">
                <a:latin typeface="Times New Roman" pitchFamily="18" charset="0"/>
                <a:cs typeface="Times New Roman" pitchFamily="18" charset="0"/>
              </a:rPr>
              <a:t> Rajeswari       Vtu23553</a:t>
            </a:r>
          </a:p>
          <a:p>
            <a:r>
              <a:rPr lang="en-US" sz="2000" dirty="0" err="1">
                <a:latin typeface="Times New Roman" pitchFamily="18" charset="0"/>
                <a:cs typeface="Times New Roman" pitchFamily="18" charset="0"/>
              </a:rPr>
              <a:t>G.Rikitha</a:t>
            </a:r>
            <a:r>
              <a:rPr lang="en-US" sz="2000" dirty="0">
                <a:latin typeface="Times New Roman" pitchFamily="18" charset="0"/>
                <a:cs typeface="Times New Roman" pitchFamily="18" charset="0"/>
              </a:rPr>
              <a:t>                 Vtu23646</a:t>
            </a:r>
          </a:p>
          <a:p>
            <a:r>
              <a:rPr lang="en-US" sz="2000">
                <a:latin typeface="Times New Roman" pitchFamily="18" charset="0"/>
                <a:cs typeface="Times New Roman" pitchFamily="18" charset="0"/>
              </a:rPr>
              <a:t>K</a:t>
            </a:r>
            <a:r>
              <a:rPr lang="en-US" sz="2000" dirty="0" err="1">
                <a:latin typeface="Times New Roman" pitchFamily="18" charset="0"/>
                <a:cs typeface="Times New Roman" pitchFamily="18" charset="0"/>
              </a:rPr>
              <a:t>.Mohana</a:t>
            </a:r>
            <a:r>
              <a:rPr lang="en-US" sz="2000" dirty="0">
                <a:latin typeface="Times New Roman" pitchFamily="18" charset="0"/>
                <a:cs typeface="Times New Roman" pitchFamily="18" charset="0"/>
              </a:rPr>
              <a:t> Priya       Vtu22743</a:t>
            </a:r>
          </a:p>
          <a:p>
            <a:r>
              <a:rPr lang="en-US" sz="2000" dirty="0" err="1">
                <a:latin typeface="Times New Roman" pitchFamily="18" charset="0"/>
                <a:cs typeface="Times New Roman" pitchFamily="18" charset="0"/>
              </a:rPr>
              <a:t>S.Mannya</a:t>
            </a:r>
            <a:r>
              <a:rPr lang="en-US" sz="2000" dirty="0">
                <a:latin typeface="Times New Roman" pitchFamily="18" charset="0"/>
                <a:cs typeface="Times New Roman" pitchFamily="18" charset="0"/>
              </a:rPr>
              <a:t> Manoj      Vtu21715</a:t>
            </a:r>
          </a:p>
          <a:p>
            <a:r>
              <a:rPr lang="en-US" sz="2000" dirty="0" err="1">
                <a:latin typeface="Times New Roman" pitchFamily="18" charset="0"/>
                <a:cs typeface="Times New Roman" pitchFamily="18" charset="0"/>
              </a:rPr>
              <a:t>B.Umeshwari</a:t>
            </a:r>
            <a:r>
              <a:rPr lang="en-US" sz="2000" dirty="0">
                <a:latin typeface="Times New Roman" pitchFamily="18" charset="0"/>
                <a:cs typeface="Times New Roman" pitchFamily="18" charset="0"/>
              </a:rPr>
              <a:t>            Vtu23306 </a:t>
            </a:r>
          </a:p>
          <a:p>
            <a:endParaRPr lang="en-US" sz="2000" dirty="0">
              <a:latin typeface="Times New Roman" pitchFamily="18" charset="0"/>
              <a:cs typeface="Times New Roman" pitchFamily="18" charset="0"/>
            </a:endParaRPr>
          </a:p>
        </p:txBody>
      </p:sp>
      <p:sp>
        <p:nvSpPr>
          <p:cNvPr id="1048587" name="TextBox 6"/>
          <p:cNvSpPr txBox="1"/>
          <p:nvPr/>
        </p:nvSpPr>
        <p:spPr>
          <a:xfrm>
            <a:off x="5867400" y="3286397"/>
            <a:ext cx="2667000" cy="1938992"/>
          </a:xfrm>
          <a:prstGeom prst="rect">
            <a:avLst/>
          </a:prstGeom>
          <a:noFill/>
        </p:spPr>
        <p:txBody>
          <a:bodyPr wrap="square" rtlCol="0">
            <a:spAutoFit/>
          </a:bodyPr>
          <a:lstStyle/>
          <a:p>
            <a:r>
              <a:rPr lang="en-US" sz="2000" dirty="0">
                <a:latin typeface="Times New Roman" pitchFamily="18" charset="0"/>
                <a:cs typeface="Times New Roman" pitchFamily="18" charset="0"/>
              </a:rPr>
              <a:t>Guided by,</a:t>
            </a:r>
          </a:p>
          <a:p>
            <a:r>
              <a:rPr lang="en-US" sz="2000" b="1" dirty="0">
                <a:latin typeface="Times New Roman" pitchFamily="18" charset="0"/>
                <a:cs typeface="Times New Roman" pitchFamily="18" charset="0"/>
              </a:rPr>
              <a:t>MR.T </a:t>
            </a:r>
            <a:r>
              <a:rPr lang="en-US" sz="2000" b="1" dirty="0" err="1">
                <a:latin typeface="Times New Roman" pitchFamily="18" charset="0"/>
                <a:cs typeface="Times New Roman" pitchFamily="18" charset="0"/>
              </a:rPr>
              <a:t>Chitras</a:t>
            </a:r>
            <a:endParaRPr lang="en-US" sz="2000" b="1" dirty="0">
              <a:latin typeface="Times New Roman" pitchFamily="18" charset="0"/>
              <a:cs typeface="Times New Roman" pitchFamily="18" charset="0"/>
            </a:endParaRPr>
          </a:p>
          <a:p>
            <a:r>
              <a:rPr lang="en-US" sz="2000" dirty="0">
                <a:latin typeface="Times New Roman" pitchFamily="18" charset="0"/>
                <a:cs typeface="Times New Roman" pitchFamily="18" charset="0"/>
              </a:rPr>
              <a:t>A.P/EEE</a:t>
            </a:r>
          </a:p>
          <a:p>
            <a:r>
              <a:rPr lang="en-US" sz="2000" b="1" dirty="0" err="1">
                <a:latin typeface="Times New Roman" pitchFamily="18" charset="0"/>
                <a:cs typeface="Times New Roman" pitchFamily="18" charset="0"/>
              </a:rPr>
              <a:t>Dr.Logesh</a:t>
            </a:r>
            <a:endParaRPr lang="en-US" sz="2000" b="1" dirty="0">
              <a:latin typeface="Times New Roman" pitchFamily="18" charset="0"/>
              <a:cs typeface="Times New Roman" pitchFamily="18" charset="0"/>
            </a:endParaRPr>
          </a:p>
          <a:p>
            <a:r>
              <a:rPr lang="en-US" sz="2000" dirty="0">
                <a:latin typeface="Times New Roman" pitchFamily="18" charset="0"/>
                <a:cs typeface="Times New Roman" pitchFamily="18" charset="0"/>
              </a:rPr>
              <a:t>Associate professor</a:t>
            </a:r>
          </a:p>
          <a:p>
            <a:r>
              <a:rPr lang="en-US" sz="2000" dirty="0">
                <a:latin typeface="Times New Roman" pitchFamily="18" charset="0"/>
                <a:cs typeface="Times New Roman" pitchFamily="18" charset="0"/>
              </a:rPr>
              <a:t>Mechanical engineering</a:t>
            </a:r>
          </a:p>
        </p:txBody>
      </p:sp>
      <p:pic>
        <p:nvPicPr>
          <p:cNvPr id="7" name="Picture 3" descr="C:\Users\admin\Desktop\CDIO photos\cdio-acridate.jpg">
            <a:extLst>
              <a:ext uri="{FF2B5EF4-FFF2-40B4-BE49-F238E27FC236}">
                <a16:creationId xmlns:a16="http://schemas.microsoft.com/office/drawing/2014/main" id="{F7728565-B8B8-4605-B5F0-19EBE0BA7098}"/>
              </a:ext>
            </a:extLst>
          </p:cNvPr>
          <p:cNvPicPr>
            <a:picLocks noChangeAspect="1" noChangeArrowheads="1"/>
          </p:cNvPicPr>
          <p:nvPr/>
        </p:nvPicPr>
        <p:blipFill>
          <a:blip r:embed="rId3" cstate="print"/>
          <a:srcRect/>
          <a:stretch>
            <a:fillRect/>
          </a:stretch>
        </p:blipFill>
        <p:spPr bwMode="auto">
          <a:xfrm>
            <a:off x="7023847" y="381225"/>
            <a:ext cx="1524000" cy="1117153"/>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Rectangle 1"/>
          <p:cNvSpPr/>
          <p:nvPr/>
        </p:nvSpPr>
        <p:spPr>
          <a:xfrm>
            <a:off x="609600" y="685800"/>
            <a:ext cx="7772400" cy="769441"/>
          </a:xfrm>
          <a:prstGeom prst="rect">
            <a:avLst/>
          </a:prstGeom>
        </p:spPr>
        <p:txBody>
          <a:bodyPr wrap="square">
            <a:spAutoFit/>
          </a:bodyPr>
          <a:lstStyle/>
          <a:p>
            <a:pPr algn="ctr"/>
            <a:r>
              <a:rPr lang="en-US" sz="2400" b="1" dirty="0">
                <a:latin typeface="Times New Roman" pitchFamily="18" charset="0"/>
                <a:cs typeface="Times New Roman" pitchFamily="18" charset="0"/>
              </a:rPr>
              <a:t>DESIGN </a:t>
            </a:r>
          </a:p>
          <a:p>
            <a:pPr algn="ctr"/>
            <a:r>
              <a:rPr lang="en-US" sz="2000" b="1" dirty="0">
                <a:latin typeface="Times New Roman" pitchFamily="18" charset="0"/>
                <a:cs typeface="Times New Roman" pitchFamily="18" charset="0"/>
              </a:rPr>
              <a:t> </a:t>
            </a:r>
          </a:p>
        </p:txBody>
      </p:sp>
      <p:sp>
        <p:nvSpPr>
          <p:cNvPr id="1048600" name="Rectangle 2"/>
          <p:cNvSpPr/>
          <p:nvPr/>
        </p:nvSpPr>
        <p:spPr>
          <a:xfrm>
            <a:off x="685800" y="1752600"/>
            <a:ext cx="8077200" cy="1107996"/>
          </a:xfrm>
          <a:prstGeom prst="rect">
            <a:avLst/>
          </a:prstGeom>
        </p:spPr>
        <p:txBody>
          <a:bodyPr wrap="square">
            <a:spAutoFit/>
          </a:bodyPr>
          <a:lstStyle/>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E18D3C0E-AFC5-B062-C985-C9FF7F1C2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5500" y="1600200"/>
            <a:ext cx="4800600" cy="4191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685800"/>
            <a:ext cx="7772400" cy="769441"/>
          </a:xfrm>
          <a:prstGeom prst="rect">
            <a:avLst/>
          </a:prstGeom>
        </p:spPr>
        <p:txBody>
          <a:bodyPr wrap="square">
            <a:spAutoFit/>
          </a:bodyPr>
          <a:lstStyle/>
          <a:p>
            <a:pPr algn="ctr"/>
            <a:r>
              <a:rPr lang="en-US" sz="2400" b="1" dirty="0">
                <a:latin typeface="Times New Roman" pitchFamily="18" charset="0"/>
                <a:cs typeface="Times New Roman" pitchFamily="18" charset="0"/>
              </a:rPr>
              <a:t>HARDWARE PROTOTYPE </a:t>
            </a:r>
          </a:p>
          <a:p>
            <a:pPr algn="ctr"/>
            <a:r>
              <a:rPr lang="en-US" sz="2000" b="1" dirty="0">
                <a:latin typeface="Times New Roman" pitchFamily="18" charset="0"/>
                <a:cs typeface="Times New Roman" pitchFamily="18" charset="0"/>
              </a:rPr>
              <a:t> </a:t>
            </a:r>
          </a:p>
        </p:txBody>
      </p:sp>
      <p:sp>
        <p:nvSpPr>
          <p:cNvPr id="3" name="Rectangle 2"/>
          <p:cNvSpPr/>
          <p:nvPr/>
        </p:nvSpPr>
        <p:spPr>
          <a:xfrm>
            <a:off x="609600" y="1676400"/>
            <a:ext cx="8077200" cy="646331"/>
          </a:xfrm>
          <a:prstGeom prst="rect">
            <a:avLst/>
          </a:prstGeom>
        </p:spPr>
        <p:txBody>
          <a:bodyPr wrap="square">
            <a:spAutoFit/>
          </a:bodyPr>
          <a:lstStyle/>
          <a:p>
            <a:endParaRPr lang="en-US" dirty="0">
              <a:latin typeface="Times New Roman" pitchFamily="18" charset="0"/>
              <a:cs typeface="Times New Roman" pitchFamily="18" charset="0"/>
            </a:endParaRPr>
          </a:p>
          <a:p>
            <a:pPr>
              <a:buFont typeface="Arial" pitchFamily="34" charset="0"/>
              <a:buChar char="•"/>
            </a:pPr>
            <a:endParaRPr lang="en-US" dirty="0">
              <a:latin typeface="Times New Roman" pitchFamily="18" charset="0"/>
              <a:cs typeface="Times New Roman" pitchFamily="18" charset="0"/>
            </a:endParaRPr>
          </a:p>
        </p:txBody>
      </p:sp>
      <p:sp>
        <p:nvSpPr>
          <p:cNvPr id="4" name="AutoShape 2">
            <a:extLst>
              <a:ext uri="{FF2B5EF4-FFF2-40B4-BE49-F238E27FC236}">
                <a16:creationId xmlns:a16="http://schemas.microsoft.com/office/drawing/2014/main" id="{EBFED2F6-D746-D54E-75EA-7A72A5E4D31F}"/>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a:extLst>
              <a:ext uri="{FF2B5EF4-FFF2-40B4-BE49-F238E27FC236}">
                <a16:creationId xmlns:a16="http://schemas.microsoft.com/office/drawing/2014/main" id="{7802E787-BCC2-4395-63DB-CAB6A02CCAB5}"/>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6">
            <a:extLst>
              <a:ext uri="{FF2B5EF4-FFF2-40B4-BE49-F238E27FC236}">
                <a16:creationId xmlns:a16="http://schemas.microsoft.com/office/drawing/2014/main" id="{CDCEC66A-FE85-4980-118C-AC51DAC12CA6}"/>
              </a:ext>
            </a:extLst>
          </p:cNvPr>
          <p:cNvSpPr>
            <a:spLocks noChangeAspect="1" noChangeArrowheads="1"/>
          </p:cNvSpPr>
          <p:nvPr/>
        </p:nvSpPr>
        <p:spPr bwMode="auto">
          <a:xfrm>
            <a:off x="10363200" y="2667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8">
            <a:extLst>
              <a:ext uri="{FF2B5EF4-FFF2-40B4-BE49-F238E27FC236}">
                <a16:creationId xmlns:a16="http://schemas.microsoft.com/office/drawing/2014/main" id="{E842B330-1A86-9DFA-6AAC-23B265E9A6FF}"/>
              </a:ext>
            </a:extLst>
          </p:cNvPr>
          <p:cNvSpPr>
            <a:spLocks noChangeAspect="1" noChangeArrowheads="1"/>
          </p:cNvSpPr>
          <p:nvPr/>
        </p:nvSpPr>
        <p:spPr bwMode="auto">
          <a:xfrm>
            <a:off x="4876800" y="3733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a:extLst>
              <a:ext uri="{FF2B5EF4-FFF2-40B4-BE49-F238E27FC236}">
                <a16:creationId xmlns:a16="http://schemas.microsoft.com/office/drawing/2014/main" id="{4EAB20CD-5D88-8C70-9BF7-65B39C776387}"/>
              </a:ext>
            </a:extLst>
          </p:cNvPr>
          <p:cNvPicPr>
            <a:picLocks noChangeAspect="1"/>
          </p:cNvPicPr>
          <p:nvPr/>
        </p:nvPicPr>
        <p:blipFill>
          <a:blip r:embed="rId2"/>
          <a:stretch>
            <a:fillRect/>
          </a:stretch>
        </p:blipFill>
        <p:spPr>
          <a:xfrm>
            <a:off x="1902172" y="1455241"/>
            <a:ext cx="5339655" cy="494555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60342" y="76200"/>
            <a:ext cx="8077200" cy="738664"/>
          </a:xfrm>
          <a:prstGeom prst="rect">
            <a:avLst/>
          </a:prstGeom>
        </p:spPr>
        <p:txBody>
          <a:bodyPr wrap="square">
            <a:spAutoFit/>
          </a:bodyPr>
          <a:lstStyle/>
          <a:p>
            <a:pPr algn="ctr"/>
            <a:r>
              <a:rPr lang="en-US" sz="2400" b="1" dirty="0">
                <a:latin typeface="Times New Roman" pitchFamily="18" charset="0"/>
                <a:cs typeface="Times New Roman" pitchFamily="18" charset="0"/>
              </a:rPr>
              <a:t>MATERIALS</a:t>
            </a:r>
            <a:r>
              <a:rPr lang="en-US" b="1" dirty="0">
                <a:latin typeface="Times New Roman" pitchFamily="18" charset="0"/>
                <a:cs typeface="Times New Roman" pitchFamily="18" charset="0"/>
              </a:rPr>
              <a:t> </a:t>
            </a:r>
          </a:p>
          <a:p>
            <a:pPr algn="ctr"/>
            <a:endParaRPr lang="en-US" b="1" dirty="0">
              <a:latin typeface="Times New Roman" pitchFamily="18" charset="0"/>
              <a:cs typeface="Times New Roman" pitchFamily="18" charset="0"/>
            </a:endParaRPr>
          </a:p>
        </p:txBody>
      </p:sp>
      <p:sp>
        <p:nvSpPr>
          <p:cNvPr id="4" name="Rectangle 3"/>
          <p:cNvSpPr/>
          <p:nvPr/>
        </p:nvSpPr>
        <p:spPr>
          <a:xfrm>
            <a:off x="685800" y="2209800"/>
            <a:ext cx="7772400" cy="646331"/>
          </a:xfrm>
          <a:prstGeom prst="rect">
            <a:avLst/>
          </a:prstGeom>
        </p:spPr>
        <p:txBody>
          <a:bodyPr wrap="square">
            <a:spAutoFit/>
          </a:bodyPr>
          <a:lstStyle/>
          <a:p>
            <a:endParaRPr lang="en-US" dirty="0">
              <a:latin typeface="Times New Roman" pitchFamily="18" charset="0"/>
              <a:cs typeface="Times New Roman" pitchFamily="18" charset="0"/>
            </a:endParaRPr>
          </a:p>
          <a:p>
            <a:pPr>
              <a:buFont typeface="Arial" pitchFamily="34" charset="0"/>
              <a:buChar char="•"/>
            </a:pPr>
            <a:endParaRPr lang="en-US" dirty="0">
              <a:latin typeface="Times New Roman" pitchFamily="18" charset="0"/>
              <a:cs typeface="Times New Roman" pitchFamily="18" charset="0"/>
            </a:endParaRPr>
          </a:p>
        </p:txBody>
      </p:sp>
      <p:sp>
        <p:nvSpPr>
          <p:cNvPr id="2" name="TextBox 1">
            <a:extLst>
              <a:ext uri="{FF2B5EF4-FFF2-40B4-BE49-F238E27FC236}">
                <a16:creationId xmlns:a16="http://schemas.microsoft.com/office/drawing/2014/main" id="{0DEA0D13-7E92-13B5-DAAD-2EFFC5F152D6}"/>
              </a:ext>
            </a:extLst>
          </p:cNvPr>
          <p:cNvSpPr txBox="1"/>
          <p:nvPr/>
        </p:nvSpPr>
        <p:spPr>
          <a:xfrm>
            <a:off x="685800" y="609600"/>
            <a:ext cx="8229600" cy="637097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000" b="1" dirty="0" err="1">
                <a:latin typeface="Times New Roman" panose="02020603050405020304" pitchFamily="18" charset="0"/>
                <a:cs typeface="Times New Roman" panose="02020603050405020304" pitchFamily="18" charset="0"/>
              </a:rPr>
              <a:t>Aurdino</a:t>
            </a:r>
            <a:r>
              <a:rPr lang="en-US" sz="2000" b="1" dirty="0">
                <a:latin typeface="Times New Roman" panose="02020603050405020304" pitchFamily="18" charset="0"/>
                <a:cs typeface="Times New Roman" panose="02020603050405020304" pitchFamily="18" charset="0"/>
              </a:rPr>
              <a:t> Uno:</a:t>
            </a:r>
            <a:r>
              <a:rPr lang="en-US" sz="2000" dirty="0">
                <a:latin typeface="Times New Roman" panose="02020603050405020304" pitchFamily="18" charset="0"/>
                <a:cs typeface="Times New Roman" panose="02020603050405020304" pitchFamily="18" charset="0"/>
              </a:rPr>
              <a:t>              Microcontroller: ATmega328</a:t>
            </a:r>
          </a:p>
          <a:p>
            <a:pPr>
              <a:lnSpc>
                <a:spcPct val="150000"/>
              </a:lnSpc>
            </a:pPr>
            <a:r>
              <a:rPr lang="en-US" sz="2000" dirty="0">
                <a:latin typeface="Times New Roman" panose="02020603050405020304" pitchFamily="18" charset="0"/>
                <a:cs typeface="Times New Roman" panose="02020603050405020304" pitchFamily="18" charset="0"/>
              </a:rPr>
              <a:t>                                            Operating Voltage:5V</a:t>
            </a:r>
          </a:p>
          <a:p>
            <a:pPr>
              <a:lnSpc>
                <a:spcPct val="150000"/>
              </a:lnSpc>
            </a:pPr>
            <a:r>
              <a:rPr lang="en-US" sz="2000" dirty="0">
                <a:latin typeface="Times New Roman" panose="02020603050405020304" pitchFamily="18" charset="0"/>
                <a:cs typeface="Times New Roman" panose="02020603050405020304" pitchFamily="18" charset="0"/>
              </a:rPr>
              <a:t>                                            Input Voltage (recommended): 7-12V</a:t>
            </a:r>
          </a:p>
          <a:p>
            <a:pPr>
              <a:lnSpc>
                <a:spcPct val="150000"/>
              </a:lnSpc>
            </a:pPr>
            <a:r>
              <a:rPr lang="en-US" sz="2000" dirty="0">
                <a:latin typeface="Times New Roman" panose="02020603050405020304" pitchFamily="18" charset="0"/>
                <a:cs typeface="Times New Roman" panose="02020603050405020304" pitchFamily="18" charset="0"/>
              </a:rPr>
              <a:t>                                            Input Voltage (limits): 6-20V </a:t>
            </a:r>
          </a:p>
          <a:p>
            <a:pPr>
              <a:lnSpc>
                <a:spcPct val="150000"/>
              </a:lnSpc>
            </a:pPr>
            <a:r>
              <a:rPr lang="en-US" sz="2000" dirty="0">
                <a:latin typeface="Times New Roman" panose="02020603050405020304" pitchFamily="18" charset="0"/>
                <a:cs typeface="Times New Roman" panose="02020603050405020304" pitchFamily="18" charset="0"/>
              </a:rPr>
              <a:t>                                            DC Current per I/O Pin: 20 mA</a:t>
            </a:r>
          </a:p>
          <a:p>
            <a:pPr>
              <a:lnSpc>
                <a:spcPct val="150000"/>
              </a:lnSpc>
            </a:pPr>
            <a:r>
              <a:rPr lang="en-US" sz="2000" dirty="0">
                <a:latin typeface="Times New Roman" panose="02020603050405020304" pitchFamily="18" charset="0"/>
                <a:cs typeface="Times New Roman" panose="02020603050405020304" pitchFamily="18" charset="0"/>
              </a:rPr>
              <a:t>                                            DC Current for 3.3V Pin: 50 mA</a:t>
            </a:r>
          </a:p>
          <a:p>
            <a:pPr marL="285750" indent="-285750">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Motor Driver L298:    </a:t>
            </a:r>
            <a:r>
              <a:rPr lang="en-US" sz="2000" dirty="0">
                <a:latin typeface="Times New Roman" panose="02020603050405020304" pitchFamily="18" charset="0"/>
                <a:cs typeface="Times New Roman" panose="02020603050405020304" pitchFamily="18" charset="0"/>
              </a:rPr>
              <a:t>Driver Chip: Double H Bridge L298N</a:t>
            </a:r>
          </a:p>
          <a:p>
            <a:pPr>
              <a:lnSpc>
                <a:spcPct val="150000"/>
              </a:lnSpc>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Motor Supply Voltage (Maximum): 46V</a:t>
            </a:r>
          </a:p>
          <a:p>
            <a:pPr>
              <a:lnSpc>
                <a:spcPct val="150000"/>
              </a:lnSpc>
            </a:pPr>
            <a:r>
              <a:rPr lang="en-US" sz="2000" dirty="0">
                <a:latin typeface="Times New Roman" panose="02020603050405020304" pitchFamily="18" charset="0"/>
                <a:cs typeface="Times New Roman" panose="02020603050405020304" pitchFamily="18" charset="0"/>
              </a:rPr>
              <a:t>                                            Motor Supply Current (Maximum): 2A</a:t>
            </a:r>
          </a:p>
          <a:p>
            <a:pPr>
              <a:lnSpc>
                <a:spcPct val="150000"/>
              </a:lnSpc>
            </a:pPr>
            <a:r>
              <a:rPr lang="en-US" sz="2000" dirty="0">
                <a:latin typeface="Times New Roman" panose="02020603050405020304" pitchFamily="18" charset="0"/>
                <a:cs typeface="Times New Roman" panose="02020603050405020304" pitchFamily="18" charset="0"/>
              </a:rPr>
              <a:t>                                            Logic Voltage: 5V</a:t>
            </a:r>
          </a:p>
          <a:p>
            <a:pPr>
              <a:lnSpc>
                <a:spcPct val="150000"/>
              </a:lnSpc>
            </a:pPr>
            <a:r>
              <a:rPr lang="en-US" sz="2000" dirty="0">
                <a:latin typeface="Times New Roman" panose="02020603050405020304" pitchFamily="18" charset="0"/>
                <a:cs typeface="Times New Roman" panose="02020603050405020304" pitchFamily="18" charset="0"/>
              </a:rPr>
              <a:t>                                            Logical Current:0-36mA</a:t>
            </a:r>
          </a:p>
          <a:p>
            <a:pPr>
              <a:lnSpc>
                <a:spcPct val="150000"/>
              </a:lnSpc>
            </a:pPr>
            <a:r>
              <a:rPr lang="en-US" sz="2000" dirty="0">
                <a:latin typeface="Times New Roman" panose="02020603050405020304" pitchFamily="18" charset="0"/>
                <a:cs typeface="Times New Roman" panose="02020603050405020304" pitchFamily="18" charset="0"/>
              </a:rPr>
              <a:t>                                            Maximum Power (W): 25W</a:t>
            </a:r>
          </a:p>
          <a:p>
            <a:pPr>
              <a:lnSpc>
                <a:spcPct val="150000"/>
              </a:lnSpc>
            </a:pPr>
            <a:r>
              <a:rPr lang="en-US" sz="2000" dirty="0">
                <a:latin typeface="Times New Roman" panose="02020603050405020304" pitchFamily="18" charset="0"/>
                <a:cs typeface="Times New Roman" panose="02020603050405020304" pitchFamily="18" charset="0"/>
              </a:rPr>
              <a:t>                                            Operating Voltage: 3.3V</a:t>
            </a: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35C849-AC64-E56C-8A1D-3E6E64E6D9DE}"/>
              </a:ext>
            </a:extLst>
          </p:cNvPr>
          <p:cNvSpPr txBox="1"/>
          <p:nvPr/>
        </p:nvSpPr>
        <p:spPr>
          <a:xfrm>
            <a:off x="838200" y="544286"/>
            <a:ext cx="7467600" cy="5909310"/>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Bluetooth  HC-05:       </a:t>
            </a:r>
            <a:r>
              <a:rPr lang="en-US" sz="2000" dirty="0">
                <a:latin typeface="Times New Roman" panose="02020603050405020304" pitchFamily="18" charset="0"/>
                <a:cs typeface="Times New Roman" panose="02020603050405020304" pitchFamily="18" charset="0"/>
              </a:rPr>
              <a:t>Bluetooth Version: Bluetooth 2.0+EDR </a:t>
            </a:r>
          </a:p>
          <a:p>
            <a:pPr>
              <a:lnSpc>
                <a:spcPct val="150000"/>
              </a:lnSpc>
            </a:pPr>
            <a:r>
              <a:rPr lang="en-US" sz="2000" dirty="0">
                <a:latin typeface="Times New Roman" panose="02020603050405020304" pitchFamily="18" charset="0"/>
                <a:cs typeface="Times New Roman" panose="02020603050405020304" pitchFamily="18" charset="0"/>
              </a:rPr>
              <a:t>                                            Operating Voltage: 3.3V</a:t>
            </a:r>
          </a:p>
          <a:p>
            <a:pPr>
              <a:lnSpc>
                <a:spcPct val="150000"/>
              </a:lnSpc>
            </a:pPr>
            <a:r>
              <a:rPr lang="en-US" sz="2000" dirty="0">
                <a:latin typeface="Times New Roman" panose="02020603050405020304" pitchFamily="18" charset="0"/>
                <a:cs typeface="Times New Roman" panose="02020603050405020304" pitchFamily="18" charset="0"/>
              </a:rPr>
              <a:t>                                            Operating current: &lt;40mA</a:t>
            </a:r>
          </a:p>
          <a:p>
            <a:pPr>
              <a:lnSpc>
                <a:spcPct val="150000"/>
              </a:lnSpc>
            </a:pPr>
            <a:r>
              <a:rPr lang="en-US" sz="2000" dirty="0">
                <a:latin typeface="Times New Roman" panose="02020603050405020304" pitchFamily="18" charset="0"/>
                <a:cs typeface="Times New Roman" panose="02020603050405020304" pitchFamily="18" charset="0"/>
              </a:rPr>
              <a:t>                                            Sleep current: &lt;1mA</a:t>
            </a:r>
          </a:p>
          <a:p>
            <a:pPr>
              <a:lnSpc>
                <a:spcPct val="150000"/>
              </a:lnSpc>
            </a:pPr>
            <a:r>
              <a:rPr lang="en-US" sz="2000" dirty="0">
                <a:latin typeface="Times New Roman" panose="02020603050405020304" pitchFamily="18" charset="0"/>
                <a:cs typeface="Times New Roman" panose="02020603050405020304" pitchFamily="18" charset="0"/>
              </a:rPr>
              <a:t>                                            Communication distance: 10 meters</a:t>
            </a:r>
          </a:p>
          <a:p>
            <a:pPr>
              <a:lnSpc>
                <a:spcPct val="150000"/>
              </a:lnSpc>
            </a:pP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12V BATTERY-1.3Ah:  </a:t>
            </a:r>
            <a:r>
              <a:rPr lang="en-IN" sz="2000" dirty="0">
                <a:latin typeface="Times New Roman" panose="02020603050405020304" pitchFamily="18" charset="0"/>
                <a:cs typeface="Times New Roman" panose="02020603050405020304" pitchFamily="18" charset="0"/>
              </a:rPr>
              <a:t>Voltage: 12V (12 Volts)</a:t>
            </a:r>
          </a:p>
          <a:p>
            <a:pPr>
              <a:lnSpc>
                <a:spcPct val="150000"/>
              </a:lnSpc>
            </a:pPr>
            <a:r>
              <a:rPr lang="en-IN" sz="2000" dirty="0">
                <a:latin typeface="Times New Roman" panose="02020603050405020304" pitchFamily="18" charset="0"/>
                <a:cs typeface="Times New Roman" panose="02020603050405020304" pitchFamily="18" charset="0"/>
              </a:rPr>
              <a:t>                                               Capacity: 1.3Ah (1300mAh)</a:t>
            </a:r>
          </a:p>
          <a:p>
            <a:pPr>
              <a:lnSpc>
                <a:spcPct val="150000"/>
              </a:lnSpc>
            </a:pPr>
            <a:r>
              <a:rPr lang="en-IN" sz="2000" dirty="0">
                <a:latin typeface="Times New Roman" panose="02020603050405020304" pitchFamily="18" charset="0"/>
                <a:cs typeface="Times New Roman" panose="02020603050405020304" pitchFamily="18" charset="0"/>
              </a:rPr>
              <a:t>                                               Dimensions: Length 3.82 x Width 1.6</a:t>
            </a:r>
          </a:p>
          <a:p>
            <a:pPr>
              <a:lnSpc>
                <a:spcPct val="150000"/>
              </a:lnSpc>
            </a:pPr>
            <a:r>
              <a:rPr lang="en-IN" sz="2000" dirty="0">
                <a:latin typeface="Times New Roman" panose="02020603050405020304" pitchFamily="18" charset="0"/>
                <a:cs typeface="Times New Roman" panose="02020603050405020304" pitchFamily="18" charset="0"/>
              </a:rPr>
              <a:t>                                               Height 2.05 inches </a:t>
            </a:r>
          </a:p>
          <a:p>
            <a:pPr>
              <a:lnSpc>
                <a:spcPct val="150000"/>
              </a:lnSpc>
            </a:pPr>
            <a:r>
              <a:rPr lang="en-IN" sz="2000" dirty="0">
                <a:latin typeface="Times New Roman" panose="02020603050405020304" pitchFamily="18" charset="0"/>
                <a:cs typeface="Times New Roman" panose="02020603050405020304" pitchFamily="18" charset="0"/>
              </a:rPr>
              <a:t>                                               Weight: 1.2 lb</a:t>
            </a:r>
          </a:p>
          <a:p>
            <a:pPr>
              <a:lnSpc>
                <a:spcPct val="150000"/>
              </a:lnSpc>
            </a:pPr>
            <a:endParaRPr lang="en-IN"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80310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AB9ED2-F8CB-63DD-620F-42602FAC4C63}"/>
              </a:ext>
            </a:extLst>
          </p:cNvPr>
          <p:cNvSpPr txBox="1"/>
          <p:nvPr/>
        </p:nvSpPr>
        <p:spPr>
          <a:xfrm>
            <a:off x="228600" y="-914400"/>
            <a:ext cx="9079523" cy="9140964"/>
          </a:xfrm>
          <a:prstGeom prst="rect">
            <a:avLst/>
          </a:prstGeom>
          <a:noFill/>
        </p:spPr>
        <p:txBody>
          <a:bodyPr wrap="square" rtlCol="0">
            <a:spAutoFit/>
          </a:bodyPr>
          <a:lstStyle/>
          <a:p>
            <a:pPr>
              <a:lnSpc>
                <a:spcPct val="150000"/>
              </a:lnSpc>
            </a:pPr>
            <a:endParaRPr lang="en-IN" sz="2000" dirty="0">
              <a:latin typeface="Times New Roman" panose="02020603050405020304" pitchFamily="18" charset="0"/>
              <a:cs typeface="Times New Roman" panose="02020603050405020304" pitchFamily="18" charset="0"/>
            </a:endParaRPr>
          </a:p>
          <a:p>
            <a:pPr>
              <a:lnSpc>
                <a:spcPct val="150000"/>
              </a:lnSpc>
            </a:pPr>
            <a:endParaRPr lang="en-IN" sz="20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12v motor with wheels:   </a:t>
            </a:r>
            <a:r>
              <a:rPr lang="en-IN" sz="2000" dirty="0">
                <a:latin typeface="Times New Roman" panose="02020603050405020304" pitchFamily="18" charset="0"/>
                <a:cs typeface="Times New Roman" panose="02020603050405020304" pitchFamily="18" charset="0"/>
              </a:rPr>
              <a:t>Operating Voltage: 12V</a:t>
            </a:r>
          </a:p>
          <a:p>
            <a:pPr>
              <a:lnSpc>
                <a:spcPct val="150000"/>
              </a:lnSpc>
            </a:pPr>
            <a:r>
              <a:rPr lang="en-IN" sz="2000" dirty="0">
                <a:latin typeface="Times New Roman" panose="02020603050405020304" pitchFamily="18" charset="0"/>
                <a:cs typeface="Times New Roman" panose="02020603050405020304" pitchFamily="18" charset="0"/>
              </a:rPr>
              <a:t>                                                Rated Speed: 200 RPM</a:t>
            </a:r>
          </a:p>
          <a:p>
            <a:pPr>
              <a:lnSpc>
                <a:spcPct val="150000"/>
              </a:lnSpc>
            </a:pPr>
            <a:r>
              <a:rPr lang="en-IN" sz="2000" dirty="0">
                <a:latin typeface="Times New Roman" panose="02020603050405020304" pitchFamily="18" charset="0"/>
                <a:cs typeface="Times New Roman" panose="02020603050405020304" pitchFamily="18" charset="0"/>
              </a:rPr>
              <a:t>                                                Rated Torque: 1.5 kg-cm</a:t>
            </a:r>
          </a:p>
          <a:p>
            <a:pPr>
              <a:lnSpc>
                <a:spcPct val="150000"/>
              </a:lnSpc>
            </a:pPr>
            <a:r>
              <a:rPr lang="en-IN" sz="2000" dirty="0">
                <a:latin typeface="Times New Roman" panose="02020603050405020304" pitchFamily="18" charset="0"/>
                <a:cs typeface="Times New Roman" panose="02020603050405020304" pitchFamily="18" charset="0"/>
              </a:rPr>
              <a:t>                                                Stall Torque: 5.4 kg-cm</a:t>
            </a:r>
          </a:p>
          <a:p>
            <a:pPr>
              <a:lnSpc>
                <a:spcPct val="150000"/>
              </a:lnSpc>
            </a:pPr>
            <a:r>
              <a:rPr lang="en-IN" sz="2000" dirty="0">
                <a:latin typeface="Times New Roman" panose="02020603050405020304" pitchFamily="18" charset="0"/>
                <a:cs typeface="Times New Roman" panose="02020603050405020304" pitchFamily="18" charset="0"/>
              </a:rPr>
              <a:t>                                                Load Current: 0.3 A</a:t>
            </a:r>
          </a:p>
          <a:p>
            <a:pPr>
              <a:lnSpc>
                <a:spcPct val="150000"/>
              </a:lnSpc>
            </a:pPr>
            <a:r>
              <a:rPr lang="en-IN" sz="2000" dirty="0">
                <a:latin typeface="Times New Roman" panose="02020603050405020304" pitchFamily="18" charset="0"/>
                <a:cs typeface="Times New Roman" panose="02020603050405020304" pitchFamily="18" charset="0"/>
              </a:rPr>
              <a:t>                                                No Load Current: 0.06 A</a:t>
            </a:r>
          </a:p>
          <a:p>
            <a:pPr marL="285750" indent="-285750">
              <a:lnSpc>
                <a:spcPct val="150000"/>
              </a:lnSpc>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Jumper</a:t>
            </a: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wires</a:t>
            </a:r>
            <a:r>
              <a:rPr lang="en-I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Wire Gauge: 22 AWG to 26 AWG </a:t>
            </a:r>
          </a:p>
          <a:p>
            <a:pPr algn="just">
              <a:lnSpc>
                <a:spcPct val="150000"/>
              </a:lnSpc>
            </a:pPr>
            <a:r>
              <a:rPr lang="en-US" sz="2000" dirty="0">
                <a:latin typeface="Times New Roman" panose="02020603050405020304" pitchFamily="18" charset="0"/>
                <a:cs typeface="Times New Roman" panose="02020603050405020304" pitchFamily="18" charset="0"/>
              </a:rPr>
              <a:t>                                                Wire Material: Stranded copper or tinned copper</a:t>
            </a:r>
          </a:p>
          <a:p>
            <a:pPr algn="just">
              <a:lnSpc>
                <a:spcPct val="150000"/>
              </a:lnSpc>
            </a:pPr>
            <a:r>
              <a:rPr lang="en-US" sz="2000" dirty="0">
                <a:latin typeface="Times New Roman" panose="02020603050405020304" pitchFamily="18" charset="0"/>
                <a:cs typeface="Times New Roman" panose="02020603050405020304" pitchFamily="18" charset="0"/>
              </a:rPr>
              <a:t>                                                 Insulation Material: PVC or silicone</a:t>
            </a:r>
          </a:p>
          <a:p>
            <a:pPr algn="just">
              <a:lnSpc>
                <a:spcPct val="150000"/>
              </a:lnSpc>
            </a:pPr>
            <a:r>
              <a:rPr lang="en-US" sz="2000" dirty="0">
                <a:latin typeface="Times New Roman" panose="02020603050405020304" pitchFamily="18" charset="0"/>
                <a:cs typeface="Times New Roman" panose="02020603050405020304" pitchFamily="18" charset="0"/>
              </a:rPr>
              <a:t>                                                 Length: Typically 3 to 12 inches, but can be longer </a:t>
            </a:r>
          </a:p>
          <a:p>
            <a:pPr algn="just">
              <a:lnSpc>
                <a:spcPct val="150000"/>
              </a:lnSpc>
            </a:pPr>
            <a:r>
              <a:rPr lang="en-US" sz="2000" dirty="0">
                <a:latin typeface="Times New Roman" panose="02020603050405020304" pitchFamily="18" charset="0"/>
                <a:cs typeface="Times New Roman" panose="02020603050405020304" pitchFamily="18" charset="0"/>
              </a:rPr>
              <a:t>                                                                 or shorter</a:t>
            </a:r>
          </a:p>
          <a:p>
            <a:pPr marL="342900" indent="-342900"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Sun Board sheet:              </a:t>
            </a:r>
            <a:r>
              <a:rPr lang="en-US" sz="2000" dirty="0">
                <a:latin typeface="Times New Roman" panose="02020603050405020304" pitchFamily="18" charset="0"/>
                <a:cs typeface="Times New Roman" panose="02020603050405020304" pitchFamily="18" charset="0"/>
              </a:rPr>
              <a:t>Thickness: 3mm or 5mm</a:t>
            </a:r>
          </a:p>
          <a:p>
            <a:pPr algn="just">
              <a:lnSpc>
                <a:spcPct val="150000"/>
              </a:lnSpc>
            </a:pPr>
            <a:r>
              <a:rPr lang="en-US" sz="2000" dirty="0">
                <a:latin typeface="Times New Roman" panose="02020603050405020304" pitchFamily="18" charset="0"/>
                <a:cs typeface="Times New Roman" panose="02020603050405020304" pitchFamily="18" charset="0"/>
              </a:rPr>
              <a:t>                                                  Color: White</a:t>
            </a:r>
          </a:p>
          <a:p>
            <a:pPr algn="just">
              <a:lnSpc>
                <a:spcPct val="150000"/>
              </a:lnSpc>
            </a:pPr>
            <a:r>
              <a:rPr lang="en-US" sz="2000" dirty="0">
                <a:latin typeface="Times New Roman" panose="02020603050405020304" pitchFamily="18" charset="0"/>
                <a:cs typeface="Times New Roman" panose="02020603050405020304" pitchFamily="18" charset="0"/>
              </a:rPr>
              <a:t>                                                   Size: 16" x 12" or A2 (18 Inch X 24 Inch)</a:t>
            </a:r>
          </a:p>
          <a:p>
            <a:pPr algn="just">
              <a:lnSpc>
                <a:spcPct val="150000"/>
              </a:lnSpc>
            </a:pPr>
            <a:r>
              <a:rPr lang="en-US" sz="2000" dirty="0">
                <a:latin typeface="Times New Roman" panose="02020603050405020304" pitchFamily="18" charset="0"/>
                <a:cs typeface="Times New Roman" panose="02020603050405020304" pitchFamily="18" charset="0"/>
              </a:rPr>
              <a:t>                                                   Material: Sun Board</a:t>
            </a:r>
          </a:p>
          <a:p>
            <a:pPr>
              <a:lnSpc>
                <a:spcPct val="150000"/>
              </a:lnSpc>
            </a:pPr>
            <a:endParaRPr lang="en-IN" sz="2000" dirty="0">
              <a:latin typeface="Times New Roman" panose="02020603050405020304" pitchFamily="18" charset="0"/>
              <a:cs typeface="Times New Roman" panose="02020603050405020304" pitchFamily="18" charset="0"/>
            </a:endParaRPr>
          </a:p>
          <a:p>
            <a:pPr>
              <a:lnSpc>
                <a:spcPct val="150000"/>
              </a:lnSpc>
            </a:pPr>
            <a:endParaRPr lang="en-IN" sz="2000"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2656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6BF8F4-C7C7-BA9D-95BF-9D8611990484}"/>
              </a:ext>
            </a:extLst>
          </p:cNvPr>
          <p:cNvSpPr txBox="1"/>
          <p:nvPr/>
        </p:nvSpPr>
        <p:spPr>
          <a:xfrm>
            <a:off x="101340" y="-76200"/>
            <a:ext cx="9118860" cy="7294305"/>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Arduino Uno:</a:t>
            </a:r>
          </a:p>
          <a:p>
            <a:pPr algn="just">
              <a:lnSpc>
                <a:spcPct val="150000"/>
              </a:lnSpc>
            </a:pPr>
            <a:r>
              <a:rPr lang="en-US" sz="2000" dirty="0">
                <a:latin typeface="Times New Roman" panose="02020603050405020304" pitchFamily="18" charset="0"/>
                <a:cs typeface="Times New Roman" panose="02020603050405020304" pitchFamily="18" charset="0"/>
              </a:rPr>
              <a:t>         The Arduino Uno is a microcontroller </a:t>
            </a:r>
          </a:p>
          <a:p>
            <a:pPr algn="just">
              <a:lnSpc>
                <a:spcPct val="150000"/>
              </a:lnSpc>
            </a:pPr>
            <a:r>
              <a:rPr lang="en-US" sz="2000" dirty="0">
                <a:latin typeface="Times New Roman" panose="02020603050405020304" pitchFamily="18" charset="0"/>
                <a:cs typeface="Times New Roman" panose="02020603050405020304" pitchFamily="18" charset="0"/>
              </a:rPr>
              <a:t>         the board based on the ATmega328P. It has </a:t>
            </a:r>
          </a:p>
          <a:p>
            <a:pPr algn="just">
              <a:lnSpc>
                <a:spcPct val="150000"/>
              </a:lnSpc>
            </a:pPr>
            <a:r>
              <a:rPr lang="en-US" sz="2000" dirty="0">
                <a:latin typeface="Times New Roman" panose="02020603050405020304" pitchFamily="18" charset="0"/>
                <a:cs typeface="Times New Roman" panose="02020603050405020304" pitchFamily="18" charset="0"/>
              </a:rPr>
              <a:t>         14 digital input/output pins, </a:t>
            </a:r>
          </a:p>
          <a:p>
            <a:pPr algn="just">
              <a:lnSpc>
                <a:spcPct val="150000"/>
              </a:lnSpc>
            </a:pPr>
            <a:r>
              <a:rPr lang="en-US" sz="2000" dirty="0">
                <a:latin typeface="Times New Roman" panose="02020603050405020304" pitchFamily="18" charset="0"/>
                <a:cs typeface="Times New Roman" panose="02020603050405020304" pitchFamily="18" charset="0"/>
              </a:rPr>
              <a:t>         6 analog inputs, a 16 MHz quartz crystal, </a:t>
            </a:r>
          </a:p>
          <a:p>
            <a:pPr algn="just">
              <a:lnSpc>
                <a:spcPct val="150000"/>
              </a:lnSpc>
            </a:pPr>
            <a:r>
              <a:rPr lang="en-US" sz="2000" dirty="0">
                <a:latin typeface="Times New Roman" panose="02020603050405020304" pitchFamily="18" charset="0"/>
                <a:cs typeface="Times New Roman" panose="02020603050405020304" pitchFamily="18" charset="0"/>
              </a:rPr>
              <a:t>         A USB connection, a power jack, </a:t>
            </a:r>
          </a:p>
          <a:p>
            <a:pPr algn="just">
              <a:lnSpc>
                <a:spcPct val="150000"/>
              </a:lnSpc>
            </a:pPr>
            <a:r>
              <a:rPr lang="en-US" sz="2000" dirty="0">
                <a:latin typeface="Times New Roman" panose="02020603050405020304" pitchFamily="18" charset="0"/>
                <a:cs typeface="Times New Roman" panose="02020603050405020304" pitchFamily="18" charset="0"/>
              </a:rPr>
              <a:t>         an ICSP header and a reset button</a:t>
            </a:r>
          </a:p>
          <a:p>
            <a:pPr marL="457200" indent="-457200"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Motor Driver L298:</a:t>
            </a:r>
          </a:p>
          <a:p>
            <a:pPr algn="just">
              <a:lnSpc>
                <a:spcPct val="150000"/>
              </a:lnSpc>
            </a:pPr>
            <a:r>
              <a:rPr lang="en-US" sz="2000" dirty="0">
                <a:latin typeface="Times New Roman" panose="02020603050405020304" pitchFamily="18" charset="0"/>
                <a:cs typeface="Times New Roman" panose="02020603050405020304" pitchFamily="18" charset="0"/>
              </a:rPr>
              <a:t>        The L298N motor driver module is a high-</a:t>
            </a:r>
          </a:p>
          <a:p>
            <a:pPr algn="just">
              <a:lnSpc>
                <a:spcPct val="150000"/>
              </a:lnSpc>
            </a:pPr>
            <a:r>
              <a:rPr lang="en-US" sz="2000" dirty="0">
                <a:latin typeface="Times New Roman" panose="02020603050405020304" pitchFamily="18" charset="0"/>
                <a:cs typeface="Times New Roman" panose="02020603050405020304" pitchFamily="18" charset="0"/>
              </a:rPr>
              <a:t>        power motor driver module for driving </a:t>
            </a:r>
          </a:p>
          <a:p>
            <a:pPr algn="just">
              <a:lnSpc>
                <a:spcPct val="150000"/>
              </a:lnSpc>
            </a:pPr>
            <a:r>
              <a:rPr lang="en-US" sz="2000" dirty="0">
                <a:latin typeface="Times New Roman" panose="02020603050405020304" pitchFamily="18" charset="0"/>
                <a:cs typeface="Times New Roman" panose="02020603050405020304" pitchFamily="18" charset="0"/>
              </a:rPr>
              <a:t>        DC and Stepper Motors. It consists of an </a:t>
            </a:r>
          </a:p>
          <a:p>
            <a:pPr algn="just">
              <a:lnSpc>
                <a:spcPct val="150000"/>
              </a:lnSpc>
            </a:pPr>
            <a:r>
              <a:rPr lang="en-US" sz="2000" dirty="0">
                <a:latin typeface="Times New Roman" panose="02020603050405020304" pitchFamily="18" charset="0"/>
                <a:cs typeface="Times New Roman" panose="02020603050405020304" pitchFamily="18" charset="0"/>
              </a:rPr>
              <a:t>        L298 motor driver IC and a 78M05 5V </a:t>
            </a:r>
          </a:p>
          <a:p>
            <a:pPr algn="just">
              <a:lnSpc>
                <a:spcPct val="150000"/>
              </a:lnSpc>
            </a:pPr>
            <a:r>
              <a:rPr lang="en-US" sz="2000" dirty="0">
                <a:latin typeface="Times New Roman" panose="02020603050405020304" pitchFamily="18" charset="0"/>
                <a:cs typeface="Times New Roman" panose="02020603050405020304" pitchFamily="18" charset="0"/>
              </a:rPr>
              <a:t>        regulator. The L298N module can control</a:t>
            </a:r>
          </a:p>
          <a:p>
            <a:pPr algn="just">
              <a:lnSpc>
                <a:spcPct val="150000"/>
              </a:lnSpc>
            </a:pPr>
            <a:r>
              <a:rPr lang="en-US" sz="2000" dirty="0">
                <a:latin typeface="Times New Roman" panose="02020603050405020304" pitchFamily="18" charset="0"/>
                <a:cs typeface="Times New Roman" panose="02020603050405020304" pitchFamily="18" charset="0"/>
              </a:rPr>
              <a:t>        up to 4 DC motors or 2 DC motors with </a:t>
            </a:r>
          </a:p>
          <a:p>
            <a:pPr algn="just">
              <a:lnSpc>
                <a:spcPct val="150000"/>
              </a:lnSpc>
            </a:pPr>
            <a:r>
              <a:rPr lang="en-US" sz="2000" dirty="0">
                <a:latin typeface="Times New Roman" panose="02020603050405020304" pitchFamily="18" charset="0"/>
                <a:cs typeface="Times New Roman" panose="02020603050405020304" pitchFamily="18" charset="0"/>
              </a:rPr>
              <a:t>        directional and speed control</a:t>
            </a:r>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720CDDE-E4D1-8B8B-5112-DDD3F5FCE74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0" y="249498"/>
            <a:ext cx="2986695" cy="2982509"/>
          </a:xfrm>
          <a:prstGeom prst="rect">
            <a:avLst/>
          </a:prstGeom>
        </p:spPr>
      </p:pic>
      <p:pic>
        <p:nvPicPr>
          <p:cNvPr id="6" name="Picture 5">
            <a:extLst>
              <a:ext uri="{FF2B5EF4-FFF2-40B4-BE49-F238E27FC236}">
                <a16:creationId xmlns:a16="http://schemas.microsoft.com/office/drawing/2014/main" id="{52DDA0C5-62D1-32C3-133D-050F6B5DEB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799" y="3621594"/>
            <a:ext cx="3784861" cy="3206924"/>
          </a:xfrm>
          <a:prstGeom prst="rect">
            <a:avLst/>
          </a:prstGeom>
        </p:spPr>
      </p:pic>
    </p:spTree>
    <p:extLst>
      <p:ext uri="{BB962C8B-B14F-4D97-AF65-F5344CB8AC3E}">
        <p14:creationId xmlns:p14="http://schemas.microsoft.com/office/powerpoint/2010/main" val="438205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ED5866-F563-A4AF-4244-FA4AEBA709AB}"/>
              </a:ext>
            </a:extLst>
          </p:cNvPr>
          <p:cNvSpPr txBox="1"/>
          <p:nvPr/>
        </p:nvSpPr>
        <p:spPr>
          <a:xfrm>
            <a:off x="106592" y="-62802"/>
            <a:ext cx="6104963" cy="3268652"/>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Bluetooth  HC-05:</a:t>
            </a:r>
          </a:p>
          <a:p>
            <a:pPr algn="just">
              <a:lnSpc>
                <a:spcPct val="150000"/>
              </a:lnSpc>
            </a:pPr>
            <a:r>
              <a:rPr lang="en-US" sz="2000" dirty="0">
                <a:latin typeface="Times New Roman" panose="02020603050405020304" pitchFamily="18" charset="0"/>
                <a:cs typeface="Times New Roman" panose="02020603050405020304" pitchFamily="18" charset="0"/>
              </a:rPr>
              <a:t>   The HC-05 is a Bluetooth module        </a:t>
            </a:r>
          </a:p>
          <a:p>
            <a:pPr algn="just">
              <a:lnSpc>
                <a:spcPct val="150000"/>
              </a:lnSpc>
            </a:pPr>
            <a:r>
              <a:rPr lang="en-US" sz="2000" dirty="0">
                <a:latin typeface="Times New Roman" panose="02020603050405020304" pitchFamily="18" charset="0"/>
                <a:cs typeface="Times New Roman" panose="02020603050405020304" pitchFamily="18" charset="0"/>
              </a:rPr>
              <a:t>   designed for wireless communication.</a:t>
            </a:r>
          </a:p>
          <a:p>
            <a:pPr algn="just">
              <a:lnSpc>
                <a:spcPct val="150000"/>
              </a:lnSpc>
            </a:pPr>
            <a:r>
              <a:rPr lang="en-US" sz="2000" dirty="0">
                <a:latin typeface="Times New Roman" panose="02020603050405020304" pitchFamily="18" charset="0"/>
                <a:cs typeface="Times New Roman" panose="02020603050405020304" pitchFamily="18" charset="0"/>
              </a:rPr>
              <a:t>   It is based on the Bluetooth 2.0 EDR  </a:t>
            </a:r>
          </a:p>
          <a:p>
            <a:pPr algn="just">
              <a:lnSpc>
                <a:spcPct val="150000"/>
              </a:lnSpc>
            </a:pPr>
            <a:r>
              <a:rPr lang="en-US" sz="2000" dirty="0">
                <a:latin typeface="Times New Roman" panose="02020603050405020304" pitchFamily="18" charset="0"/>
                <a:cs typeface="Times New Roman" panose="02020603050405020304" pitchFamily="18" charset="0"/>
              </a:rPr>
              <a:t>   (Enhanced Data Rate) standard and </a:t>
            </a:r>
          </a:p>
          <a:p>
            <a:pPr algn="just">
              <a:lnSpc>
                <a:spcPct val="150000"/>
              </a:lnSpc>
            </a:pPr>
            <a:r>
              <a:rPr lang="en-US" sz="2000" dirty="0">
                <a:latin typeface="Times New Roman" panose="02020603050405020304" pitchFamily="18" charset="0"/>
                <a:cs typeface="Times New Roman" panose="02020603050405020304" pitchFamily="18" charset="0"/>
              </a:rPr>
              <a:t>   can act as either of master or slave </a:t>
            </a:r>
          </a:p>
          <a:p>
            <a:pPr algn="just">
              <a:lnSpc>
                <a:spcPct val="150000"/>
              </a:lnSpc>
            </a:pPr>
            <a:r>
              <a:rPr lang="en-US" sz="2000" dirty="0">
                <a:latin typeface="Times New Roman" panose="02020603050405020304" pitchFamily="18" charset="0"/>
                <a:cs typeface="Times New Roman" panose="02020603050405020304" pitchFamily="18" charset="0"/>
              </a:rPr>
              <a:t>   device.</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D3E5117-099F-3E46-DD05-80400A4D86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0200" y="424756"/>
            <a:ext cx="3237387" cy="2547044"/>
          </a:xfrm>
          <a:prstGeom prst="rect">
            <a:avLst/>
          </a:prstGeom>
        </p:spPr>
      </p:pic>
      <p:sp>
        <p:nvSpPr>
          <p:cNvPr id="7" name="TextBox 6">
            <a:extLst>
              <a:ext uri="{FF2B5EF4-FFF2-40B4-BE49-F238E27FC236}">
                <a16:creationId xmlns:a16="http://schemas.microsoft.com/office/drawing/2014/main" id="{3286D75A-0D80-5C8A-D3F0-A1682B2359D1}"/>
              </a:ext>
            </a:extLst>
          </p:cNvPr>
          <p:cNvSpPr txBox="1"/>
          <p:nvPr/>
        </p:nvSpPr>
        <p:spPr>
          <a:xfrm>
            <a:off x="143436" y="3048000"/>
            <a:ext cx="5876364" cy="3736279"/>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12V BATTERY-1.3Ah:</a:t>
            </a:r>
          </a:p>
          <a:p>
            <a:pPr algn="just">
              <a:lnSpc>
                <a:spcPct val="150000"/>
              </a:lnSpc>
            </a:pPr>
            <a:r>
              <a:rPr lang="en-US" sz="2000" dirty="0">
                <a:latin typeface="Times New Roman" panose="02020603050405020304" pitchFamily="18" charset="0"/>
                <a:cs typeface="Times New Roman" panose="02020603050405020304" pitchFamily="18" charset="0"/>
              </a:rPr>
              <a:t>A 12V battery with a capacity of  1.3Ah is a type of lead-acid battery that is commonly used in various applications such as electronic weighing scales, medical equipment, electronic test equipment, emergency lights and rechargeable fans, communication equipment, school and college robotics projects.</a:t>
            </a:r>
            <a:endParaRPr lang="en-IN" sz="2000" dirty="0"/>
          </a:p>
        </p:txBody>
      </p:sp>
      <p:pic>
        <p:nvPicPr>
          <p:cNvPr id="9" name="Picture 8">
            <a:extLst>
              <a:ext uri="{FF2B5EF4-FFF2-40B4-BE49-F238E27FC236}">
                <a16:creationId xmlns:a16="http://schemas.microsoft.com/office/drawing/2014/main" id="{74461F51-5598-4C88-9DCA-B3AC434527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400" y="3886200"/>
            <a:ext cx="2781300" cy="2743200"/>
          </a:xfrm>
          <a:prstGeom prst="rect">
            <a:avLst/>
          </a:prstGeom>
        </p:spPr>
      </p:pic>
    </p:spTree>
    <p:extLst>
      <p:ext uri="{BB962C8B-B14F-4D97-AF65-F5344CB8AC3E}">
        <p14:creationId xmlns:p14="http://schemas.microsoft.com/office/powerpoint/2010/main" val="3759467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69990C-2992-8C2F-AC6B-C653378EB3A1}"/>
              </a:ext>
            </a:extLst>
          </p:cNvPr>
          <p:cNvSpPr txBox="1"/>
          <p:nvPr/>
        </p:nvSpPr>
        <p:spPr>
          <a:xfrm>
            <a:off x="304800" y="381878"/>
            <a:ext cx="5257800" cy="6500306"/>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12v motor with wheels &amp; clamps:</a:t>
            </a:r>
          </a:p>
          <a:p>
            <a:pPr algn="just">
              <a:lnSpc>
                <a:spcPct val="150000"/>
              </a:lnSpc>
            </a:pPr>
            <a:r>
              <a:rPr lang="en-I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12V batteries are used in a variety of applications such as cars, boats, motorcycles, and other vehicles. They are also used in UPS systems, solar panels, and other electronic devices. For example, the Exide 12 Volt/ 7 Ah </a:t>
            </a:r>
            <a:r>
              <a:rPr lang="en-US" sz="2000" dirty="0" err="1">
                <a:latin typeface="Times New Roman" panose="02020603050405020304" pitchFamily="18" charset="0"/>
                <a:cs typeface="Times New Roman" panose="02020603050405020304" pitchFamily="18" charset="0"/>
              </a:rPr>
              <a:t>Powersafe</a:t>
            </a:r>
            <a:r>
              <a:rPr lang="en-US" sz="2000" dirty="0">
                <a:latin typeface="Times New Roman" panose="02020603050405020304" pitchFamily="18" charset="0"/>
                <a:cs typeface="Times New Roman" panose="02020603050405020304" pitchFamily="18" charset="0"/>
              </a:rPr>
              <a:t> Battery is a sealed battery that is used as an original replacement for UPS batteries. The Rechargeable 12V 7AH Sealed Battery is another example of a 12V battery that is used in various applications such as GPS, CCTV cameras, DVR back up, tablet PC, project work, agricultural and industrial.</a:t>
            </a:r>
            <a:endParaRPr lang="en-IN" sz="2000" dirty="0">
              <a:latin typeface="Times New Roman" panose="02020603050405020304" pitchFamily="18" charset="0"/>
              <a:cs typeface="Times New Roman" panose="02020603050405020304" pitchFamily="18" charset="0"/>
            </a:endParaRPr>
          </a:p>
          <a:p>
            <a:pPr>
              <a:lnSpc>
                <a:spcPct val="150000"/>
              </a:lnSpc>
            </a:pPr>
            <a:r>
              <a:rPr lang="en-IN" sz="2000" dirty="0">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8DC50270-1270-00D8-2AA1-8A45A7888A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67400" y="1371600"/>
            <a:ext cx="2971800" cy="3657600"/>
          </a:xfrm>
          <a:prstGeom prst="rect">
            <a:avLst/>
          </a:prstGeom>
        </p:spPr>
      </p:pic>
    </p:spTree>
    <p:extLst>
      <p:ext uri="{BB962C8B-B14F-4D97-AF65-F5344CB8AC3E}">
        <p14:creationId xmlns:p14="http://schemas.microsoft.com/office/powerpoint/2010/main" val="3065240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2EE049-0A19-9E43-ECF6-8515925063FF}"/>
              </a:ext>
            </a:extLst>
          </p:cNvPr>
          <p:cNvSpPr txBox="1"/>
          <p:nvPr/>
        </p:nvSpPr>
        <p:spPr>
          <a:xfrm>
            <a:off x="0" y="76200"/>
            <a:ext cx="4876800" cy="3730317"/>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Sun Board sheet:</a:t>
            </a:r>
          </a:p>
          <a:p>
            <a:pPr algn="just">
              <a:lnSpc>
                <a:spcPct val="150000"/>
              </a:lnSpc>
            </a:pPr>
            <a:r>
              <a:rPr lang="en-I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Sun Board is a very strong, light, and easily cut sheet material used for the mounting of vinyl prints, as backing in framing, and for painting. It usually has three layers — an inner layer of polystyrene foam and a white clay-coated paper on the outside.</a:t>
            </a:r>
            <a:endParaRPr lang="en-IN" sz="2000" dirty="0">
              <a:latin typeface="Times New Roman" panose="02020603050405020304" pitchFamily="18" charset="0"/>
              <a:cs typeface="Times New Roman" panose="02020603050405020304" pitchFamily="18" charset="0"/>
            </a:endParaRP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EED8543-E789-86DA-FF99-9E94042976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0" y="304800"/>
            <a:ext cx="2914650" cy="3067050"/>
          </a:xfrm>
          <a:prstGeom prst="rect">
            <a:avLst/>
          </a:prstGeom>
        </p:spPr>
      </p:pic>
      <p:sp>
        <p:nvSpPr>
          <p:cNvPr id="5" name="TextBox 4">
            <a:extLst>
              <a:ext uri="{FF2B5EF4-FFF2-40B4-BE49-F238E27FC236}">
                <a16:creationId xmlns:a16="http://schemas.microsoft.com/office/drawing/2014/main" id="{56A98B34-06C6-C31F-4541-B78B378B9B84}"/>
              </a:ext>
            </a:extLst>
          </p:cNvPr>
          <p:cNvSpPr txBox="1"/>
          <p:nvPr/>
        </p:nvSpPr>
        <p:spPr>
          <a:xfrm>
            <a:off x="228600" y="3733800"/>
            <a:ext cx="5029200" cy="3323987"/>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Jumper wires:</a:t>
            </a:r>
          </a:p>
          <a:p>
            <a:pPr algn="just">
              <a:lnSpc>
                <a:spcPct val="150000"/>
              </a:lnSpc>
            </a:pPr>
            <a:r>
              <a:rPr lang="en-US" sz="1800" dirty="0">
                <a:latin typeface="Times New Roman" panose="02020603050405020304" pitchFamily="18" charset="0"/>
                <a:cs typeface="Times New Roman" panose="02020603050405020304" pitchFamily="18" charset="0"/>
              </a:rPr>
              <a:t>Jumper wires are electrical wires that are used to connect two points on a breadboard or other prototype or test </a:t>
            </a:r>
            <a:r>
              <a:rPr lang="en-US" sz="2000" dirty="0">
                <a:latin typeface="Times New Roman" panose="02020603050405020304" pitchFamily="18" charset="0"/>
                <a:cs typeface="Times New Roman" panose="02020603050405020304" pitchFamily="18" charset="0"/>
              </a:rPr>
              <a:t>circuit</a:t>
            </a:r>
            <a:r>
              <a:rPr lang="en-US" sz="1800" dirty="0">
                <a:latin typeface="Times New Roman" panose="02020603050405020304" pitchFamily="18" charset="0"/>
                <a:cs typeface="Times New Roman" panose="02020603050405020304" pitchFamily="18" charset="0"/>
              </a:rPr>
              <a:t>. They typically come in three versions: male-to-male, male-to-female and female-to-female. You can purchase jumper wires easily and inexpensively or make your own.</a:t>
            </a:r>
            <a:endParaRPr lang="en-IN" sz="1800" dirty="0"/>
          </a:p>
          <a:p>
            <a:endParaRPr lang="en-IN" dirty="0"/>
          </a:p>
        </p:txBody>
      </p:sp>
      <p:pic>
        <p:nvPicPr>
          <p:cNvPr id="6" name="Picture 5">
            <a:extLst>
              <a:ext uri="{FF2B5EF4-FFF2-40B4-BE49-F238E27FC236}">
                <a16:creationId xmlns:a16="http://schemas.microsoft.com/office/drawing/2014/main" id="{DA10CBC2-BDE8-CDAD-3735-EC078068158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5000" y="3733800"/>
            <a:ext cx="2901203" cy="2743200"/>
          </a:xfrm>
          <a:prstGeom prst="rect">
            <a:avLst/>
          </a:prstGeom>
        </p:spPr>
      </p:pic>
    </p:spTree>
    <p:extLst>
      <p:ext uri="{BB962C8B-B14F-4D97-AF65-F5344CB8AC3E}">
        <p14:creationId xmlns:p14="http://schemas.microsoft.com/office/powerpoint/2010/main" val="1527745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0886"/>
            <a:ext cx="7772400" cy="7258397"/>
          </a:xfrm>
          <a:prstGeom prst="rect">
            <a:avLst/>
          </a:prstGeom>
        </p:spPr>
        <p:txBody>
          <a:bodyPr wrap="square">
            <a:spAutoFit/>
          </a:bodyPr>
          <a:lstStyle/>
          <a:p>
            <a:pPr algn="ctr"/>
            <a:endParaRPr lang="en-US" sz="2400" b="1" dirty="0">
              <a:latin typeface="Times New Roman" pitchFamily="18" charset="0"/>
              <a:cs typeface="Times New Roman" pitchFamily="18" charset="0"/>
            </a:endParaRPr>
          </a:p>
          <a:p>
            <a:pPr algn="ctr"/>
            <a:r>
              <a:rPr lang="en-US" sz="2400" b="1" dirty="0">
                <a:latin typeface="Times New Roman" pitchFamily="18" charset="0"/>
                <a:cs typeface="Times New Roman" pitchFamily="18" charset="0"/>
              </a:rPr>
              <a:t>SOFTWARE</a:t>
            </a:r>
            <a:r>
              <a:rPr lang="en-US" sz="2800" b="1" dirty="0">
                <a:latin typeface="Times New Roman" pitchFamily="18" charset="0"/>
                <a:cs typeface="Times New Roman" pitchFamily="18" charset="0"/>
              </a:rPr>
              <a:t> </a:t>
            </a:r>
            <a:r>
              <a:rPr lang="en-US" sz="2400" b="1" dirty="0">
                <a:latin typeface="Times New Roman" pitchFamily="18" charset="0"/>
                <a:cs typeface="Times New Roman" pitchFamily="18" charset="0"/>
              </a:rPr>
              <a:t>DETAILS</a:t>
            </a:r>
          </a:p>
          <a:p>
            <a:pPr algn="just">
              <a:lnSpc>
                <a:spcPct val="150000"/>
              </a:lnSpc>
              <a:spcAft>
                <a:spcPts val="1000"/>
              </a:spcAft>
            </a:pP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WINDOWS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Windows is a popular operating system (OS) developed by Microsoft Corporation. It is widely used on desktops, laptops, and servers, and is known for its user-friendly interface, powerful features, and wide range of software applications.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Windows provides a graphical user interface (GUI) that allows users to interact with the OS and applications using icons, menus, and windows. It also supports a wide range of hardware devices, such as printers, scanners, and cameras, and has built-in drivers for many popular devices.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US" sz="2400" b="1" dirty="0">
              <a:latin typeface="Times New Roman" pitchFamily="18" charset="0"/>
              <a:cs typeface="Times New Roman" pitchFamily="18" charset="0"/>
            </a:endParaRPr>
          </a:p>
          <a:p>
            <a:pPr algn="ctr"/>
            <a:r>
              <a:rPr lang="en-US" sz="2400" b="1" dirty="0">
                <a:latin typeface="Times New Roman" pitchFamily="18" charset="0"/>
                <a:cs typeface="Times New Roman" pitchFamily="18" charset="0"/>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8" name="TextBox 1"/>
          <p:cNvSpPr txBox="1"/>
          <p:nvPr/>
        </p:nvSpPr>
        <p:spPr>
          <a:xfrm>
            <a:off x="533400" y="76200"/>
            <a:ext cx="7848600" cy="461665"/>
          </a:xfrm>
          <a:prstGeom prst="rect">
            <a:avLst/>
          </a:prstGeom>
          <a:noFill/>
        </p:spPr>
        <p:txBody>
          <a:bodyPr wrap="square" rtlCol="0">
            <a:spAutoFit/>
          </a:bodyPr>
          <a:lstStyle/>
          <a:p>
            <a:pPr algn="ctr"/>
            <a:r>
              <a:rPr lang="en-US" sz="2400" b="1" dirty="0">
                <a:latin typeface="Times New Roman" pitchFamily="18" charset="0"/>
                <a:cs typeface="Times New Roman" pitchFamily="18" charset="0"/>
              </a:rPr>
              <a:t>ABSTRACT  </a:t>
            </a:r>
          </a:p>
        </p:txBody>
      </p:sp>
      <p:sp>
        <p:nvSpPr>
          <p:cNvPr id="2" name="TextBox 1">
            <a:extLst>
              <a:ext uri="{FF2B5EF4-FFF2-40B4-BE49-F238E27FC236}">
                <a16:creationId xmlns:a16="http://schemas.microsoft.com/office/drawing/2014/main" id="{301EFF8A-8350-324C-CEDF-0A9DDE0A8069}"/>
              </a:ext>
            </a:extLst>
          </p:cNvPr>
          <p:cNvSpPr txBox="1"/>
          <p:nvPr/>
        </p:nvSpPr>
        <p:spPr>
          <a:xfrm>
            <a:off x="419100" y="384348"/>
            <a:ext cx="8458200" cy="6832640"/>
          </a:xfrm>
          <a:prstGeom prst="rect">
            <a:avLst/>
          </a:prstGeom>
          <a:noFill/>
        </p:spPr>
        <p:txBody>
          <a:bodyPr wrap="square" numCol="1" rtlCol="0">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 This project was developed in a way that the robot is controlled by voice commands. An Android application with a microcontroller is used for required tasks. The connection between the Android app and the vehicle is facilitated with Bluetooth technology. The robot is controlled by buttons on the application or by spoken commands of the user. The movement of the robot is facilitated by the two dc servo motors connected to the microcontroller at the receiver side. The commands from the application are converted into digital signals by the Bluetooth RF transmitter for an appropriate range (about 100 meters) to the robot. At the receiver end the data gets decoded by the receiver and is fed to the microcontroller which drives the DC motors for the necessary work. The aim of Voice Controlled Robotic Vehicle is to perform the required task by listening to the commands of the user. A prior preparatory session is needed for the smooth operation of the robot by the user. For the same, a code is used for giving instructions to the controller. </a:t>
            </a:r>
          </a:p>
          <a:p>
            <a:pPr algn="just"/>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113B93-3FCB-7BE7-8EA5-0BD35D24004A}"/>
              </a:ext>
            </a:extLst>
          </p:cNvPr>
          <p:cNvSpPr txBox="1"/>
          <p:nvPr/>
        </p:nvSpPr>
        <p:spPr>
          <a:xfrm>
            <a:off x="457200" y="381000"/>
            <a:ext cx="8077200" cy="5370701"/>
          </a:xfrm>
          <a:prstGeom prst="rect">
            <a:avLst/>
          </a:prstGeom>
          <a:noFill/>
        </p:spPr>
        <p:txBody>
          <a:bodyPr wrap="square" rtlCol="0">
            <a:spAutoFit/>
          </a:bodyPr>
          <a:lstStyle/>
          <a:p>
            <a:pPr algn="just">
              <a:lnSpc>
                <a:spcPct val="150000"/>
              </a:lnSpc>
              <a:spcAft>
                <a:spcPts val="10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ARDUINO IDE SOFTWARE :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Arduino Integrated Development Environment (IDE) is a software application used to program Arduino microcontroller boards. It is available for Windows, Mac, and Linux operating systems, and is designed to be user-friendly and easy to use, even for beginners.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Arduino IDE provides a code editor that supports syntax highlighting and auto-completion, making it easy for users to write and debug Arduino code. It also includes a serial monitor that allows users to send and receive data from their Arduino board, as well as a built-in library manager that makes it easy to download and install libraries for common tasks.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423345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71A72E-B5FE-1B0C-2EF1-3B14618C73F8}"/>
              </a:ext>
            </a:extLst>
          </p:cNvPr>
          <p:cNvSpPr txBox="1"/>
          <p:nvPr/>
        </p:nvSpPr>
        <p:spPr>
          <a:xfrm>
            <a:off x="685800" y="762000"/>
            <a:ext cx="7772400" cy="5832366"/>
          </a:xfrm>
          <a:prstGeom prst="rect">
            <a:avLst/>
          </a:prstGeom>
          <a:noFill/>
        </p:spPr>
        <p:txBody>
          <a:bodyPr wrap="square" rtlCol="0">
            <a:spAutoFit/>
          </a:bodyPr>
          <a:lstStyle/>
          <a:p>
            <a:pPr algn="just">
              <a:lnSpc>
                <a:spcPct val="150000"/>
              </a:lnSpc>
              <a:spcAft>
                <a:spcPts val="10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ANDROID PHONE :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An Android phone is a type of smartphone that uses the Android operating system (OS) developed by Google. Android is one of the most popular mobile operating systems in the world and is used on a wide range of smartphones, tablets, and other mobile devices.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Android phones come in various sizes, shapes, and configurations, with different features and capabilities. Most Android phones have touchscreens, cameras, and support for Wi-Fi and cellular connectivity, as well as GPS and Bluetooth capabilities. They can also run a wide range of apps, from social media and productivity apps to games and entertainment apps.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191145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040D55-5A72-A906-E3F4-7211EB258D07}"/>
              </a:ext>
            </a:extLst>
          </p:cNvPr>
          <p:cNvSpPr txBox="1"/>
          <p:nvPr/>
        </p:nvSpPr>
        <p:spPr>
          <a:xfrm>
            <a:off x="685800" y="533400"/>
            <a:ext cx="7620000" cy="6294031"/>
          </a:xfrm>
          <a:prstGeom prst="rect">
            <a:avLst/>
          </a:prstGeom>
          <a:noFill/>
        </p:spPr>
        <p:txBody>
          <a:bodyPr wrap="square" rtlCol="0">
            <a:spAutoFit/>
          </a:bodyPr>
          <a:lstStyle/>
          <a:p>
            <a:pPr algn="just">
              <a:lnSpc>
                <a:spcPct val="150000"/>
              </a:lnSpc>
              <a:spcAft>
                <a:spcPts val="10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BLUETOOTH CONTROLLER APP :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 Bluetooth controller app is a software application that allows users to connect and control devices that use Bluetooth technology. These apps are commonly used with gaming controllers, speakers, headphones, and other Bluetooth-enabled devices.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app typically connects to the device via Bluetooth and provides a user interface for controlling various functions of the device. For example, a Bluetooth controller app for a gaming controller might allow users to customize button mapping, adjust vibration settings, or change other settings related to gameplay. Similarly, a Bluetooth controller app for speakers or headphones might allow users to adjust the volume, equalizer settings, or other audio parameters.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475727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67216B2-CC5B-9A15-B9AE-D8A601EE8690}"/>
              </a:ext>
            </a:extLst>
          </p:cNvPr>
          <p:cNvSpPr txBox="1"/>
          <p:nvPr/>
        </p:nvSpPr>
        <p:spPr>
          <a:xfrm>
            <a:off x="609600" y="457200"/>
            <a:ext cx="7696200" cy="6487930"/>
          </a:xfrm>
          <a:prstGeom prst="rect">
            <a:avLst/>
          </a:prstGeom>
          <a:noFill/>
        </p:spPr>
        <p:txBody>
          <a:bodyPr wrap="square" rtlCol="0">
            <a:spAutoFit/>
          </a:bodyPr>
          <a:lstStyle/>
          <a:p>
            <a:pPr>
              <a:lnSpc>
                <a:spcPts val="1425"/>
              </a:lnSpc>
              <a:spcAft>
                <a:spcPts val="800"/>
              </a:spcAft>
            </a:pPr>
            <a:r>
              <a:rPr lang="en-IN" sz="2400" b="1" kern="0" dirty="0">
                <a:effectLst/>
                <a:latin typeface="Times New Roman" panose="02020603050405020304" pitchFamily="18" charset="0"/>
                <a:ea typeface="Times New Roman" panose="02020603050405020304" pitchFamily="18" charset="0"/>
                <a:cs typeface="Times New Roman" panose="02020603050405020304" pitchFamily="18" charset="0"/>
              </a:rPr>
              <a:t>CODE : </a:t>
            </a:r>
          </a:p>
          <a:p>
            <a:pPr>
              <a:lnSpc>
                <a:spcPts val="1425"/>
              </a:lnSpc>
              <a:spcAft>
                <a:spcPts val="800"/>
              </a:spcAft>
            </a:pPr>
            <a:endParaRPr lang="en-IN" kern="0" dirty="0">
              <a:solidFill>
                <a:srgbClr val="728E00"/>
              </a:solidFill>
              <a:latin typeface="Times New Roman" panose="02020603050405020304" pitchFamily="18" charset="0"/>
              <a:ea typeface="Times New Roman" panose="02020603050405020304" pitchFamily="18" charset="0"/>
              <a:cs typeface="Times New Roman" panose="02020603050405020304" pitchFamily="18" charset="0"/>
            </a:endParaRPr>
          </a:p>
          <a:p>
            <a:pPr>
              <a:lnSpc>
                <a:spcPts val="1425"/>
              </a:lnSpc>
              <a:spcAft>
                <a:spcPts val="800"/>
              </a:spcAft>
            </a:pPr>
            <a:r>
              <a:rPr lang="en-IN" kern="0" dirty="0">
                <a:solidFill>
                  <a:srgbClr val="728E00"/>
                </a:solidFill>
                <a:effectLst/>
                <a:latin typeface="Times New Roman" panose="02020603050405020304" pitchFamily="18" charset="0"/>
                <a:ea typeface="Times New Roman" panose="02020603050405020304" pitchFamily="18" charset="0"/>
                <a:cs typeface="Times New Roman" panose="02020603050405020304" pitchFamily="18" charset="0"/>
              </a:rPr>
              <a:t>#include</a:t>
            </a: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&lt;</a:t>
            </a:r>
            <a:r>
              <a:rPr lang="en-IN" kern="0" dirty="0" err="1">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SoftwareSerial.h</a:t>
            </a:r>
            <a:r>
              <a:rPr lang="en-IN"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&gt;</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kern="0" dirty="0" err="1">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SoftwareSerial</a:t>
            </a: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kern="0" dirty="0">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BT</a:t>
            </a:r>
            <a:r>
              <a:rPr lang="en-IN"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0</a:t>
            </a: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1</a:t>
            </a:r>
            <a:r>
              <a:rPr lang="en-IN"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kern="0" dirty="0">
                <a:solidFill>
                  <a:srgbClr val="95A5A6"/>
                </a:solidFill>
                <a:effectLst/>
                <a:latin typeface="Times New Roman" panose="02020603050405020304" pitchFamily="18" charset="0"/>
                <a:ea typeface="Times New Roman" panose="02020603050405020304" pitchFamily="18" charset="0"/>
                <a:cs typeface="Times New Roman" panose="02020603050405020304" pitchFamily="18" charset="0"/>
              </a:rPr>
              <a:t> //TX, RX respectively</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String </a:t>
            </a:r>
            <a:r>
              <a:rPr lang="en-IN" kern="0" dirty="0" err="1">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readvoice</a:t>
            </a: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kern="0" dirty="0">
                <a:solidFill>
                  <a:srgbClr val="00979D"/>
                </a:solidFill>
                <a:effectLst/>
                <a:latin typeface="Times New Roman" panose="02020603050405020304" pitchFamily="18" charset="0"/>
                <a:ea typeface="Times New Roman" panose="02020603050405020304" pitchFamily="18" charset="0"/>
                <a:cs typeface="Times New Roman" panose="02020603050405020304" pitchFamily="18" charset="0"/>
              </a:rPr>
              <a:t>void</a:t>
            </a: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kern="0" dirty="0">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setup</a:t>
            </a:r>
            <a:r>
              <a:rPr lang="en-IN"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BT</a:t>
            </a:r>
            <a:r>
              <a:rPr lang="en-IN" kern="0" dirty="0" err="1">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begin</a:t>
            </a:r>
            <a:r>
              <a:rPr lang="en-IN"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9600</a:t>
            </a:r>
            <a:r>
              <a:rPr lang="en-IN"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Serial</a:t>
            </a:r>
            <a:r>
              <a:rPr lang="en-IN" kern="0" dirty="0" err="1">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begin</a:t>
            </a:r>
            <a:r>
              <a:rPr lang="en-IN"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9600</a:t>
            </a:r>
            <a:r>
              <a:rPr lang="en-IN"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pinMode</a:t>
            </a:r>
            <a:r>
              <a:rPr lang="en-IN"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4</a:t>
            </a: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OUTPUT</a:t>
            </a:r>
            <a:r>
              <a:rPr lang="en-IN"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pinMode</a:t>
            </a:r>
            <a:r>
              <a:rPr lang="en-IN"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3</a:t>
            </a: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OUTPUT</a:t>
            </a:r>
            <a:r>
              <a:rPr lang="en-IN"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pinMode</a:t>
            </a:r>
            <a:r>
              <a:rPr lang="en-IN"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5</a:t>
            </a: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OUTPUT</a:t>
            </a:r>
            <a:r>
              <a:rPr lang="en-IN"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pinMode</a:t>
            </a:r>
            <a:r>
              <a:rPr lang="en-IN"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6</a:t>
            </a: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OUTPUT</a:t>
            </a:r>
            <a:r>
              <a:rPr lang="en-IN"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kern="0" dirty="0">
                <a:solidFill>
                  <a:srgbClr val="00979D"/>
                </a:solidFill>
                <a:effectLst/>
                <a:latin typeface="Times New Roman" panose="02020603050405020304" pitchFamily="18" charset="0"/>
                <a:ea typeface="Times New Roman" panose="02020603050405020304" pitchFamily="18" charset="0"/>
                <a:cs typeface="Times New Roman" panose="02020603050405020304" pitchFamily="18" charset="0"/>
              </a:rPr>
              <a:t>void</a:t>
            </a: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kern="0" dirty="0">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loop</a:t>
            </a:r>
            <a:r>
              <a:rPr lang="en-IN"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kern="0" dirty="0">
                <a:solidFill>
                  <a:srgbClr val="728E00"/>
                </a:solidFill>
                <a:effectLst/>
                <a:latin typeface="Times New Roman" panose="02020603050405020304" pitchFamily="18" charset="0"/>
                <a:ea typeface="Times New Roman" panose="02020603050405020304" pitchFamily="18" charset="0"/>
                <a:cs typeface="Times New Roman" panose="02020603050405020304" pitchFamily="18" charset="0"/>
              </a:rPr>
              <a:t>while</a:t>
            </a: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BT</a:t>
            </a:r>
            <a:r>
              <a:rPr lang="en-IN" kern="0" dirty="0" err="1">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available</a:t>
            </a:r>
            <a:r>
              <a:rPr lang="en-IN"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kern="0" dirty="0">
                <a:solidFill>
                  <a:srgbClr val="95A5A6"/>
                </a:solidFill>
                <a:effectLst/>
                <a:latin typeface="Times New Roman" panose="02020603050405020304" pitchFamily="18" charset="0"/>
                <a:ea typeface="Times New Roman" panose="02020603050405020304" pitchFamily="18" charset="0"/>
                <a:cs typeface="Times New Roman" panose="02020603050405020304" pitchFamily="18" charset="0"/>
              </a:rPr>
              <a:t>  //Check if there is an available byte to read</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kern="0" dirty="0">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delay</a:t>
            </a:r>
            <a:r>
              <a:rPr lang="en-IN"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10</a:t>
            </a:r>
            <a:r>
              <a:rPr lang="en-IN"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kern="0" dirty="0">
                <a:solidFill>
                  <a:srgbClr val="95A5A6"/>
                </a:solidFill>
                <a:effectLst/>
                <a:latin typeface="Times New Roman" panose="02020603050405020304" pitchFamily="18" charset="0"/>
                <a:ea typeface="Times New Roman" panose="02020603050405020304" pitchFamily="18" charset="0"/>
                <a:cs typeface="Times New Roman" panose="02020603050405020304" pitchFamily="18" charset="0"/>
              </a:rPr>
              <a:t> //Delay added to make thing stable</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kern="0" dirty="0">
                <a:solidFill>
                  <a:srgbClr val="00979D"/>
                </a:solidFill>
                <a:effectLst/>
                <a:latin typeface="Times New Roman" panose="02020603050405020304" pitchFamily="18" charset="0"/>
                <a:ea typeface="Times New Roman" panose="02020603050405020304" pitchFamily="18" charset="0"/>
                <a:cs typeface="Times New Roman" panose="02020603050405020304" pitchFamily="18" charset="0"/>
              </a:rPr>
              <a:t>char</a:t>
            </a: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c = </a:t>
            </a:r>
            <a:r>
              <a:rPr lang="en-IN"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BT</a:t>
            </a:r>
            <a:r>
              <a:rPr lang="en-IN" kern="0" dirty="0" err="1">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read</a:t>
            </a:r>
            <a:r>
              <a:rPr lang="en-IN"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kern="0" dirty="0">
                <a:solidFill>
                  <a:srgbClr val="95A5A6"/>
                </a:solidFill>
                <a:effectLst/>
                <a:latin typeface="Times New Roman" panose="02020603050405020304" pitchFamily="18" charset="0"/>
                <a:ea typeface="Times New Roman" panose="02020603050405020304" pitchFamily="18" charset="0"/>
                <a:cs typeface="Times New Roman" panose="02020603050405020304" pitchFamily="18" charset="0"/>
              </a:rPr>
              <a:t> //Conduct a serial read</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kern="0" dirty="0" err="1">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readvoice</a:t>
            </a: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 c;</a:t>
            </a:r>
            <a:r>
              <a:rPr lang="en-IN" kern="0" dirty="0">
                <a:solidFill>
                  <a:srgbClr val="95A5A6"/>
                </a:solidFill>
                <a:effectLst/>
                <a:latin typeface="Times New Roman" panose="02020603050405020304" pitchFamily="18" charset="0"/>
                <a:ea typeface="Times New Roman" panose="02020603050405020304" pitchFamily="18" charset="0"/>
                <a:cs typeface="Times New Roman" panose="02020603050405020304" pitchFamily="18" charset="0"/>
              </a:rPr>
              <a:t> //build the string- "forward", "reverse", "left" and "right"</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kern="0" dirty="0">
                <a:solidFill>
                  <a:srgbClr val="728E00"/>
                </a:solidFill>
                <a:effectLst/>
                <a:latin typeface="Times New Roman" panose="02020603050405020304" pitchFamily="18" charset="0"/>
                <a:ea typeface="Times New Roman" panose="02020603050405020304" pitchFamily="18" charset="0"/>
                <a:cs typeface="Times New Roman" panose="02020603050405020304" pitchFamily="18" charset="0"/>
              </a:rPr>
              <a:t>if</a:t>
            </a: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readvoice</a:t>
            </a:r>
            <a:r>
              <a:rPr lang="en-IN" kern="0" dirty="0" err="1">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length</a:t>
            </a:r>
            <a:r>
              <a:rPr lang="en-IN"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&gt; </a:t>
            </a:r>
            <a:r>
              <a:rPr lang="en-IN"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0</a:t>
            </a:r>
            <a:r>
              <a:rPr lang="en-IN"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Serial</a:t>
            </a:r>
            <a:r>
              <a:rPr lang="en-IN" kern="0" dirty="0" err="1">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println</a:t>
            </a:r>
            <a:r>
              <a:rPr lang="en-IN"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kern="0" dirty="0" err="1">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readvoice</a:t>
            </a:r>
            <a:r>
              <a:rPr lang="en-IN"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kern="0" dirty="0">
                <a:solidFill>
                  <a:srgbClr val="728E00"/>
                </a:solidFill>
                <a:effectLst/>
                <a:latin typeface="Times New Roman" panose="02020603050405020304" pitchFamily="18" charset="0"/>
                <a:ea typeface="Times New Roman" panose="02020603050405020304" pitchFamily="18" charset="0"/>
                <a:cs typeface="Times New Roman" panose="02020603050405020304" pitchFamily="18" charset="0"/>
              </a:rPr>
              <a:t>if</a:t>
            </a:r>
            <a:r>
              <a:rPr lang="en-IN"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kern="0" dirty="0" err="1">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readvoice</a:t>
            </a: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lang="en-IN"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kern="0" dirty="0" err="1">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backf</a:t>
            </a:r>
            <a:r>
              <a:rPr lang="en-IN"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14397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B03F97-872B-2823-251E-1A1520B65BA5}"/>
              </a:ext>
            </a:extLst>
          </p:cNvPr>
          <p:cNvSpPr txBox="1"/>
          <p:nvPr/>
        </p:nvSpPr>
        <p:spPr>
          <a:xfrm>
            <a:off x="609600" y="457200"/>
            <a:ext cx="7696200" cy="5923673"/>
          </a:xfrm>
          <a:prstGeom prst="rect">
            <a:avLst/>
          </a:prstGeom>
          <a:noFill/>
        </p:spPr>
        <p:txBody>
          <a:bodyPr wrap="square" rtlCol="0">
            <a:spAutoFit/>
          </a:bodyPr>
          <a:lstStyle/>
          <a:p>
            <a:pPr>
              <a:lnSpc>
                <a:spcPts val="1425"/>
              </a:lnSpc>
              <a:spcAft>
                <a:spcPts val="800"/>
              </a:spcAft>
            </a:pPr>
            <a:r>
              <a:rPr lang="en-IN"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3</a:t>
            </a: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HIGH</a:t>
            </a:r>
            <a:r>
              <a:rPr lang="en-IN"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4</a:t>
            </a: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HIGH</a:t>
            </a:r>
            <a:r>
              <a:rPr lang="en-IN"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5</a:t>
            </a: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,LOW</a:t>
            </a:r>
            <a:r>
              <a:rPr lang="en-IN"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6</a:t>
            </a: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,LOW</a:t>
            </a:r>
            <a:r>
              <a:rPr lang="en-IN"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kern="0" dirty="0">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delay</a:t>
            </a:r>
            <a:r>
              <a:rPr lang="en-IN"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100</a:t>
            </a:r>
            <a:r>
              <a:rPr lang="en-IN"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kern="0" dirty="0">
                <a:solidFill>
                  <a:srgbClr val="728E00"/>
                </a:solidFill>
                <a:effectLst/>
                <a:latin typeface="Times New Roman" panose="02020603050405020304" pitchFamily="18" charset="0"/>
                <a:ea typeface="Times New Roman" panose="02020603050405020304" pitchFamily="18" charset="0"/>
                <a:cs typeface="Times New Roman" panose="02020603050405020304" pitchFamily="18" charset="0"/>
              </a:rPr>
              <a:t>else</a:t>
            </a: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kern="0" dirty="0">
                <a:solidFill>
                  <a:srgbClr val="728E00"/>
                </a:solidFill>
                <a:effectLst/>
                <a:latin typeface="Times New Roman" panose="02020603050405020304" pitchFamily="18" charset="0"/>
                <a:ea typeface="Times New Roman" panose="02020603050405020304" pitchFamily="18" charset="0"/>
                <a:cs typeface="Times New Roman" panose="02020603050405020304" pitchFamily="18" charset="0"/>
              </a:rPr>
              <a:t>if</a:t>
            </a:r>
            <a:r>
              <a:rPr lang="en-IN"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kern="0" dirty="0" err="1">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readvoice</a:t>
            </a: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lang="en-IN"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 forward#"</a:t>
            </a:r>
            <a:r>
              <a:rPr lang="en-IN"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3</a:t>
            </a: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LOW</a:t>
            </a:r>
            <a:r>
              <a:rPr lang="en-IN"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4</a:t>
            </a: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LOW</a:t>
            </a:r>
            <a:r>
              <a:rPr lang="en-IN"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5</a:t>
            </a: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HIGH</a:t>
            </a:r>
            <a:r>
              <a:rPr lang="en-IN"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6</a:t>
            </a: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,HIGH</a:t>
            </a:r>
            <a:r>
              <a:rPr lang="en-IN"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kern="0" dirty="0">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delay</a:t>
            </a:r>
            <a:r>
              <a:rPr lang="en-IN"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100</a:t>
            </a:r>
            <a:r>
              <a:rPr lang="en-IN"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kern="0" dirty="0">
                <a:solidFill>
                  <a:srgbClr val="728E00"/>
                </a:solidFill>
                <a:effectLst/>
                <a:latin typeface="Times New Roman" panose="02020603050405020304" pitchFamily="18" charset="0"/>
                <a:ea typeface="Times New Roman" panose="02020603050405020304" pitchFamily="18" charset="0"/>
                <a:cs typeface="Times New Roman" panose="02020603050405020304" pitchFamily="18" charset="0"/>
              </a:rPr>
              <a:t>else</a:t>
            </a: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kern="0" dirty="0">
                <a:solidFill>
                  <a:srgbClr val="728E00"/>
                </a:solidFill>
                <a:effectLst/>
                <a:latin typeface="Times New Roman" panose="02020603050405020304" pitchFamily="18" charset="0"/>
                <a:ea typeface="Times New Roman" panose="02020603050405020304" pitchFamily="18" charset="0"/>
                <a:cs typeface="Times New Roman" panose="02020603050405020304" pitchFamily="18" charset="0"/>
              </a:rPr>
              <a:t>if</a:t>
            </a: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kern="0" dirty="0" err="1">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readvoice</a:t>
            </a: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lang="en-IN"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"*left#"</a:t>
            </a:r>
            <a:r>
              <a:rPr lang="en-IN"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3</a:t>
            </a: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HIGH</a:t>
            </a:r>
            <a:r>
              <a:rPr lang="en-IN"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4</a:t>
            </a: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LOW</a:t>
            </a:r>
            <a:r>
              <a:rPr lang="en-IN"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5</a:t>
            </a: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LOW</a:t>
            </a:r>
            <a:r>
              <a:rPr lang="en-IN"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6</a:t>
            </a: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LOW</a:t>
            </a:r>
            <a:r>
              <a:rPr lang="en-IN"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635641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FD2B01-CEB1-1FF2-406F-2DB6A226A902}"/>
              </a:ext>
            </a:extLst>
          </p:cNvPr>
          <p:cNvSpPr txBox="1"/>
          <p:nvPr/>
        </p:nvSpPr>
        <p:spPr>
          <a:xfrm>
            <a:off x="533400" y="533400"/>
            <a:ext cx="8001000" cy="5930150"/>
          </a:xfrm>
          <a:prstGeom prst="rect">
            <a:avLst/>
          </a:prstGeom>
          <a:noFill/>
        </p:spPr>
        <p:txBody>
          <a:bodyPr wrap="square" rtlCol="0">
            <a:spAutoFit/>
          </a:bodyPr>
          <a:lstStyle/>
          <a:p>
            <a:pPr>
              <a:lnSpc>
                <a:spcPts val="1425"/>
              </a:lnSpc>
              <a:spcAft>
                <a:spcPts val="800"/>
              </a:spcAft>
            </a:pPr>
            <a:r>
              <a:rPr lang="en-IN" kern="0" dirty="0">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delay</a:t>
            </a: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800</a:t>
            </a:r>
            <a:r>
              <a:rPr lang="en-IN"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3</a:t>
            </a: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HIGH</a:t>
            </a:r>
            <a:r>
              <a:rPr lang="en-IN"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4</a:t>
            </a: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HIGH</a:t>
            </a:r>
            <a:r>
              <a:rPr lang="en-IN"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5</a:t>
            </a: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,LOW</a:t>
            </a:r>
            <a:r>
              <a:rPr lang="en-IN"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6</a:t>
            </a: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,LOW</a:t>
            </a:r>
            <a:r>
              <a:rPr lang="en-IN"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kern="0" dirty="0">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delay</a:t>
            </a:r>
            <a:r>
              <a:rPr lang="en-IN"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100</a:t>
            </a:r>
            <a:r>
              <a:rPr lang="en-IN"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728E00"/>
                </a:solidFill>
                <a:effectLst/>
                <a:latin typeface="Times New Roman" panose="02020603050405020304" pitchFamily="18" charset="0"/>
                <a:ea typeface="Times New Roman" panose="02020603050405020304" pitchFamily="18" charset="0"/>
                <a:cs typeface="Times New Roman" panose="02020603050405020304" pitchFamily="18" charset="0"/>
              </a:rPr>
              <a:t>else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728E00"/>
                </a:solidFill>
                <a:effectLst/>
                <a:latin typeface="Times New Roman" panose="02020603050405020304" pitchFamily="18" charset="0"/>
                <a:ea typeface="Times New Roman" panose="02020603050405020304" pitchFamily="18" charset="0"/>
                <a:cs typeface="Times New Roman" panose="02020603050405020304" pitchFamily="18" charset="0"/>
              </a:rPr>
              <a:t>if</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readvoice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"*right#"</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3</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LOW</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4</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HIGH</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5</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LOW</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6</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LOW</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delay</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800</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3</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HIGH</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4</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HIGH</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5</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,LOW</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6</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,LOW</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delay</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100</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728E00"/>
                </a:solidFill>
                <a:effectLst/>
                <a:latin typeface="Times New Roman" panose="02020603050405020304" pitchFamily="18" charset="0"/>
                <a:ea typeface="Times New Roman" panose="02020603050405020304" pitchFamily="18" charset="0"/>
                <a:cs typeface="Times New Roman" panose="02020603050405020304" pitchFamily="18" charset="0"/>
              </a:rPr>
              <a:t>else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728E00"/>
                </a:solidFill>
                <a:effectLst/>
                <a:latin typeface="Times New Roman" panose="02020603050405020304" pitchFamily="18" charset="0"/>
                <a:ea typeface="Times New Roman" panose="02020603050405020304" pitchFamily="18" charset="0"/>
                <a:cs typeface="Times New Roman" panose="02020603050405020304" pitchFamily="18" charset="0"/>
              </a:rPr>
              <a:t>if</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err="1">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readvoice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"*show me Garba#"</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472159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F9EBAF-8AEF-B553-2461-4E71683371EB}"/>
              </a:ext>
            </a:extLst>
          </p:cNvPr>
          <p:cNvSpPr txBox="1"/>
          <p:nvPr/>
        </p:nvSpPr>
        <p:spPr>
          <a:xfrm>
            <a:off x="609600" y="685800"/>
            <a:ext cx="5486400" cy="5641544"/>
          </a:xfrm>
          <a:prstGeom prst="rect">
            <a:avLst/>
          </a:prstGeom>
          <a:noFill/>
        </p:spPr>
        <p:txBody>
          <a:bodyPr wrap="square" rtlCol="0">
            <a:spAutoFit/>
          </a:bodyPr>
          <a:lstStyle/>
          <a:p>
            <a:pPr>
              <a:lnSpc>
                <a:spcPts val="1425"/>
              </a:lnSpc>
              <a:spcAft>
                <a:spcPts val="800"/>
              </a:spcAft>
            </a:pPr>
            <a:r>
              <a:rPr lang="en-IN" sz="18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3</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LOW</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4</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HIGH</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5</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LOW</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6</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LOW</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delay</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400</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3</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HIGH</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4</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HIGH</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5</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,LOW</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6</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,LOW</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delay</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600</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3</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LOW</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4</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HIGH</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5</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HIGH</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6</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LOW</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delay</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500</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3</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HIGH</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4</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LOW</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5</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LOW</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6</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HIGH</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delay</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500</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1048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3FF9D7-B476-B2DA-63FA-3E91CEF1C6C5}"/>
              </a:ext>
            </a:extLst>
          </p:cNvPr>
          <p:cNvSpPr txBox="1"/>
          <p:nvPr/>
        </p:nvSpPr>
        <p:spPr>
          <a:xfrm>
            <a:off x="762000" y="609600"/>
            <a:ext cx="7315200" cy="5359416"/>
          </a:xfrm>
          <a:prstGeom prst="rect">
            <a:avLst/>
          </a:prstGeom>
          <a:noFill/>
        </p:spPr>
        <p:txBody>
          <a:bodyPr wrap="square" rtlCol="0">
            <a:spAutoFit/>
          </a:bodyPr>
          <a:lstStyle/>
          <a:p>
            <a:pPr>
              <a:lnSpc>
                <a:spcPts val="1425"/>
              </a:lnSpc>
              <a:spcAft>
                <a:spcPts val="800"/>
              </a:spcAft>
            </a:pP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3</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LOW</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4</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HIGH</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5</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LOW</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6</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LOW</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delay</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400</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3</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HIGH</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4</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HIGH</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5</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,LOW</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6</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,LOW</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delay</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600</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3</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LOW</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4</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HIGH</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5</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HIGH</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6</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LOW</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delay</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500</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3</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HIGH</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4</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LOW</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5</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LOW</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6</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HIGH</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446812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A34207-F9ED-94D8-C360-C06F0BE893B4}"/>
              </a:ext>
            </a:extLst>
          </p:cNvPr>
          <p:cNvSpPr txBox="1"/>
          <p:nvPr/>
        </p:nvSpPr>
        <p:spPr>
          <a:xfrm>
            <a:off x="685800" y="457200"/>
            <a:ext cx="7391400" cy="5641544"/>
          </a:xfrm>
          <a:prstGeom prst="rect">
            <a:avLst/>
          </a:prstGeom>
          <a:noFill/>
        </p:spPr>
        <p:txBody>
          <a:bodyPr wrap="square" rtlCol="0">
            <a:spAutoFit/>
          </a:bodyPr>
          <a:lstStyle/>
          <a:p>
            <a:pPr>
              <a:lnSpc>
                <a:spcPts val="1425"/>
              </a:lnSpc>
              <a:spcAft>
                <a:spcPts val="800"/>
              </a:spcAft>
            </a:pPr>
            <a:r>
              <a:rPr lang="en-IN" sz="1800" kern="0" dirty="0">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delay</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500</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3</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LOW</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4</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HIGH</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5</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LOW</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6</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LOW</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delay</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400</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3</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HIGH</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4</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HIGH</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5</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,LOW</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6</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,LOW</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delay</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600</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3</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LOW</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4</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HIGH</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5</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HIGH</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6</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LOW</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delay</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500</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3</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HIGH</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4</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LOW</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5</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LOW</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6</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HIGH</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delay</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500</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3</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LOW</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173305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604CD4-1A7F-8AE6-CE7B-EFF76C8BB1A5}"/>
              </a:ext>
            </a:extLst>
          </p:cNvPr>
          <p:cNvSpPr txBox="1"/>
          <p:nvPr/>
        </p:nvSpPr>
        <p:spPr>
          <a:xfrm>
            <a:off x="609600" y="457200"/>
            <a:ext cx="7620000" cy="6205801"/>
          </a:xfrm>
          <a:prstGeom prst="rect">
            <a:avLst/>
          </a:prstGeom>
          <a:noFill/>
        </p:spPr>
        <p:txBody>
          <a:bodyPr wrap="square" rtlCol="0">
            <a:spAutoFit/>
          </a:bodyPr>
          <a:lstStyle/>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4</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HIGH</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5</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LOW</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6</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LOW</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delay</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400</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3</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HIGH</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4</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HIGH</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5</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,LOW</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6</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,LOW</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delay</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600</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3</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LOW</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4</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HIGH</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5</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HIGH</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6</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LOW</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delay</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500</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3</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HIGH</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4</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LOW</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5</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LOW</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6</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HIGH</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delay</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500</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3</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LOW</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4</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HIGH</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5</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LOW</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6</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LOW</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84997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Rectangle 1"/>
          <p:cNvSpPr/>
          <p:nvPr/>
        </p:nvSpPr>
        <p:spPr>
          <a:xfrm>
            <a:off x="914400" y="685800"/>
            <a:ext cx="6858000" cy="738664"/>
          </a:xfrm>
          <a:prstGeom prst="rect">
            <a:avLst/>
          </a:prstGeom>
        </p:spPr>
        <p:txBody>
          <a:bodyPr wrap="square">
            <a:spAutoFit/>
          </a:bodyPr>
          <a:lstStyle/>
          <a:p>
            <a:pPr algn="ctr"/>
            <a:r>
              <a:rPr lang="en-US" sz="2400" b="1" dirty="0">
                <a:latin typeface="Times New Roman" pitchFamily="18" charset="0"/>
                <a:cs typeface="Times New Roman" pitchFamily="18" charset="0"/>
              </a:rPr>
              <a:t>LIST OF THEMES  </a:t>
            </a:r>
          </a:p>
          <a:p>
            <a:pPr algn="ctr"/>
            <a:endParaRPr lang="en-US" dirty="0"/>
          </a:p>
        </p:txBody>
      </p:sp>
      <p:sp>
        <p:nvSpPr>
          <p:cNvPr id="1048592" name="TextBox 2"/>
          <p:cNvSpPr txBox="1"/>
          <p:nvPr/>
        </p:nvSpPr>
        <p:spPr>
          <a:xfrm>
            <a:off x="762000" y="1371600"/>
            <a:ext cx="7315200" cy="5311069"/>
          </a:xfrm>
          <a:prstGeom prst="rect">
            <a:avLst/>
          </a:prstGeom>
          <a:noFill/>
        </p:spPr>
        <p:txBody>
          <a:bodyPr wrap="square" rtlCol="0">
            <a:spAutoFit/>
          </a:bodyPr>
          <a:lstStyle/>
          <a:p>
            <a:pPr algn="just">
              <a:lnSpc>
                <a:spcPct val="150000"/>
              </a:lnSpc>
            </a:pPr>
            <a:r>
              <a:rPr lang="en-US" sz="2000" dirty="0">
                <a:latin typeface="Times New Roman" pitchFamily="18" charset="0"/>
                <a:cs typeface="Times New Roman" pitchFamily="18" charset="0"/>
              </a:rPr>
              <a:t>     1.  AGRICULTURE</a:t>
            </a:r>
          </a:p>
          <a:p>
            <a:pPr algn="just">
              <a:lnSpc>
                <a:spcPct val="150000"/>
              </a:lnSpc>
            </a:pPr>
            <a:r>
              <a:rPr lang="en-US" sz="2000" dirty="0">
                <a:latin typeface="Times New Roman" pitchFamily="18" charset="0"/>
                <a:cs typeface="Times New Roman" pitchFamily="18" charset="0"/>
              </a:rPr>
              <a:t>     2.  PUBLIC SAFETY</a:t>
            </a:r>
          </a:p>
          <a:p>
            <a:pPr algn="just">
              <a:lnSpc>
                <a:spcPct val="150000"/>
              </a:lnSpc>
            </a:pPr>
            <a:r>
              <a:rPr lang="en-US" sz="2000" dirty="0">
                <a:latin typeface="Times New Roman" pitchFamily="18" charset="0"/>
                <a:cs typeface="Times New Roman" pitchFamily="18" charset="0"/>
              </a:rPr>
              <a:t>     3.  WASTE TO WEALTH</a:t>
            </a:r>
          </a:p>
          <a:p>
            <a:pPr algn="just">
              <a:lnSpc>
                <a:spcPct val="150000"/>
              </a:lnSpc>
            </a:pPr>
            <a:r>
              <a:rPr lang="en-US" sz="2000" dirty="0">
                <a:latin typeface="Times New Roman" pitchFamily="18" charset="0"/>
                <a:cs typeface="Times New Roman" pitchFamily="18" charset="0"/>
              </a:rPr>
              <a:t>     4.  ENERGY CONSERVATION</a:t>
            </a:r>
          </a:p>
          <a:p>
            <a:pPr algn="just">
              <a:lnSpc>
                <a:spcPct val="150000"/>
              </a:lnSpc>
            </a:pPr>
            <a:r>
              <a:rPr lang="en-US" sz="2000" dirty="0">
                <a:latin typeface="Times New Roman" pitchFamily="18" charset="0"/>
                <a:cs typeface="Times New Roman" pitchFamily="18" charset="0"/>
              </a:rPr>
              <a:t>     6.  ENVIRONMENTAL CONSERVATION</a:t>
            </a:r>
          </a:p>
          <a:p>
            <a:pPr algn="just">
              <a:lnSpc>
                <a:spcPct val="150000"/>
              </a:lnSpc>
            </a:pPr>
            <a:r>
              <a:rPr lang="en-US" sz="2000" dirty="0">
                <a:latin typeface="Times New Roman" pitchFamily="18" charset="0"/>
                <a:cs typeface="Times New Roman" pitchFamily="18" charset="0"/>
              </a:rPr>
              <a:t>     7.  ROBOTICS</a:t>
            </a:r>
          </a:p>
          <a:p>
            <a:pPr algn="just">
              <a:lnSpc>
                <a:spcPct val="150000"/>
              </a:lnSpc>
            </a:pPr>
            <a:r>
              <a:rPr lang="en-US" sz="2000" dirty="0">
                <a:latin typeface="Times New Roman" pitchFamily="18" charset="0"/>
                <a:cs typeface="Times New Roman" pitchFamily="18" charset="0"/>
              </a:rPr>
              <a:t>     8.  INFRASTRUCTURE</a:t>
            </a:r>
          </a:p>
          <a:p>
            <a:pPr algn="just">
              <a:lnSpc>
                <a:spcPct val="150000"/>
              </a:lnSpc>
            </a:pPr>
            <a:r>
              <a:rPr lang="en-US" sz="2000" dirty="0">
                <a:latin typeface="Times New Roman" pitchFamily="18" charset="0"/>
                <a:cs typeface="Times New Roman" pitchFamily="18" charset="0"/>
              </a:rPr>
              <a:t>     9.  TRANSPORTATION</a:t>
            </a:r>
          </a:p>
          <a:p>
            <a:pPr algn="just">
              <a:lnSpc>
                <a:spcPct val="150000"/>
              </a:lnSpc>
            </a:pPr>
            <a:r>
              <a:rPr lang="en-US" sz="2000" dirty="0">
                <a:latin typeface="Times New Roman" pitchFamily="18" charset="0"/>
                <a:cs typeface="Times New Roman" pitchFamily="18" charset="0"/>
              </a:rPr>
              <a:t>    10. BIOENGINEERING</a:t>
            </a:r>
          </a:p>
          <a:p>
            <a:pPr algn="just">
              <a:lnSpc>
                <a:spcPct val="150000"/>
              </a:lnSpc>
            </a:pPr>
            <a:r>
              <a:rPr lang="en-US" sz="2000" dirty="0">
                <a:latin typeface="Times New Roman" pitchFamily="18" charset="0"/>
                <a:cs typeface="Times New Roman" pitchFamily="18" charset="0"/>
              </a:rPr>
              <a:t>    11. </a:t>
            </a:r>
            <a:r>
              <a:rPr lang="en-IN" altLang="en-US" sz="2000" dirty="0">
                <a:solidFill>
                  <a:schemeClr val="tx1"/>
                </a:solidFill>
                <a:latin typeface="Times New Roman" pitchFamily="18" charset="0"/>
                <a:cs typeface="Times New Roman" pitchFamily="18" charset="0"/>
              </a:rPr>
              <a:t>RENEWABLE ENERGY</a:t>
            </a:r>
            <a:endParaRPr lang="en-US" sz="2000" dirty="0">
              <a:latin typeface="Times New Roman" pitchFamily="18" charset="0"/>
              <a:cs typeface="Times New Roman" pitchFamily="18" charset="0"/>
            </a:endParaRPr>
          </a:p>
          <a:p>
            <a:pPr algn="just">
              <a:lnSpc>
                <a:spcPct val="300000"/>
              </a:lnSpc>
            </a:pPr>
            <a:endParaRPr lang="en-US" sz="1600" dirty="0">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EA0AA4-D2B1-B182-7554-B35B26864D78}"/>
              </a:ext>
            </a:extLst>
          </p:cNvPr>
          <p:cNvSpPr txBox="1"/>
          <p:nvPr/>
        </p:nvSpPr>
        <p:spPr>
          <a:xfrm>
            <a:off x="609600" y="533400"/>
            <a:ext cx="7848600" cy="6011902"/>
          </a:xfrm>
          <a:prstGeom prst="rect">
            <a:avLst/>
          </a:prstGeom>
          <a:noFill/>
        </p:spPr>
        <p:txBody>
          <a:bodyPr wrap="square" rtlCol="0">
            <a:spAutoFit/>
          </a:bodyPr>
          <a:lstStyle/>
          <a:p>
            <a:pPr>
              <a:lnSpc>
                <a:spcPts val="1425"/>
              </a:lnSpc>
              <a:spcAft>
                <a:spcPts val="800"/>
              </a:spcAft>
            </a:pPr>
            <a:r>
              <a:rPr lang="en-IN" sz="1800" kern="0" dirty="0">
                <a:solidFill>
                  <a:srgbClr val="4E5B6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delay</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400</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3</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HIGH</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4</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HIGH</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5</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,LOW</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6</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,LOW</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delay</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600</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3</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LOW</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4</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HIGH</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5</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HIGH</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6</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LOW</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delay</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500</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3</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HIGH</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4</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LOW</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5</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LOW</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6</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HIGH</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delay</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500</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3</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LOW</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4</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HIGH</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5</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LOW</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6</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LOW</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delay</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400</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334566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D07735-5F2D-E45C-8CCB-CBE4FB50DC05}"/>
              </a:ext>
            </a:extLst>
          </p:cNvPr>
          <p:cNvSpPr txBox="1"/>
          <p:nvPr/>
        </p:nvSpPr>
        <p:spPr>
          <a:xfrm>
            <a:off x="609600" y="533400"/>
            <a:ext cx="7772400" cy="5791200"/>
          </a:xfrm>
          <a:prstGeom prst="rect">
            <a:avLst/>
          </a:prstGeom>
          <a:noFill/>
        </p:spPr>
        <p:txBody>
          <a:bodyPr wrap="square" rtlCol="0">
            <a:spAutoFit/>
          </a:bodyPr>
          <a:lstStyle/>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3</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HIGH</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4</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HIGH</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5</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,LOW</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6</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,LOW</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delay</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600</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3</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LOW</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4</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HIGH</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5</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HIGH</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6</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LOW</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delay</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500</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3</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HIGH</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4</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LOW</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5</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LOW</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6</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HIGH</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delay</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500</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3</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LOW</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4</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HIGH</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5</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LOW</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6</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LOW</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delay</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400</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699786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6BB0E4-4012-1A17-F9C5-BE1A227B1A5B}"/>
              </a:ext>
            </a:extLst>
          </p:cNvPr>
          <p:cNvSpPr txBox="1"/>
          <p:nvPr/>
        </p:nvSpPr>
        <p:spPr>
          <a:xfrm>
            <a:off x="685800" y="685800"/>
            <a:ext cx="7620000" cy="5365893"/>
          </a:xfrm>
          <a:prstGeom prst="rect">
            <a:avLst/>
          </a:prstGeom>
          <a:noFill/>
        </p:spPr>
        <p:txBody>
          <a:bodyPr wrap="square" rtlCol="0">
            <a:spAutoFit/>
          </a:bodyPr>
          <a:lstStyle/>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3</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HIGH</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4</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HIGH</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5</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,LOW</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6</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,LOW</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delay</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600</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3</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LOW</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4</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HIGH</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5</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HIGH</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6</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LOW</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delay</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500</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3</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HIGH</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4</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LOW</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5</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LOW</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6</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HIGH</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delay</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500</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3</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LOW</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4</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HIGH</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5</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LOW</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6</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LOW</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delay</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400</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745382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E99E60-E54A-5AE0-E302-0D5D8BCDDAAF}"/>
              </a:ext>
            </a:extLst>
          </p:cNvPr>
          <p:cNvSpPr txBox="1"/>
          <p:nvPr/>
        </p:nvSpPr>
        <p:spPr>
          <a:xfrm>
            <a:off x="685800" y="990600"/>
            <a:ext cx="7543800" cy="5181600"/>
          </a:xfrm>
          <a:prstGeom prst="rect">
            <a:avLst/>
          </a:prstGeom>
          <a:noFill/>
        </p:spPr>
        <p:txBody>
          <a:bodyPr wrap="square" rtlCol="0">
            <a:spAutoFit/>
          </a:bodyPr>
          <a:lstStyle/>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3</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HIGH</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4</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HIGH</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5</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,LOW</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6</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,LOW</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delay</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600</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3</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LOW</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4</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HIGH</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5</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HIGH</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6</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LOW</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delay</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500</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3</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HIGH</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4</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LOW</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5</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LOW</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digitalWrite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6</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HIGH</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D35400"/>
                </a:solidFill>
                <a:effectLst/>
                <a:latin typeface="Times New Roman" panose="02020603050405020304" pitchFamily="18" charset="0"/>
                <a:ea typeface="Times New Roman" panose="02020603050405020304" pitchFamily="18" charset="0"/>
                <a:cs typeface="Times New Roman" panose="02020603050405020304" pitchFamily="18" charset="0"/>
              </a:rPr>
              <a:t>delay</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500</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readvoice</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5C5F"/>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E5B6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434F5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95A5A6"/>
                </a:solidFill>
                <a:effectLst/>
                <a:latin typeface="Times New Roman" panose="02020603050405020304" pitchFamily="18" charset="0"/>
                <a:ea typeface="Times New Roman" panose="02020603050405020304" pitchFamily="18" charset="0"/>
                <a:cs typeface="Times New Roman" panose="02020603050405020304" pitchFamily="18" charset="0"/>
              </a:rPr>
              <a:t> //Reset the variable</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086343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533400"/>
            <a:ext cx="8991600" cy="5935279"/>
          </a:xfrm>
          <a:prstGeom prst="rect">
            <a:avLst/>
          </a:prstGeom>
        </p:spPr>
        <p:txBody>
          <a:bodyPr wrap="square">
            <a:spAutoFit/>
          </a:bodyPr>
          <a:lstStyle/>
          <a:p>
            <a:pPr algn="ctr"/>
            <a:r>
              <a:rPr lang="en-US" sz="2400" b="1" dirty="0">
                <a:latin typeface="Times New Roman" pitchFamily="18" charset="0"/>
                <a:cs typeface="Times New Roman" pitchFamily="18" charset="0"/>
              </a:rPr>
              <a:t>WORKING PRINCIPLE </a:t>
            </a:r>
          </a:p>
          <a:p>
            <a:pPr algn="just"/>
            <a:endParaRPr lang="en-US" sz="2400" b="1" dirty="0">
              <a:latin typeface="Times New Roman" pitchFamily="18" charset="0"/>
              <a:cs typeface="Times New Roman" pitchFamily="18" charset="0"/>
            </a:endParaRPr>
          </a:p>
          <a:p>
            <a:pPr marL="285750" indent="-285750" algn="just">
              <a:lnSpc>
                <a:spcPct val="150000"/>
              </a:lnSpc>
              <a:buFont typeface="Wingdings" panose="05000000000000000000" pitchFamily="2" charset="2"/>
              <a:buChar char="Ø"/>
            </a:pPr>
            <a:r>
              <a:rPr lang="en-US" sz="2000" dirty="0">
                <a:latin typeface="Times New Roman" pitchFamily="18" charset="0"/>
                <a:cs typeface="Times New Roman" pitchFamily="18" charset="0"/>
              </a:rPr>
              <a:t>The working principle of a voice-controlled robot involves the following steps:</a:t>
            </a:r>
          </a:p>
          <a:p>
            <a:pPr marL="285750" indent="-285750" algn="just">
              <a:lnSpc>
                <a:spcPct val="150000"/>
              </a:lnSpc>
              <a:buFont typeface="Wingdings" panose="05000000000000000000" pitchFamily="2" charset="2"/>
              <a:buChar char="Ø"/>
            </a:pPr>
            <a:endParaRPr lang="en-US" sz="2000" dirty="0">
              <a:latin typeface="Times New Roman" pitchFamily="18" charset="0"/>
              <a:cs typeface="Times New Roman" pitchFamily="18" charset="0"/>
            </a:endParaRPr>
          </a:p>
          <a:p>
            <a:pPr algn="just">
              <a:lnSpc>
                <a:spcPct val="150000"/>
              </a:lnSpc>
            </a:pPr>
            <a:r>
              <a:rPr lang="en-US" sz="2000" dirty="0">
                <a:latin typeface="Times New Roman" pitchFamily="18" charset="0"/>
                <a:cs typeface="Times New Roman" pitchFamily="18" charset="0"/>
              </a:rPr>
              <a:t>1. Voice-controlled robot helps to control the robot through voice commands received via an Android application.</a:t>
            </a:r>
          </a:p>
          <a:p>
            <a:pPr algn="just">
              <a:lnSpc>
                <a:spcPct val="150000"/>
              </a:lnSpc>
            </a:pPr>
            <a:endParaRPr lang="en-US" sz="2000" dirty="0">
              <a:latin typeface="Times New Roman" pitchFamily="18" charset="0"/>
              <a:cs typeface="Times New Roman" pitchFamily="18" charset="0"/>
            </a:endParaRPr>
          </a:p>
          <a:p>
            <a:pPr algn="just">
              <a:lnSpc>
                <a:spcPct val="150000"/>
              </a:lnSpc>
            </a:pPr>
            <a:r>
              <a:rPr lang="en-US" sz="2000" dirty="0">
                <a:latin typeface="Times New Roman" pitchFamily="18" charset="0"/>
                <a:cs typeface="Times New Roman" pitchFamily="18" charset="0"/>
              </a:rPr>
              <a:t>2. The user gives a voice command to the robot.</a:t>
            </a:r>
          </a:p>
          <a:p>
            <a:pPr algn="just">
              <a:lnSpc>
                <a:spcPct val="150000"/>
              </a:lnSpc>
            </a:pPr>
            <a:endParaRPr lang="en-US" sz="2000" dirty="0">
              <a:latin typeface="Times New Roman" pitchFamily="18" charset="0"/>
              <a:cs typeface="Times New Roman" pitchFamily="18" charset="0"/>
            </a:endParaRPr>
          </a:p>
          <a:p>
            <a:pPr algn="just">
              <a:lnSpc>
                <a:spcPct val="150000"/>
              </a:lnSpc>
            </a:pPr>
            <a:r>
              <a:rPr lang="en-US" sz="2000" dirty="0">
                <a:latin typeface="Times New Roman" pitchFamily="18" charset="0"/>
                <a:cs typeface="Times New Roman" pitchFamily="18" charset="0"/>
              </a:rPr>
              <a:t>3. The robot’s microphone captures the sound waves and converts them into</a:t>
            </a:r>
          </a:p>
          <a:p>
            <a:pPr algn="just">
              <a:lnSpc>
                <a:spcPct val="150000"/>
              </a:lnSpc>
            </a:pPr>
            <a:r>
              <a:rPr lang="en-US" sz="2000" dirty="0">
                <a:latin typeface="Times New Roman" pitchFamily="18" charset="0"/>
                <a:cs typeface="Times New Roman" pitchFamily="18" charset="0"/>
              </a:rPr>
              <a:t>   electrical signals.</a:t>
            </a:r>
          </a:p>
          <a:p>
            <a:pPr algn="just">
              <a:lnSpc>
                <a:spcPct val="150000"/>
              </a:lnSpc>
            </a:pPr>
            <a:endParaRPr lang="en-US" sz="2000" dirty="0">
              <a:latin typeface="Times New Roman" pitchFamily="18" charset="0"/>
              <a:cs typeface="Times New Roman" pitchFamily="18" charset="0"/>
            </a:endParaRPr>
          </a:p>
          <a:p>
            <a:pPr algn="just">
              <a:lnSpc>
                <a:spcPct val="150000"/>
              </a:lnSpc>
            </a:pPr>
            <a:endParaRPr lang="en-US"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7842709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D5088E-4BF0-CFAA-95C9-CA359AD62491}"/>
              </a:ext>
            </a:extLst>
          </p:cNvPr>
          <p:cNvSpPr txBox="1"/>
          <p:nvPr/>
        </p:nvSpPr>
        <p:spPr>
          <a:xfrm>
            <a:off x="381000" y="1371600"/>
            <a:ext cx="8534400" cy="2806987"/>
          </a:xfrm>
          <a:prstGeom prst="rect">
            <a:avLst/>
          </a:prstGeom>
          <a:noFill/>
        </p:spPr>
        <p:txBody>
          <a:bodyPr wrap="square" rtlCol="0">
            <a:spAutoFit/>
          </a:bodyPr>
          <a:lstStyle/>
          <a:p>
            <a:pPr algn="just">
              <a:lnSpc>
                <a:spcPct val="150000"/>
              </a:lnSpc>
            </a:pPr>
            <a:r>
              <a:rPr lang="en-US" dirty="0">
                <a:latin typeface="Times New Roman" pitchFamily="18" charset="0"/>
                <a:cs typeface="Times New Roman" pitchFamily="18" charset="0"/>
              </a:rPr>
              <a:t>4</a:t>
            </a:r>
            <a:r>
              <a:rPr lang="en-US" sz="2000" dirty="0">
                <a:latin typeface="Times New Roman" pitchFamily="18" charset="0"/>
                <a:cs typeface="Times New Roman" pitchFamily="18" charset="0"/>
              </a:rPr>
              <a:t>. The electrical signals are then processed by the robot’s microcontroller.</a:t>
            </a:r>
          </a:p>
          <a:p>
            <a:pPr algn="just">
              <a:lnSpc>
                <a:spcPct val="150000"/>
              </a:lnSpc>
            </a:pPr>
            <a:endParaRPr lang="en-US" sz="2000" dirty="0">
              <a:latin typeface="Times New Roman" pitchFamily="18" charset="0"/>
              <a:cs typeface="Times New Roman" pitchFamily="18" charset="0"/>
            </a:endParaRPr>
          </a:p>
          <a:p>
            <a:pPr algn="just">
              <a:lnSpc>
                <a:spcPct val="150000"/>
              </a:lnSpc>
            </a:pPr>
            <a:r>
              <a:rPr lang="en-US" sz="2000" dirty="0">
                <a:latin typeface="Times New Roman" pitchFamily="18" charset="0"/>
                <a:cs typeface="Times New Roman" pitchFamily="18" charset="0"/>
              </a:rPr>
              <a:t>5. The microcontroller analyzes the signals and identifies the command given by</a:t>
            </a:r>
          </a:p>
          <a:p>
            <a:pPr algn="just">
              <a:lnSpc>
                <a:spcPct val="150000"/>
              </a:lnSpc>
            </a:pPr>
            <a:r>
              <a:rPr lang="en-US" sz="2000" dirty="0">
                <a:latin typeface="Times New Roman" pitchFamily="18" charset="0"/>
                <a:cs typeface="Times New Roman" pitchFamily="18" charset="0"/>
              </a:rPr>
              <a:t>   the user.</a:t>
            </a:r>
          </a:p>
          <a:p>
            <a:pPr algn="just">
              <a:lnSpc>
                <a:spcPct val="150000"/>
              </a:lnSpc>
            </a:pPr>
            <a:endParaRPr lang="en-US" sz="2000" dirty="0">
              <a:latin typeface="Times New Roman" pitchFamily="18" charset="0"/>
              <a:cs typeface="Times New Roman" pitchFamily="18" charset="0"/>
            </a:endParaRPr>
          </a:p>
          <a:p>
            <a:pPr algn="just">
              <a:lnSpc>
                <a:spcPct val="150000"/>
              </a:lnSpc>
            </a:pPr>
            <a:r>
              <a:rPr lang="en-US" sz="2000" dirty="0">
                <a:latin typeface="Times New Roman" pitchFamily="18" charset="0"/>
                <a:cs typeface="Times New Roman" pitchFamily="18" charset="0"/>
              </a:rPr>
              <a:t>6. The robot then performs the specified operation based on the command given.</a:t>
            </a:r>
          </a:p>
        </p:txBody>
      </p:sp>
    </p:spTree>
    <p:extLst>
      <p:ext uri="{BB962C8B-B14F-4D97-AF65-F5344CB8AC3E}">
        <p14:creationId xmlns:p14="http://schemas.microsoft.com/office/powerpoint/2010/main" val="31967225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9F9881-0845-4800-4C6B-5BBF9E73EF83}"/>
              </a:ext>
            </a:extLst>
          </p:cNvPr>
          <p:cNvSpPr txBox="1"/>
          <p:nvPr/>
        </p:nvSpPr>
        <p:spPr>
          <a:xfrm>
            <a:off x="381000" y="381000"/>
            <a:ext cx="8534400" cy="5946308"/>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ADVANTAGES:</a:t>
            </a:r>
            <a:endParaRPr lang="en-IN" sz="2000" b="1"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Voice commands are a far more efficient tool than typing messages.</a:t>
            </a:r>
          </a:p>
          <a:p>
            <a:pPr marL="285750" indent="-285750"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Time-saving, easy to use.</a:t>
            </a:r>
          </a:p>
          <a:p>
            <a:pPr marL="285750" indent="-285750"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It is hands-free, which means that you can control it without having to use your hands.</a:t>
            </a:r>
          </a:p>
          <a:p>
            <a:pPr marL="285750" indent="-285750"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The proposed robot is capable of understanding the meaning of natural language commands.</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DISADVANTAGES:</a:t>
            </a:r>
          </a:p>
          <a:p>
            <a:pPr marL="285750" indent="-285750"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They can be less accurate than other types of robots.</a:t>
            </a:r>
            <a:endParaRPr lang="en-IN" sz="2000" b="1"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voice-</a:t>
            </a:r>
            <a:r>
              <a:rPr lang="en-IN" sz="2000" dirty="0" err="1">
                <a:latin typeface="Times New Roman" panose="02020603050405020304" pitchFamily="18" charset="0"/>
                <a:cs typeface="Times New Roman" panose="02020603050405020304" pitchFamily="18" charset="0"/>
              </a:rPr>
              <a:t>recognization</a:t>
            </a:r>
            <a:r>
              <a:rPr lang="en-IN" sz="2000" dirty="0">
                <a:latin typeface="Times New Roman" panose="02020603050405020304" pitchFamily="18" charset="0"/>
                <a:cs typeface="Times New Roman" panose="02020603050405020304" pitchFamily="18" charset="0"/>
              </a:rPr>
              <a:t> software is not perfect and can sometimes misinterpret what you say.</a:t>
            </a:r>
            <a:endParaRPr lang="en-IN" sz="2000" b="1"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Background noise interference.</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8577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BB7B2B-B7E1-4751-AAF2-1F46EA956BB6}"/>
              </a:ext>
            </a:extLst>
          </p:cNvPr>
          <p:cNvSpPr>
            <a:spLocks noGrp="1"/>
          </p:cNvSpPr>
          <p:nvPr>
            <p:ph type="title"/>
          </p:nvPr>
        </p:nvSpPr>
        <p:spPr>
          <a:xfrm>
            <a:off x="685800" y="1"/>
            <a:ext cx="8229600" cy="1066800"/>
          </a:xfrm>
        </p:spPr>
        <p:txBody>
          <a:bodyPr>
            <a:normAutofit/>
          </a:bodyPr>
          <a:lstStyle/>
          <a:p>
            <a:r>
              <a:rPr lang="en-IN" sz="2400" b="1" dirty="0">
                <a:latin typeface="Times New Roman" panose="02020603050405020304" pitchFamily="18" charset="0"/>
                <a:cs typeface="Times New Roman" panose="02020603050405020304" pitchFamily="18" charset="0"/>
              </a:rPr>
              <a:t>CONCLUSION</a:t>
            </a:r>
            <a:endParaRPr lang="en-IN" dirty="0"/>
          </a:p>
        </p:txBody>
      </p:sp>
      <p:sp>
        <p:nvSpPr>
          <p:cNvPr id="3" name="Content Placeholder 2">
            <a:extLst>
              <a:ext uri="{FF2B5EF4-FFF2-40B4-BE49-F238E27FC236}">
                <a16:creationId xmlns:a16="http://schemas.microsoft.com/office/drawing/2014/main" id="{360F7770-0702-6F20-B5CE-8AC681DE70C3}"/>
              </a:ext>
            </a:extLst>
          </p:cNvPr>
          <p:cNvSpPr>
            <a:spLocks noGrp="1"/>
          </p:cNvSpPr>
          <p:nvPr>
            <p:ph idx="1"/>
          </p:nvPr>
        </p:nvSpPr>
        <p:spPr>
          <a:xfrm>
            <a:off x="381000" y="914400"/>
            <a:ext cx="8534400" cy="5791198"/>
          </a:xfrm>
        </p:spPr>
        <p:txBody>
          <a:bodyPr>
            <a:noAutofit/>
          </a:bodyPr>
          <a:lstStyle/>
          <a:p>
            <a:pPr marL="0" indent="0" algn="just">
              <a:lnSpc>
                <a:spcPct val="160000"/>
              </a:lnSpc>
              <a:buNone/>
            </a:pPr>
            <a:r>
              <a:rPr lang="en-US" sz="2000" dirty="0">
                <a:latin typeface="Times New Roman" panose="02020603050405020304" pitchFamily="18" charset="0"/>
                <a:cs typeface="Times New Roman" panose="02020603050405020304" pitchFamily="18" charset="0"/>
              </a:rPr>
              <a:t>The proposed structure of our work shows how a robot can be controlled using Bluetooth. The voice is sent through the Bluetooth innovation and the ideal working actually occurs. This assignment reduces human undertakings at spots or conditions where human interventions are inconvenient. Such systems can be brought into usage at spots, for model, business organizations, home automation, military and gatekeeper, investigation purposes, etc. </a:t>
            </a:r>
          </a:p>
          <a:p>
            <a:pPr marL="0" indent="0" algn="just">
              <a:lnSpc>
                <a:spcPct val="160000"/>
              </a:lnSpc>
              <a:buNone/>
            </a:pPr>
            <a:r>
              <a:rPr lang="en-US" sz="2000" b="1" dirty="0">
                <a:latin typeface="Times New Roman" panose="02020603050405020304" pitchFamily="18" charset="0"/>
                <a:cs typeface="Times New Roman" panose="02020603050405020304" pitchFamily="18" charset="0"/>
              </a:rPr>
              <a:t>Future scope: </a:t>
            </a:r>
          </a:p>
          <a:p>
            <a:pPr marL="228600" indent="-228600" algn="just">
              <a:lnSpc>
                <a:spcPct val="160000"/>
              </a:lnSpc>
              <a:buAutoNum type="arabicPeriod"/>
            </a:pPr>
            <a:r>
              <a:rPr lang="en-US" sz="2000" dirty="0">
                <a:latin typeface="Times New Roman" panose="02020603050405020304" pitchFamily="18" charset="0"/>
                <a:cs typeface="Times New Roman" panose="02020603050405020304" pitchFamily="18" charset="0"/>
              </a:rPr>
              <a:t>Here we have used a Bluetooth module that has a limitation of range. In the future, we can add a WIFI module to it for preventing the range limitation. </a:t>
            </a:r>
          </a:p>
          <a:p>
            <a:pPr marL="228600" indent="-228600" algn="just">
              <a:lnSpc>
                <a:spcPct val="160000"/>
              </a:lnSpc>
              <a:buAutoNum type="arabicPeriod"/>
            </a:pPr>
            <a:r>
              <a:rPr lang="en-US" sz="2000" dirty="0">
                <a:latin typeface="Times New Roman" panose="02020603050405020304" pitchFamily="18" charset="0"/>
                <a:cs typeface="Times New Roman" panose="02020603050405020304" pitchFamily="18" charset="0"/>
              </a:rPr>
              <a:t>Internet of Things – This will permit the client to control the vehicle from any place in the world. </a:t>
            </a:r>
          </a:p>
        </p:txBody>
      </p:sp>
    </p:spTree>
    <p:extLst>
      <p:ext uri="{BB962C8B-B14F-4D97-AF65-F5344CB8AC3E}">
        <p14:creationId xmlns:p14="http://schemas.microsoft.com/office/powerpoint/2010/main" val="19123582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D118A-5E6D-4FC8-A509-E9786A2D1A68}"/>
              </a:ext>
            </a:extLst>
          </p:cNvPr>
          <p:cNvSpPr>
            <a:spLocks noGrp="1"/>
          </p:cNvSpPr>
          <p:nvPr>
            <p:ph type="title"/>
          </p:nvPr>
        </p:nvSpPr>
        <p:spPr>
          <a:xfrm>
            <a:off x="609600" y="129988"/>
            <a:ext cx="8001000" cy="1143000"/>
          </a:xfrm>
        </p:spPr>
        <p:txBody>
          <a:bodyPr>
            <a:normAutofit/>
          </a:bodyPr>
          <a:lstStyle/>
          <a:p>
            <a:r>
              <a:rPr lang="en-IN" sz="2400" b="1" dirty="0">
                <a:latin typeface="Times New Roman" panose="02020603050405020304" pitchFamily="18" charset="0"/>
                <a:cs typeface="Times New Roman" panose="02020603050405020304" pitchFamily="18" charset="0"/>
              </a:rPr>
              <a:t>REFERENCE</a:t>
            </a:r>
            <a:endParaRPr lang="en-IN" b="1"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9C9486D9-4580-4DEF-9E46-53875C5FB5D0}"/>
              </a:ext>
            </a:extLst>
          </p:cNvPr>
          <p:cNvGraphicFramePr>
            <a:graphicFrameLocks noGrp="1"/>
          </p:cNvGraphicFramePr>
          <p:nvPr>
            <p:ph idx="1"/>
            <p:extLst>
              <p:ext uri="{D42A27DB-BD31-4B8C-83A1-F6EECF244321}">
                <p14:modId xmlns:p14="http://schemas.microsoft.com/office/powerpoint/2010/main" val="3815472067"/>
              </p:ext>
            </p:extLst>
          </p:nvPr>
        </p:nvGraphicFramePr>
        <p:xfrm>
          <a:off x="609600" y="1143000"/>
          <a:ext cx="8077200" cy="5318760"/>
        </p:xfrm>
        <a:graphic>
          <a:graphicData uri="http://schemas.openxmlformats.org/drawingml/2006/table">
            <a:tbl>
              <a:tblPr firstRow="1" bandRow="1">
                <a:tableStyleId>{5C22544A-7EE6-4342-B048-85BDC9FD1C3A}</a:tableStyleId>
              </a:tblPr>
              <a:tblGrid>
                <a:gridCol w="1615440">
                  <a:extLst>
                    <a:ext uri="{9D8B030D-6E8A-4147-A177-3AD203B41FA5}">
                      <a16:colId xmlns:a16="http://schemas.microsoft.com/office/drawing/2014/main" val="140380918"/>
                    </a:ext>
                  </a:extLst>
                </a:gridCol>
                <a:gridCol w="1615440">
                  <a:extLst>
                    <a:ext uri="{9D8B030D-6E8A-4147-A177-3AD203B41FA5}">
                      <a16:colId xmlns:a16="http://schemas.microsoft.com/office/drawing/2014/main" val="4150690984"/>
                    </a:ext>
                  </a:extLst>
                </a:gridCol>
                <a:gridCol w="2026920">
                  <a:extLst>
                    <a:ext uri="{9D8B030D-6E8A-4147-A177-3AD203B41FA5}">
                      <a16:colId xmlns:a16="http://schemas.microsoft.com/office/drawing/2014/main" val="1696573685"/>
                    </a:ext>
                  </a:extLst>
                </a:gridCol>
                <a:gridCol w="1203960">
                  <a:extLst>
                    <a:ext uri="{9D8B030D-6E8A-4147-A177-3AD203B41FA5}">
                      <a16:colId xmlns:a16="http://schemas.microsoft.com/office/drawing/2014/main" val="1929558067"/>
                    </a:ext>
                  </a:extLst>
                </a:gridCol>
                <a:gridCol w="1615440">
                  <a:extLst>
                    <a:ext uri="{9D8B030D-6E8A-4147-A177-3AD203B41FA5}">
                      <a16:colId xmlns:a16="http://schemas.microsoft.com/office/drawing/2014/main" val="95713003"/>
                    </a:ext>
                  </a:extLst>
                </a:gridCol>
              </a:tblGrid>
              <a:tr h="381000">
                <a:tc>
                  <a:txBody>
                    <a:bodyPr/>
                    <a:lstStyle/>
                    <a:p>
                      <a:pPr algn="ctr"/>
                      <a:r>
                        <a:rPr lang="en-IN" dirty="0"/>
                        <a:t>S.NO</a:t>
                      </a:r>
                    </a:p>
                  </a:txBody>
                  <a:tcPr>
                    <a:lnB w="12700" cap="flat" cmpd="sng" algn="ctr">
                      <a:solidFill>
                        <a:schemeClr val="tx1"/>
                      </a:solidFill>
                      <a:prstDash val="solid"/>
                      <a:round/>
                      <a:headEnd type="none" w="med" len="med"/>
                      <a:tailEnd type="none" w="med" len="med"/>
                    </a:lnB>
                  </a:tcPr>
                </a:tc>
                <a:tc>
                  <a:txBody>
                    <a:bodyPr/>
                    <a:lstStyle/>
                    <a:p>
                      <a:pPr algn="ctr"/>
                      <a:r>
                        <a:rPr lang="en-IN" dirty="0"/>
                        <a:t>TITLE</a:t>
                      </a:r>
                    </a:p>
                  </a:txBody>
                  <a:tcPr>
                    <a:lnB w="12700" cap="flat" cmpd="sng" algn="ctr">
                      <a:solidFill>
                        <a:schemeClr val="tx1"/>
                      </a:solidFill>
                      <a:prstDash val="solid"/>
                      <a:round/>
                      <a:headEnd type="none" w="med" len="med"/>
                      <a:tailEnd type="none" w="med" len="med"/>
                    </a:lnB>
                  </a:tcPr>
                </a:tc>
                <a:tc>
                  <a:txBody>
                    <a:bodyPr/>
                    <a:lstStyle/>
                    <a:p>
                      <a:pPr algn="ctr"/>
                      <a:r>
                        <a:rPr lang="en-IN" dirty="0"/>
                        <a:t>PUBLICATION</a:t>
                      </a:r>
                    </a:p>
                  </a:txBody>
                  <a:tcPr>
                    <a:lnB w="12700" cap="flat" cmpd="sng" algn="ctr">
                      <a:solidFill>
                        <a:schemeClr val="tx1"/>
                      </a:solidFill>
                      <a:prstDash val="solid"/>
                      <a:round/>
                      <a:headEnd type="none" w="med" len="med"/>
                      <a:tailEnd type="none" w="med" len="med"/>
                    </a:lnB>
                  </a:tcPr>
                </a:tc>
                <a:tc>
                  <a:txBody>
                    <a:bodyPr/>
                    <a:lstStyle/>
                    <a:p>
                      <a:pPr algn="ctr"/>
                      <a:r>
                        <a:rPr lang="en-IN" dirty="0"/>
                        <a:t>AUTHOR</a:t>
                      </a:r>
                    </a:p>
                  </a:txBody>
                  <a:tcPr>
                    <a:lnB w="12700" cap="flat" cmpd="sng" algn="ctr">
                      <a:solidFill>
                        <a:schemeClr val="tx1"/>
                      </a:solidFill>
                      <a:prstDash val="solid"/>
                      <a:round/>
                      <a:headEnd type="none" w="med" len="med"/>
                      <a:tailEnd type="none" w="med" len="med"/>
                    </a:lnB>
                  </a:tcPr>
                </a:tc>
                <a:tc>
                  <a:txBody>
                    <a:bodyPr/>
                    <a:lstStyle/>
                    <a:p>
                      <a:pPr algn="ctr"/>
                      <a:r>
                        <a:rPr lang="en-IN" dirty="0"/>
                        <a:t>YEAR</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7543229"/>
                  </a:ext>
                </a:extLst>
              </a:tr>
              <a:tr h="444057">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An AI-based Voice Controlled Humanoid Robot.</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Naeem, B. and Yousuf, N., </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2023</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95392925"/>
                  </a:ext>
                </a:extLst>
              </a:tr>
              <a:tr h="245937">
                <a:tc>
                  <a:txBody>
                    <a:bodyPr/>
                    <a:lstStyle/>
                    <a:p>
                      <a:pPr algn="ctr"/>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i="0" kern="1200" dirty="0">
                          <a:solidFill>
                            <a:schemeClr val="dk1"/>
                          </a:solidFill>
                          <a:effectLst/>
                          <a:latin typeface="+mn-lt"/>
                          <a:ea typeface="+mn-ea"/>
                          <a:cs typeface="+mn-cs"/>
                        </a:rPr>
                        <a:t>Service robot using voice recognition.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i="0" kern="1200" dirty="0">
                          <a:solidFill>
                            <a:schemeClr val="dk1"/>
                          </a:solidFill>
                          <a:effectLst/>
                          <a:latin typeface="+mn-lt"/>
                          <a:ea typeface="+mn-ea"/>
                          <a:cs typeface="+mn-cs"/>
                        </a:rPr>
                        <a:t>In </a:t>
                      </a:r>
                      <a:r>
                        <a:rPr lang="en-US" sz="1800" b="0" i="1" kern="1200" dirty="0">
                          <a:solidFill>
                            <a:schemeClr val="dk1"/>
                          </a:solidFill>
                          <a:effectLst/>
                          <a:latin typeface="+mn-lt"/>
                          <a:ea typeface="+mn-ea"/>
                          <a:cs typeface="+mn-cs"/>
                        </a:rPr>
                        <a:t>AIP Conference Proceedings</a:t>
                      </a:r>
                      <a:r>
                        <a:rPr lang="en-US" sz="1800" b="0" i="0" kern="1200" dirty="0">
                          <a:solidFill>
                            <a:schemeClr val="dk1"/>
                          </a:solidFill>
                          <a:effectLst/>
                          <a:latin typeface="+mn-lt"/>
                          <a:ea typeface="+mn-ea"/>
                          <a:cs typeface="+mn-cs"/>
                        </a:rPr>
                        <a:t> (Vol. 2643, No. 1, p. 050061). AIP Publishing LLC.</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i="0" kern="1200" dirty="0">
                          <a:solidFill>
                            <a:schemeClr val="dk1"/>
                          </a:solidFill>
                          <a:effectLst/>
                          <a:latin typeface="+mn-lt"/>
                          <a:ea typeface="+mn-ea"/>
                          <a:cs typeface="+mn-cs"/>
                        </a:rPr>
                        <a:t>Rashid, M.M., Ali, M.Y. and </a:t>
                      </a:r>
                      <a:r>
                        <a:rPr lang="en-US" sz="1800" b="0" i="0" kern="1200" dirty="0" err="1">
                          <a:solidFill>
                            <a:schemeClr val="dk1"/>
                          </a:solidFill>
                          <a:effectLst/>
                          <a:latin typeface="+mn-lt"/>
                          <a:ea typeface="+mn-ea"/>
                          <a:cs typeface="+mn-cs"/>
                        </a:rPr>
                        <a:t>Sailan</a:t>
                      </a:r>
                      <a:r>
                        <a:rPr lang="en-US" sz="1800" b="0" i="0" kern="1200" dirty="0">
                          <a:solidFill>
                            <a:schemeClr val="dk1"/>
                          </a:solidFill>
                          <a:effectLst/>
                          <a:latin typeface="+mn-lt"/>
                          <a:ea typeface="+mn-ea"/>
                          <a:cs typeface="+mn-cs"/>
                        </a:rPr>
                        <a:t>, S.,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i="0" kern="1200" dirty="0">
                          <a:solidFill>
                            <a:schemeClr val="dk1"/>
                          </a:solidFill>
                          <a:effectLst/>
                          <a:latin typeface="+mn-lt"/>
                          <a:ea typeface="+mn-ea"/>
                          <a:cs typeface="+mn-cs"/>
                        </a:rPr>
                        <a:t>2023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781826"/>
                  </a:ext>
                </a:extLst>
              </a:tr>
              <a:tr h="459297">
                <a:tc>
                  <a:txBody>
                    <a:bodyPr/>
                    <a:lstStyle/>
                    <a:p>
                      <a:pPr algn="ctr"/>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b="0" i="0" kern="1200" dirty="0">
                          <a:solidFill>
                            <a:schemeClr val="dk1"/>
                          </a:solidFill>
                          <a:effectLst/>
                          <a:latin typeface="+mn-lt"/>
                          <a:ea typeface="+mn-ea"/>
                          <a:cs typeface="+mn-cs"/>
                        </a:rPr>
                        <a:t>Gesture and Voice Controlled Robot for Industrial Applications.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Published in: </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hlinkClick r:id="rId2"/>
                        </a:rPr>
                        <a:t>2022 International Conference for Advancement in Technology (ICONAT)</a:t>
                      </a:r>
                      <a:endPar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p>
                      <a:pPr algn="ct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Publisher:</a:t>
                      </a:r>
                      <a:r>
                        <a:rPr lang="en-IN" sz="1800" b="1"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IEEE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b="0" i="0" kern="1200" dirty="0" err="1">
                          <a:solidFill>
                            <a:schemeClr val="dk1"/>
                          </a:solidFill>
                          <a:effectLst/>
                          <a:latin typeface="+mn-lt"/>
                          <a:ea typeface="+mn-ea"/>
                          <a:cs typeface="+mn-cs"/>
                        </a:rPr>
                        <a:t>Vanamala</a:t>
                      </a:r>
                      <a:r>
                        <a:rPr lang="en-IN" sz="1800" b="0" i="0" kern="1200" dirty="0">
                          <a:solidFill>
                            <a:schemeClr val="dk1"/>
                          </a:solidFill>
                          <a:effectLst/>
                          <a:latin typeface="+mn-lt"/>
                          <a:ea typeface="+mn-ea"/>
                          <a:cs typeface="+mn-cs"/>
                        </a:rPr>
                        <a:t>, H.R., Akash, S.M., Vinay, A., Kumar, S.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2022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0261737"/>
                  </a:ext>
                </a:extLst>
              </a:tr>
            </a:tbl>
          </a:graphicData>
        </a:graphic>
      </p:graphicFrame>
    </p:spTree>
    <p:extLst>
      <p:ext uri="{BB962C8B-B14F-4D97-AF65-F5344CB8AC3E}">
        <p14:creationId xmlns:p14="http://schemas.microsoft.com/office/powerpoint/2010/main" val="1322388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Rectangle 1"/>
          <p:cNvSpPr/>
          <p:nvPr/>
        </p:nvSpPr>
        <p:spPr>
          <a:xfrm>
            <a:off x="685800" y="381000"/>
            <a:ext cx="7315200" cy="461665"/>
          </a:xfrm>
          <a:prstGeom prst="rect">
            <a:avLst/>
          </a:prstGeom>
        </p:spPr>
        <p:txBody>
          <a:bodyPr wrap="square">
            <a:spAutoFit/>
          </a:bodyPr>
          <a:lstStyle/>
          <a:p>
            <a:r>
              <a:rPr lang="en-US" sz="2400" b="1" dirty="0">
                <a:latin typeface="Times New Roman" pitchFamily="18" charset="0"/>
                <a:cs typeface="Times New Roman" pitchFamily="18" charset="0"/>
              </a:rPr>
              <a:t>LIST OF MODELS:   </a:t>
            </a:r>
            <a:endParaRPr lang="en-US" dirty="0"/>
          </a:p>
        </p:txBody>
      </p:sp>
      <p:sp>
        <p:nvSpPr>
          <p:cNvPr id="10" name="Content Placeholder 2">
            <a:extLst>
              <a:ext uri="{FF2B5EF4-FFF2-40B4-BE49-F238E27FC236}">
                <a16:creationId xmlns:a16="http://schemas.microsoft.com/office/drawing/2014/main" id="{678E6C49-09DB-429A-A919-68EC5D083684}"/>
              </a:ext>
            </a:extLst>
          </p:cNvPr>
          <p:cNvSpPr txBox="1">
            <a:spLocks/>
          </p:cNvSpPr>
          <p:nvPr/>
        </p:nvSpPr>
        <p:spPr>
          <a:xfrm>
            <a:off x="682487" y="1143000"/>
            <a:ext cx="8229600" cy="5530626"/>
          </a:xfrm>
          <a:prstGeom prst="rect">
            <a:avLst/>
          </a:prstGeom>
        </p:spPr>
        <p:txBody>
          <a:bodyPr>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IN" sz="3300" dirty="0">
                <a:solidFill>
                  <a:schemeClr val="accent2"/>
                </a:solidFill>
              </a:rPr>
              <a:t>Carpentry : </a:t>
            </a:r>
          </a:p>
          <a:p>
            <a:pPr lvl="1">
              <a:buFont typeface="Wingdings" panose="05000000000000000000" pitchFamily="2" charset="2"/>
              <a:buChar char="§"/>
            </a:pPr>
            <a:r>
              <a:rPr lang="en-IN" sz="2900" dirty="0">
                <a:solidFill>
                  <a:srgbClr val="00B0F0"/>
                </a:solidFill>
              </a:rPr>
              <a:t>Wooden window</a:t>
            </a:r>
          </a:p>
          <a:p>
            <a:pPr lvl="1">
              <a:buFont typeface="Wingdings" panose="05000000000000000000" pitchFamily="2" charset="2"/>
              <a:buChar char="§"/>
            </a:pPr>
            <a:r>
              <a:rPr lang="en-IN" sz="2900" dirty="0">
                <a:solidFill>
                  <a:srgbClr val="00B0F0"/>
                </a:solidFill>
              </a:rPr>
              <a:t>Sliding door</a:t>
            </a:r>
          </a:p>
          <a:p>
            <a:pPr lvl="1">
              <a:buFont typeface="Wingdings" panose="05000000000000000000" pitchFamily="2" charset="2"/>
              <a:buChar char="§"/>
            </a:pPr>
            <a:r>
              <a:rPr lang="en-IN" sz="2900" dirty="0">
                <a:solidFill>
                  <a:srgbClr val="00B0F0"/>
                </a:solidFill>
              </a:rPr>
              <a:t>Wheel chair</a:t>
            </a:r>
          </a:p>
          <a:p>
            <a:pPr lvl="1">
              <a:buFont typeface="Wingdings" panose="05000000000000000000" pitchFamily="2" charset="2"/>
              <a:buChar char="§"/>
            </a:pPr>
            <a:r>
              <a:rPr lang="en-IN" sz="2900" dirty="0">
                <a:solidFill>
                  <a:srgbClr val="00B0F0"/>
                </a:solidFill>
              </a:rPr>
              <a:t>Crank and slotted link</a:t>
            </a:r>
          </a:p>
          <a:p>
            <a:pPr>
              <a:buFont typeface="Arial" pitchFamily="34" charset="0"/>
              <a:buNone/>
            </a:pPr>
            <a:r>
              <a:rPr lang="en-IN" sz="3300" dirty="0">
                <a:solidFill>
                  <a:schemeClr val="accent2">
                    <a:lumMod val="75000"/>
                  </a:schemeClr>
                </a:solidFill>
              </a:rPr>
              <a:t>Electronics :</a:t>
            </a:r>
          </a:p>
          <a:p>
            <a:pPr lvl="1">
              <a:buFont typeface="Wingdings" panose="05000000000000000000" pitchFamily="2" charset="2"/>
              <a:buChar char="§"/>
            </a:pPr>
            <a:r>
              <a:rPr lang="en-IN" sz="2900" dirty="0">
                <a:solidFill>
                  <a:srgbClr val="00B050"/>
                </a:solidFill>
              </a:rPr>
              <a:t>Power supply board </a:t>
            </a:r>
          </a:p>
          <a:p>
            <a:pPr lvl="1">
              <a:buFont typeface="Wingdings" panose="05000000000000000000" pitchFamily="2" charset="2"/>
              <a:buChar char="§"/>
            </a:pPr>
            <a:r>
              <a:rPr lang="en-IN" sz="2900" dirty="0">
                <a:solidFill>
                  <a:srgbClr val="00B050"/>
                </a:solidFill>
              </a:rPr>
              <a:t>Emergency light</a:t>
            </a:r>
          </a:p>
          <a:p>
            <a:pPr lvl="1">
              <a:buFont typeface="Wingdings" panose="05000000000000000000" pitchFamily="2" charset="2"/>
              <a:buChar char="§"/>
            </a:pPr>
            <a:r>
              <a:rPr lang="en-IN" sz="2900" dirty="0">
                <a:solidFill>
                  <a:srgbClr val="00B050"/>
                </a:solidFill>
              </a:rPr>
              <a:t>Relay Board</a:t>
            </a:r>
            <a:endParaRPr lang="en-IN" sz="3300" dirty="0">
              <a:solidFill>
                <a:schemeClr val="accent2">
                  <a:lumMod val="75000"/>
                </a:schemeClr>
              </a:solidFill>
            </a:endParaRPr>
          </a:p>
          <a:p>
            <a:pPr>
              <a:buFont typeface="Arial" pitchFamily="34" charset="0"/>
              <a:buNone/>
            </a:pPr>
            <a:r>
              <a:rPr lang="en-IN" sz="3300" dirty="0">
                <a:solidFill>
                  <a:schemeClr val="accent2">
                    <a:lumMod val="75000"/>
                  </a:schemeClr>
                </a:solidFill>
              </a:rPr>
              <a:t>Machine Shop :</a:t>
            </a:r>
          </a:p>
          <a:p>
            <a:pPr lvl="1">
              <a:buFont typeface="Wingdings" panose="05000000000000000000" pitchFamily="2" charset="2"/>
              <a:buChar char="§"/>
            </a:pPr>
            <a:r>
              <a:rPr lang="en-IN" sz="2900" dirty="0">
                <a:solidFill>
                  <a:srgbClr val="202AFC"/>
                </a:solidFill>
              </a:rPr>
              <a:t>Machine Vice</a:t>
            </a:r>
          </a:p>
          <a:p>
            <a:pPr lvl="1">
              <a:buFont typeface="Wingdings" panose="05000000000000000000" pitchFamily="2" charset="2"/>
              <a:buChar char="§"/>
            </a:pPr>
            <a:r>
              <a:rPr lang="en-IN" sz="2900" dirty="0">
                <a:solidFill>
                  <a:srgbClr val="202AFC"/>
                </a:solidFill>
              </a:rPr>
              <a:t>Bolt and nut assembly</a:t>
            </a:r>
          </a:p>
          <a:p>
            <a:pPr lvl="1">
              <a:buFont typeface="Wingdings" panose="05000000000000000000" pitchFamily="2" charset="2"/>
              <a:buChar char="§"/>
            </a:pPr>
            <a:r>
              <a:rPr lang="en-IN" sz="2900" dirty="0">
                <a:solidFill>
                  <a:srgbClr val="202AFC"/>
                </a:solidFill>
              </a:rPr>
              <a:t>Simple and compound Gear train</a:t>
            </a:r>
          </a:p>
          <a:p>
            <a:pPr lvl="1">
              <a:buFont typeface="Wingdings" panose="05000000000000000000" pitchFamily="2" charset="2"/>
              <a:buChar char="§"/>
            </a:pPr>
            <a:r>
              <a:rPr lang="en-IN" sz="2900" dirty="0">
                <a:solidFill>
                  <a:srgbClr val="202AFC"/>
                </a:solidFill>
              </a:rPr>
              <a:t>Sheet metal tray</a:t>
            </a:r>
          </a:p>
          <a:p>
            <a:pPr marL="457200" lvl="1" indent="0">
              <a:buFont typeface="Arial" pitchFamily="34" charset="0"/>
              <a:buNone/>
            </a:pPr>
            <a:endParaRPr lang="en-IN" sz="2900" dirty="0"/>
          </a:p>
          <a:p>
            <a:pPr marL="457200" lvl="1" indent="0">
              <a:buFont typeface="Arial" pitchFamily="34" charset="0"/>
              <a:buNone/>
            </a:pPr>
            <a:endParaRPr lang="en-IN" sz="2900" dirty="0"/>
          </a:p>
          <a:p>
            <a:endParaRPr lang="en-IN" dirty="0"/>
          </a:p>
        </p:txBody>
      </p:sp>
    </p:spTree>
    <p:extLst>
      <p:ext uri="{BB962C8B-B14F-4D97-AF65-F5344CB8AC3E}">
        <p14:creationId xmlns:p14="http://schemas.microsoft.com/office/powerpoint/2010/main" val="3220870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TextBox 1"/>
          <p:cNvSpPr txBox="1"/>
          <p:nvPr/>
        </p:nvSpPr>
        <p:spPr>
          <a:xfrm>
            <a:off x="644769" y="250354"/>
            <a:ext cx="7086600" cy="461665"/>
          </a:xfrm>
          <a:prstGeom prst="rect">
            <a:avLst/>
          </a:prstGeom>
          <a:noFill/>
        </p:spPr>
        <p:txBody>
          <a:bodyPr wrap="square" rtlCol="0">
            <a:spAutoFit/>
          </a:bodyPr>
          <a:lstStyle/>
          <a:p>
            <a:pPr algn="ctr"/>
            <a:r>
              <a:rPr lang="en-US" sz="2400" b="1" dirty="0">
                <a:latin typeface="Times New Roman" pitchFamily="18" charset="0"/>
                <a:cs typeface="Times New Roman" pitchFamily="18" charset="0"/>
              </a:rPr>
              <a:t>SELECTED THEME: ROBOTICS</a:t>
            </a:r>
          </a:p>
        </p:txBody>
      </p:sp>
      <p:sp>
        <p:nvSpPr>
          <p:cNvPr id="2" name="TextBox 1">
            <a:extLst>
              <a:ext uri="{FF2B5EF4-FFF2-40B4-BE49-F238E27FC236}">
                <a16:creationId xmlns:a16="http://schemas.microsoft.com/office/drawing/2014/main" id="{2F0278D8-18CB-AFE1-AADF-A779EF0AE5C6}"/>
              </a:ext>
            </a:extLst>
          </p:cNvPr>
          <p:cNvSpPr txBox="1"/>
          <p:nvPr/>
        </p:nvSpPr>
        <p:spPr>
          <a:xfrm>
            <a:off x="492368" y="694090"/>
            <a:ext cx="8270631" cy="3600986"/>
          </a:xfrm>
          <a:prstGeom prst="rect">
            <a:avLst/>
          </a:prstGeom>
          <a:noFill/>
        </p:spPr>
        <p:txBody>
          <a:bodyPr wrap="square" rtlCol="0">
            <a:spAutoFit/>
          </a:bodyPr>
          <a:lstStyle/>
          <a:p>
            <a:pPr algn="just">
              <a:lnSpc>
                <a:spcPct val="150000"/>
              </a:lnSpc>
            </a:pPr>
            <a:r>
              <a:rPr lang="en-US" sz="2000" dirty="0">
                <a:latin typeface="Times New Roman" pitchFamily="18" charset="0"/>
                <a:cs typeface="Times New Roman" pitchFamily="18" charset="0"/>
              </a:rPr>
              <a:t>Robotics is an interdisciplinary branch of computer science and engineering. Robotics involves the design, construction, operation, and use of robots. The goal of robotics is to design machines that can help and assist humans. Robotics integrates fields of mechanical engineering, electrical engineering, information engineering, bioengineering,  computer engineering, control engineering, software engineering, mathematics, etc. Robotics develop machines that can substitute for humans and replicate human actions.</a:t>
            </a:r>
            <a:endParaRPr lang="en-IN" sz="2000" dirty="0">
              <a:latin typeface="Times New Roman" panose="02020603050405020304" pitchFamily="18" charset="0"/>
              <a:cs typeface="Times New Roman" panose="02020603050405020304" pitchFamily="18" charset="0"/>
            </a:endParaRPr>
          </a:p>
          <a:p>
            <a:pPr algn="just"/>
            <a:endParaRPr lang="en-IN" dirty="0"/>
          </a:p>
        </p:txBody>
      </p:sp>
      <p:pic>
        <p:nvPicPr>
          <p:cNvPr id="3" name="Picture 2">
            <a:extLst>
              <a:ext uri="{FF2B5EF4-FFF2-40B4-BE49-F238E27FC236}">
                <a16:creationId xmlns:a16="http://schemas.microsoft.com/office/drawing/2014/main" id="{5F5DC573-9CE6-C932-DDA5-2051E0B48BB0}"/>
              </a:ext>
            </a:extLst>
          </p:cNvPr>
          <p:cNvPicPr>
            <a:picLocks noChangeAspect="1"/>
          </p:cNvPicPr>
          <p:nvPr/>
        </p:nvPicPr>
        <p:blipFill>
          <a:blip r:embed="rId2"/>
          <a:stretch>
            <a:fillRect/>
          </a:stretch>
        </p:blipFill>
        <p:spPr>
          <a:xfrm>
            <a:off x="578774" y="4068648"/>
            <a:ext cx="4267200" cy="2514600"/>
          </a:xfrm>
          <a:prstGeom prst="rect">
            <a:avLst/>
          </a:prstGeom>
        </p:spPr>
      </p:pic>
      <p:pic>
        <p:nvPicPr>
          <p:cNvPr id="4" name="Picture 3">
            <a:extLst>
              <a:ext uri="{FF2B5EF4-FFF2-40B4-BE49-F238E27FC236}">
                <a16:creationId xmlns:a16="http://schemas.microsoft.com/office/drawing/2014/main" id="{2F7A1E4B-59A2-40B1-A82D-51256EE7D2C7}"/>
              </a:ext>
            </a:extLst>
          </p:cNvPr>
          <p:cNvPicPr>
            <a:picLocks noChangeAspect="1"/>
          </p:cNvPicPr>
          <p:nvPr/>
        </p:nvPicPr>
        <p:blipFill>
          <a:blip r:embed="rId3"/>
          <a:stretch>
            <a:fillRect/>
          </a:stretch>
        </p:blipFill>
        <p:spPr>
          <a:xfrm>
            <a:off x="5410200" y="4068648"/>
            <a:ext cx="3170099" cy="2636952"/>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Rectangle 1"/>
          <p:cNvSpPr/>
          <p:nvPr/>
        </p:nvSpPr>
        <p:spPr>
          <a:xfrm>
            <a:off x="571500" y="822330"/>
            <a:ext cx="8001000" cy="1015663"/>
          </a:xfrm>
          <a:prstGeom prst="rect">
            <a:avLst/>
          </a:prstGeom>
        </p:spPr>
        <p:txBody>
          <a:bodyPr wrap="square">
            <a:spAutoFit/>
          </a:bodyPr>
          <a:lstStyle/>
          <a:p>
            <a:pPr algn="ctr"/>
            <a:r>
              <a:rPr lang="en-US" sz="2400" b="1" dirty="0">
                <a:latin typeface="Times New Roman" pitchFamily="18" charset="0"/>
                <a:cs typeface="Times New Roman" pitchFamily="18" charset="0"/>
              </a:rPr>
              <a:t>SELECTED MODELS</a:t>
            </a:r>
            <a:r>
              <a:rPr lang="en-US" b="1" dirty="0">
                <a:latin typeface="Times New Roman" pitchFamily="18" charset="0"/>
                <a:cs typeface="Times New Roman" pitchFamily="18" charset="0"/>
              </a:rPr>
              <a:t> </a:t>
            </a:r>
          </a:p>
          <a:p>
            <a:pPr algn="ctr"/>
            <a:endParaRPr lang="en-US" b="1" dirty="0">
              <a:latin typeface="Times New Roman" pitchFamily="18" charset="0"/>
              <a:cs typeface="Times New Roman" pitchFamily="18" charset="0"/>
            </a:endParaRPr>
          </a:p>
          <a:p>
            <a:pPr algn="ctr"/>
            <a:endParaRPr lang="en-US" dirty="0"/>
          </a:p>
        </p:txBody>
      </p:sp>
      <p:sp>
        <p:nvSpPr>
          <p:cNvPr id="1048609" name="Rectangle 2"/>
          <p:cNvSpPr/>
          <p:nvPr/>
        </p:nvSpPr>
        <p:spPr>
          <a:xfrm>
            <a:off x="685800" y="990600"/>
            <a:ext cx="8153400" cy="5115311"/>
          </a:xfrm>
          <a:prstGeom prst="rect">
            <a:avLst/>
          </a:prstGeom>
        </p:spPr>
        <p:txBody>
          <a:bodyPr wrap="square">
            <a:spAutoFit/>
          </a:bodyPr>
          <a:lstStyle/>
          <a:p>
            <a:pPr>
              <a:lnSpc>
                <a:spcPct val="150000"/>
              </a:lnSpc>
            </a:pPr>
            <a:endParaRPr lang="en-IN" sz="2000" dirty="0">
              <a:solidFill>
                <a:schemeClr val="accent2">
                  <a:lumMod val="75000"/>
                </a:schemeClr>
              </a:solidFill>
              <a:latin typeface="Times New Roman" panose="02020603050405020304" pitchFamily="18" charset="0"/>
              <a:cs typeface="Times New Roman" panose="02020603050405020304" pitchFamily="18" charset="0"/>
            </a:endParaRPr>
          </a:p>
          <a:p>
            <a:pPr>
              <a:lnSpc>
                <a:spcPct val="150000"/>
              </a:lnSpc>
            </a:pPr>
            <a:endParaRPr lang="en-IN" sz="2000" dirty="0">
              <a:solidFill>
                <a:schemeClr val="accent2">
                  <a:lumMod val="75000"/>
                </a:schemeClr>
              </a:solidFill>
            </a:endParaRPr>
          </a:p>
          <a:p>
            <a:pPr marL="342900" indent="-342900">
              <a:lnSpc>
                <a:spcPct val="150000"/>
              </a:lnSpc>
              <a:buFont typeface="Wingdings" panose="05000000000000000000" pitchFamily="2" charset="2"/>
              <a:buChar char="Ø"/>
            </a:pPr>
            <a:r>
              <a:rPr lang="en-IN" sz="2000" dirty="0">
                <a:solidFill>
                  <a:schemeClr val="accent2">
                    <a:lumMod val="75000"/>
                  </a:schemeClr>
                </a:solidFill>
                <a:latin typeface="Times New Roman" pitchFamily="18" charset="0"/>
                <a:cs typeface="Times New Roman" pitchFamily="18" charset="0"/>
              </a:rPr>
              <a:t>  </a:t>
            </a:r>
            <a:r>
              <a:rPr lang="en-US" sz="2000" dirty="0">
                <a:latin typeface="Times New Roman" pitchFamily="18" charset="0"/>
                <a:cs typeface="Times New Roman" pitchFamily="18" charset="0"/>
              </a:rPr>
              <a:t>CARPENTARY : WOODEN WINDOW</a:t>
            </a:r>
          </a:p>
          <a:p>
            <a:pPr>
              <a:lnSpc>
                <a:spcPct val="150000"/>
              </a:lnSpc>
            </a:pPr>
            <a:endParaRPr lang="en-US" sz="2000" dirty="0">
              <a:latin typeface="Times New Roman" pitchFamily="18" charset="0"/>
              <a:cs typeface="Times New Roman" pitchFamily="18" charset="0"/>
            </a:endParaRPr>
          </a:p>
          <a:p>
            <a:pPr marL="342900" indent="-342900">
              <a:lnSpc>
                <a:spcPct val="150000"/>
              </a:lnSpc>
              <a:buFont typeface="Wingdings" panose="05000000000000000000" pitchFamily="2" charset="2"/>
              <a:buChar char="Ø"/>
            </a:pPr>
            <a:r>
              <a:rPr lang="en-US" sz="2000" dirty="0">
                <a:latin typeface="Times New Roman" pitchFamily="18" charset="0"/>
                <a:cs typeface="Times New Roman" pitchFamily="18" charset="0"/>
              </a:rPr>
              <a:t>ELECTRONICS : EMERGENCY LIGHT</a:t>
            </a:r>
          </a:p>
          <a:p>
            <a:pPr>
              <a:lnSpc>
                <a:spcPct val="150000"/>
              </a:lnSpc>
              <a:buFont typeface="Arial" pitchFamily="34" charset="0"/>
              <a:buChar char="•"/>
            </a:pPr>
            <a:endParaRPr lang="en-US" sz="2000" dirty="0">
              <a:latin typeface="Times New Roman" pitchFamily="18" charset="0"/>
              <a:cs typeface="Times New Roman" pitchFamily="18" charset="0"/>
            </a:endParaRPr>
          </a:p>
          <a:p>
            <a:pPr marL="342900" indent="-342900">
              <a:lnSpc>
                <a:spcPct val="150000"/>
              </a:lnSpc>
              <a:buFont typeface="Wingdings" panose="05000000000000000000" pitchFamily="2" charset="2"/>
              <a:buChar char="Ø"/>
            </a:pPr>
            <a:r>
              <a:rPr lang="en-US" sz="2000" dirty="0">
                <a:latin typeface="Times New Roman" pitchFamily="18" charset="0"/>
                <a:cs typeface="Times New Roman" pitchFamily="18" charset="0"/>
              </a:rPr>
              <a:t> MACHINE SHOP : SHEET METAL TRAY </a:t>
            </a:r>
          </a:p>
          <a:p>
            <a:pPr>
              <a:lnSpc>
                <a:spcPct val="150000"/>
              </a:lnSpc>
              <a:buFont typeface="Arial" pitchFamily="34" charset="0"/>
              <a:buChar char="•"/>
            </a:pPr>
            <a:endParaRPr lang="en-US" sz="2000" dirty="0">
              <a:latin typeface="Times New Roman" pitchFamily="18" charset="0"/>
              <a:cs typeface="Times New Roman" pitchFamily="18" charset="0"/>
            </a:endParaRPr>
          </a:p>
          <a:p>
            <a:pPr>
              <a:lnSpc>
                <a:spcPct val="150000"/>
              </a:lnSpc>
              <a:buFont typeface="Arial" pitchFamily="34" charset="0"/>
              <a:buChar char="•"/>
            </a:pPr>
            <a:endParaRPr lang="en-US" sz="2000" dirty="0">
              <a:latin typeface="Times New Roman" pitchFamily="18" charset="0"/>
              <a:cs typeface="Times New Roman" pitchFamily="18" charset="0"/>
            </a:endParaRPr>
          </a:p>
          <a:p>
            <a:pPr>
              <a:lnSpc>
                <a:spcPct val="150000"/>
              </a:lnSpc>
              <a:buFont typeface="Arial" pitchFamily="34" charset="0"/>
              <a:buChar char="•"/>
            </a:pPr>
            <a:endParaRPr lang="en-US" sz="2000" dirty="0">
              <a:latin typeface="Times New Roman" pitchFamily="18" charset="0"/>
              <a:cs typeface="Times New Roman" pitchFamily="18" charset="0"/>
            </a:endParaRPr>
          </a:p>
          <a:p>
            <a:pPr>
              <a:lnSpc>
                <a:spcPct val="150000"/>
              </a:lnSpc>
            </a:pPr>
            <a:r>
              <a:rPr lang="en-US" sz="2000" dirty="0">
                <a:latin typeface="Times New Roman" pitchFamily="18" charset="0"/>
                <a:cs typeface="Times New Roman" pitchFamily="18" charset="0"/>
              </a:rPr>
              <a:t>	</a:t>
            </a:r>
          </a:p>
        </p:txBody>
      </p:sp>
    </p:spTree>
    <p:extLst>
      <p:ext uri="{BB962C8B-B14F-4D97-AF65-F5344CB8AC3E}">
        <p14:creationId xmlns:p14="http://schemas.microsoft.com/office/powerpoint/2010/main" val="31081411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318881"/>
            <a:ext cx="6570076" cy="769441"/>
          </a:xfrm>
          <a:prstGeom prst="rect">
            <a:avLst/>
          </a:prstGeom>
        </p:spPr>
        <p:txBody>
          <a:bodyPr wrap="square">
            <a:spAutoFit/>
          </a:bodyPr>
          <a:lstStyle/>
          <a:p>
            <a:pPr algn="ctr"/>
            <a:r>
              <a:rPr lang="en-US" sz="2400" b="1" dirty="0">
                <a:latin typeface="Times New Roman" pitchFamily="18" charset="0"/>
                <a:cs typeface="Times New Roman" pitchFamily="18" charset="0"/>
              </a:rPr>
              <a:t>MODEL 1: WOODEN WINDOW</a:t>
            </a:r>
          </a:p>
          <a:p>
            <a:pPr algn="ctr"/>
            <a:r>
              <a:rPr lang="en-US" sz="2000" b="1" dirty="0">
                <a:latin typeface="Times New Roman" pitchFamily="18" charset="0"/>
                <a:cs typeface="Times New Roman" pitchFamily="18" charset="0"/>
              </a:rPr>
              <a:t>  </a:t>
            </a:r>
            <a:endParaRPr lang="en-US" dirty="0"/>
          </a:p>
        </p:txBody>
      </p:sp>
      <p:sp>
        <p:nvSpPr>
          <p:cNvPr id="13" name="TextBox 12">
            <a:extLst>
              <a:ext uri="{FF2B5EF4-FFF2-40B4-BE49-F238E27FC236}">
                <a16:creationId xmlns:a16="http://schemas.microsoft.com/office/drawing/2014/main" id="{00543E76-8DF1-7251-E3A0-824F979012E9}"/>
              </a:ext>
            </a:extLst>
          </p:cNvPr>
          <p:cNvSpPr txBox="1"/>
          <p:nvPr/>
        </p:nvSpPr>
        <p:spPr>
          <a:xfrm>
            <a:off x="838200" y="910534"/>
            <a:ext cx="6400800" cy="6247864"/>
          </a:xfrm>
          <a:prstGeom prst="rect">
            <a:avLst/>
          </a:prstGeom>
          <a:noFill/>
        </p:spPr>
        <p:txBody>
          <a:bodyPr wrap="square" rtlCol="0">
            <a:spAutoFit/>
          </a:bodyPr>
          <a:lstStyle/>
          <a:p>
            <a:r>
              <a:rPr lang="en-IN" sz="2000" b="1" kern="1200" dirty="0">
                <a:solidFill>
                  <a:schemeClr val="tx1"/>
                </a:solidFill>
                <a:latin typeface="Times New Roman" panose="02020603050405020304" pitchFamily="18" charset="0"/>
                <a:cs typeface="Times New Roman" panose="02020603050405020304" pitchFamily="18" charset="0"/>
              </a:rPr>
              <a:t>TOOLS USED:</a:t>
            </a:r>
          </a:p>
          <a:p>
            <a:endParaRPr lang="en-IN" sz="2000" dirty="0"/>
          </a:p>
          <a:p>
            <a:r>
              <a:rPr lang="en-IN" sz="2000" dirty="0"/>
              <a:t>1. Wooden cutting machine</a:t>
            </a:r>
          </a:p>
          <a:p>
            <a:r>
              <a:rPr lang="en-IN" sz="2000" dirty="0"/>
              <a:t>2. Drilling machine</a:t>
            </a:r>
          </a:p>
          <a:p>
            <a:endParaRPr lang="en-IN" sz="2000" dirty="0"/>
          </a:p>
          <a:p>
            <a:r>
              <a:rPr lang="en-IN" sz="2000" b="1" dirty="0">
                <a:latin typeface="Times New Roman" panose="02020603050405020304" pitchFamily="18" charset="0"/>
                <a:cs typeface="Times New Roman" panose="02020603050405020304" pitchFamily="18" charset="0"/>
              </a:rPr>
              <a:t>MATERIALS REQUIRED:</a:t>
            </a:r>
          </a:p>
          <a:p>
            <a:endParaRPr lang="en-IN" sz="2000" b="1"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1. Wood</a:t>
            </a:r>
          </a:p>
          <a:p>
            <a:r>
              <a:rPr lang="en-IN" sz="2000" dirty="0">
                <a:latin typeface="Times New Roman" panose="02020603050405020304" pitchFamily="18" charset="0"/>
                <a:cs typeface="Times New Roman" panose="02020603050405020304" pitchFamily="18" charset="0"/>
              </a:rPr>
              <a:t>2. Chisel</a:t>
            </a:r>
          </a:p>
          <a:p>
            <a:r>
              <a:rPr lang="en-IN" sz="2000" dirty="0">
                <a:latin typeface="Times New Roman" panose="02020603050405020304" pitchFamily="18" charset="0"/>
                <a:cs typeface="Times New Roman" panose="02020603050405020304" pitchFamily="18" charset="0"/>
              </a:rPr>
              <a:t>3. Nails</a:t>
            </a:r>
          </a:p>
          <a:p>
            <a:r>
              <a:rPr lang="en-IN" sz="2000" dirty="0">
                <a:latin typeface="Times New Roman" panose="02020603050405020304" pitchFamily="18" charset="0"/>
                <a:cs typeface="Times New Roman" panose="02020603050405020304" pitchFamily="18" charset="0"/>
              </a:rPr>
              <a:t>4. Glue</a:t>
            </a:r>
          </a:p>
          <a:p>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SKILLS LEARNED:</a:t>
            </a:r>
          </a:p>
          <a:p>
            <a:endParaRPr lang="en-IN" sz="2000" b="1" dirty="0">
              <a:latin typeface="Times New Roman" panose="02020603050405020304" pitchFamily="18" charset="0"/>
              <a:cs typeface="Times New Roman" panose="02020603050405020304" pitchFamily="18" charset="0"/>
            </a:endParaRPr>
          </a:p>
          <a:p>
            <a:r>
              <a:rPr lang="en-IN" sz="2000" dirty="0"/>
              <a:t>1. Teamwork</a:t>
            </a:r>
          </a:p>
          <a:p>
            <a:r>
              <a:rPr lang="en-IN" sz="2000" dirty="0"/>
              <a:t>2. How to cut the wood</a:t>
            </a:r>
          </a:p>
          <a:p>
            <a:r>
              <a:rPr lang="en-IN" sz="2000" dirty="0"/>
              <a:t>3. Accurate measuring</a:t>
            </a:r>
          </a:p>
          <a:p>
            <a:r>
              <a:rPr lang="en-IN" sz="2000" dirty="0"/>
              <a:t>4. Learned how to use tools</a:t>
            </a:r>
          </a:p>
          <a:p>
            <a:endParaRPr lang="en-IN" sz="2000" b="1"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 </a:t>
            </a:r>
          </a:p>
        </p:txBody>
      </p:sp>
      <p:pic>
        <p:nvPicPr>
          <p:cNvPr id="11" name="Picture 10">
            <a:extLst>
              <a:ext uri="{FF2B5EF4-FFF2-40B4-BE49-F238E27FC236}">
                <a16:creationId xmlns:a16="http://schemas.microsoft.com/office/drawing/2014/main" id="{7AFF784B-95CD-B88E-B09F-233BEBE3225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71542" y="910534"/>
            <a:ext cx="2802835" cy="2590800"/>
          </a:xfrm>
          <a:prstGeom prst="rect">
            <a:avLst/>
          </a:prstGeom>
        </p:spPr>
      </p:pic>
      <p:pic>
        <p:nvPicPr>
          <p:cNvPr id="15" name="Picture 14">
            <a:extLst>
              <a:ext uri="{FF2B5EF4-FFF2-40B4-BE49-F238E27FC236}">
                <a16:creationId xmlns:a16="http://schemas.microsoft.com/office/drawing/2014/main" id="{2B7F04F9-06BC-E12F-CE20-1AF0C2161CA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62100" y="3657600"/>
            <a:ext cx="2621718" cy="2739334"/>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23900" y="152400"/>
            <a:ext cx="7696200" cy="461665"/>
          </a:xfrm>
          <a:prstGeom prst="rect">
            <a:avLst/>
          </a:prstGeom>
        </p:spPr>
        <p:txBody>
          <a:bodyPr wrap="square">
            <a:spAutoFit/>
          </a:bodyPr>
          <a:lstStyle/>
          <a:p>
            <a:pPr algn="ctr"/>
            <a:r>
              <a:rPr lang="en-US" sz="2400" b="1" dirty="0">
                <a:latin typeface="Times New Roman" pitchFamily="18" charset="0"/>
                <a:cs typeface="Times New Roman" pitchFamily="18" charset="0"/>
              </a:rPr>
              <a:t>MODEL 2 : EMERGENCY LIGHT</a:t>
            </a:r>
          </a:p>
        </p:txBody>
      </p:sp>
      <p:sp>
        <p:nvSpPr>
          <p:cNvPr id="2" name="TextBox 1">
            <a:extLst>
              <a:ext uri="{FF2B5EF4-FFF2-40B4-BE49-F238E27FC236}">
                <a16:creationId xmlns:a16="http://schemas.microsoft.com/office/drawing/2014/main" id="{C00AE016-0821-2787-0778-FFA283E3B528}"/>
              </a:ext>
            </a:extLst>
          </p:cNvPr>
          <p:cNvSpPr txBox="1"/>
          <p:nvPr/>
        </p:nvSpPr>
        <p:spPr>
          <a:xfrm>
            <a:off x="1676400" y="1676400"/>
            <a:ext cx="914400" cy="914400"/>
          </a:xfrm>
          <a:prstGeom prst="rect">
            <a:avLst/>
          </a:prstGeom>
          <a:noFill/>
        </p:spPr>
        <p:txBody>
          <a:bodyPr wrap="square" rtlCol="0">
            <a:spAutoFit/>
          </a:bodyPr>
          <a:lstStyle/>
          <a:p>
            <a:endParaRPr lang="en-IN"/>
          </a:p>
        </p:txBody>
      </p:sp>
      <p:sp>
        <p:nvSpPr>
          <p:cNvPr id="3" name="TextBox 2">
            <a:extLst>
              <a:ext uri="{FF2B5EF4-FFF2-40B4-BE49-F238E27FC236}">
                <a16:creationId xmlns:a16="http://schemas.microsoft.com/office/drawing/2014/main" id="{0CAA181E-2222-9B2A-2A53-7569832B0CC9}"/>
              </a:ext>
            </a:extLst>
          </p:cNvPr>
          <p:cNvSpPr txBox="1"/>
          <p:nvPr/>
        </p:nvSpPr>
        <p:spPr>
          <a:xfrm>
            <a:off x="762000" y="685800"/>
            <a:ext cx="6705600" cy="683264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TOOLS USED:</a:t>
            </a:r>
          </a:p>
          <a:p>
            <a:endParaRPr lang="en-IN" sz="2000" b="1"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1. Single side copper clad</a:t>
            </a:r>
          </a:p>
          <a:p>
            <a:r>
              <a:rPr lang="en-IN" sz="2000" dirty="0">
                <a:latin typeface="Times New Roman" panose="02020603050405020304" pitchFamily="18" charset="0"/>
                <a:cs typeface="Times New Roman" panose="02020603050405020304" pitchFamily="18" charset="0"/>
              </a:rPr>
              <a:t>2. Digital multiplier</a:t>
            </a:r>
          </a:p>
          <a:p>
            <a:r>
              <a:rPr lang="en-IN" sz="2000" dirty="0">
                <a:latin typeface="Times New Roman" panose="02020603050405020304" pitchFamily="18" charset="0"/>
                <a:cs typeface="Times New Roman" panose="02020603050405020304" pitchFamily="18" charset="0"/>
              </a:rPr>
              <a:t>3.Drilling machine</a:t>
            </a:r>
          </a:p>
          <a:p>
            <a:r>
              <a:rPr lang="en-IN" sz="2000" dirty="0">
                <a:latin typeface="Times New Roman" panose="02020603050405020304" pitchFamily="18" charset="0"/>
                <a:cs typeface="Times New Roman" panose="02020603050405020304" pitchFamily="18" charset="0"/>
              </a:rPr>
              <a:t>4.Soldering</a:t>
            </a:r>
          </a:p>
          <a:p>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MATERIALS REQUIRED:</a:t>
            </a:r>
          </a:p>
          <a:p>
            <a:endParaRPr lang="en-IN" sz="2000" b="1"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1.LED’S</a:t>
            </a:r>
          </a:p>
          <a:p>
            <a:r>
              <a:rPr lang="en-IN" sz="2000" dirty="0">
                <a:latin typeface="Times New Roman" panose="02020603050405020304" pitchFamily="18" charset="0"/>
                <a:cs typeface="Times New Roman" panose="02020603050405020304" pitchFamily="18" charset="0"/>
              </a:rPr>
              <a:t>2.Diodes</a:t>
            </a:r>
          </a:p>
          <a:p>
            <a:r>
              <a:rPr lang="en-IN" sz="2000" dirty="0">
                <a:latin typeface="Times New Roman" panose="02020603050405020304" pitchFamily="18" charset="0"/>
                <a:cs typeface="Times New Roman" panose="02020603050405020304" pitchFamily="18" charset="0"/>
              </a:rPr>
              <a:t>3.Capacitors </a:t>
            </a:r>
          </a:p>
          <a:p>
            <a:r>
              <a:rPr lang="en-IN" sz="2000" dirty="0">
                <a:latin typeface="Times New Roman" panose="02020603050405020304" pitchFamily="18" charset="0"/>
                <a:cs typeface="Times New Roman" panose="02020603050405020304" pitchFamily="18" charset="0"/>
              </a:rPr>
              <a:t>4.Transformers </a:t>
            </a:r>
          </a:p>
          <a:p>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SKILLS LEARNED:</a:t>
            </a:r>
          </a:p>
          <a:p>
            <a:endParaRPr lang="en-IN" sz="2000" b="1"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1.Soldering</a:t>
            </a:r>
          </a:p>
          <a:p>
            <a:r>
              <a:rPr lang="en-IN" sz="2000" dirty="0">
                <a:latin typeface="Times New Roman" panose="02020603050405020304" pitchFamily="18" charset="0"/>
                <a:cs typeface="Times New Roman" panose="02020603050405020304" pitchFamily="18" charset="0"/>
              </a:rPr>
              <a:t>2.Drilling</a:t>
            </a:r>
          </a:p>
          <a:p>
            <a:r>
              <a:rPr lang="en-IN" sz="2000" dirty="0">
                <a:latin typeface="Times New Roman" panose="02020603050405020304" pitchFamily="18" charset="0"/>
                <a:cs typeface="Times New Roman" panose="02020603050405020304" pitchFamily="18" charset="0"/>
              </a:rPr>
              <a:t>3.Wire connections</a:t>
            </a:r>
          </a:p>
          <a:p>
            <a:r>
              <a:rPr lang="en-IN" sz="2000" dirty="0">
                <a:latin typeface="Times New Roman" panose="02020603050405020304" pitchFamily="18" charset="0"/>
                <a:cs typeface="Times New Roman" panose="02020603050405020304" pitchFamily="18" charset="0"/>
              </a:rPr>
              <a:t>4.Arranging the circuit elements</a:t>
            </a:r>
          </a:p>
          <a:p>
            <a:endParaRPr lang="en-IN" dirty="0">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DB0BFF1-5B71-6EDB-856E-5083065BF21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05400" y="1104900"/>
            <a:ext cx="3737308" cy="2324100"/>
          </a:xfrm>
          <a:prstGeom prst="rect">
            <a:avLst/>
          </a:prstGeom>
        </p:spPr>
      </p:pic>
      <p:pic>
        <p:nvPicPr>
          <p:cNvPr id="8" name="Picture 7">
            <a:extLst>
              <a:ext uri="{FF2B5EF4-FFF2-40B4-BE49-F238E27FC236}">
                <a16:creationId xmlns:a16="http://schemas.microsoft.com/office/drawing/2014/main" id="{0B29C45E-ACB7-7945-8723-27EAA408C27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5678654" y="3016002"/>
            <a:ext cx="2590800" cy="3737308"/>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52400"/>
            <a:ext cx="7467600" cy="461665"/>
          </a:xfrm>
          <a:prstGeom prst="rect">
            <a:avLst/>
          </a:prstGeom>
        </p:spPr>
        <p:txBody>
          <a:bodyPr wrap="square">
            <a:spAutoFit/>
          </a:bodyPr>
          <a:lstStyle/>
          <a:p>
            <a:pPr algn="ctr"/>
            <a:r>
              <a:rPr lang="en-US" sz="2400" b="1" dirty="0">
                <a:latin typeface="Times New Roman" pitchFamily="18" charset="0"/>
                <a:cs typeface="Times New Roman" pitchFamily="18" charset="0"/>
              </a:rPr>
              <a:t>MODEL 3 : SHEET METAL TRAY</a:t>
            </a:r>
          </a:p>
        </p:txBody>
      </p:sp>
      <p:sp>
        <p:nvSpPr>
          <p:cNvPr id="3" name="Content Placeholder 3"/>
          <p:cNvSpPr txBox="1">
            <a:spLocks/>
          </p:cNvSpPr>
          <p:nvPr/>
        </p:nvSpPr>
        <p:spPr>
          <a:xfrm>
            <a:off x="495301" y="762000"/>
            <a:ext cx="4038600" cy="6477000"/>
          </a:xfrm>
          <a:prstGeom prst="rect">
            <a:avLst/>
          </a:prstGeom>
        </p:spPr>
        <p:txBody>
          <a:bodyPr>
            <a:normAutofit fontScale="92500" lnSpcReduction="20000"/>
          </a:bodyPr>
          <a:lstStyle/>
          <a:p>
            <a:pPr marR="0" lvl="0" algn="l" defTabSz="914400" rtl="0" eaLnBrk="1" fontAlgn="auto" latinLnBrk="0" hangingPunct="1">
              <a:lnSpc>
                <a:spcPct val="100000"/>
              </a:lnSpc>
              <a:spcBef>
                <a:spcPct val="20000"/>
              </a:spcBef>
              <a:spcAft>
                <a:spcPts val="0"/>
              </a:spcAft>
              <a:buClrTx/>
              <a:buSzTx/>
              <a:tabLst/>
              <a:defRPr/>
            </a:pPr>
            <a:r>
              <a:rPr kumimoji="0" lang="en-US" sz="22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TOOLS USED:</a:t>
            </a:r>
          </a:p>
          <a:p>
            <a:pPr marR="0" lvl="0" algn="l" defTabSz="914400" rtl="0" eaLnBrk="1" fontAlgn="auto" latinLnBrk="0" hangingPunct="1">
              <a:lnSpc>
                <a:spcPct val="100000"/>
              </a:lnSpc>
              <a:spcBef>
                <a:spcPct val="20000"/>
              </a:spcBef>
              <a:spcAft>
                <a:spcPts val="0"/>
              </a:spcAft>
              <a:buClrTx/>
              <a:buSzTx/>
              <a:tabLst/>
              <a:defRPr/>
            </a:pPr>
            <a:endParaRPr kumimoji="0" lang="en-US" sz="22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R="0" lvl="0" algn="l" defTabSz="914400" rtl="0" eaLnBrk="1" fontAlgn="auto" latinLnBrk="0" hangingPunct="1">
              <a:lnSpc>
                <a:spcPct val="100000"/>
              </a:lnSpc>
              <a:spcBef>
                <a:spcPct val="20000"/>
              </a:spcBef>
              <a:spcAft>
                <a:spcPts val="0"/>
              </a:spcAft>
              <a:buClrTx/>
              <a:buSzTx/>
              <a:tabLst/>
              <a:defRPr/>
            </a:pPr>
            <a:r>
              <a:rPr lang="en-US" sz="2200" dirty="0">
                <a:latin typeface="Times New Roman" pitchFamily="18" charset="0"/>
                <a:cs typeface="Times New Roman" pitchFamily="18" charset="0"/>
              </a:rPr>
              <a:t>1.Hammer </a:t>
            </a:r>
          </a:p>
          <a:p>
            <a:pPr marR="0" lvl="0" algn="l" defTabSz="914400" rtl="0" eaLnBrk="1" fontAlgn="auto" latinLnBrk="0" hangingPunct="1">
              <a:lnSpc>
                <a:spcPct val="100000"/>
              </a:lnSpc>
              <a:spcBef>
                <a:spcPct val="20000"/>
              </a:spcBef>
              <a:spcAft>
                <a:spcPts val="0"/>
              </a:spcAft>
              <a:buClrTx/>
              <a:buSzTx/>
              <a:tabLst/>
              <a:defRPr/>
            </a:pPr>
            <a:r>
              <a:rPr kumimoji="0" lang="en-US" sz="2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2.Power drill</a:t>
            </a:r>
          </a:p>
          <a:p>
            <a:pPr marR="0" lvl="0" algn="l" defTabSz="914400" rtl="0" eaLnBrk="1" fontAlgn="auto" latinLnBrk="0" hangingPunct="1">
              <a:lnSpc>
                <a:spcPct val="100000"/>
              </a:lnSpc>
              <a:spcBef>
                <a:spcPct val="20000"/>
              </a:spcBef>
              <a:spcAft>
                <a:spcPts val="0"/>
              </a:spcAft>
              <a:buClrTx/>
              <a:buSzTx/>
              <a:tabLst/>
              <a:defRPr/>
            </a:pPr>
            <a:r>
              <a:rPr lang="en-US" sz="2200" dirty="0">
                <a:latin typeface="Times New Roman" pitchFamily="18" charset="0"/>
                <a:cs typeface="Times New Roman" pitchFamily="18" charset="0"/>
              </a:rPr>
              <a:t>3.Ruler</a:t>
            </a:r>
          </a:p>
          <a:p>
            <a:pPr marR="0" lvl="0" algn="l" defTabSz="914400" rtl="0" eaLnBrk="1" fontAlgn="auto" latinLnBrk="0" hangingPunct="1">
              <a:lnSpc>
                <a:spcPct val="100000"/>
              </a:lnSpc>
              <a:spcBef>
                <a:spcPct val="20000"/>
              </a:spcBef>
              <a:spcAft>
                <a:spcPts val="0"/>
              </a:spcAft>
              <a:buClrTx/>
              <a:buSzTx/>
              <a:tabLst/>
              <a:defRPr/>
            </a:pPr>
            <a:endParaRPr kumimoji="0" lang="en-US" sz="2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R="0" lvl="0" algn="l" defTabSz="914400" rtl="0" eaLnBrk="1" fontAlgn="auto" latinLnBrk="0" hangingPunct="1">
              <a:lnSpc>
                <a:spcPct val="100000"/>
              </a:lnSpc>
              <a:spcBef>
                <a:spcPct val="20000"/>
              </a:spcBef>
              <a:spcAft>
                <a:spcPts val="0"/>
              </a:spcAft>
              <a:buClrTx/>
              <a:buSzTx/>
              <a:tabLst/>
              <a:defRPr/>
            </a:pPr>
            <a:r>
              <a:rPr kumimoji="0" lang="en-US" sz="22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MATERIALS REQUIRED:</a:t>
            </a:r>
          </a:p>
          <a:p>
            <a:pPr marR="0" lvl="0" algn="l" defTabSz="914400" rtl="0" eaLnBrk="1" fontAlgn="auto" latinLnBrk="0" hangingPunct="1">
              <a:lnSpc>
                <a:spcPct val="100000"/>
              </a:lnSpc>
              <a:spcBef>
                <a:spcPct val="20000"/>
              </a:spcBef>
              <a:spcAft>
                <a:spcPts val="0"/>
              </a:spcAft>
              <a:buClrTx/>
              <a:buSzTx/>
              <a:tabLst/>
              <a:defRPr/>
            </a:pPr>
            <a:endParaRPr kumimoji="0" lang="en-US" sz="22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R="0" lvl="0" algn="l" defTabSz="914400" rtl="0" eaLnBrk="1" fontAlgn="auto" latinLnBrk="0" hangingPunct="1">
              <a:lnSpc>
                <a:spcPct val="100000"/>
              </a:lnSpc>
              <a:spcBef>
                <a:spcPct val="20000"/>
              </a:spcBef>
              <a:spcAft>
                <a:spcPts val="0"/>
              </a:spcAft>
              <a:buClrTx/>
              <a:buSzTx/>
              <a:tabLst/>
              <a:defRPr/>
            </a:pPr>
            <a:r>
              <a:rPr lang="en-US" sz="2200" dirty="0">
                <a:latin typeface="Times New Roman" pitchFamily="18" charset="0"/>
                <a:cs typeface="Times New Roman" pitchFamily="18" charset="0"/>
              </a:rPr>
              <a:t>1.Pap rivets</a:t>
            </a:r>
          </a:p>
          <a:p>
            <a:pPr marR="0" lvl="0" algn="l" defTabSz="914400" rtl="0" eaLnBrk="1" fontAlgn="auto" latinLnBrk="0" hangingPunct="1">
              <a:lnSpc>
                <a:spcPct val="100000"/>
              </a:lnSpc>
              <a:spcBef>
                <a:spcPct val="20000"/>
              </a:spcBef>
              <a:spcAft>
                <a:spcPts val="0"/>
              </a:spcAft>
              <a:buClrTx/>
              <a:buSzTx/>
              <a:tabLst/>
              <a:defRPr/>
            </a:pPr>
            <a:r>
              <a:rPr kumimoji="0" lang="en-US" sz="220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2.Sheet metal</a:t>
            </a:r>
          </a:p>
          <a:p>
            <a:pPr marR="0" lvl="0" algn="l" defTabSz="914400" rtl="0" eaLnBrk="1" fontAlgn="auto" latinLnBrk="0" hangingPunct="1">
              <a:lnSpc>
                <a:spcPct val="100000"/>
              </a:lnSpc>
              <a:spcBef>
                <a:spcPct val="20000"/>
              </a:spcBef>
              <a:spcAft>
                <a:spcPts val="0"/>
              </a:spcAft>
              <a:buClrTx/>
              <a:buSzTx/>
              <a:tabLst/>
              <a:defRPr/>
            </a:pPr>
            <a:r>
              <a:rPr lang="en-US" sz="2200" dirty="0">
                <a:latin typeface="Times New Roman" pitchFamily="18" charset="0"/>
                <a:cs typeface="Times New Roman" pitchFamily="18" charset="0"/>
              </a:rPr>
              <a:t>3.Tape measure</a:t>
            </a:r>
          </a:p>
          <a:p>
            <a:pPr marR="0" lvl="0" algn="l" defTabSz="914400" rtl="0" eaLnBrk="1" fontAlgn="auto" latinLnBrk="0" hangingPunct="1">
              <a:lnSpc>
                <a:spcPct val="100000"/>
              </a:lnSpc>
              <a:spcBef>
                <a:spcPct val="20000"/>
              </a:spcBef>
              <a:spcAft>
                <a:spcPts val="0"/>
              </a:spcAft>
              <a:buClrTx/>
              <a:buSzTx/>
              <a:tabLst/>
              <a:defRPr/>
            </a:pPr>
            <a:endParaRPr kumimoji="0" lang="en-US" sz="220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a:spcBef>
                <a:spcPct val="20000"/>
              </a:spcBef>
              <a:defRPr/>
            </a:pPr>
            <a:endParaRPr lang="en-US" sz="2200" b="1" dirty="0">
              <a:latin typeface="Times New Roman" pitchFamily="18" charset="0"/>
              <a:cs typeface="Times New Roman" pitchFamily="18" charset="0"/>
            </a:endParaRPr>
          </a:p>
          <a:p>
            <a:pPr>
              <a:spcBef>
                <a:spcPct val="20000"/>
              </a:spcBef>
              <a:defRPr/>
            </a:pPr>
            <a:r>
              <a:rPr lang="en-US" sz="2200" b="1" dirty="0">
                <a:latin typeface="Times New Roman" pitchFamily="18" charset="0"/>
                <a:cs typeface="Times New Roman" pitchFamily="18" charset="0"/>
              </a:rPr>
              <a:t>SKILLS LEARNED:</a:t>
            </a:r>
          </a:p>
          <a:p>
            <a:pPr>
              <a:spcBef>
                <a:spcPct val="20000"/>
              </a:spcBef>
              <a:defRPr/>
            </a:pPr>
            <a:endParaRPr lang="en-US" sz="2200" b="1" dirty="0">
              <a:latin typeface="Times New Roman" pitchFamily="18" charset="0"/>
              <a:cs typeface="Times New Roman" pitchFamily="18" charset="0"/>
            </a:endParaRPr>
          </a:p>
          <a:p>
            <a:pPr>
              <a:spcBef>
                <a:spcPct val="20000"/>
              </a:spcBef>
              <a:defRPr/>
            </a:pPr>
            <a:r>
              <a:rPr lang="en-US" sz="2200" dirty="0">
                <a:latin typeface="Times New Roman" pitchFamily="18" charset="0"/>
                <a:cs typeface="Times New Roman" pitchFamily="18" charset="0"/>
              </a:rPr>
              <a:t>1.Team work</a:t>
            </a:r>
          </a:p>
          <a:p>
            <a:pPr>
              <a:spcBef>
                <a:spcPct val="20000"/>
              </a:spcBef>
              <a:defRPr/>
            </a:pPr>
            <a:r>
              <a:rPr lang="en-US" sz="2200" dirty="0">
                <a:latin typeface="Times New Roman" pitchFamily="18" charset="0"/>
                <a:cs typeface="Times New Roman" pitchFamily="18" charset="0"/>
              </a:rPr>
              <a:t>2. Accurate measuring</a:t>
            </a:r>
          </a:p>
          <a:p>
            <a:pPr>
              <a:spcBef>
                <a:spcPct val="20000"/>
              </a:spcBef>
              <a:defRPr/>
            </a:pPr>
            <a:r>
              <a:rPr lang="en-US" sz="2200" dirty="0">
                <a:latin typeface="Times New Roman" pitchFamily="18" charset="0"/>
                <a:cs typeface="Times New Roman" pitchFamily="18" charset="0"/>
              </a:rPr>
              <a:t>3. Learned how to use tools</a:t>
            </a:r>
          </a:p>
          <a:p>
            <a:pPr>
              <a:spcBef>
                <a:spcPct val="20000"/>
              </a:spcBef>
              <a:defRPr/>
            </a:pPr>
            <a:endParaRPr kumimoji="0" lang="en-US" sz="22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a:spcBef>
                <a:spcPct val="20000"/>
              </a:spcBef>
              <a:defRPr/>
            </a:pPr>
            <a:endParaRPr kumimoji="0" lang="en-US" sz="22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342900" indent="-342900">
              <a:spcBef>
                <a:spcPct val="20000"/>
              </a:spcBef>
            </a:pPr>
            <a:r>
              <a:rPr lang="en-US" sz="2200" b="1" dirty="0">
                <a:latin typeface="Times New Roman" pitchFamily="18" charset="0"/>
                <a:cs typeface="Times New Roman" pitchFamily="18" charset="0"/>
              </a:rPr>
              <a:t> </a:t>
            </a:r>
            <a:endParaRPr lang="en-US" sz="2200" dirty="0">
              <a:latin typeface="Times New Roman" pitchFamily="18" charset="0"/>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pic>
        <p:nvPicPr>
          <p:cNvPr id="7" name="Picture 6">
            <a:extLst>
              <a:ext uri="{FF2B5EF4-FFF2-40B4-BE49-F238E27FC236}">
                <a16:creationId xmlns:a16="http://schemas.microsoft.com/office/drawing/2014/main" id="{71F65493-0CBA-5939-DFE2-8A265613A81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73584" y="918473"/>
            <a:ext cx="2648931" cy="2055167"/>
          </a:xfrm>
          <a:prstGeom prst="rect">
            <a:avLst/>
          </a:prstGeom>
        </p:spPr>
      </p:pic>
      <p:pic>
        <p:nvPicPr>
          <p:cNvPr id="9" name="Picture 8">
            <a:extLst>
              <a:ext uri="{FF2B5EF4-FFF2-40B4-BE49-F238E27FC236}">
                <a16:creationId xmlns:a16="http://schemas.microsoft.com/office/drawing/2014/main" id="{94499F77-F40B-6799-5CC0-924B8769F37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62400" y="3278833"/>
            <a:ext cx="2267931" cy="2817167"/>
          </a:xfrm>
          <a:prstGeom prst="rect">
            <a:avLst/>
          </a:prstGeom>
        </p:spPr>
      </p:pic>
      <p:pic>
        <p:nvPicPr>
          <p:cNvPr id="11" name="Picture 10">
            <a:extLst>
              <a:ext uri="{FF2B5EF4-FFF2-40B4-BE49-F238E27FC236}">
                <a16:creationId xmlns:a16="http://schemas.microsoft.com/office/drawing/2014/main" id="{DF10F402-59E8-7FDA-48D4-842849922C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29400" y="3279619"/>
            <a:ext cx="2164562" cy="2817167"/>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Rectangle 4"/>
          <p:cNvSpPr/>
          <p:nvPr/>
        </p:nvSpPr>
        <p:spPr>
          <a:xfrm rot="20447235">
            <a:off x="1057244" y="2808975"/>
            <a:ext cx="7231571" cy="1200329"/>
          </a:xfrm>
          <a:prstGeom prst="rect">
            <a:avLst/>
          </a:prstGeom>
          <a:no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7200" b="1" cap="all" spc="0" dirty="0">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Thank</a:t>
            </a:r>
            <a:r>
              <a:rPr lang="en-US" sz="6600" b="1" cap="all" spc="0" dirty="0">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 YOU</a:t>
            </a:r>
            <a:endParaRPr lang="en-US" sz="5400" b="1" cap="all" spc="0" dirty="0">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445056"/>
            <a:ext cx="6248400" cy="461665"/>
          </a:xfrm>
          <a:prstGeom prst="rect">
            <a:avLst/>
          </a:prstGeom>
        </p:spPr>
        <p:txBody>
          <a:bodyPr wrap="square">
            <a:spAutoFit/>
          </a:bodyPr>
          <a:lstStyle/>
          <a:p>
            <a:pPr algn="ctr"/>
            <a:r>
              <a:rPr lang="en-US" sz="2400" b="1" dirty="0">
                <a:latin typeface="Times New Roman" pitchFamily="18" charset="0"/>
                <a:cs typeface="Times New Roman" pitchFamily="18" charset="0"/>
              </a:rPr>
              <a:t>EXISTING METHOD </a:t>
            </a:r>
            <a:r>
              <a:rPr lang="en-US" b="1" dirty="0">
                <a:latin typeface="Times New Roman" pitchFamily="18" charset="0"/>
                <a:cs typeface="Times New Roman" pitchFamily="18" charset="0"/>
              </a:rPr>
              <a:t> </a:t>
            </a:r>
            <a:endParaRPr lang="en-US" b="1" dirty="0"/>
          </a:p>
        </p:txBody>
      </p:sp>
      <p:sp>
        <p:nvSpPr>
          <p:cNvPr id="4" name="TextBox 3">
            <a:extLst>
              <a:ext uri="{FF2B5EF4-FFF2-40B4-BE49-F238E27FC236}">
                <a16:creationId xmlns:a16="http://schemas.microsoft.com/office/drawing/2014/main" id="{84B0567F-EFDD-A7CC-B0E2-EF2E547D90D6}"/>
              </a:ext>
            </a:extLst>
          </p:cNvPr>
          <p:cNvSpPr txBox="1"/>
          <p:nvPr/>
        </p:nvSpPr>
        <p:spPr>
          <a:xfrm>
            <a:off x="533400" y="1066800"/>
            <a:ext cx="7848600" cy="5115311"/>
          </a:xfrm>
          <a:prstGeom prst="rect">
            <a:avLst/>
          </a:prstGeom>
          <a:noFill/>
        </p:spPr>
        <p:txBody>
          <a:bodyPr wrap="square" rtlCol="0">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The Existing system is a speech-recognizing system. Speech recognition is the process of capturing spoken words using a microphone or telephone and converting them into a digitally stored set of words. The quality of a speech recognition system is assessed according to two factors: its accuracy (error rate in converting spoken words to digital data) and speed (how well the software can keep up with a human speaker). Speech recognition technology has endless applications. Commonly, such software is used for automatic translations, dictation, hands-free computing, medical transcription, robotics, automated customer service, and much more. If you have ever paid a bill over the phone using an automated system, you have probably benefited from speech recognition software. </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3E7D75-466A-2E93-4F7C-1DE30BBD0C07}"/>
              </a:ext>
            </a:extLst>
          </p:cNvPr>
          <p:cNvSpPr txBox="1"/>
          <p:nvPr/>
        </p:nvSpPr>
        <p:spPr>
          <a:xfrm>
            <a:off x="914400" y="457200"/>
            <a:ext cx="7467600" cy="4199611"/>
          </a:xfrm>
          <a:prstGeom prst="rect">
            <a:avLst/>
          </a:prstGeom>
          <a:noFill/>
        </p:spPr>
        <p:txBody>
          <a:bodyPr wrap="square" rtlCol="0">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Speech recognition technology has made huge strides within the last decade. </a:t>
            </a:r>
            <a:r>
              <a:rPr lang="en-US" sz="2000" dirty="0"/>
              <a:t>However, speech recognition has its weaknesses and nagging problems. Current technology is a long way away from recognizing conversational speech. Despite its shortcomings, speech recognition is quickly growing in popularity. Within the next few years, experts say that speech recognition will be the norm in phone networks the world over. Its spread will be aided by the fact that voice is the only option for controlling automated services in places where touch-tone phones are uncommon</a:t>
            </a:r>
            <a:endParaRPr lang="en-IN" sz="2000" dirty="0"/>
          </a:p>
        </p:txBody>
      </p:sp>
    </p:spTree>
    <p:extLst>
      <p:ext uri="{BB962C8B-B14F-4D97-AF65-F5344CB8AC3E}">
        <p14:creationId xmlns:p14="http://schemas.microsoft.com/office/powerpoint/2010/main" val="1636971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72301" y="609600"/>
            <a:ext cx="5999397" cy="461665"/>
          </a:xfrm>
          <a:prstGeom prst="rect">
            <a:avLst/>
          </a:prstGeom>
        </p:spPr>
        <p:txBody>
          <a:bodyPr wrap="square">
            <a:spAutoFit/>
          </a:bodyPr>
          <a:lstStyle/>
          <a:p>
            <a:pPr algn="ctr"/>
            <a:r>
              <a:rPr lang="en-US" sz="2400" b="1" dirty="0">
                <a:latin typeface="Times New Roman" pitchFamily="18" charset="0"/>
                <a:cs typeface="Times New Roman" pitchFamily="18" charset="0"/>
              </a:rPr>
              <a:t>PROBLEM IDENTIFICATION </a:t>
            </a:r>
            <a:endParaRPr lang="en-US" b="1" dirty="0"/>
          </a:p>
        </p:txBody>
      </p:sp>
      <p:sp>
        <p:nvSpPr>
          <p:cNvPr id="2" name="TextBox 1">
            <a:extLst>
              <a:ext uri="{FF2B5EF4-FFF2-40B4-BE49-F238E27FC236}">
                <a16:creationId xmlns:a16="http://schemas.microsoft.com/office/drawing/2014/main" id="{48F089AE-2131-8096-2BDA-E392FCD75899}"/>
              </a:ext>
            </a:extLst>
          </p:cNvPr>
          <p:cNvSpPr txBox="1"/>
          <p:nvPr/>
        </p:nvSpPr>
        <p:spPr>
          <a:xfrm>
            <a:off x="762000" y="1371600"/>
            <a:ext cx="7772400" cy="4653646"/>
          </a:xfrm>
          <a:prstGeom prst="rect">
            <a:avLst/>
          </a:prstGeom>
          <a:noFill/>
        </p:spPr>
        <p:txBody>
          <a:bodyPr wrap="square" rtlCol="0">
            <a:spAutoFit/>
          </a:bodyPr>
          <a:lstStyle/>
          <a:p>
            <a:pPr algn="just">
              <a:lnSpc>
                <a:spcPct val="150000"/>
              </a:lnSpc>
            </a:pPr>
            <a:r>
              <a:rPr lang="en-US" sz="2000" b="0" i="0" dirty="0">
                <a:solidFill>
                  <a:srgbClr val="374151"/>
                </a:solidFill>
                <a:effectLst/>
                <a:latin typeface="Times New Roman" panose="02020603050405020304" pitchFamily="18" charset="0"/>
                <a:cs typeface="Times New Roman" panose="02020603050405020304" pitchFamily="18" charset="0"/>
              </a:rPr>
              <a:t>The problem identification for a voice-controlled robot can be broken down into several aspects:</a:t>
            </a:r>
          </a:p>
          <a:p>
            <a:pPr algn="just">
              <a:lnSpc>
                <a:spcPct val="150000"/>
              </a:lnSpc>
              <a:buFont typeface="+mj-lt"/>
              <a:buAutoNum type="arabicPeriod"/>
            </a:pPr>
            <a:r>
              <a:rPr lang="en-US" sz="2000" b="1" i="0" dirty="0">
                <a:solidFill>
                  <a:srgbClr val="374151"/>
                </a:solidFill>
                <a:effectLst/>
                <a:latin typeface="Times New Roman" panose="02020603050405020304" pitchFamily="18" charset="0"/>
                <a:cs typeface="Times New Roman" panose="02020603050405020304" pitchFamily="18" charset="0"/>
              </a:rPr>
              <a:t>Voice recognition accuracy: </a:t>
            </a:r>
            <a:r>
              <a:rPr lang="en-US" sz="2000" b="0" i="0" dirty="0">
                <a:solidFill>
                  <a:srgbClr val="374151"/>
                </a:solidFill>
                <a:effectLst/>
                <a:latin typeface="Times New Roman" panose="02020603050405020304" pitchFamily="18" charset="0"/>
                <a:cs typeface="Times New Roman" panose="02020603050405020304" pitchFamily="18" charset="0"/>
              </a:rPr>
              <a:t>One of the most significant challenges of a voice-controlled robot is achieving accurate voice recognition. The robot must be able to differentiate between different voices, accents, and intonations accurately. </a:t>
            </a:r>
          </a:p>
          <a:p>
            <a:pPr algn="just">
              <a:lnSpc>
                <a:spcPct val="150000"/>
              </a:lnSpc>
              <a:buFont typeface="+mj-lt"/>
              <a:buAutoNum type="arabicPeriod"/>
            </a:pPr>
            <a:r>
              <a:rPr lang="en-US" sz="2000" b="1" i="0" dirty="0">
                <a:solidFill>
                  <a:srgbClr val="374151"/>
                </a:solidFill>
                <a:effectLst/>
                <a:latin typeface="Times New Roman" panose="02020603050405020304" pitchFamily="18" charset="0"/>
                <a:cs typeface="Times New Roman" panose="02020603050405020304" pitchFamily="18" charset="0"/>
              </a:rPr>
              <a:t>Noise interference: </a:t>
            </a:r>
            <a:r>
              <a:rPr lang="en-US" sz="2000" b="0" i="0" dirty="0">
                <a:solidFill>
                  <a:srgbClr val="374151"/>
                </a:solidFill>
                <a:effectLst/>
                <a:latin typeface="Times New Roman" panose="02020603050405020304" pitchFamily="18" charset="0"/>
                <a:cs typeface="Times New Roman" panose="02020603050405020304" pitchFamily="18" charset="0"/>
              </a:rPr>
              <a:t>Voice commands are often given in noisy environments. The robot must be able to filter out ambient noise and focus on the user's voice to accurately interpret the command. </a:t>
            </a:r>
          </a:p>
          <a:p>
            <a:pPr algn="just">
              <a:lnSpc>
                <a:spcPct val="150000"/>
              </a:lnSpc>
            </a:pPr>
            <a:endParaRPr lang="en-US" sz="2000" b="0" i="0" dirty="0">
              <a:solidFill>
                <a:srgbClr val="37415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A045F5-668F-05BB-2857-B02A313B16A6}"/>
              </a:ext>
            </a:extLst>
          </p:cNvPr>
          <p:cNvSpPr txBox="1"/>
          <p:nvPr/>
        </p:nvSpPr>
        <p:spPr>
          <a:xfrm>
            <a:off x="647700" y="990600"/>
            <a:ext cx="7848600" cy="5074723"/>
          </a:xfrm>
          <a:prstGeom prst="rect">
            <a:avLst/>
          </a:prstGeom>
          <a:noFill/>
        </p:spPr>
        <p:txBody>
          <a:bodyPr wrap="square" rtlCol="0">
            <a:spAutoFit/>
          </a:bodyPr>
          <a:lstStyle/>
          <a:p>
            <a:pPr algn="just">
              <a:lnSpc>
                <a:spcPct val="150000"/>
              </a:lnSpc>
            </a:pPr>
            <a:r>
              <a:rPr lang="en-US" sz="1800" b="1" i="0" dirty="0">
                <a:solidFill>
                  <a:srgbClr val="374151"/>
                </a:solidFill>
                <a:effectLst/>
                <a:latin typeface="Times New Roman" panose="02020603050405020304" pitchFamily="18" charset="0"/>
                <a:cs typeface="Times New Roman" panose="02020603050405020304" pitchFamily="18" charset="0"/>
              </a:rPr>
              <a:t>3</a:t>
            </a:r>
            <a:r>
              <a:rPr lang="en-US" sz="2000" b="1" i="0" dirty="0">
                <a:solidFill>
                  <a:srgbClr val="374151"/>
                </a:solidFill>
                <a:effectLst/>
                <a:latin typeface="Times New Roman" panose="02020603050405020304" pitchFamily="18" charset="0"/>
                <a:cs typeface="Times New Roman" panose="02020603050405020304" pitchFamily="18" charset="0"/>
              </a:rPr>
              <a:t>. Limited Vocabulary: </a:t>
            </a:r>
            <a:r>
              <a:rPr lang="en-US" sz="2000" b="0" i="0" dirty="0">
                <a:solidFill>
                  <a:srgbClr val="374151"/>
                </a:solidFill>
                <a:effectLst/>
                <a:latin typeface="Times New Roman" panose="02020603050405020304" pitchFamily="18" charset="0"/>
                <a:cs typeface="Times New Roman" panose="02020603050405020304" pitchFamily="18" charset="0"/>
              </a:rPr>
              <a:t>Voice-controlled robots can only recognize and respond to a limited set of commands, which can be a problem if the user needs to give complex or specific commands. </a:t>
            </a:r>
          </a:p>
          <a:p>
            <a:pPr algn="just">
              <a:lnSpc>
                <a:spcPct val="150000"/>
              </a:lnSpc>
            </a:pPr>
            <a:r>
              <a:rPr lang="en-US" sz="2000" b="1" dirty="0">
                <a:solidFill>
                  <a:srgbClr val="374151"/>
                </a:solidFill>
                <a:latin typeface="Times New Roman" panose="02020603050405020304" pitchFamily="18" charset="0"/>
                <a:cs typeface="Times New Roman" panose="02020603050405020304" pitchFamily="18" charset="0"/>
              </a:rPr>
              <a:t>4. </a:t>
            </a:r>
            <a:r>
              <a:rPr lang="en-US" sz="2000" b="1" i="0" dirty="0">
                <a:solidFill>
                  <a:srgbClr val="374151"/>
                </a:solidFill>
                <a:effectLst/>
                <a:latin typeface="Times New Roman" panose="02020603050405020304" pitchFamily="18" charset="0"/>
                <a:cs typeface="Times New Roman" panose="02020603050405020304" pitchFamily="18" charset="0"/>
              </a:rPr>
              <a:t>User Adaptability: </a:t>
            </a:r>
            <a:r>
              <a:rPr lang="en-US" sz="2000" b="0" i="0" dirty="0">
                <a:solidFill>
                  <a:srgbClr val="374151"/>
                </a:solidFill>
                <a:effectLst/>
                <a:latin typeface="Times New Roman" panose="02020603050405020304" pitchFamily="18" charset="0"/>
                <a:cs typeface="Times New Roman" panose="02020603050405020304" pitchFamily="18" charset="0"/>
              </a:rPr>
              <a:t>Not all users will be comfortable using voice commands, and some may not be able to use them at all due to disabilities or language barriers. The robot must have alternative input methods to accommodate different users.</a:t>
            </a:r>
          </a:p>
          <a:p>
            <a:pPr algn="just">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5. Security and Privacy: </a:t>
            </a:r>
            <a:r>
              <a:rPr lang="en-US" sz="2000" b="0" i="0" dirty="0">
                <a:solidFill>
                  <a:srgbClr val="374151"/>
                </a:solidFill>
                <a:effectLst/>
                <a:latin typeface="Times New Roman" panose="02020603050405020304" pitchFamily="18" charset="0"/>
                <a:cs typeface="Times New Roman" panose="02020603050405020304" pitchFamily="18" charset="0"/>
              </a:rPr>
              <a:t>Voice-controlled robots may record and store sensitive data, such as personal information or audio recordings of conversations.</a:t>
            </a:r>
          </a:p>
          <a:p>
            <a:pPr algn="just">
              <a:lnSpc>
                <a:spcPct val="150000"/>
              </a:lnSpc>
              <a:buFont typeface="+mj-lt"/>
              <a:buAutoNum type="arabicPeriod"/>
            </a:pPr>
            <a:endParaRPr lang="en-US" sz="1800" b="0" i="0" dirty="0">
              <a:solidFill>
                <a:srgbClr val="37415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451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457200"/>
            <a:ext cx="7772400" cy="1077218"/>
          </a:xfrm>
          <a:prstGeom prst="rect">
            <a:avLst/>
          </a:prstGeom>
        </p:spPr>
        <p:txBody>
          <a:bodyPr wrap="square">
            <a:spAutoFit/>
          </a:bodyPr>
          <a:lstStyle/>
          <a:p>
            <a:pPr algn="ctr"/>
            <a:r>
              <a:rPr lang="en-US" sz="2400" b="1" dirty="0">
                <a:latin typeface="Times New Roman" pitchFamily="18" charset="0"/>
                <a:cs typeface="Times New Roman" pitchFamily="18" charset="0"/>
              </a:rPr>
              <a:t>BLOCK DIAGRAM </a:t>
            </a:r>
          </a:p>
          <a:p>
            <a:pPr algn="ctr"/>
            <a:endParaRPr lang="en-US" sz="2000" b="1" dirty="0">
              <a:latin typeface="Times New Roman" pitchFamily="18" charset="0"/>
              <a:cs typeface="Times New Roman" pitchFamily="18" charset="0"/>
            </a:endParaRPr>
          </a:p>
          <a:p>
            <a:pPr algn="ctr"/>
            <a:r>
              <a:rPr lang="en-US" sz="2000" b="1" dirty="0">
                <a:latin typeface="Times New Roman" pitchFamily="18" charset="0"/>
                <a:cs typeface="Times New Roman" pitchFamily="18" charset="0"/>
              </a:rPr>
              <a:t> </a:t>
            </a:r>
          </a:p>
        </p:txBody>
      </p:sp>
      <p:pic>
        <p:nvPicPr>
          <p:cNvPr id="4" name="Picture 3">
            <a:extLst>
              <a:ext uri="{FF2B5EF4-FFF2-40B4-BE49-F238E27FC236}">
                <a16:creationId xmlns:a16="http://schemas.microsoft.com/office/drawing/2014/main" id="{7068E44A-99C0-786F-9B3C-215DFA8938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295400"/>
            <a:ext cx="8153400" cy="48768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1113</TotalTime>
  <Words>4163</Words>
  <Application>Microsoft Office PowerPoint</Application>
  <PresentationFormat>On-screen Show (4:3)</PresentationFormat>
  <Paragraphs>517</Paragraphs>
  <Slides>44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Consolas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REFERENCE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Rajeswari Naidu</cp:lastModifiedBy>
  <cp:revision>38</cp:revision>
  <dcterms:created xsi:type="dcterms:W3CDTF">2006-08-15T13:00:00Z</dcterms:created>
  <dcterms:modified xsi:type="dcterms:W3CDTF">2025-07-02T12:03:24Z</dcterms:modified>
</cp:coreProperties>
</file>