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59" r:id="rId7"/>
    <p:sldId id="262" r:id="rId8"/>
    <p:sldId id="263" r:id="rId9"/>
    <p:sldId id="260" r:id="rId10"/>
    <p:sldId id="261"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33E2B-2BEA-4AB8-BE07-737014BA418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218823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140326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76727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316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59835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533E2B-2BEA-4AB8-BE07-737014BA4188}"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2685560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533E2B-2BEA-4AB8-BE07-737014BA4188}"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31711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3E2B-2BEA-4AB8-BE07-737014BA418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1642676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3E2B-2BEA-4AB8-BE07-737014BA418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240900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3E2B-2BEA-4AB8-BE07-737014BA418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267172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33E2B-2BEA-4AB8-BE07-737014BA4188}"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14590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61013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533E2B-2BEA-4AB8-BE07-737014BA4188}"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59735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33E2B-2BEA-4AB8-BE07-737014BA4188}"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08022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33E2B-2BEA-4AB8-BE07-737014BA4188}"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280075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296740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533E2B-2BEA-4AB8-BE07-737014BA4188}"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DBD87-C039-4BB6-9F75-4270BCB3E71B}" type="slidenum">
              <a:rPr lang="en-US" smtClean="0"/>
              <a:t>‹#›</a:t>
            </a:fld>
            <a:endParaRPr lang="en-US"/>
          </a:p>
        </p:txBody>
      </p:sp>
    </p:spTree>
    <p:extLst>
      <p:ext uri="{BB962C8B-B14F-4D97-AF65-F5344CB8AC3E}">
        <p14:creationId xmlns:p14="http://schemas.microsoft.com/office/powerpoint/2010/main" val="364660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533E2B-2BEA-4AB8-BE07-737014BA4188}" type="datetimeFigureOut">
              <a:rPr lang="en-US" smtClean="0"/>
              <a:t>12/12/2022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CDBD87-C039-4BB6-9F75-4270BCB3E71B}" type="slidenum">
              <a:rPr lang="en-US" smtClean="0"/>
              <a:t>‹#›</a:t>
            </a:fld>
            <a:endParaRPr lang="en-US"/>
          </a:p>
        </p:txBody>
      </p:sp>
    </p:spTree>
    <p:extLst>
      <p:ext uri="{BB962C8B-B14F-4D97-AF65-F5344CB8AC3E}">
        <p14:creationId xmlns:p14="http://schemas.microsoft.com/office/powerpoint/2010/main" val="8051231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f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6251-5A1B-3675-BE95-9B449BCF164E}"/>
              </a:ext>
            </a:extLst>
          </p:cNvPr>
          <p:cNvSpPr>
            <a:spLocks noGrp="1"/>
          </p:cNvSpPr>
          <p:nvPr>
            <p:ph type="ctrTitle"/>
          </p:nvPr>
        </p:nvSpPr>
        <p:spPr/>
        <p:txBody>
          <a:bodyPr>
            <a:normAutofit fontScale="90000"/>
          </a:bodyPr>
          <a:lstStyle/>
          <a:p>
            <a:r>
              <a:rPr lang="en-US" b="1" dirty="0"/>
              <a:t>CSCI 6660-01</a:t>
            </a:r>
            <a:br>
              <a:rPr lang="en-US" b="1" dirty="0"/>
            </a:br>
            <a:r>
              <a:rPr lang="en-US" b="1" dirty="0"/>
              <a:t>Intro to Artificial Intelligence</a:t>
            </a:r>
            <a:br>
              <a:rPr lang="en-US" b="1" dirty="0"/>
            </a:br>
            <a:r>
              <a:rPr lang="en-US" b="1" dirty="0"/>
              <a:t>TERM -PROJECT</a:t>
            </a:r>
          </a:p>
        </p:txBody>
      </p:sp>
      <p:sp>
        <p:nvSpPr>
          <p:cNvPr id="3" name="Subtitle 2">
            <a:extLst>
              <a:ext uri="{FF2B5EF4-FFF2-40B4-BE49-F238E27FC236}">
                <a16:creationId xmlns:a16="http://schemas.microsoft.com/office/drawing/2014/main" id="{2692A4BE-05E0-498A-46B6-02CE705B23F9}"/>
              </a:ext>
            </a:extLst>
          </p:cNvPr>
          <p:cNvSpPr>
            <a:spLocks noGrp="1"/>
          </p:cNvSpPr>
          <p:nvPr>
            <p:ph type="subTitle" idx="1"/>
          </p:nvPr>
        </p:nvSpPr>
        <p:spPr>
          <a:xfrm>
            <a:off x="780176" y="4592638"/>
            <a:ext cx="11002249" cy="1655762"/>
          </a:xfrm>
        </p:spPr>
        <p:txBody>
          <a:bodyPr>
            <a:normAutofit lnSpcReduction="10000"/>
          </a:bodyPr>
          <a:lstStyle/>
          <a:p>
            <a:r>
              <a:rPr lang="en-US" dirty="0"/>
              <a:t>Professor: Dr. </a:t>
            </a:r>
            <a:r>
              <a:rPr lang="en-US" dirty="0" err="1"/>
              <a:t>Shivanjali</a:t>
            </a:r>
            <a:r>
              <a:rPr lang="en-US" dirty="0"/>
              <a:t> </a:t>
            </a:r>
            <a:r>
              <a:rPr lang="en-US" dirty="0" err="1"/>
              <a:t>Khare</a:t>
            </a:r>
            <a:r>
              <a:rPr lang="en-US" dirty="0"/>
              <a:t>                                                                              TEAM MEMBERS</a:t>
            </a:r>
          </a:p>
          <a:p>
            <a:pPr algn="r"/>
            <a:r>
              <a:rPr lang="en-US" dirty="0"/>
              <a:t>Bhargava </a:t>
            </a:r>
            <a:r>
              <a:rPr lang="en-US" dirty="0" err="1"/>
              <a:t>Sriraj</a:t>
            </a:r>
            <a:r>
              <a:rPr lang="en-US" dirty="0"/>
              <a:t> </a:t>
            </a:r>
            <a:r>
              <a:rPr lang="en-US" dirty="0" err="1"/>
              <a:t>Meesala</a:t>
            </a:r>
            <a:r>
              <a:rPr lang="en-US" dirty="0"/>
              <a:t>    00767182     </a:t>
            </a:r>
          </a:p>
          <a:p>
            <a:pPr algn="r"/>
            <a:r>
              <a:rPr lang="en-US" dirty="0"/>
              <a:t> </a:t>
            </a:r>
            <a:r>
              <a:rPr lang="en-US" dirty="0" err="1"/>
              <a:t>Satvika</a:t>
            </a:r>
            <a:r>
              <a:rPr lang="en-US" dirty="0"/>
              <a:t> </a:t>
            </a:r>
            <a:r>
              <a:rPr lang="en-US" dirty="0" err="1"/>
              <a:t>Durnala</a:t>
            </a:r>
            <a:r>
              <a:rPr lang="en-US" dirty="0"/>
              <a:t>   00763282</a:t>
            </a:r>
          </a:p>
          <a:p>
            <a:pPr algn="r"/>
            <a:r>
              <a:rPr lang="en-US" dirty="0"/>
              <a:t>Anusha </a:t>
            </a:r>
            <a:r>
              <a:rPr lang="en-US" dirty="0" err="1"/>
              <a:t>Chittipolu</a:t>
            </a:r>
            <a:r>
              <a:rPr lang="en-US" dirty="0"/>
              <a:t> 00762040</a:t>
            </a:r>
          </a:p>
        </p:txBody>
      </p:sp>
    </p:spTree>
    <p:extLst>
      <p:ext uri="{BB962C8B-B14F-4D97-AF65-F5344CB8AC3E}">
        <p14:creationId xmlns:p14="http://schemas.microsoft.com/office/powerpoint/2010/main" val="390692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5E57-8155-475A-8793-CDD06A0E6191}"/>
              </a:ext>
            </a:extLst>
          </p:cNvPr>
          <p:cNvSpPr>
            <a:spLocks noGrp="1"/>
          </p:cNvSpPr>
          <p:nvPr>
            <p:ph type="title"/>
          </p:nvPr>
        </p:nvSpPr>
        <p:spPr/>
        <p:txBody>
          <a:bodyPr/>
          <a:lstStyle/>
          <a:p>
            <a:r>
              <a:rPr lang="en-US" b="1" u="sng" dirty="0"/>
              <a:t>EVALUATION METHODOLOGY</a:t>
            </a:r>
          </a:p>
        </p:txBody>
      </p:sp>
      <p:sp>
        <p:nvSpPr>
          <p:cNvPr id="3" name="Content Placeholder 2">
            <a:extLst>
              <a:ext uri="{FF2B5EF4-FFF2-40B4-BE49-F238E27FC236}">
                <a16:creationId xmlns:a16="http://schemas.microsoft.com/office/drawing/2014/main" id="{48364817-680D-DF81-23DE-B74A964C33C3}"/>
              </a:ext>
            </a:extLst>
          </p:cNvPr>
          <p:cNvSpPr>
            <a:spLocks noGrp="1"/>
          </p:cNvSpPr>
          <p:nvPr>
            <p:ph idx="1"/>
          </p:nvPr>
        </p:nvSpPr>
        <p:spPr/>
        <p:txBody>
          <a:bodyPr/>
          <a:lstStyle/>
          <a:p>
            <a:r>
              <a:rPr lang="en-US" dirty="0"/>
              <a:t>Before you run the code, you need to make some changes in the code.</a:t>
            </a:r>
          </a:p>
          <a:p>
            <a:r>
              <a:rPr lang="en-US" dirty="0"/>
              <a:t>First, you need to install the modules using the pip command. The modules are </a:t>
            </a:r>
            <a:r>
              <a:rPr lang="en-US" dirty="0" err="1"/>
              <a:t>opencv</a:t>
            </a:r>
            <a:r>
              <a:rPr lang="en-US" dirty="0"/>
              <a:t>-</a:t>
            </a:r>
            <a:r>
              <a:rPr lang="en-US" dirty="0" err="1"/>
              <a:t>contrib</a:t>
            </a:r>
            <a:r>
              <a:rPr lang="en-US" dirty="0"/>
              <a:t>-python , </a:t>
            </a:r>
            <a:r>
              <a:rPr lang="en-US" dirty="0" err="1"/>
              <a:t>opencv</a:t>
            </a:r>
            <a:r>
              <a:rPr lang="en-US" dirty="0"/>
              <a:t>-python, threading, </a:t>
            </a:r>
            <a:r>
              <a:rPr lang="en-US" dirty="0" err="1"/>
              <a:t>playsound</a:t>
            </a:r>
            <a:r>
              <a:rPr lang="en-US" dirty="0"/>
              <a:t>, </a:t>
            </a:r>
            <a:r>
              <a:rPr lang="en-US" dirty="0" err="1"/>
              <a:t>smtplib</a:t>
            </a:r>
            <a:r>
              <a:rPr lang="en-US" dirty="0"/>
              <a:t>.</a:t>
            </a:r>
          </a:p>
          <a:p>
            <a:r>
              <a:rPr lang="en-US" dirty="0"/>
              <a:t>Secondly, place your email in the code so that when a fire is detected, the warning mail would be sent to that email.</a:t>
            </a:r>
          </a:p>
          <a:p>
            <a:r>
              <a:rPr lang="en-US" dirty="0"/>
              <a:t>Finally, run the code and the when the web camera turns on, light a match or a lighter in front of the camera and fire will be detected.</a:t>
            </a:r>
          </a:p>
          <a:p>
            <a:endParaRPr lang="en-US" dirty="0"/>
          </a:p>
        </p:txBody>
      </p:sp>
    </p:spTree>
    <p:extLst>
      <p:ext uri="{BB962C8B-B14F-4D97-AF65-F5344CB8AC3E}">
        <p14:creationId xmlns:p14="http://schemas.microsoft.com/office/powerpoint/2010/main" val="342420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1EAA-95DB-0FF5-E0D2-256CE0BA83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C4F86E-833C-FBFA-A5F9-29C4CA800DBA}"/>
              </a:ext>
            </a:extLst>
          </p:cNvPr>
          <p:cNvSpPr>
            <a:spLocks noGrp="1"/>
          </p:cNvSpPr>
          <p:nvPr>
            <p:ph idx="1"/>
          </p:nvPr>
        </p:nvSpPr>
        <p:spPr/>
        <p:txBody>
          <a:bodyPr/>
          <a:lstStyle/>
          <a:p>
            <a:r>
              <a:rPr lang="en-US" dirty="0">
                <a:solidFill>
                  <a:schemeClr val="tx1"/>
                </a:solidFill>
                <a:effectLst/>
              </a:rPr>
              <a:t>Early fire detection</a:t>
            </a:r>
            <a:r>
              <a:rPr lang="en-US" b="0" i="0" dirty="0">
                <a:solidFill>
                  <a:schemeClr val="tx1"/>
                </a:solidFill>
                <a:effectLst/>
              </a:rPr>
              <a:t> is tantamount to saving lives and property.  Thus, investing in a good fire alarm system will help prevent a tragic incident from happening.</a:t>
            </a:r>
          </a:p>
          <a:p>
            <a:r>
              <a:rPr lang="en-US" b="0" i="0" dirty="0">
                <a:solidFill>
                  <a:schemeClr val="tx1"/>
                </a:solidFill>
                <a:effectLst/>
              </a:rPr>
              <a:t> Always remember that it is better to be prepared anytime, anywhere, and help save lives and protect properties.</a:t>
            </a:r>
            <a:endParaRPr lang="en-US" dirty="0">
              <a:solidFill>
                <a:schemeClr val="tx1"/>
              </a:solidFill>
            </a:endParaRPr>
          </a:p>
        </p:txBody>
      </p:sp>
    </p:spTree>
    <p:extLst>
      <p:ext uri="{BB962C8B-B14F-4D97-AF65-F5344CB8AC3E}">
        <p14:creationId xmlns:p14="http://schemas.microsoft.com/office/powerpoint/2010/main" val="233401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046BBB-1C52-52C1-165C-7C7B36DBC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585" y="1384184"/>
            <a:ext cx="6887362" cy="3306086"/>
          </a:xfrm>
        </p:spPr>
      </p:pic>
    </p:spTree>
    <p:extLst>
      <p:ext uri="{BB962C8B-B14F-4D97-AF65-F5344CB8AC3E}">
        <p14:creationId xmlns:p14="http://schemas.microsoft.com/office/powerpoint/2010/main" val="335107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4066-BD92-6108-928D-B2356972B53F}"/>
              </a:ext>
            </a:extLst>
          </p:cNvPr>
          <p:cNvSpPr>
            <a:spLocks noGrp="1"/>
          </p:cNvSpPr>
          <p:nvPr>
            <p:ph type="title"/>
          </p:nvPr>
        </p:nvSpPr>
        <p:spPr>
          <a:xfrm>
            <a:off x="857250" y="1212851"/>
            <a:ext cx="10191750" cy="596900"/>
          </a:xfrm>
        </p:spPr>
        <p:txBody>
          <a:bodyPr>
            <a:normAutofit fontScale="90000"/>
          </a:bodyPr>
          <a:lstStyle/>
          <a:p>
            <a:r>
              <a:rPr lang="en-US" sz="3100" b="1" u="sng" dirty="0"/>
              <a:t>PROJECT TOPIC</a:t>
            </a:r>
            <a:br>
              <a:rPr lang="en-US" sz="3100" b="1" dirty="0"/>
            </a:br>
            <a:r>
              <a:rPr lang="en-US" b="1" dirty="0"/>
              <a:t>	</a:t>
            </a:r>
            <a:br>
              <a:rPr lang="en-US" b="1" dirty="0"/>
            </a:br>
            <a:r>
              <a:rPr lang="en-US" sz="4400" b="1" dirty="0"/>
              <a:t>FIRE DETECTION MODEL </a:t>
            </a:r>
            <a:endParaRPr lang="en-US" b="1" dirty="0"/>
          </a:p>
        </p:txBody>
      </p:sp>
      <p:pic>
        <p:nvPicPr>
          <p:cNvPr id="5" name="Content Placeholder 4">
            <a:extLst>
              <a:ext uri="{FF2B5EF4-FFF2-40B4-BE49-F238E27FC236}">
                <a16:creationId xmlns:a16="http://schemas.microsoft.com/office/drawing/2014/main" id="{7743FAB1-0998-951D-730D-B106F6373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694" y="3531401"/>
            <a:ext cx="1944519" cy="1402547"/>
          </a:xfrm>
        </p:spPr>
      </p:pic>
      <p:pic>
        <p:nvPicPr>
          <p:cNvPr id="7" name="Picture 6">
            <a:extLst>
              <a:ext uri="{FF2B5EF4-FFF2-40B4-BE49-F238E27FC236}">
                <a16:creationId xmlns:a16="http://schemas.microsoft.com/office/drawing/2014/main" id="{281BBEAA-BF2B-9AE1-BCC0-8BB0499BB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346" y="3218654"/>
            <a:ext cx="2562226" cy="1715294"/>
          </a:xfrm>
          <a:prstGeom prst="rect">
            <a:avLst/>
          </a:prstGeom>
        </p:spPr>
      </p:pic>
      <p:sp>
        <p:nvSpPr>
          <p:cNvPr id="8" name="Arrow: Right 7">
            <a:extLst>
              <a:ext uri="{FF2B5EF4-FFF2-40B4-BE49-F238E27FC236}">
                <a16:creationId xmlns:a16="http://schemas.microsoft.com/office/drawing/2014/main" id="{66CC53F5-66A0-1391-7C02-F130E9BF4381}"/>
              </a:ext>
            </a:extLst>
          </p:cNvPr>
          <p:cNvSpPr/>
          <p:nvPr/>
        </p:nvSpPr>
        <p:spPr>
          <a:xfrm>
            <a:off x="6046705" y="3984625"/>
            <a:ext cx="1371600" cy="2667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469F357-D71A-D38F-742A-4505B4B87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438" y="3429000"/>
            <a:ext cx="1576387" cy="1504948"/>
          </a:xfrm>
          <a:prstGeom prst="rect">
            <a:avLst/>
          </a:prstGeom>
        </p:spPr>
      </p:pic>
      <p:pic>
        <p:nvPicPr>
          <p:cNvPr id="12" name="Picture 11">
            <a:extLst>
              <a:ext uri="{FF2B5EF4-FFF2-40B4-BE49-F238E27FC236}">
                <a16:creationId xmlns:a16="http://schemas.microsoft.com/office/drawing/2014/main" id="{A0365964-8D7B-43BD-1933-0EB3812AD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8492" y="3708498"/>
            <a:ext cx="1248265" cy="945951"/>
          </a:xfrm>
          <a:prstGeom prst="rect">
            <a:avLst/>
          </a:prstGeom>
        </p:spPr>
      </p:pic>
      <p:sp>
        <p:nvSpPr>
          <p:cNvPr id="13" name="Arrow: Right 12">
            <a:extLst>
              <a:ext uri="{FF2B5EF4-FFF2-40B4-BE49-F238E27FC236}">
                <a16:creationId xmlns:a16="http://schemas.microsoft.com/office/drawing/2014/main" id="{F057BAC9-DBFE-6E44-0B2C-E60315CAE2AA}"/>
              </a:ext>
            </a:extLst>
          </p:cNvPr>
          <p:cNvSpPr/>
          <p:nvPr/>
        </p:nvSpPr>
        <p:spPr>
          <a:xfrm>
            <a:off x="9540958" y="3984625"/>
            <a:ext cx="914401" cy="2667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57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451-30FF-2008-25CF-3BB8C18A86E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34209D9-D258-25E0-9386-3AF165B4B8DB}"/>
              </a:ext>
            </a:extLst>
          </p:cNvPr>
          <p:cNvSpPr>
            <a:spLocks noGrp="1"/>
          </p:cNvSpPr>
          <p:nvPr>
            <p:ph idx="1"/>
          </p:nvPr>
        </p:nvSpPr>
        <p:spPr/>
        <p:txBody>
          <a:bodyPr/>
          <a:lstStyle/>
          <a:p>
            <a:r>
              <a:rPr lang="en-US" dirty="0"/>
              <a:t>-&gt; IMPORTANCE OF A FIRE DETECTION MODEL</a:t>
            </a:r>
          </a:p>
          <a:p>
            <a:r>
              <a:rPr lang="en-US" dirty="0"/>
              <a:t>-&gt; PROJECT OBJECTIVES</a:t>
            </a:r>
          </a:p>
          <a:p>
            <a:r>
              <a:rPr lang="en-US" dirty="0"/>
              <a:t>-&gt; APPROACH</a:t>
            </a:r>
          </a:p>
          <a:p>
            <a:r>
              <a:rPr lang="en-US" dirty="0"/>
              <a:t>-&gt; GUI OF THE CODE</a:t>
            </a:r>
          </a:p>
          <a:p>
            <a:r>
              <a:rPr lang="en-US" dirty="0"/>
              <a:t>-&gt; XML FILE CONTENTS</a:t>
            </a:r>
          </a:p>
          <a:p>
            <a:r>
              <a:rPr lang="en-US" dirty="0"/>
              <a:t>-&gt;DELIVERABLES</a:t>
            </a:r>
          </a:p>
          <a:p>
            <a:r>
              <a:rPr lang="en-US" dirty="0"/>
              <a:t>-&gt; EVALUATION METHODOLOGY</a:t>
            </a:r>
          </a:p>
          <a:p>
            <a:r>
              <a:rPr lang="en-US" dirty="0"/>
              <a:t>-&gt;CONCLUSION</a:t>
            </a:r>
          </a:p>
        </p:txBody>
      </p:sp>
    </p:spTree>
    <p:extLst>
      <p:ext uri="{BB962C8B-B14F-4D97-AF65-F5344CB8AC3E}">
        <p14:creationId xmlns:p14="http://schemas.microsoft.com/office/powerpoint/2010/main" val="363670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1025-DCB0-B0F8-10FC-F940AF820353}"/>
              </a:ext>
            </a:extLst>
          </p:cNvPr>
          <p:cNvSpPr>
            <a:spLocks noGrp="1"/>
          </p:cNvSpPr>
          <p:nvPr>
            <p:ph type="title"/>
          </p:nvPr>
        </p:nvSpPr>
        <p:spPr/>
        <p:txBody>
          <a:bodyPr>
            <a:noAutofit/>
          </a:bodyPr>
          <a:lstStyle/>
          <a:p>
            <a:r>
              <a:rPr lang="en-US" sz="3200" dirty="0"/>
              <a:t>IMPORTANCE OF A FIRE DETECTION SYSTEM</a:t>
            </a:r>
          </a:p>
        </p:txBody>
      </p:sp>
      <p:sp>
        <p:nvSpPr>
          <p:cNvPr id="3" name="Content Placeholder 2">
            <a:extLst>
              <a:ext uri="{FF2B5EF4-FFF2-40B4-BE49-F238E27FC236}">
                <a16:creationId xmlns:a16="http://schemas.microsoft.com/office/drawing/2014/main" id="{90718057-41CD-6421-B230-1C420AAED39C}"/>
              </a:ext>
            </a:extLst>
          </p:cNvPr>
          <p:cNvSpPr>
            <a:spLocks noGrp="1"/>
          </p:cNvSpPr>
          <p:nvPr>
            <p:ph idx="1"/>
          </p:nvPr>
        </p:nvSpPr>
        <p:spPr/>
        <p:txBody>
          <a:bodyPr>
            <a:normAutofit/>
          </a:bodyPr>
          <a:lstStyle/>
          <a:p>
            <a:r>
              <a:rPr lang="en-US" b="0" i="0" dirty="0">
                <a:solidFill>
                  <a:schemeClr val="tx1"/>
                </a:solidFill>
                <a:effectLst/>
              </a:rPr>
              <a:t> Early fire detection is crucial and plays a very important role in protecting and saving lives and properties.  Having a fire detection system can significantly reduce damages and maximize fire control efforts.  </a:t>
            </a:r>
          </a:p>
          <a:p>
            <a:r>
              <a:rPr lang="en-US" b="0" i="0" dirty="0">
                <a:solidFill>
                  <a:schemeClr val="tx1"/>
                </a:solidFill>
                <a:effectLst/>
              </a:rPr>
              <a:t>It is also one of the most fundamental steps you can take for fire safety measures.  Even if you are sleeping or busy working, early fire detection will warn you and help you respond quickly so you'll be out of danger.  Here are some good reasons why you need fire detection systems at home or your business.</a:t>
            </a:r>
          </a:p>
          <a:p>
            <a:r>
              <a:rPr lang="en-US" dirty="0">
                <a:solidFill>
                  <a:schemeClr val="tx1"/>
                </a:solidFill>
                <a:effectLst/>
              </a:rPr>
              <a:t>-&gt; SAVE LIVES</a:t>
            </a:r>
          </a:p>
          <a:p>
            <a:r>
              <a:rPr lang="en-US" dirty="0">
                <a:solidFill>
                  <a:schemeClr val="tx1"/>
                </a:solidFill>
                <a:effectLst/>
              </a:rPr>
              <a:t>-&gt; EARLY ACTION</a:t>
            </a:r>
          </a:p>
          <a:p>
            <a:r>
              <a:rPr lang="en-US" dirty="0">
                <a:solidFill>
                  <a:schemeClr val="tx1"/>
                </a:solidFill>
                <a:effectLst/>
              </a:rPr>
              <a:t>-&gt; REDUCE LOSS OF PROPERTY</a:t>
            </a:r>
            <a:endParaRPr lang="en-US" dirty="0">
              <a:solidFill>
                <a:schemeClr val="tx1"/>
              </a:solidFill>
            </a:endParaRPr>
          </a:p>
        </p:txBody>
      </p:sp>
    </p:spTree>
    <p:extLst>
      <p:ext uri="{BB962C8B-B14F-4D97-AF65-F5344CB8AC3E}">
        <p14:creationId xmlns:p14="http://schemas.microsoft.com/office/powerpoint/2010/main" val="172735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E373-420D-2A1E-CD22-53D2C7C966BF}"/>
              </a:ext>
            </a:extLst>
          </p:cNvPr>
          <p:cNvSpPr>
            <a:spLocks noGrp="1"/>
          </p:cNvSpPr>
          <p:nvPr>
            <p:ph type="title"/>
          </p:nvPr>
        </p:nvSpPr>
        <p:spPr/>
        <p:txBody>
          <a:bodyPr>
            <a:normAutofit/>
          </a:bodyPr>
          <a:lstStyle/>
          <a:p>
            <a:r>
              <a:rPr lang="en-US" sz="4400" b="1" u="sng" dirty="0"/>
              <a:t>PROJECT OBJECTIVES</a:t>
            </a:r>
          </a:p>
        </p:txBody>
      </p:sp>
      <p:sp>
        <p:nvSpPr>
          <p:cNvPr id="3" name="Content Placeholder 2">
            <a:extLst>
              <a:ext uri="{FF2B5EF4-FFF2-40B4-BE49-F238E27FC236}">
                <a16:creationId xmlns:a16="http://schemas.microsoft.com/office/drawing/2014/main" id="{486405BC-D008-30B0-77EC-C957970E75E3}"/>
              </a:ext>
            </a:extLst>
          </p:cNvPr>
          <p:cNvSpPr>
            <a:spLocks noGrp="1"/>
          </p:cNvSpPr>
          <p:nvPr>
            <p:ph idx="1"/>
          </p:nvPr>
        </p:nvSpPr>
        <p:spPr>
          <a:xfrm>
            <a:off x="913795" y="2065824"/>
            <a:ext cx="10353762" cy="4058751"/>
          </a:xfrm>
        </p:spPr>
        <p:txBody>
          <a:bodyPr/>
          <a:lstStyle/>
          <a:p>
            <a:r>
              <a:rPr lang="en-US" sz="2400" dirty="0"/>
              <a:t>Objective 1 - The Model should be able to detect and identify fire, within the camera’s vicinity using the cascade classifier.</a:t>
            </a:r>
          </a:p>
          <a:p>
            <a:r>
              <a:rPr lang="en-US" sz="2400" dirty="0"/>
              <a:t>Objective 2 - The system should sound the alarm once a fire is detected.</a:t>
            </a:r>
          </a:p>
          <a:p>
            <a:r>
              <a:rPr lang="en-US" sz="2400" dirty="0"/>
              <a:t>Objective 3- The system should send an email about the hazard to the fire department.</a:t>
            </a:r>
          </a:p>
          <a:p>
            <a:endParaRPr lang="en-US" sz="2400" dirty="0"/>
          </a:p>
          <a:p>
            <a:endParaRPr lang="en-US" dirty="0"/>
          </a:p>
        </p:txBody>
      </p:sp>
    </p:spTree>
    <p:extLst>
      <p:ext uri="{BB962C8B-B14F-4D97-AF65-F5344CB8AC3E}">
        <p14:creationId xmlns:p14="http://schemas.microsoft.com/office/powerpoint/2010/main" val="12452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5AE2-8849-DBCA-F3F0-1EAE49617DD2}"/>
              </a:ext>
            </a:extLst>
          </p:cNvPr>
          <p:cNvSpPr>
            <a:spLocks noGrp="1"/>
          </p:cNvSpPr>
          <p:nvPr>
            <p:ph type="title"/>
          </p:nvPr>
        </p:nvSpPr>
        <p:spPr/>
        <p:txBody>
          <a:bodyPr/>
          <a:lstStyle/>
          <a:p>
            <a:r>
              <a:rPr lang="en-US" b="1" u="sng" dirty="0"/>
              <a:t>APPROACH</a:t>
            </a:r>
          </a:p>
        </p:txBody>
      </p:sp>
      <p:sp>
        <p:nvSpPr>
          <p:cNvPr id="3" name="Content Placeholder 2">
            <a:extLst>
              <a:ext uri="{FF2B5EF4-FFF2-40B4-BE49-F238E27FC236}">
                <a16:creationId xmlns:a16="http://schemas.microsoft.com/office/drawing/2014/main" id="{EC818034-663A-EDBD-33ED-243FCA5BF3A2}"/>
              </a:ext>
            </a:extLst>
          </p:cNvPr>
          <p:cNvSpPr>
            <a:spLocks noGrp="1"/>
          </p:cNvSpPr>
          <p:nvPr>
            <p:ph idx="1"/>
          </p:nvPr>
        </p:nvSpPr>
        <p:spPr/>
        <p:txBody>
          <a:bodyPr>
            <a:normAutofit lnSpcReduction="10000"/>
          </a:bodyPr>
          <a:lstStyle/>
          <a:p>
            <a:r>
              <a:rPr lang="en-US" dirty="0"/>
              <a:t>The project is done using Python language. We are using the OpenCV module to enable Computer Vision and we are providing an XML dataset loaded with different image values of FIRE for our model to have its basis. We are using HSV color mode and Cascade classifier</a:t>
            </a:r>
          </a:p>
          <a:p>
            <a:r>
              <a:rPr lang="en-US" dirty="0"/>
              <a:t>We give permission for the program to access the camera and then continuously monitor for a FIRE, and when the system detects fire, it would sound the alarm using the </a:t>
            </a:r>
            <a:r>
              <a:rPr lang="en-US" dirty="0" err="1"/>
              <a:t>playsound</a:t>
            </a:r>
            <a:r>
              <a:rPr lang="en-US" dirty="0"/>
              <a:t> module and then will send an email to the fire department using SMTP protocol.</a:t>
            </a:r>
          </a:p>
          <a:p>
            <a:r>
              <a:rPr lang="en-US" dirty="0"/>
              <a:t>The model learns from the XML file we are providing and basis the results on it.</a:t>
            </a:r>
          </a:p>
          <a:p>
            <a:r>
              <a:rPr lang="en-US" dirty="0"/>
              <a:t>Modules used are cv2 (OpenCV), </a:t>
            </a:r>
            <a:r>
              <a:rPr lang="en-US" dirty="0" err="1"/>
              <a:t>playsound</a:t>
            </a:r>
            <a:r>
              <a:rPr lang="en-US" dirty="0"/>
              <a:t>, threading, </a:t>
            </a:r>
            <a:r>
              <a:rPr lang="en-US" dirty="0" err="1"/>
              <a:t>smtplib</a:t>
            </a:r>
            <a:r>
              <a:rPr lang="en-US" dirty="0"/>
              <a:t>, </a:t>
            </a:r>
            <a:r>
              <a:rPr lang="en-US" dirty="0" err="1"/>
              <a:t>opencv</a:t>
            </a:r>
            <a:r>
              <a:rPr lang="en-US" dirty="0"/>
              <a:t>-</a:t>
            </a:r>
            <a:r>
              <a:rPr lang="en-US" dirty="0" err="1"/>
              <a:t>contrib</a:t>
            </a:r>
            <a:r>
              <a:rPr lang="en-US" dirty="0"/>
              <a:t>-python.</a:t>
            </a:r>
          </a:p>
          <a:p>
            <a:r>
              <a:rPr lang="en-US" dirty="0"/>
              <a:t>To achieve objective 1, we will use the XML file and the </a:t>
            </a:r>
            <a:r>
              <a:rPr lang="en-US" dirty="0" err="1"/>
              <a:t>opencv</a:t>
            </a:r>
            <a:r>
              <a:rPr lang="en-US" dirty="0"/>
              <a:t> module.</a:t>
            </a:r>
          </a:p>
          <a:p>
            <a:r>
              <a:rPr lang="en-US" dirty="0"/>
              <a:t>To </a:t>
            </a:r>
            <a:r>
              <a:rPr lang="en-US" dirty="0" err="1"/>
              <a:t>achive</a:t>
            </a:r>
            <a:r>
              <a:rPr lang="en-US" dirty="0"/>
              <a:t> Objectives 2 and 3, we will use the </a:t>
            </a:r>
            <a:r>
              <a:rPr lang="en-US" dirty="0" err="1"/>
              <a:t>playsound</a:t>
            </a:r>
            <a:r>
              <a:rPr lang="en-US" dirty="0"/>
              <a:t>, </a:t>
            </a:r>
            <a:r>
              <a:rPr lang="en-US" dirty="0" err="1"/>
              <a:t>smtplib</a:t>
            </a:r>
            <a:r>
              <a:rPr lang="en-US" dirty="0"/>
              <a:t> modules.</a:t>
            </a:r>
          </a:p>
          <a:p>
            <a:endParaRPr lang="en-US" dirty="0"/>
          </a:p>
        </p:txBody>
      </p:sp>
    </p:spTree>
    <p:extLst>
      <p:ext uri="{BB962C8B-B14F-4D97-AF65-F5344CB8AC3E}">
        <p14:creationId xmlns:p14="http://schemas.microsoft.com/office/powerpoint/2010/main" val="102982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2599-2812-DBEF-AB2E-9EE1FFB75B4B}"/>
              </a:ext>
            </a:extLst>
          </p:cNvPr>
          <p:cNvSpPr>
            <a:spLocks noGrp="1"/>
          </p:cNvSpPr>
          <p:nvPr>
            <p:ph type="title"/>
          </p:nvPr>
        </p:nvSpPr>
        <p:spPr/>
        <p:txBody>
          <a:bodyPr/>
          <a:lstStyle/>
          <a:p>
            <a:r>
              <a:rPr lang="en-US" dirty="0"/>
              <a:t>GUI of the Project using TKINTER Module</a:t>
            </a:r>
          </a:p>
        </p:txBody>
      </p:sp>
      <p:pic>
        <p:nvPicPr>
          <p:cNvPr id="5" name="Content Placeholder 4">
            <a:extLst>
              <a:ext uri="{FF2B5EF4-FFF2-40B4-BE49-F238E27FC236}">
                <a16:creationId xmlns:a16="http://schemas.microsoft.com/office/drawing/2014/main" id="{5C39A8A5-8A9F-4B7E-318F-4162EEA91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2420" y="1731963"/>
            <a:ext cx="5457634" cy="4059237"/>
          </a:xfrm>
        </p:spPr>
      </p:pic>
    </p:spTree>
    <p:extLst>
      <p:ext uri="{BB962C8B-B14F-4D97-AF65-F5344CB8AC3E}">
        <p14:creationId xmlns:p14="http://schemas.microsoft.com/office/powerpoint/2010/main" val="69384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6F0F-0AAE-11E1-A96C-4A2778A940E0}"/>
              </a:ext>
            </a:extLst>
          </p:cNvPr>
          <p:cNvSpPr>
            <a:spLocks noGrp="1"/>
          </p:cNvSpPr>
          <p:nvPr>
            <p:ph type="title"/>
          </p:nvPr>
        </p:nvSpPr>
        <p:spPr/>
        <p:txBody>
          <a:bodyPr/>
          <a:lstStyle/>
          <a:p>
            <a:r>
              <a:rPr lang="en-US" dirty="0"/>
              <a:t> This is how the XML FILE looks like</a:t>
            </a:r>
          </a:p>
        </p:txBody>
      </p:sp>
      <p:pic>
        <p:nvPicPr>
          <p:cNvPr id="5" name="Content Placeholder 4">
            <a:extLst>
              <a:ext uri="{FF2B5EF4-FFF2-40B4-BE49-F238E27FC236}">
                <a16:creationId xmlns:a16="http://schemas.microsoft.com/office/drawing/2014/main" id="{D3144DCF-B406-428E-0BBB-1D7FA1C30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199" y="1731963"/>
            <a:ext cx="7620076" cy="4059237"/>
          </a:xfrm>
        </p:spPr>
      </p:pic>
    </p:spTree>
    <p:extLst>
      <p:ext uri="{BB962C8B-B14F-4D97-AF65-F5344CB8AC3E}">
        <p14:creationId xmlns:p14="http://schemas.microsoft.com/office/powerpoint/2010/main" val="154711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14A6-D3D8-B9BC-670A-A7117D118A61}"/>
              </a:ext>
            </a:extLst>
          </p:cNvPr>
          <p:cNvSpPr>
            <a:spLocks noGrp="1"/>
          </p:cNvSpPr>
          <p:nvPr>
            <p:ph type="title"/>
          </p:nvPr>
        </p:nvSpPr>
        <p:spPr/>
        <p:txBody>
          <a:bodyPr/>
          <a:lstStyle/>
          <a:p>
            <a:r>
              <a:rPr lang="en-US" b="1" u="sng" dirty="0"/>
              <a:t>DELIVERABLES</a:t>
            </a:r>
          </a:p>
        </p:txBody>
      </p:sp>
      <p:sp>
        <p:nvSpPr>
          <p:cNvPr id="3" name="Content Placeholder 2">
            <a:extLst>
              <a:ext uri="{FF2B5EF4-FFF2-40B4-BE49-F238E27FC236}">
                <a16:creationId xmlns:a16="http://schemas.microsoft.com/office/drawing/2014/main" id="{A2F1B34A-E1BE-F84A-3DF3-5047EB410DA7}"/>
              </a:ext>
            </a:extLst>
          </p:cNvPr>
          <p:cNvSpPr>
            <a:spLocks noGrp="1"/>
          </p:cNvSpPr>
          <p:nvPr>
            <p:ph idx="1"/>
          </p:nvPr>
        </p:nvSpPr>
        <p:spPr/>
        <p:txBody>
          <a:bodyPr/>
          <a:lstStyle/>
          <a:p>
            <a:r>
              <a:rPr lang="en-US" dirty="0"/>
              <a:t>First, in the folder, we have the .XML file where the image vector values are stored, which form the basis  for our model, to detect fire.</a:t>
            </a:r>
          </a:p>
          <a:p>
            <a:r>
              <a:rPr lang="en-US" dirty="0"/>
              <a:t>Next we have an .mp3 audio file which we need the system to play once a fire is detected.</a:t>
            </a:r>
          </a:p>
          <a:p>
            <a:r>
              <a:rPr lang="en-US" dirty="0"/>
              <a:t>Next we have the main.py Python file where all the code is written for Fire Detection.</a:t>
            </a:r>
          </a:p>
        </p:txBody>
      </p:sp>
    </p:spTree>
    <p:extLst>
      <p:ext uri="{BB962C8B-B14F-4D97-AF65-F5344CB8AC3E}">
        <p14:creationId xmlns:p14="http://schemas.microsoft.com/office/powerpoint/2010/main" val="3993136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640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Calisto MT</vt:lpstr>
      <vt:lpstr>Wingdings 2</vt:lpstr>
      <vt:lpstr>Slate</vt:lpstr>
      <vt:lpstr>CSCI 6660-01 Intro to Artificial Intelligence TERM -PROJECT</vt:lpstr>
      <vt:lpstr>PROJECT TOPIC   FIRE DETECTION MODEL </vt:lpstr>
      <vt:lpstr>CONTENTS</vt:lpstr>
      <vt:lpstr>IMPORTANCE OF A FIRE DETECTION SYSTEM</vt:lpstr>
      <vt:lpstr>PROJECT OBJECTIVES</vt:lpstr>
      <vt:lpstr>APPROACH</vt:lpstr>
      <vt:lpstr>GUI of the Project using TKINTER Module</vt:lpstr>
      <vt:lpstr> This is how the XML FILE looks like</vt:lpstr>
      <vt:lpstr>DELIVERABLES</vt:lpstr>
      <vt:lpstr>EVALUATION 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6660-01 Intro to Artificial Intelligence TERM -PROJECT</dc:title>
  <dc:creator>srirajmeesala@outlook.com</dc:creator>
  <cp:lastModifiedBy>srirajmeesala@outlook.com</cp:lastModifiedBy>
  <cp:revision>4</cp:revision>
  <dcterms:created xsi:type="dcterms:W3CDTF">2022-11-10T00:55:45Z</dcterms:created>
  <dcterms:modified xsi:type="dcterms:W3CDTF">2022-12-12T21:50:23Z</dcterms:modified>
</cp:coreProperties>
</file>