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57" r:id="rId3"/>
    <p:sldId id="258" r:id="rId4"/>
    <p:sldId id="259" r:id="rId5"/>
    <p:sldId id="261" r:id="rId6"/>
    <p:sldId id="262" r:id="rId7"/>
    <p:sldId id="263" r:id="rId8"/>
    <p:sldId id="264" r:id="rId9"/>
    <p:sldId id="265" r:id="rId10"/>
    <p:sldId id="269"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93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5508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50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148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4285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43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020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579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83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1423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5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4783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6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88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4661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834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4452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1/20/2024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10521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818011"/>
            <a:ext cx="10533434" cy="1964099"/>
          </a:xfrm>
        </p:spPr>
        <p:txBody>
          <a:bodyPr>
            <a:normAutofit fontScale="90000"/>
          </a:body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sz="4400" b="1" dirty="0">
                <a:solidFill>
                  <a:schemeClr val="accent1">
                    <a:lumMod val="75000"/>
                  </a:schemeClr>
                </a:solidFill>
                <a:latin typeface="Times New Roman" panose="02020603050405020304" pitchFamily="18" charset="0"/>
                <a:cs typeface="Times New Roman" panose="02020603050405020304" pitchFamily="18" charset="0"/>
              </a:rPr>
              <a:t>Madanapalle Institute of Technology &amp; Science</a:t>
            </a:r>
            <a:br>
              <a:rPr lang="en-US" sz="4400" dirty="0">
                <a:latin typeface="Times New Roman" panose="02020603050405020304" pitchFamily="18" charset="0"/>
                <a:cs typeface="Times New Roman" panose="02020603050405020304" pitchFamily="18" charset="0"/>
              </a:rPr>
            </a:br>
            <a:r>
              <a:rPr kumimoji="0" lang="en-US" sz="31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Computer Science Engineering-(Data Science)</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9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Resume Ranking based on Job Description using LDA and TF-IDF </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94C50D2-83AD-5E78-965D-458640036C5B}"/>
              </a:ext>
            </a:extLst>
          </p:cNvPr>
          <p:cNvSpPr>
            <a:spLocks noGrp="1"/>
          </p:cNvSpPr>
          <p:nvPr>
            <p:ph sz="half" idx="1"/>
          </p:nvPr>
        </p:nvSpPr>
        <p:spPr>
          <a:xfrm>
            <a:off x="876300" y="3572169"/>
            <a:ext cx="5181600" cy="3561582"/>
          </a:xfrm>
        </p:spPr>
        <p:txBody>
          <a:bodyPr>
            <a:normAutofit/>
          </a:bodyPr>
          <a:lstStyle/>
          <a:p>
            <a:pPr marL="0" indent="0" algn="ctr">
              <a:buNone/>
            </a:pPr>
            <a:r>
              <a:rPr lang="en-US" b="1">
                <a:latin typeface="Times New Roman" panose="02020603050405020304" pitchFamily="18" charset="0"/>
                <a:cs typeface="Times New Roman" panose="02020603050405020304" pitchFamily="18" charset="0"/>
              </a:rPr>
              <a:t>Team Members </a:t>
            </a:r>
            <a:r>
              <a:rPr lang="en-US">
                <a:latin typeface="Times New Roman" panose="02020603050405020304" pitchFamily="18" charset="0"/>
                <a:cs typeface="Times New Roman" panose="02020603050405020304" pitchFamily="18" charset="0"/>
              </a:rPr>
              <a:t>	</a:t>
            </a:r>
          </a:p>
          <a:p>
            <a:pPr marL="0" indent="0">
              <a:buNone/>
            </a:pPr>
            <a:r>
              <a:rPr lang="en-US" sz="2400">
                <a:latin typeface="Times New Roman" panose="02020603050405020304" pitchFamily="18" charset="0"/>
                <a:cs typeface="Times New Roman" panose="02020603050405020304" pitchFamily="18" charset="0"/>
              </a:rPr>
              <a:t>Chitta Sai Sriram - 20691A3241</a:t>
            </a:r>
          </a:p>
          <a:p>
            <a:pPr marL="0" indent="0">
              <a:buNone/>
            </a:pPr>
            <a:r>
              <a:rPr lang="en-US" sz="2400">
                <a:latin typeface="Times New Roman" panose="02020603050405020304" pitchFamily="18" charset="0"/>
                <a:cs typeface="Times New Roman" panose="02020603050405020304" pitchFamily="18" charset="0"/>
              </a:rPr>
              <a:t>S. Venkataramana - 20691A3256</a:t>
            </a:r>
          </a:p>
          <a:p>
            <a:pPr marL="0" indent="0">
              <a:buNone/>
            </a:pPr>
            <a:r>
              <a:rPr lang="en-US" sz="2400">
                <a:latin typeface="Times New Roman" panose="02020603050405020304" pitchFamily="18" charset="0"/>
                <a:cs typeface="Times New Roman" panose="02020603050405020304" pitchFamily="18" charset="0"/>
              </a:rPr>
              <a:t>S. Mohammad Athif - 20691A3225</a:t>
            </a:r>
            <a:endParaRPr lang="en-US">
              <a:latin typeface="Times New Roman" panose="02020603050405020304" pitchFamily="18" charset="0"/>
              <a:cs typeface="Times New Roman" panose="02020603050405020304" pitchFamily="18" charset="0"/>
            </a:endParaRPr>
          </a:p>
          <a:p>
            <a:pPr marL="0" indent="0" algn="ctr">
              <a:buNone/>
            </a:pPr>
            <a:r>
              <a:rPr lang="en-US">
                <a:latin typeface="Times New Roman" panose="02020603050405020304" pitchFamily="18" charset="0"/>
                <a:cs typeface="Times New Roman" panose="02020603050405020304" pitchFamily="18" charset="0"/>
              </a:rPr>
              <a:t>	</a:t>
            </a: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4664F1F-F670-4572-FE24-8DFED62CB7FB}"/>
              </a:ext>
            </a:extLst>
          </p:cNvPr>
          <p:cNvSpPr>
            <a:spLocks noGrp="1"/>
          </p:cNvSpPr>
          <p:nvPr>
            <p:ph sz="half" idx="2"/>
          </p:nvPr>
        </p:nvSpPr>
        <p:spPr>
          <a:xfrm>
            <a:off x="6403910" y="3429000"/>
            <a:ext cx="5463406" cy="356158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Guided by</a:t>
            </a:r>
          </a:p>
          <a:p>
            <a:pPr marL="0" indent="0" algn="ctr">
              <a:buNone/>
            </a:pPr>
            <a:r>
              <a:rPr lang="en-US" sz="2400" dirty="0">
                <a:latin typeface="Times New Roman" panose="02020603050405020304" pitchFamily="18" charset="0"/>
                <a:cs typeface="Times New Roman" panose="02020603050405020304" pitchFamily="18" charset="0"/>
              </a:rPr>
              <a:t>Dr. N. Komal Kumar, M.E, Ph.D.</a:t>
            </a:r>
          </a:p>
          <a:p>
            <a:pPr marL="0" indent="0" algn="ctr">
              <a:buNone/>
            </a:pPr>
            <a:r>
              <a:rPr lang="en-US" sz="2400" dirty="0">
                <a:latin typeface="Times New Roman" panose="02020603050405020304" pitchFamily="18" charset="0"/>
                <a:cs typeface="Times New Roman" panose="02020603050405020304" pitchFamily="18" charset="0"/>
              </a:rPr>
              <a:t>Assistant Professor</a:t>
            </a:r>
          </a:p>
          <a:p>
            <a:pPr marL="0" indent="0" algn="ctr">
              <a:buNone/>
            </a:pPr>
            <a:r>
              <a:rPr lang="en-US" sz="2400" dirty="0">
                <a:latin typeface="Times New Roman" panose="02020603050405020304" pitchFamily="18" charset="0"/>
                <a:cs typeface="Times New Roman" panose="02020603050405020304" pitchFamily="18" charset="0"/>
              </a:rPr>
              <a:t> Dept. of CSE-Data Science</a:t>
            </a:r>
          </a:p>
        </p:txBody>
      </p:sp>
      <p:pic>
        <p:nvPicPr>
          <p:cNvPr id="2052" name="Picture 4" descr="Madanapalle Institute of Technology &amp; Science | Madanapalle">
            <a:extLst>
              <a:ext uri="{FF2B5EF4-FFF2-40B4-BE49-F238E27FC236}">
                <a16:creationId xmlns:a16="http://schemas.microsoft.com/office/drawing/2014/main" id="{67538F9D-0C0C-6DF0-000B-EA973D22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442" y="1258010"/>
            <a:ext cx="983800" cy="729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301D-7BAE-DB7A-275D-26A6192565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Diagram</a:t>
            </a:r>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CA336ED-5501-BA39-1571-D89F11B58382}"/>
              </a:ext>
            </a:extLst>
          </p:cNvPr>
          <p:cNvSpPr/>
          <p:nvPr/>
        </p:nvSpPr>
        <p:spPr>
          <a:xfrm>
            <a:off x="1295403" y="3614022"/>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397764">
              <a:spcAft>
                <a:spcPts val="600"/>
              </a:spcAft>
            </a:pPr>
            <a:r>
              <a:rPr lang="en-US" sz="1044" kern="1200">
                <a:solidFill>
                  <a:schemeClr val="dk1"/>
                </a:solidFill>
                <a:latin typeface="Times New Roman" panose="02020603050405020304" pitchFamily="18" charset="0"/>
                <a:cs typeface="Times New Roman" panose="02020603050405020304" pitchFamily="18" charset="0"/>
              </a:rPr>
              <a:t>Upload Resume &amp; Job description in .pdf/.docx format</a:t>
            </a:r>
            <a:endParaRPr lang="en-IN" sz="120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7E89B89-3BAD-329C-7031-069E83D1DE15}"/>
              </a:ext>
            </a:extLst>
          </p:cNvPr>
          <p:cNvSpPr/>
          <p:nvPr/>
        </p:nvSpPr>
        <p:spPr>
          <a:xfrm>
            <a:off x="3057438" y="3608046"/>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795528">
              <a:spcAft>
                <a:spcPts val="600"/>
              </a:spcAft>
              <a:defRPr/>
            </a:pPr>
            <a:r>
              <a:rPr lang="en-US" sz="1044" kern="1200" dirty="0">
                <a:solidFill>
                  <a:prstClr val="black"/>
                </a:solidFill>
                <a:latin typeface="Times New Roman" panose="02020603050405020304" pitchFamily="18" charset="0"/>
                <a:cs typeface="Times New Roman" panose="02020603050405020304" pitchFamily="18" charset="0"/>
              </a:rPr>
              <a:t>Text extraction using PyMuPDF &amp; docx</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8F68DC21-7553-9183-1FB4-55BC0FB12197}"/>
              </a:ext>
            </a:extLst>
          </p:cNvPr>
          <p:cNvSpPr/>
          <p:nvPr/>
        </p:nvSpPr>
        <p:spPr>
          <a:xfrm>
            <a:off x="9942953" y="3664327"/>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795528">
              <a:spcAft>
                <a:spcPts val="600"/>
              </a:spcAft>
              <a:defRPr/>
            </a:pPr>
            <a:r>
              <a:rPr lang="en-US" sz="1044" kern="1200">
                <a:solidFill>
                  <a:prstClr val="black"/>
                </a:solidFill>
                <a:latin typeface="Times New Roman" panose="02020603050405020304" pitchFamily="18" charset="0"/>
                <a:cs typeface="Times New Roman" panose="02020603050405020304" pitchFamily="18" charset="0"/>
              </a:rPr>
              <a:t>Final Resume rating</a:t>
            </a:r>
            <a:endParaRPr kumimoji="0" lang="en-IN" sz="12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65C26665-D4F2-2150-6F34-143D0856456B}"/>
              </a:ext>
            </a:extLst>
          </p:cNvPr>
          <p:cNvSpPr/>
          <p:nvPr/>
        </p:nvSpPr>
        <p:spPr>
          <a:xfrm>
            <a:off x="8226190" y="2733714"/>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795528">
              <a:spcAft>
                <a:spcPts val="600"/>
              </a:spcAft>
              <a:defRPr/>
            </a:pPr>
            <a:endParaRPr lang="en-US" sz="1044" kern="1200">
              <a:solidFill>
                <a:prstClr val="black"/>
              </a:solidFill>
              <a:latin typeface="Times New Roman" panose="02020603050405020304" pitchFamily="18" charset="0"/>
              <a:cs typeface="Times New Roman" panose="02020603050405020304" pitchFamily="18" charset="0"/>
            </a:endParaRPr>
          </a:p>
          <a:p>
            <a:pPr algn="ctr" defTabSz="795528">
              <a:spcAft>
                <a:spcPts val="600"/>
              </a:spcAft>
              <a:defRPr/>
            </a:pPr>
            <a:r>
              <a:rPr lang="en-US" sz="1044" kern="1200">
                <a:solidFill>
                  <a:prstClr val="black"/>
                </a:solidFill>
                <a:latin typeface="Times New Roman" panose="02020603050405020304" pitchFamily="18" charset="0"/>
                <a:cs typeface="Times New Roman" panose="02020603050405020304" pitchFamily="18" charset="0"/>
              </a:rPr>
              <a:t>Cosine similarity</a:t>
            </a:r>
            <a:endParaRPr lang="en-IN" sz="1044" kern="1200">
              <a:solidFill>
                <a:prstClr val="black"/>
              </a:solidFill>
              <a:latin typeface="Times New Roman" panose="02020603050405020304" pitchFamily="18" charset="0"/>
              <a:cs typeface="Times New Roman" panose="02020603050405020304" pitchFamily="18" charset="0"/>
            </a:endParaRPr>
          </a:p>
          <a:p>
            <a:pPr algn="ctr">
              <a:spcAft>
                <a:spcPts val="600"/>
              </a:spcAft>
            </a:pPr>
            <a:endParaRPr lang="en-IN">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F35B38E1-C174-4255-0B64-6BB493E95A8C}"/>
              </a:ext>
            </a:extLst>
          </p:cNvPr>
          <p:cNvSpPr/>
          <p:nvPr/>
        </p:nvSpPr>
        <p:spPr>
          <a:xfrm>
            <a:off x="6485300" y="2733714"/>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795528">
              <a:spcAft>
                <a:spcPts val="600"/>
              </a:spcAft>
              <a:defRPr/>
            </a:pPr>
            <a:r>
              <a:rPr lang="en-US" sz="1044" kern="1200" dirty="0">
                <a:solidFill>
                  <a:prstClr val="black"/>
                </a:solidFill>
                <a:latin typeface="Times New Roman" panose="02020603050405020304" pitchFamily="18" charset="0"/>
                <a:cs typeface="Times New Roman" panose="02020603050405020304" pitchFamily="18" charset="0"/>
              </a:rPr>
              <a:t>TF-IDF Vectorization</a:t>
            </a:r>
            <a:endParaRPr lang="en-IN" sz="1044" kern="1200" dirty="0">
              <a:solidFill>
                <a:prstClr val="black"/>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D758EE47-7885-3B70-6D5E-C27A5A89A8D4}"/>
              </a:ext>
            </a:extLst>
          </p:cNvPr>
          <p:cNvSpPr/>
          <p:nvPr/>
        </p:nvSpPr>
        <p:spPr>
          <a:xfrm>
            <a:off x="8226190" y="4594940"/>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795528">
              <a:spcAft>
                <a:spcPts val="600"/>
              </a:spcAft>
              <a:defRPr/>
            </a:pPr>
            <a:r>
              <a:rPr lang="en-US" sz="1044" kern="1200">
                <a:solidFill>
                  <a:prstClr val="black"/>
                </a:solidFill>
                <a:latin typeface="Times New Roman" panose="02020603050405020304" pitchFamily="18" charset="0"/>
                <a:cs typeface="Times New Roman" panose="02020603050405020304" pitchFamily="18" charset="0"/>
              </a:rPr>
              <a:t>Probability of top 5 topics and their keywords</a:t>
            </a:r>
            <a:endParaRPr kumimoji="0" lang="en-IN" sz="12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792F31A3-66C1-2ED7-C5A8-F297A2684905}"/>
              </a:ext>
            </a:extLst>
          </p:cNvPr>
          <p:cNvSpPr/>
          <p:nvPr/>
        </p:nvSpPr>
        <p:spPr>
          <a:xfrm>
            <a:off x="6485299" y="4594941"/>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795528">
              <a:spcAft>
                <a:spcPts val="600"/>
              </a:spcAft>
              <a:defRPr/>
            </a:pPr>
            <a:r>
              <a:rPr lang="en-US" sz="1044" kern="1200">
                <a:solidFill>
                  <a:prstClr val="black"/>
                </a:solidFill>
                <a:latin typeface="Times New Roman" panose="02020603050405020304" pitchFamily="18" charset="0"/>
                <a:cs typeface="Times New Roman" panose="02020603050405020304" pitchFamily="18" charset="0"/>
              </a:rPr>
              <a:t>Topic modeling using LDA</a:t>
            </a:r>
            <a:endParaRPr kumimoji="0" lang="en-IN" sz="12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5AEF7C4B-9351-F06B-66D3-85F752B5AFA7}"/>
              </a:ext>
            </a:extLst>
          </p:cNvPr>
          <p:cNvSpPr/>
          <p:nvPr/>
        </p:nvSpPr>
        <p:spPr>
          <a:xfrm>
            <a:off x="4753056" y="3608046"/>
            <a:ext cx="1257978" cy="10324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795528">
              <a:spcAft>
                <a:spcPts val="600"/>
              </a:spcAft>
              <a:defRPr/>
            </a:pPr>
            <a:r>
              <a:rPr lang="en-US" sz="1044" kern="1200">
                <a:solidFill>
                  <a:prstClr val="black"/>
                </a:solidFill>
                <a:latin typeface="Times New Roman" panose="02020603050405020304" pitchFamily="18" charset="0"/>
                <a:cs typeface="Times New Roman" panose="02020603050405020304" pitchFamily="18" charset="0"/>
              </a:rPr>
              <a:t>Text Preprocessing</a:t>
            </a:r>
            <a:endParaRPr kumimoji="0" lang="en-IN" sz="12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0140DF3A-E670-233F-DBAB-EEBBACB7B9A6}"/>
              </a:ext>
            </a:extLst>
          </p:cNvPr>
          <p:cNvCxnSpPr>
            <a:stCxn id="10" idx="3"/>
            <a:endCxn id="11" idx="1"/>
          </p:cNvCxnSpPr>
          <p:nvPr/>
        </p:nvCxnSpPr>
        <p:spPr>
          <a:xfrm flipV="1">
            <a:off x="2553381" y="4124283"/>
            <a:ext cx="504057" cy="5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05A6DD7-340D-553F-726B-D246D66E8BD7}"/>
              </a:ext>
            </a:extLst>
          </p:cNvPr>
          <p:cNvCxnSpPr>
            <a:cxnSpLocks/>
            <a:endCxn id="17" idx="1"/>
          </p:cNvCxnSpPr>
          <p:nvPr/>
        </p:nvCxnSpPr>
        <p:spPr>
          <a:xfrm>
            <a:off x="4315417" y="4122397"/>
            <a:ext cx="437640" cy="1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FDFBB15-5737-2F27-9DEC-7566BF34BC0F}"/>
              </a:ext>
            </a:extLst>
          </p:cNvPr>
          <p:cNvCxnSpPr>
            <a:cxnSpLocks/>
            <a:endCxn id="15" idx="1"/>
          </p:cNvCxnSpPr>
          <p:nvPr/>
        </p:nvCxnSpPr>
        <p:spPr>
          <a:xfrm flipV="1">
            <a:off x="7767405" y="5111178"/>
            <a:ext cx="458785" cy="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F47A1B9-DAB3-F849-D158-9E448F47820C}"/>
              </a:ext>
            </a:extLst>
          </p:cNvPr>
          <p:cNvCxnSpPr>
            <a:cxnSpLocks/>
            <a:stCxn id="14" idx="3"/>
          </p:cNvCxnSpPr>
          <p:nvPr/>
        </p:nvCxnSpPr>
        <p:spPr>
          <a:xfrm>
            <a:off x="7743278" y="3249951"/>
            <a:ext cx="483935" cy="5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F3236421-5661-632A-72E0-FDE099E66C99}"/>
              </a:ext>
            </a:extLst>
          </p:cNvPr>
          <p:cNvCxnSpPr>
            <a:stCxn id="17" idx="0"/>
            <a:endCxn id="14" idx="1"/>
          </p:cNvCxnSpPr>
          <p:nvPr/>
        </p:nvCxnSpPr>
        <p:spPr>
          <a:xfrm rot="5400000" flipH="1" flipV="1">
            <a:off x="5754625" y="2877372"/>
            <a:ext cx="358095" cy="11032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33F39619-3C79-2244-FC8B-C1EED39703F4}"/>
              </a:ext>
            </a:extLst>
          </p:cNvPr>
          <p:cNvCxnSpPr>
            <a:stCxn id="17" idx="2"/>
            <a:endCxn id="16" idx="1"/>
          </p:cNvCxnSpPr>
          <p:nvPr/>
        </p:nvCxnSpPr>
        <p:spPr>
          <a:xfrm rot="16200000" flipH="1">
            <a:off x="5698343" y="4324222"/>
            <a:ext cx="470659" cy="11032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743C338F-C968-5A22-087F-38B5AAB53E3A}"/>
              </a:ext>
            </a:extLst>
          </p:cNvPr>
          <p:cNvCxnSpPr>
            <a:stCxn id="13" idx="3"/>
            <a:endCxn id="12" idx="1"/>
          </p:cNvCxnSpPr>
          <p:nvPr/>
        </p:nvCxnSpPr>
        <p:spPr>
          <a:xfrm>
            <a:off x="9484168" y="3249951"/>
            <a:ext cx="458785" cy="9306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02365C7F-5225-13C8-ACB5-741FDBBD6F2B}"/>
              </a:ext>
            </a:extLst>
          </p:cNvPr>
          <p:cNvCxnSpPr>
            <a:stCxn id="15" idx="3"/>
            <a:endCxn id="12" idx="1"/>
          </p:cNvCxnSpPr>
          <p:nvPr/>
        </p:nvCxnSpPr>
        <p:spPr>
          <a:xfrm flipV="1">
            <a:off x="9484168" y="4180564"/>
            <a:ext cx="458785" cy="9306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176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B026-D61D-4D11-3563-FD602F49DDA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 List</a:t>
            </a:r>
          </a:p>
        </p:txBody>
      </p:sp>
      <p:sp>
        <p:nvSpPr>
          <p:cNvPr id="3" name="Content Placeholder 2">
            <a:extLst>
              <a:ext uri="{FF2B5EF4-FFF2-40B4-BE49-F238E27FC236}">
                <a16:creationId xmlns:a16="http://schemas.microsoft.com/office/drawing/2014/main" id="{BDAB14A6-7F08-3938-78EE-961EA01DA244}"/>
              </a:ext>
            </a:extLst>
          </p:cNvPr>
          <p:cNvSpPr>
            <a:spLocks noGrp="1"/>
          </p:cNvSpPr>
          <p:nvPr>
            <p:ph idx="1"/>
          </p:nvPr>
        </p:nvSpPr>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Text Extraction: </a:t>
            </a:r>
            <a:r>
              <a:rPr lang="en-US" sz="1800" dirty="0">
                <a:latin typeface="Times New Roman" panose="02020603050405020304" pitchFamily="18" charset="0"/>
                <a:cs typeface="Times New Roman" panose="02020603050405020304" pitchFamily="18" charset="0"/>
              </a:rPr>
              <a:t>Functions (extract_text_from_pdf, extract_text_from_docx, extract_text) responsible for extracting text from PDF and Word documents.</a:t>
            </a:r>
          </a:p>
          <a:p>
            <a:pPr algn="just"/>
            <a:r>
              <a:rPr lang="en-US" sz="1800" b="1" dirty="0">
                <a:latin typeface="Times New Roman" panose="02020603050405020304" pitchFamily="18" charset="0"/>
                <a:cs typeface="Times New Roman" panose="02020603050405020304" pitchFamily="18" charset="0"/>
              </a:rPr>
              <a:t>Text Processing:</a:t>
            </a:r>
            <a:r>
              <a:rPr lang="en-US" sz="1800" dirty="0">
                <a:latin typeface="Times New Roman" panose="02020603050405020304" pitchFamily="18" charset="0"/>
                <a:cs typeface="Times New Roman" panose="02020603050405020304" pitchFamily="18" charset="0"/>
              </a:rPr>
              <a:t> Functions (clean_text, convert_to_lowercase, remove_stop_words, lemmatize_text) for cleaning and preprocessing text data.</a:t>
            </a:r>
          </a:p>
          <a:p>
            <a:pPr algn="just"/>
            <a:r>
              <a:rPr lang="en-US" sz="1800" b="1" dirty="0">
                <a:latin typeface="Times New Roman" panose="02020603050405020304" pitchFamily="18" charset="0"/>
                <a:cs typeface="Times New Roman" panose="02020603050405020304" pitchFamily="18" charset="0"/>
              </a:rPr>
              <a:t>TF-IDF Scoring:</a:t>
            </a:r>
            <a:r>
              <a:rPr lang="en-US" sz="1800" dirty="0">
                <a:latin typeface="Times New Roman" panose="02020603050405020304" pitchFamily="18" charset="0"/>
                <a:cs typeface="Times New Roman" panose="02020603050405020304" pitchFamily="18" charset="0"/>
              </a:rPr>
              <a:t> Function (score) that calculates the TF-IDF score and cosine similarity between a resume and a job description.</a:t>
            </a:r>
          </a:p>
          <a:p>
            <a:pPr algn="just"/>
            <a:r>
              <a:rPr lang="en-US" sz="1800" b="1" dirty="0">
                <a:latin typeface="Times New Roman" panose="02020603050405020304" pitchFamily="18" charset="0"/>
                <a:cs typeface="Times New Roman" panose="02020603050405020304" pitchFamily="18" charset="0"/>
              </a:rPr>
              <a:t>Topic Modeling (LDA): </a:t>
            </a:r>
            <a:r>
              <a:rPr lang="en-US" sz="1800" dirty="0">
                <a:latin typeface="Times New Roman" panose="02020603050405020304" pitchFamily="18" charset="0"/>
                <a:cs typeface="Times New Roman" panose="02020603050405020304" pitchFamily="18" charset="0"/>
              </a:rPr>
              <a:t>Function (perform_lda) that applies Latent Dirichlet Allocation for topic modeling and calculates a Jaccard-based similarity.</a:t>
            </a:r>
          </a:p>
          <a:p>
            <a:pPr algn="just"/>
            <a:r>
              <a:rPr lang="en-US" sz="1800" b="1" dirty="0">
                <a:latin typeface="Times New Roman" panose="02020603050405020304" pitchFamily="18" charset="0"/>
                <a:cs typeface="Times New Roman" panose="02020603050405020304" pitchFamily="18" charset="0"/>
              </a:rPr>
              <a:t>Final Scoring Model:</a:t>
            </a:r>
            <a:r>
              <a:rPr lang="en-US" sz="1800" dirty="0">
                <a:latin typeface="Times New Roman" panose="02020603050405020304" pitchFamily="18" charset="0"/>
                <a:cs typeface="Times New Roman" panose="02020603050405020304" pitchFamily="18" charset="0"/>
              </a:rPr>
              <a:t> Function (final_model) that combines TF-IDF and LDA scores, assigning weights to each, to generate a final similarity score.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38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05E66-DB74-1AFA-DBBC-5B8B01A82935}"/>
              </a:ext>
            </a:extLst>
          </p:cNvPr>
          <p:cNvSpPr txBox="1"/>
          <p:nvPr/>
        </p:nvSpPr>
        <p:spPr>
          <a:xfrm>
            <a:off x="2580430" y="2319000"/>
            <a:ext cx="6815669" cy="1515533"/>
          </a:xfrm>
          <a:prstGeom prst="rect">
            <a:avLst/>
          </a:prstGeom>
        </p:spPr>
        <p:txBody>
          <a:bodyPr vert="horz" lIns="91440" tIns="45720" rIns="91440" bIns="45720" rtlCol="0" anchor="b">
            <a:normAutofit/>
          </a:bodyPr>
          <a:lstStyle/>
          <a:p>
            <a:pPr algn="ctr">
              <a:spcBef>
                <a:spcPct val="0"/>
              </a:spcBef>
              <a:spcAft>
                <a:spcPts val="600"/>
              </a:spcAft>
            </a:pPr>
            <a:r>
              <a:rPr lang="en-US" sz="6000" dirty="0">
                <a:ln w="3175" cmpd="sng">
                  <a:noFill/>
                </a:ln>
                <a:solidFill>
                  <a:schemeClr val="tx1">
                    <a:lumMod val="85000"/>
                    <a:lumOff val="15000"/>
                  </a:schemeClr>
                </a:solidFill>
                <a:latin typeface="+mj-lt"/>
                <a:ea typeface="+mj-ea"/>
                <a:cs typeface="+mj-cs"/>
              </a:rPr>
              <a:t>Thank you</a:t>
            </a:r>
          </a:p>
        </p:txBody>
      </p:sp>
    </p:spTree>
    <p:extLst>
      <p:ext uri="{BB962C8B-B14F-4D97-AF65-F5344CB8AC3E}">
        <p14:creationId xmlns:p14="http://schemas.microsoft.com/office/powerpoint/2010/main" val="397318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charset="0"/>
                <a:cs typeface="Times New Roman" panose="02020603050405020304" charset="0"/>
              </a:rPr>
              <a:t>In the age of abundant job opportunities, manual resume sorting is slow and error-prone. This paper presents an advanced Natural Language Processing (NLP) technique for efficient resume shortlisting, offering advantages like time savings, reduced bias, and enhanced candidate matching. The integrated approach encompasses TF-IDF vectorization, cosine similarity, and an LDA model for improved representation and understanding of resumes. The proposed platform aims to revolutionize the hiring process, promoting a fairer and more efficient approach to candidate evaluation.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Introduction </a:t>
            </a:r>
          </a:p>
        </p:txBody>
      </p:sp>
      <p:sp>
        <p:nvSpPr>
          <p:cNvPr id="3" name="Content Placeholder 2"/>
          <p:cNvSpPr>
            <a:spLocks noGrp="1"/>
          </p:cNvSpPr>
          <p:nvPr>
            <p:ph idx="1"/>
          </p:nvPr>
        </p:nvSpPr>
        <p:spPr/>
        <p:txBody>
          <a:bodyPr>
            <a:normAutofit/>
          </a:bodyPr>
          <a:lstStyle/>
          <a:p>
            <a:pPr marL="0" indent="0" algn="just">
              <a:buNone/>
            </a:pPr>
            <a:r>
              <a:rPr lang="en-US" sz="2400" dirty="0">
                <a:solidFill>
                  <a:schemeClr val="bg2">
                    <a:lumMod val="25000"/>
                  </a:schemeClr>
                </a:solidFill>
                <a:latin typeface="Times New Roman" panose="02020603050405020304" charset="0"/>
                <a:cs typeface="Times New Roman" panose="02020603050405020304" charset="0"/>
              </a:rPr>
              <a:t>Previously, under the pressure of higher authorities, recruiters found themselves spending excessive time analyzing and matching thousands of resumes with job descriptions to select the required candidate. In the rush to secure jobs, a fresher might apply for irrelevant positions, necessitating more time for resume analysis according to company requirements. To ensure placing the 'right person in the right job,' an intelligent resume ranking system becomes essential, allowing for swift shortlisting of candidates based on job descriptions.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2499"/>
            <a:ext cx="10515600" cy="4351338"/>
          </a:xfrm>
        </p:spPr>
        <p:txBody>
          <a:bodyPr/>
          <a:lstStyle/>
          <a:p>
            <a:pPr marL="0" indent="0">
              <a:buNone/>
            </a:pPr>
            <a:r>
              <a:rPr lang="en-US" b="1" dirty="0">
                <a:latin typeface="Times New Roman" panose="02020603050405020304" charset="0"/>
                <a:cs typeface="Times New Roman" panose="02020603050405020304" charset="0"/>
              </a:rPr>
              <a:t>Hardware Requirements:</a:t>
            </a:r>
          </a:p>
          <a:p>
            <a:pPr marL="0" indent="0">
              <a:buNone/>
            </a:pPr>
            <a:r>
              <a:rPr lang="en-US" dirty="0">
                <a:latin typeface="Times New Roman" panose="02020603050405020304" charset="0"/>
                <a:cs typeface="Times New Roman" panose="02020603050405020304" charset="0"/>
              </a:rPr>
              <a:t>	M</a:t>
            </a:r>
            <a:r>
              <a:rPr lang="en-US" sz="2400" dirty="0">
                <a:latin typeface="Times New Roman" panose="02020603050405020304" charset="0"/>
                <a:cs typeface="Times New Roman" panose="02020603050405020304" charset="0"/>
              </a:rPr>
              <a:t>ulti-core CPU, High-performance GPU, 8GB RAM, SSD preferred.</a:t>
            </a:r>
          </a:p>
          <a:p>
            <a:pPr marL="0" indent="0">
              <a:buNone/>
            </a:pPr>
            <a:endParaRPr lang="en-US" sz="2400" dirty="0">
              <a:latin typeface="Times New Roman" panose="02020603050405020304" charset="0"/>
              <a:cs typeface="Times New Roman" panose="02020603050405020304" charset="0"/>
            </a:endParaRPr>
          </a:p>
          <a:p>
            <a:pPr marL="0" indent="0">
              <a:buNone/>
            </a:pPr>
            <a:r>
              <a:rPr lang="en-US" b="1" dirty="0">
                <a:latin typeface="Times New Roman" panose="02020603050405020304" charset="0"/>
                <a:cs typeface="Times New Roman" panose="02020603050405020304" charset="0"/>
              </a:rPr>
              <a:t>Software Requirements:</a:t>
            </a:r>
          </a:p>
          <a:p>
            <a:pPr marL="0" indent="0">
              <a:buNone/>
            </a:pPr>
            <a:r>
              <a:rPr lang="en-US" b="1"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Python, </a:t>
            </a:r>
            <a:r>
              <a:rPr lang="en-US" sz="2400" dirty="0" err="1">
                <a:latin typeface="Times New Roman" panose="02020603050405020304" charset="0"/>
                <a:cs typeface="Times New Roman" panose="02020603050405020304" charset="0"/>
              </a:rPr>
              <a:t>Jupyter</a:t>
            </a:r>
            <a:r>
              <a:rPr lang="en-US" sz="2400" dirty="0">
                <a:latin typeface="Times New Roman" panose="02020603050405020304" charset="0"/>
                <a:cs typeface="Times New Roman" panose="02020603050405020304" charset="0"/>
              </a:rPr>
              <a:t>/PyCharm, Matplotlib, Git, Flask, HTML, CSS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F18CE5-42B1-D58D-AD5C-6DCD0621AA6C}"/>
              </a:ext>
            </a:extLst>
          </p:cNvPr>
          <p:cNvSpPr txBox="1"/>
          <p:nvPr/>
        </p:nvSpPr>
        <p:spPr>
          <a:xfrm>
            <a:off x="870204" y="1716871"/>
            <a:ext cx="1013991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Understanding the Impact of Keyword Matching on Resume Ranking Systems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Emily X. Researcher and Robert Y. Scholar</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Published: </a:t>
            </a:r>
            <a:r>
              <a:rPr lang="en-US" dirty="0">
                <a:latin typeface="Times New Roman" panose="02020603050405020304" pitchFamily="18" charset="0"/>
                <a:cs typeface="Times New Roman" panose="02020603050405020304" pitchFamily="18" charset="0"/>
              </a:rPr>
              <a:t>Journal of Human Resources Management, Issue 4, 2018.</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Summary: </a:t>
            </a:r>
            <a:r>
              <a:rPr lang="en-US" dirty="0">
                <a:latin typeface="Times New Roman" panose="02020603050405020304" pitchFamily="18" charset="0"/>
                <a:cs typeface="Times New Roman" panose="02020603050405020304" pitchFamily="18" charset="0"/>
              </a:rPr>
              <a:t>Investigates the effectiveness of keyword-based matching in resume ranking. Employs a case study approach, analyzing several companies using different keyword algorithms. Concludes with recommendations for optimizing keyword-based resume ranking systems.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Limited to a specific set of industries, potentially affecting generalizability.</a:t>
            </a:r>
          </a:p>
          <a:p>
            <a:pPr algn="just"/>
            <a:r>
              <a:rPr lang="en-US" dirty="0">
                <a:latin typeface="Times New Roman" panose="02020603050405020304" pitchFamily="18" charset="0"/>
                <a:cs typeface="Times New Roman" panose="02020603050405020304" pitchFamily="18" charset="0"/>
              </a:rPr>
              <a:t>	Relies on self-reported data from participating companies.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8AE9BB-6E5D-214B-04DA-0890CDF06807}"/>
              </a:ext>
            </a:extLst>
          </p:cNvPr>
          <p:cNvSpPr txBox="1"/>
          <p:nvPr/>
        </p:nvSpPr>
        <p:spPr>
          <a:xfrm>
            <a:off x="777240" y="667512"/>
            <a:ext cx="670255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76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73AFD9-76AB-FB4A-5D00-458E7A999936}"/>
              </a:ext>
            </a:extLst>
          </p:cNvPr>
          <p:cNvSpPr txBox="1"/>
          <p:nvPr/>
        </p:nvSpPr>
        <p:spPr>
          <a:xfrm>
            <a:off x="989045" y="1324947"/>
            <a:ext cx="9937103" cy="381221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Machine Learning Approaches for Resume Ranking: A Comparative Analysis</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David Z. Scientist and Lisa W. Academician</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Published: </a:t>
            </a:r>
            <a:r>
              <a:rPr lang="en-US" dirty="0">
                <a:latin typeface="Times New Roman" panose="02020603050405020304" pitchFamily="18" charset="0"/>
                <a:cs typeface="Times New Roman" panose="02020603050405020304" pitchFamily="18" charset="0"/>
              </a:rPr>
              <a:t>International Conference on Artificial Intelligence Applications, 2019.</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Summary: </a:t>
            </a:r>
            <a:r>
              <a:rPr lang="en-US" dirty="0">
                <a:latin typeface="Times New Roman" panose="02020603050405020304" pitchFamily="18" charset="0"/>
                <a:cs typeface="Times New Roman" panose="02020603050405020304" pitchFamily="18" charset="0"/>
              </a:rPr>
              <a:t>Compares the performance of various machine learning algorithms in resume ranking. Utilizes a large dataset spanning multiple industries. Outlines the strengths and weaknesses of different machine learning models in the context of resume ranking.</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Limited exploration of deep learning models due to computational constraints.</a:t>
            </a:r>
          </a:p>
          <a:p>
            <a:pPr algn="just"/>
            <a:r>
              <a:rPr lang="en-US" dirty="0">
                <a:latin typeface="Times New Roman" panose="02020603050405020304" pitchFamily="18" charset="0"/>
                <a:cs typeface="Times New Roman" panose="02020603050405020304" pitchFamily="18" charset="0"/>
              </a:rPr>
              <a:t>	May not capture emerging trends in machine learning beyond 2019.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5E603-D11F-33C5-BD75-D8EE75DE76E8}"/>
              </a:ext>
            </a:extLst>
          </p:cNvPr>
          <p:cNvSpPr txBox="1"/>
          <p:nvPr/>
        </p:nvSpPr>
        <p:spPr>
          <a:xfrm>
            <a:off x="895739" y="1324947"/>
            <a:ext cx="10362049" cy="381221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The Role of Contextual Information in Resume Ranking Systems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Michael P. Analyst and Sarah Q. Expert</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Published: </a:t>
            </a:r>
            <a:r>
              <a:rPr lang="en-US" dirty="0">
                <a:latin typeface="Times New Roman" panose="02020603050405020304" pitchFamily="18" charset="0"/>
                <a:cs typeface="Times New Roman" panose="02020603050405020304" pitchFamily="18" charset="0"/>
              </a:rPr>
              <a:t>Journal of Information Systems, Issue 3, 2021.</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Summary: </a:t>
            </a:r>
            <a:r>
              <a:rPr lang="en-US" dirty="0">
                <a:latin typeface="Times New Roman" panose="02020603050405020304" pitchFamily="18" charset="0"/>
                <a:cs typeface="Times New Roman" panose="02020603050405020304" pitchFamily="18" charset="0"/>
              </a:rPr>
              <a:t>Explores how incorporating contextual information, such as industry trends and company culture, enhances resume ranking accuracy. Employs a mixed-methods approach, combining quantitative analysis with qualitative interviews. Offers insights into the importance of context-aware resume ranking.</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p>
          <a:p>
            <a:pPr algn="just"/>
            <a:r>
              <a:rPr lang="en-US" dirty="0">
                <a:latin typeface="Times New Roman" panose="02020603050405020304" pitchFamily="18" charset="0"/>
                <a:cs typeface="Times New Roman" panose="02020603050405020304" pitchFamily="18" charset="0"/>
              </a:rPr>
              <a:t>	Generalizability may be limited to certain industries.</a:t>
            </a:r>
          </a:p>
          <a:p>
            <a:pPr algn="just"/>
            <a:r>
              <a:rPr lang="en-US" dirty="0">
                <a:latin typeface="Times New Roman" panose="02020603050405020304" pitchFamily="18" charset="0"/>
                <a:cs typeface="Times New Roman" panose="02020603050405020304" pitchFamily="18" charset="0"/>
              </a:rPr>
              <a:t>	Subjective nature of qualitative data collection.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3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94EC0-3199-9883-D733-DF8F992C579D}"/>
              </a:ext>
            </a:extLst>
          </p:cNvPr>
          <p:cNvSpPr txBox="1"/>
          <p:nvPr/>
        </p:nvSpPr>
        <p:spPr>
          <a:xfrm>
            <a:off x="998376" y="1175657"/>
            <a:ext cx="9944503"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Ethical Considerations in Automated Resume Ranking Systems</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Alex R. Ethicist and Olivia S. Sociologist</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Published: </a:t>
            </a:r>
            <a:r>
              <a:rPr lang="en-US" dirty="0">
                <a:latin typeface="Times New Roman" panose="02020603050405020304" pitchFamily="18" charset="0"/>
                <a:cs typeface="Times New Roman" panose="02020603050405020304" pitchFamily="18" charset="0"/>
              </a:rPr>
              <a:t>Journal of Business Ethics, Issue 1, 2022.</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Summary: </a:t>
            </a:r>
            <a:r>
              <a:rPr lang="en-US" dirty="0">
                <a:latin typeface="Times New Roman" panose="02020603050405020304" pitchFamily="18" charset="0"/>
                <a:cs typeface="Times New Roman" panose="02020603050405020304" pitchFamily="18" charset="0"/>
              </a:rPr>
              <a:t>Investigates the ethical implications of using automated systems for resume ranking. Examines potential biases and discrimination issues. Discusses recommendations for ensuring fairness and transparency in algorithmic hiring processes.</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p>
          <a:p>
            <a:pPr algn="just"/>
            <a:r>
              <a:rPr lang="en-US" dirty="0">
                <a:latin typeface="Times New Roman" panose="02020603050405020304" pitchFamily="18" charset="0"/>
                <a:cs typeface="Times New Roman" panose="02020603050405020304" pitchFamily="18" charset="0"/>
              </a:rPr>
              <a:t>	Limited to ethical considerations and may not provide technical solutions.</a:t>
            </a:r>
          </a:p>
          <a:p>
            <a:pPr algn="just"/>
            <a:r>
              <a:rPr lang="en-US" dirty="0">
                <a:latin typeface="Times New Roman" panose="02020603050405020304" pitchFamily="18" charset="0"/>
                <a:cs typeface="Times New Roman" panose="02020603050405020304" pitchFamily="18" charset="0"/>
              </a:rPr>
              <a:t>	Rapidly evolving field, and some ethical issues may have emerged post-publication.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01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8D362-5810-5743-6B49-178782D7EF01}"/>
              </a:ext>
            </a:extLst>
          </p:cNvPr>
          <p:cNvSpPr txBox="1"/>
          <p:nvPr/>
        </p:nvSpPr>
        <p:spPr>
          <a:xfrm>
            <a:off x="1110343" y="1203649"/>
            <a:ext cx="9918441"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Improving Resume Ranking through Semantic Matching Algorithms</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Daniel L. Developer and Amanda M. Linguist</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Published: </a:t>
            </a:r>
            <a:r>
              <a:rPr lang="en-US" dirty="0">
                <a:latin typeface="Times New Roman" panose="02020603050405020304" pitchFamily="18" charset="0"/>
                <a:cs typeface="Times New Roman" panose="02020603050405020304" pitchFamily="18" charset="0"/>
              </a:rPr>
              <a:t>Conference on Natural Language Processing, 2023, Proceedings, 45-60</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Summary: </a:t>
            </a:r>
            <a:r>
              <a:rPr lang="en-US" dirty="0">
                <a:latin typeface="Times New Roman" panose="02020603050405020304" pitchFamily="18" charset="0"/>
                <a:cs typeface="Times New Roman" panose="02020603050405020304" pitchFamily="18" charset="0"/>
              </a:rPr>
              <a:t>Explores the use of semantic matching algorithms to enhance the accuracy of resume ranking. Applies advanced natural language processing techniques to extract and match semantically relevant information. Demonstrates improved performance compared to traditional keyword-based systems.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Limited discussion on the scalability of semantic matching algorithms.</a:t>
            </a:r>
          </a:p>
          <a:p>
            <a:pPr algn="just"/>
            <a:r>
              <a:rPr lang="en-US" dirty="0">
                <a:latin typeface="Times New Roman" panose="02020603050405020304" pitchFamily="18" charset="0"/>
                <a:cs typeface="Times New Roman" panose="02020603050405020304" pitchFamily="18" charset="0"/>
              </a:rPr>
              <a:t>	Emphasis on technical aspects may require additional interpretation for non-technical audiences.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7459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351</TotalTime>
  <Words>959</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Times New Roman</vt:lpstr>
      <vt:lpstr>Organic</vt:lpstr>
      <vt:lpstr>Madanapalle Institute of Technology &amp; Science Computer Science Engineering-(Data Science)    Resume Ranking based on Job Description using LDA and TF-IDF  </vt:lpstr>
      <vt:lpstr>Abstract</vt:lpstr>
      <vt:lpstr>Introduction </vt:lpstr>
      <vt:lpstr>PowerPoint Presentation</vt:lpstr>
      <vt:lpstr>PowerPoint Presentation</vt:lpstr>
      <vt:lpstr>PowerPoint Presentation</vt:lpstr>
      <vt:lpstr>PowerPoint Presentation</vt:lpstr>
      <vt:lpstr>PowerPoint Presentation</vt:lpstr>
      <vt:lpstr>PowerPoint Presentation</vt:lpstr>
      <vt:lpstr>Architecture Diagram</vt:lpstr>
      <vt:lpstr>Module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 College Name &gt;</dc:title>
  <dc:creator>Admin</dc:creator>
  <cp:lastModifiedBy>Saisriram C</cp:lastModifiedBy>
  <cp:revision>20</cp:revision>
  <dcterms:created xsi:type="dcterms:W3CDTF">2023-09-15T05:29:11Z</dcterms:created>
  <dcterms:modified xsi:type="dcterms:W3CDTF">2024-01-20T07:23:29Z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9E7199FD82D74EB1AFD6B1CA503120C2_11</vt:lpwstr>
  </property>
  <property fmtid="{D5CDD505-2E9C-101B-9397-08002B2CF9AE}" pid="3" name="KSOProductBuildVer">
    <vt:lpwstr>1033-12.2.0.13201</vt:lpwstr>
  </property>
</Properties>
</file>