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sldIdLst>
    <p:sldId id="256" r:id="rId2"/>
    <p:sldId id="270" r:id="rId3"/>
    <p:sldId id="268" r:id="rId4"/>
    <p:sldId id="269" r:id="rId5"/>
    <p:sldId id="271" r:id="rId6"/>
    <p:sldId id="274" r:id="rId7"/>
    <p:sldId id="272" r:id="rId8"/>
    <p:sldId id="275" r:id="rId9"/>
    <p:sldId id="276" r:id="rId10"/>
    <p:sldId id="277" r:id="rId11"/>
    <p:sldId id="262" r:id="rId12"/>
    <p:sldId id="259" r:id="rId13"/>
    <p:sldId id="260" r:id="rId14"/>
    <p:sldId id="261" r:id="rId15"/>
    <p:sldId id="267" r:id="rId16"/>
    <p:sldId id="265" r:id="rId17"/>
    <p:sldId id="257" r:id="rId18"/>
    <p:sldId id="258" r:id="rId19"/>
    <p:sldId id="278" r:id="rId20"/>
    <p:sldId id="27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20D7A-11E3-4B2C-80EA-DFFF13C2DF7E}" v="219" dt="2021-12-07T07:12:22.795"/>
    <p1510:client id="{59E316CD-9DBB-9C2E-6106-27676F20B0D2}" v="169" dt="2021-12-10T00:49:13.629"/>
    <p1510:client id="{6B7CBA96-0EAE-DA0F-DEDE-0C7816886319}" v="305" dt="2021-12-07T14:31:07.485"/>
    <p1510:client id="{8F96CE5D-4959-63E5-D39A-E732166FCF84}" v="7" dt="2021-12-07T15:27:22.148"/>
    <p1510:client id="{91602CB8-EF33-5F12-8B4B-F1AA2A7D9AEE}" v="33" dt="2021-12-07T17:21:14.839"/>
    <p1510:client id="{99030E74-2012-B853-56F6-5E37F90A8AFF}" v="1300" dt="2021-12-07T17:43:15.707"/>
    <p1510:client id="{D60C9F8B-656C-4239-8228-14565206F2BA}" v="229" dt="2021-12-07T04:21:50.084"/>
    <p1510:client id="{DF2FA534-2D15-8C00-0404-B7ECF7AE63B6}" v="33" dt="2021-12-07T14:44:29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043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9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1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5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836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07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584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236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32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78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65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Passivity Based Energy Shaping Control for a Wheeled Quadruped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Hazim </a:t>
            </a:r>
            <a:r>
              <a:rPr lang="en-US" err="1">
                <a:cs typeface="Calibri Light"/>
              </a:rPr>
              <a:t>ALzorgan</a:t>
            </a:r>
          </a:p>
          <a:p>
            <a:r>
              <a:rPr lang="en-US">
                <a:cs typeface="Calibri Light"/>
              </a:rPr>
              <a:t>Sriram </a:t>
            </a:r>
            <a:r>
              <a:rPr lang="en-US">
                <a:ea typeface="+mj-lt"/>
                <a:cs typeface="+mj-lt"/>
              </a:rPr>
              <a:t>Krishnamoorthy 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596-5A7F-43CE-9471-EEF772F4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Thank You!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F2D1F-A7C5-4410-841D-54995FD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0CE2-0A81-4D63-9FF4-09B911E5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Quarter car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0B51-41C1-4ECF-9B7E-5789964F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24778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Objectives: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Ride comfort: Minimize the sprung mass acceleration, by isolating vibration from the axle to the vehicle body.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Suspension travel: constrain the relative displacement between the axle and vehicle body for handling purposes.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Road holding: constrain tire deflection to provide adequate tire forces at the contact patch.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  <p:pic>
        <p:nvPicPr>
          <p:cNvPr id="5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25B051F7-8006-46BE-B2A1-6025322A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327" y="2069548"/>
            <a:ext cx="2743200" cy="30534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3E1C-B30F-44EF-AED6-B7B8AC75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7E7A-1425-4E6C-905F-0C5B5BDF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Quarter car model - PHS</a:t>
            </a:r>
            <a:endParaRPr lang="en-US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28A14C0-6D04-400C-9343-71B2620E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327" y="2069548"/>
            <a:ext cx="2743200" cy="3053443"/>
          </a:xfrm>
          <a:prstGeom prst="rect">
            <a:avLst/>
          </a:prstGeom>
        </p:spPr>
      </p:pic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200E890-9500-4FA5-A106-86648F59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04" y="2166000"/>
            <a:ext cx="1575038" cy="1086277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101BE9A-96DB-489A-9EA9-BA67A4C6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698" y="2067361"/>
            <a:ext cx="2663588" cy="2029513"/>
          </a:xfrm>
          <a:prstGeom prst="rect">
            <a:avLst/>
          </a:prstGeom>
        </p:spPr>
      </p:pic>
      <p:pic>
        <p:nvPicPr>
          <p:cNvPr id="6" name="Picture 7" descr="A picture containing text, clock, orange&#10;&#10;Description automatically generated">
            <a:extLst>
              <a:ext uri="{FF2B5EF4-FFF2-40B4-BE49-F238E27FC236}">
                <a16:creationId xmlns:a16="http://schemas.microsoft.com/office/drawing/2014/main" id="{F87A599F-D6A3-41F0-A239-9B0D52B20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39" y="4688431"/>
            <a:ext cx="4540154" cy="15640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C3F66-E8A8-40E4-A7BC-2356AEDA1171}"/>
              </a:ext>
            </a:extLst>
          </p:cNvPr>
          <p:cNvSpPr/>
          <p:nvPr/>
        </p:nvSpPr>
        <p:spPr>
          <a:xfrm>
            <a:off x="1100920" y="1936845"/>
            <a:ext cx="7529013" cy="268405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88786563-9724-42F4-B5CB-C88AC7B64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310" y="5225329"/>
            <a:ext cx="1018310" cy="84945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EA7868-EC8E-4E67-9C32-E1892D51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en-US"/>
          </a:p>
        </p:txBody>
      </p:sp>
      <p:pic>
        <p:nvPicPr>
          <p:cNvPr id="13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3418BE8C-069D-4032-9FF2-F67C9F889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438" y="1964747"/>
            <a:ext cx="2167371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8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B45A-D44F-475C-873A-E9F3F29E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Quarter car model - PHS</a:t>
            </a:r>
          </a:p>
        </p:txBody>
      </p:sp>
      <p:pic>
        <p:nvPicPr>
          <p:cNvPr id="4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782126E7-6EC6-4EDF-B025-27F94C3D6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407" y="1928601"/>
            <a:ext cx="1684504" cy="627655"/>
          </a:xfr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00F53A8-CC21-4F19-A11A-CA5D8F5B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69" y="2720601"/>
            <a:ext cx="4506036" cy="3338855"/>
          </a:xfrm>
          <a:prstGeom prst="rect">
            <a:avLst/>
          </a:prstGeom>
        </p:spPr>
      </p:pic>
      <p:pic>
        <p:nvPicPr>
          <p:cNvPr id="7" name="Picture 7" descr="Chart, schematic, box and whisker chart&#10;&#10;Description automatically generated">
            <a:extLst>
              <a:ext uri="{FF2B5EF4-FFF2-40B4-BE49-F238E27FC236}">
                <a16:creationId xmlns:a16="http://schemas.microsoft.com/office/drawing/2014/main" id="{DFE4EEBC-DADC-4ECB-A255-A955D79E8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33" y="5320695"/>
            <a:ext cx="2231409" cy="7376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7815223-C786-4726-9524-A402A3CBA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085" y="2657637"/>
            <a:ext cx="2743200" cy="883085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2426C337-0B80-4EF7-A6BD-098F10DAE8B5}"/>
              </a:ext>
            </a:extLst>
          </p:cNvPr>
          <p:cNvSpPr/>
          <p:nvPr/>
        </p:nvSpPr>
        <p:spPr>
          <a:xfrm>
            <a:off x="5271833" y="3095698"/>
            <a:ext cx="511791" cy="26158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6079862-DE8E-4691-BDA1-6D1887EB5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327" y="2069548"/>
            <a:ext cx="2743200" cy="30534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B0280-1991-4AED-90F3-0300AA84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5A54-FF24-4DA1-9ACB-3269239E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Simulation results – step input (no control)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2016-0E3E-4045-A779-3AFB7F8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14</a:t>
            </a:fld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38F2DE2-39BD-41D2-A3D6-A556682C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31" y="1911629"/>
            <a:ext cx="3596184" cy="291816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647A8B14-ACD6-4BFD-B344-62ECE8DE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266" y="1908525"/>
            <a:ext cx="3744034" cy="2927219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565AF13-2D06-4D51-BFFD-49CE16FC9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43" y="1909959"/>
            <a:ext cx="3664423" cy="29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94A4-4C15-4F21-8726-30A4C678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Simulation results – step input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72609-AAC5-432E-B252-CC0C6CE4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15</a:t>
            </a:fld>
            <a:endParaRPr lang="en-US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D849096C-4EE0-46C8-ABF4-562C8BBCE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980" y="2027704"/>
            <a:ext cx="3813031" cy="3090764"/>
          </a:xfr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11B0B172-FEBE-4760-8FBF-6BC99357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68" y="2080682"/>
            <a:ext cx="3709915" cy="303783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B34BB8E-BCCA-4A83-9E99-9342FC27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54" y="2025025"/>
            <a:ext cx="3709916" cy="30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E72F-2EA6-4932-85C3-4939A78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Simulation results – sine wave input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2C75A-C0D7-4E03-9180-C2B22AC4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en-US"/>
          </a:p>
        </p:txBody>
      </p:sp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604427E5-A19B-4AA8-BD44-E23CD1A5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1803627"/>
            <a:ext cx="4005616" cy="3250747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5D0D0FBE-28DD-4A16-B0A6-95AD6CB03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4085" y="1857107"/>
            <a:ext cx="3888701" cy="3238614"/>
          </a:xfr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1AE86A4-8E6D-47A5-A67F-D2728A835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743" y="1855683"/>
            <a:ext cx="3948752" cy="32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3FD-FA68-42B7-8A32-40F540F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Wheeled quadruped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EE0C-7441-49E6-B6A9-33C073CD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630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Agile four-legged robot with driven wheels and active suspension.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Conventional leg design replaced with a wheeled link.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Hip joint motor functions as suspension.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For offroad navigation applications.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Main goal is the constrain pitch and roll angles of the quadruped's body in a rough terrain environment. 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5DF9B5F-B266-4F7F-A8A8-12C09D6D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02" y="1955701"/>
            <a:ext cx="3124200" cy="18965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6C94DFD-2E9C-4530-867E-FB909D68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156" y="4073283"/>
            <a:ext cx="2743200" cy="22240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6C98E75-1511-4A74-BBD9-CD650CE7B5E4}"/>
              </a:ext>
            </a:extLst>
          </p:cNvPr>
          <p:cNvSpPr/>
          <p:nvPr/>
        </p:nvSpPr>
        <p:spPr>
          <a:xfrm>
            <a:off x="9453436" y="4030523"/>
            <a:ext cx="269487" cy="62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B6A71-F7B4-4393-A534-25F9740E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0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0624-6CA8-49E4-954E-CB5ACEB9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Quarter robot model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03B9881-F3E8-40B9-B30D-22001FCE4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79" y="1845734"/>
            <a:ext cx="6840324" cy="4023360"/>
          </a:xfr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4E7F381-5640-4EFF-9D2D-FF3F6A22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32" y="1954059"/>
            <a:ext cx="4365409" cy="32763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4F40B-7956-4969-B111-93254030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5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951-F404-47ED-A1BC-88DF4DE0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Simulation results_ step input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8A963D-8004-4518-BD80-FBF79F87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4782" y="2073196"/>
            <a:ext cx="3808471" cy="30793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2A9F-B6CA-4C05-82BB-0C5D8D6C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19</a:t>
            </a:fld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E7DDD8F-DDEE-44DB-9023-DD3FBAA9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416" y="2070838"/>
            <a:ext cx="3857766" cy="3080263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9EFEAA2-B956-4E17-8E9B-2A3AB666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9" y="2071137"/>
            <a:ext cx="3744035" cy="30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1F97-5CD3-4657-9954-D93A1D73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Passivity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3E71-04AF-443B-8018-C07EB37C5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,Sans-Serif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,Sans-Serif" pitchFamily="34" charset="0"/>
              <a:buChar char="•"/>
            </a:pPr>
            <a:r>
              <a:rPr lang="en-US">
                <a:ea typeface="+mn-lt"/>
                <a:cs typeface="+mn-lt"/>
              </a:rPr>
              <a:t>If a robot is not passive, its interaction with unknown environments can lead to instability</a:t>
            </a:r>
          </a:p>
          <a:p>
            <a:pPr marL="342900" indent="-342900">
              <a:buFont typeface="Arial,Sans-Serif" pitchFamily="34" charset="0"/>
              <a:buChar char="•"/>
            </a:pPr>
            <a:r>
              <a:rPr lang="en-US">
                <a:ea typeface="+mn-lt"/>
                <a:cs typeface="+mn-lt"/>
              </a:rPr>
              <a:t>If a robot is passive, it is guaranteed to be stable</a:t>
            </a:r>
            <a:endParaRPr lang="en-US">
              <a:cs typeface="Calibri" panose="020F0502020204030204"/>
            </a:endParaRPr>
          </a:p>
          <a:p>
            <a:pPr marL="342900" indent="-342900">
              <a:buFont typeface="Arial,Sans-Serif" pitchFamily="34" charset="0"/>
              <a:buChar char="•"/>
            </a:pPr>
            <a:r>
              <a:rPr lang="en-US">
                <a:cs typeface="Calibri" panose="020F0502020204030204"/>
              </a:rPr>
              <a:t>Leads to bounded and safe behavior</a:t>
            </a:r>
          </a:p>
          <a:p>
            <a:pPr marL="342900" indent="-342900">
              <a:buFont typeface="Arial,Sans-Serif" pitchFamily="34" charset="0"/>
              <a:buChar char="•"/>
            </a:pPr>
            <a:r>
              <a:rPr lang="en-US">
                <a:cs typeface="Calibri" panose="020F0502020204030204"/>
              </a:rPr>
              <a:t>Most mechanical systems are passive</a:t>
            </a:r>
          </a:p>
          <a:p>
            <a:pPr marL="342900" indent="-342900">
              <a:buFont typeface="Arial,Sans-Serif" pitchFamily="34" charset="0"/>
              <a:buChar char="•"/>
            </a:pPr>
            <a:r>
              <a:rPr lang="en-US">
                <a:cs typeface="Calibri" panose="020F0502020204030204"/>
              </a:rPr>
              <a:t>The energy of the system increases only if there is a net positive supply rate.</a:t>
            </a:r>
          </a:p>
          <a:p>
            <a:pPr marL="342900" indent="-342900">
              <a:buFont typeface="Arial,Sans-Serif" pitchFamily="34" charset="0"/>
              <a:buChar char="•"/>
            </a:pPr>
            <a:r>
              <a:rPr lang="en-US">
                <a:cs typeface="Calibri" panose="020F0502020204030204"/>
              </a:rPr>
              <a:t>Storage function given by the Hamiltonian of the system.</a:t>
            </a:r>
            <a:endParaRPr lang="en-US"/>
          </a:p>
          <a:p>
            <a:pPr marL="342900" indent="-342900">
              <a:buFont typeface="Arial,Sans-Serif" pitchFamily="34" charset="0"/>
              <a:buChar char="•"/>
            </a:pPr>
            <a:endParaRPr lang="en-US"/>
          </a:p>
          <a:p>
            <a:pPr marL="342900" indent="-342900">
              <a:buFont typeface="Arial,Sans-Serif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Font typeface="Arial,Sans-Serif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779B0-E3AD-4690-910F-E9F93F8D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7951-F404-47ED-A1BC-88DF4DE0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Simulation results_ sine input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2A9F-B6CA-4C05-82BB-0C5D8D6C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20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70A8D90-0589-44D2-A8CA-11AAA0C51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136" y="2073197"/>
            <a:ext cx="3810659" cy="3079390"/>
          </a:xfr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36F6555-6C26-4FC3-A07F-3BBAAE0E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069248"/>
            <a:ext cx="3800901" cy="3083443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4735181-D653-4A67-A381-267E8822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66" y="2070710"/>
            <a:ext cx="3744035" cy="30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596-5A7F-43CE-9471-EEF772F4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Thank You!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F2D1F-A7C5-4410-841D-54995FD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46B1-BB5D-45AE-9D11-EFF868B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Port Hamiltonian Systems (PHS)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E51E-E1A0-4A8B-9458-21FD29F8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Unified framework for physical modelling, geometrical analysis and control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Based on energy and power interaction between subsystems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Can be scaled to design and analyze large systems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Can be used to identify underlying physical structure of complex systems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 b="1" u="sng">
                <a:ea typeface="+mn-lt"/>
                <a:cs typeface="+mn-lt"/>
              </a:rPr>
              <a:t>Main idea:</a:t>
            </a:r>
            <a:r>
              <a:rPr lang="en-US">
                <a:ea typeface="+mn-lt"/>
                <a:cs typeface="+mn-lt"/>
              </a:rPr>
              <a:t> model a physical system based on </a:t>
            </a:r>
            <a:r>
              <a:rPr lang="en-US" u="sng">
                <a:ea typeface="+mn-lt"/>
                <a:cs typeface="+mn-lt"/>
              </a:rPr>
              <a:t>interconnection </a:t>
            </a:r>
            <a:r>
              <a:rPr lang="en-US">
                <a:ea typeface="+mn-lt"/>
                <a:cs typeface="+mn-lt"/>
              </a:rPr>
              <a:t>of basic elements linked through energy </a:t>
            </a:r>
            <a:r>
              <a:rPr lang="en-US" u="sng">
                <a:ea typeface="+mn-lt"/>
                <a:cs typeface="+mn-lt"/>
              </a:rPr>
              <a:t>ports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24A47-6716-4F88-8FEE-884669D6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AA77-8480-437B-80FF-B540866E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elements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E36924-C2D1-4CA8-9F93-9A3EC6229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80" y="2144275"/>
            <a:ext cx="2546373" cy="6789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780D6-9F62-4F7F-817E-D86A0FBE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en-US"/>
          </a:p>
        </p:txBody>
      </p:sp>
      <p:pic>
        <p:nvPicPr>
          <p:cNvPr id="6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0FF5B349-72A0-4F56-96FB-C06F24A7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27" y="2909097"/>
            <a:ext cx="2706915" cy="68580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D242465-0A1D-4258-8C19-8C5E016D6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54" y="3674027"/>
            <a:ext cx="2153558" cy="677950"/>
          </a:xfrm>
          <a:prstGeom prst="rect">
            <a:avLst/>
          </a:prstGeom>
        </p:spPr>
      </p:pic>
      <p:pic>
        <p:nvPicPr>
          <p:cNvPr id="8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5FE7F666-A8AE-40A0-BB0D-C1A9E9E60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242" y="2542869"/>
            <a:ext cx="3949700" cy="12888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1275D-3925-4CAD-9F30-948921DA56CE}"/>
              </a:ext>
            </a:extLst>
          </p:cNvPr>
          <p:cNvGrpSpPr/>
          <p:nvPr/>
        </p:nvGrpSpPr>
        <p:grpSpPr>
          <a:xfrm>
            <a:off x="3130097" y="4838693"/>
            <a:ext cx="5516789" cy="899902"/>
            <a:chOff x="1216025" y="4167407"/>
            <a:chExt cx="3312432" cy="537045"/>
          </a:xfrm>
        </p:grpSpPr>
        <p:pic>
          <p:nvPicPr>
            <p:cNvPr id="10" name="Picture 10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0D3D89C-2E6F-4C49-BFBE-82DBF139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025" y="4263344"/>
              <a:ext cx="525237" cy="34517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FBC345B2-7B64-4898-9267-D3698FAF1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5257" y="4167407"/>
              <a:ext cx="2743200" cy="537045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1E83D8-D60B-4347-B119-5D3C2F8A2124}"/>
              </a:ext>
            </a:extLst>
          </p:cNvPr>
          <p:cNvSpPr/>
          <p:nvPr/>
        </p:nvSpPr>
        <p:spPr>
          <a:xfrm>
            <a:off x="5107868" y="2905469"/>
            <a:ext cx="1342571" cy="680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7A-C318-4EAE-BCE9-56D1B2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PHS of a Spring Mass System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148E1-20D0-4B3A-8945-DF1C46B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5</a:t>
            </a:fld>
            <a:endParaRPr lang="en-US"/>
          </a:p>
        </p:txBody>
      </p:sp>
      <p:pic>
        <p:nvPicPr>
          <p:cNvPr id="5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A0069668-D72D-4C85-9895-D4638185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71" y="3813712"/>
            <a:ext cx="2761342" cy="1201033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D7017C18-B089-49D0-BB63-5105F225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05" y="5082728"/>
            <a:ext cx="3704769" cy="1068953"/>
          </a:xfrm>
          <a:prstGeom prst="rect">
            <a:avLst/>
          </a:prstGeom>
        </p:spPr>
      </p:pic>
      <p:pic>
        <p:nvPicPr>
          <p:cNvPr id="7" name="Picture 7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05C7FD8-7580-4628-8DA6-EA1D9F307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98" y="3950217"/>
            <a:ext cx="2743200" cy="1070103"/>
          </a:xfrm>
          <a:prstGeom prst="rect">
            <a:avLst/>
          </a:prstGeom>
        </p:spPr>
      </p:pic>
      <p:pic>
        <p:nvPicPr>
          <p:cNvPr id="10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C477BCF-8BE8-4C8D-9FBF-5C28DC8C3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904060"/>
            <a:ext cx="4267199" cy="13263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C699F0-31F7-4425-80C4-BD9BDAB6C58F}"/>
              </a:ext>
            </a:extLst>
          </p:cNvPr>
          <p:cNvCxnSpPr/>
          <p:nvPr/>
        </p:nvCxnSpPr>
        <p:spPr>
          <a:xfrm flipV="1">
            <a:off x="4595586" y="3269342"/>
            <a:ext cx="2619827" cy="1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3">
            <a:extLst>
              <a:ext uri="{FF2B5EF4-FFF2-40B4-BE49-F238E27FC236}">
                <a16:creationId xmlns:a16="http://schemas.microsoft.com/office/drawing/2014/main" id="{E7A63290-0B07-4032-A269-333E0CBD8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214" y="3333523"/>
            <a:ext cx="707573" cy="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7A-C318-4EAE-BCE9-56D1B2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Passivity Based Energy Shaping Control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148E1-20D0-4B3A-8945-DF1C46B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en-US"/>
          </a:p>
        </p:txBody>
      </p:sp>
      <p:pic>
        <p:nvPicPr>
          <p:cNvPr id="10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C477BCF-8BE8-4C8D-9FBF-5C28DC8C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04060"/>
            <a:ext cx="4267199" cy="13263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C699F0-31F7-4425-80C4-BD9BDAB6C58F}"/>
              </a:ext>
            </a:extLst>
          </p:cNvPr>
          <p:cNvCxnSpPr/>
          <p:nvPr/>
        </p:nvCxnSpPr>
        <p:spPr>
          <a:xfrm flipV="1">
            <a:off x="4595586" y="3269342"/>
            <a:ext cx="2619827" cy="10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3">
            <a:extLst>
              <a:ext uri="{FF2B5EF4-FFF2-40B4-BE49-F238E27FC236}">
                <a16:creationId xmlns:a16="http://schemas.microsoft.com/office/drawing/2014/main" id="{E7A63290-0B07-4032-A269-333E0CBD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14" y="3333523"/>
            <a:ext cx="707573" cy="263526"/>
          </a:xfrm>
          <a:prstGeom prst="rect">
            <a:avLst/>
          </a:prstGeom>
        </p:spPr>
      </p:pic>
      <p:pic>
        <p:nvPicPr>
          <p:cNvPr id="3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C84BB0D-81E7-49E9-AF42-EAA86758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257" y="3787282"/>
            <a:ext cx="4312556" cy="21318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B2F6DF-3506-41A0-9C16-53F372AE5BB2}"/>
              </a:ext>
            </a:extLst>
          </p:cNvPr>
          <p:cNvGrpSpPr/>
          <p:nvPr/>
        </p:nvGrpSpPr>
        <p:grpSpPr>
          <a:xfrm>
            <a:off x="6537325" y="4559700"/>
            <a:ext cx="4477202" cy="686814"/>
            <a:chOff x="6129111" y="4577843"/>
            <a:chExt cx="4477202" cy="686814"/>
          </a:xfrm>
        </p:grpSpPr>
        <p:pic>
          <p:nvPicPr>
            <p:cNvPr id="8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29A8E46-1A92-4AB1-A25E-5D003154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7542" y="4577843"/>
              <a:ext cx="3958771" cy="686814"/>
            </a:xfrm>
            <a:prstGeom prst="rect">
              <a:avLst/>
            </a:prstGeom>
          </p:spPr>
        </p:pic>
        <p:pic>
          <p:nvPicPr>
            <p:cNvPr id="9" name="Picture 11" descr="Logo&#10;&#10;Description automatically generated">
              <a:extLst>
                <a:ext uri="{FF2B5EF4-FFF2-40B4-BE49-F238E27FC236}">
                  <a16:creationId xmlns:a16="http://schemas.microsoft.com/office/drawing/2014/main" id="{180FA0E8-2815-43A5-88E5-7BFA7D79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9111" y="4615090"/>
              <a:ext cx="1004207" cy="54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18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7A-C318-4EAE-BCE9-56D1B2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System Response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148E1-20D0-4B3A-8945-DF1C46B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7</a:t>
            </a:fld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F99C3-F6C9-4ACD-8C0B-E09455EE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1" y="2068612"/>
            <a:ext cx="4564565" cy="3681020"/>
          </a:xfrm>
          <a:prstGeom prst="rect">
            <a:avLst/>
          </a:prstGeo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A713D1B-E640-483F-8A9E-A585AD1F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42" y="2094440"/>
            <a:ext cx="4503057" cy="36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4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7A-C318-4EAE-BCE9-56D1B2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Phase Portrait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148E1-20D0-4B3A-8945-DF1C46B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8</a:t>
            </a:fld>
            <a:endParaRPr lang="en-US"/>
          </a:p>
        </p:txBody>
      </p:sp>
      <p:pic>
        <p:nvPicPr>
          <p:cNvPr id="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24E53B1-2DB1-49E4-8F6C-73779046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44" y="2021743"/>
            <a:ext cx="4545980" cy="3695548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D23B143B-099D-4B9A-B5FF-A5C91E08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36" y="2189325"/>
            <a:ext cx="4220736" cy="35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7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7A-C318-4EAE-BCE9-56D1B269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Energy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148E1-20D0-4B3A-8945-DF1C46B4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370A54E-CA04-42D5-B40F-51B50BD0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145758"/>
            <a:ext cx="4230029" cy="3447960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313FE38-FAE4-4C71-A3C7-93A73E1CA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95" y="2031130"/>
            <a:ext cx="4226710" cy="356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94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Passivity Based Energy Shaping Control for a Wheeled Quadruped</vt:lpstr>
      <vt:lpstr>Passivity</vt:lpstr>
      <vt:lpstr>Port Hamiltonian Systems (PHS)</vt:lpstr>
      <vt:lpstr>Basic elements</vt:lpstr>
      <vt:lpstr>PHS of a Spring Mass System</vt:lpstr>
      <vt:lpstr>Passivity Based Energy Shaping Control</vt:lpstr>
      <vt:lpstr>System Response</vt:lpstr>
      <vt:lpstr>Phase Portrait</vt:lpstr>
      <vt:lpstr>Energy Analysis</vt:lpstr>
      <vt:lpstr>Thank You! Questions?</vt:lpstr>
      <vt:lpstr>Quarter car model</vt:lpstr>
      <vt:lpstr>Quarter car model - PHS</vt:lpstr>
      <vt:lpstr>Quarter car model - PHS</vt:lpstr>
      <vt:lpstr>Simulation results – step input (no control)</vt:lpstr>
      <vt:lpstr>Simulation results – step input</vt:lpstr>
      <vt:lpstr>Simulation results – sine wave input</vt:lpstr>
      <vt:lpstr>Wheeled quadruped</vt:lpstr>
      <vt:lpstr>Quarter robot model</vt:lpstr>
      <vt:lpstr>Simulation results_ step input</vt:lpstr>
      <vt:lpstr>Simulation results_ sine input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2021-12-07T04:10:39Z</dcterms:created>
  <dcterms:modified xsi:type="dcterms:W3CDTF">2021-12-10T00:51:21Z</dcterms:modified>
</cp:coreProperties>
</file>