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476A4-40AA-43A2-B25B-1A1D61CCDB85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D56FA-B821-4C8A-9A62-DFF69503C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96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0144-E428-AFE3-DD6A-A9BC4DE94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497AB-55BE-91AE-52BA-77080D590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E6CDF-27C5-7299-329C-FA7FACD19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28BA-8E69-4259-9620-6BE91179AB60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72C63-ED80-C84B-6E36-95148918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2493F-FCA9-F73B-E06C-68229744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3B74-25B9-4B3E-988D-8FBCFB795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32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BFB7F-94F1-2B59-BA18-C22FEBD3C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4AB88-1086-DC71-841D-77F2AF79D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D1F32-8E14-66C8-5094-F5561BB90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28BA-8E69-4259-9620-6BE91179AB60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52620-6287-61E0-43D9-B652A369E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117C7-F7FF-2CD7-E26D-03ACE9FC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3B74-25B9-4B3E-988D-8FBCFB795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7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0341EE-CEE3-107B-7D93-F66B4269F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2A42E-E4CD-9CDD-961C-29FC0B65C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C1976-01F3-752C-1DC0-A4D0024C3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28BA-8E69-4259-9620-6BE91179AB60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793B8-EC30-E9A6-B0A6-17C37418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2DCD0-8795-C215-CB75-A43E8827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3B74-25B9-4B3E-988D-8FBCFB795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396A9-B74C-5790-49BE-C4C41FA7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BAC2-B6A5-571B-58D1-AF4538E26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BB200-42B1-28FB-1E38-D243A7F4F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28BA-8E69-4259-9620-6BE91179AB60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87670-4E70-8EDE-180E-68C76A38C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2D804-D0C6-E284-5B83-7BBB61FB3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3B74-25B9-4B3E-988D-8FBCFB795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0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77A46-EA0A-654C-453A-68991702A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75D67-D536-3CA2-4469-CD4780D25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29159-3EA5-76A0-5273-16EC282BF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28BA-8E69-4259-9620-6BE91179AB60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768A1-15FB-1BDE-461C-E0EEE9BEE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6BA73-11CE-3906-BE7F-43A5A7C5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3B74-25B9-4B3E-988D-8FBCFB795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0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2FE30-6505-1896-ED81-9C6F9EF6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D4D2F-D69F-A50D-C8CE-957F48244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7E8A5-BCA0-DDFD-6C46-9D5ACB109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F276C-6DE7-1B7F-A6DE-450C80AC7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28BA-8E69-4259-9620-6BE91179AB60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1B9CE-6021-44DF-3938-C2DC04CA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56DB9-5CE7-06D0-F32D-4D1CF4117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3B74-25B9-4B3E-988D-8FBCFB795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6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A5EF3-F2B2-5E19-D31E-633F03427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1A2C5-5D05-89D2-61D9-C2B85911F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4A96B-6260-252D-3C25-3B9D7DCC2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F896AE-C809-1C5F-7A72-F5714042D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F15706-BE86-7D2E-DE05-6182ECB9BF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24D78F-4BD3-D662-25AE-BE34C1BD4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28BA-8E69-4259-9620-6BE91179AB60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8D79CF-33C6-2892-3764-C34DC554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4D3711-C097-26A3-41A0-323BDD485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3B74-25B9-4B3E-988D-8FBCFB795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0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23ED8-A9B3-5102-1E67-C358B256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B1A81-8150-2CED-A34F-70DC2AADD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28BA-8E69-4259-9620-6BE91179AB60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9BD2D-F258-0400-0B3C-B5C7966E2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E588C-6319-CC22-FDB5-FD829C450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3B74-25B9-4B3E-988D-8FBCFB795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1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05025F-801B-C021-1529-E545AF491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28BA-8E69-4259-9620-6BE91179AB60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A741C3-89B4-93A0-9601-D2DCB5DF3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F9F0C-0356-5DC7-5F4C-AB4F01F8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3B74-25B9-4B3E-988D-8FBCFB795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1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CC25-D9EF-68CF-68E0-E59FA528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02C35-6EAA-FE59-5AA5-8B0C53C31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96544-A868-F8C7-ADF9-6428C1A7E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6A830-3B42-C5A1-F09D-CA9C14670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28BA-8E69-4259-9620-6BE91179AB60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65980-0B56-D1AB-311E-DA005CF6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1894D-55B8-0C52-04C2-0257DA0A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3B74-25B9-4B3E-988D-8FBCFB795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5FB18-E27C-76D8-CF28-FE39198AD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D74B00-7E43-5C70-1A44-21C9B9D970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73C48-389D-15D6-0FFF-A44BDD36B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2590A-FDBC-DE05-CCA5-6873EC060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28BA-8E69-4259-9620-6BE91179AB60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4C567-6D6C-A6AA-3AE8-E43D93D6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558AB-F50E-6A22-1515-4D3AEABA2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33B74-25B9-4B3E-988D-8FBCFB795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8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2CE8C7-613C-B405-AAF6-19BA0FC4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93545-41F2-346A-C74C-E71B5EED5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4A401-6E5D-4EDB-B3EA-0FE765A31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2A28BA-8E69-4259-9620-6BE91179AB60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BE511-32DA-B366-BC72-4446D650C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4FC57-14CE-24E6-DF4D-83EB2CD51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333B74-25B9-4B3E-988D-8FBCFB795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6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CB21EF5F-AF49-55A1-619B-141D6D8CA25C}"/>
              </a:ext>
            </a:extLst>
          </p:cNvPr>
          <p:cNvGrpSpPr/>
          <p:nvPr/>
        </p:nvGrpSpPr>
        <p:grpSpPr>
          <a:xfrm>
            <a:off x="1478604" y="520700"/>
            <a:ext cx="6459166" cy="3808109"/>
            <a:chOff x="1478604" y="520700"/>
            <a:chExt cx="6459166" cy="3808109"/>
          </a:xfrm>
        </p:grpSpPr>
        <p:pic>
          <p:nvPicPr>
            <p:cNvPr id="7" name="Picture 6" descr="A graph of a person&#10;&#10;AI-generated content may be incorrect.">
              <a:extLst>
                <a:ext uri="{FF2B5EF4-FFF2-40B4-BE49-F238E27FC236}">
                  <a16:creationId xmlns:a16="http://schemas.microsoft.com/office/drawing/2014/main" id="{A830613D-B415-86ED-4C10-39C7D57E2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28" r="34893" b="34530"/>
            <a:stretch/>
          </p:blipFill>
          <p:spPr>
            <a:xfrm>
              <a:off x="1478604" y="520700"/>
              <a:ext cx="6459166" cy="3808109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5F2B737-60AA-13D4-122F-7103AE851C31}"/>
                </a:ext>
              </a:extLst>
            </p:cNvPr>
            <p:cNvCxnSpPr/>
            <p:nvPr/>
          </p:nvCxnSpPr>
          <p:spPr>
            <a:xfrm flipV="1">
              <a:off x="2804160" y="1089660"/>
              <a:ext cx="449580" cy="2438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FFD6AAD-5F6C-26E4-6EC0-5E328C5B8D30}"/>
                </a:ext>
              </a:extLst>
            </p:cNvPr>
            <p:cNvCxnSpPr>
              <a:cxnSpLocks/>
            </p:cNvCxnSpPr>
            <p:nvPr/>
          </p:nvCxnSpPr>
          <p:spPr>
            <a:xfrm>
              <a:off x="3939540" y="3268980"/>
              <a:ext cx="426720" cy="1295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6958CEC-D4CE-4253-DE93-8FA473993961}"/>
                </a:ext>
              </a:extLst>
            </p:cNvPr>
            <p:cNvSpPr txBox="1"/>
            <p:nvPr/>
          </p:nvSpPr>
          <p:spPr>
            <a:xfrm>
              <a:off x="2383260" y="1333500"/>
              <a:ext cx="645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8946AB2-4F7B-49B6-FB21-BFE5FAF6C665}"/>
                </a:ext>
              </a:extLst>
            </p:cNvPr>
            <p:cNvSpPr txBox="1"/>
            <p:nvPr/>
          </p:nvSpPr>
          <p:spPr>
            <a:xfrm>
              <a:off x="3442440" y="2964418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end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79FEAB-45FA-B4CE-7523-BC64F5467AEC}"/>
                </a:ext>
              </a:extLst>
            </p:cNvPr>
            <p:cNvSpPr txBox="1"/>
            <p:nvPr/>
          </p:nvSpPr>
          <p:spPr>
            <a:xfrm>
              <a:off x="2067139" y="1036558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FEF366-E917-0BA4-2EA1-3F6253C9F4F5}"/>
                </a:ext>
              </a:extLst>
            </p:cNvPr>
            <p:cNvSpPr txBox="1"/>
            <p:nvPr/>
          </p:nvSpPr>
          <p:spPr>
            <a:xfrm>
              <a:off x="5269703" y="1333500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B9CF31F-2C19-6B92-F08C-4FF5DC9B9F26}"/>
                </a:ext>
              </a:extLst>
            </p:cNvPr>
            <p:cNvSpPr txBox="1"/>
            <p:nvPr/>
          </p:nvSpPr>
          <p:spPr>
            <a:xfrm>
              <a:off x="5269703" y="2277156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(c)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51E635-AB7F-D89A-6110-0CD72026403A}"/>
                </a:ext>
              </a:extLst>
            </p:cNvPr>
            <p:cNvSpPr txBox="1"/>
            <p:nvPr/>
          </p:nvSpPr>
          <p:spPr>
            <a:xfrm>
              <a:off x="5269703" y="3268980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(d)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24691E5-0FA0-2667-AE6C-A42583657684}"/>
              </a:ext>
            </a:extLst>
          </p:cNvPr>
          <p:cNvSpPr txBox="1"/>
          <p:nvPr/>
        </p:nvSpPr>
        <p:spPr>
          <a:xfrm>
            <a:off x="8363461" y="753662"/>
            <a:ext cx="33654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g(x) such that it cancels out the nonlinear terms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Using analytical eigen functions</a:t>
            </a:r>
            <a:br>
              <a:rPr lang="en-US" dirty="0"/>
            </a:br>
            <a:br>
              <a:rPr lang="en-US" dirty="0"/>
            </a:br>
            <a:r>
              <a:rPr lang="en-US" sz="1800" b="0" i="0" dirty="0" err="1">
                <a:effectLst/>
                <a:latin typeface="Menlo"/>
              </a:rPr>
              <a:t>t_end</a:t>
            </a:r>
            <a:r>
              <a:rPr lang="en-US" sz="1800" b="0" i="0" dirty="0">
                <a:effectLst/>
                <a:latin typeface="Menlo"/>
              </a:rPr>
              <a:t> = 2;</a:t>
            </a:r>
            <a:br>
              <a:rPr lang="en-US" sz="1800" b="0" i="0" dirty="0">
                <a:effectLst/>
                <a:latin typeface="Menlo"/>
              </a:rPr>
            </a:br>
            <a:r>
              <a:rPr lang="en-US" sz="1800" b="0" i="0" dirty="0">
                <a:effectLst/>
                <a:latin typeface="Menlo"/>
              </a:rPr>
              <a:t>scale = 1.2; (for analytical </a:t>
            </a:r>
            <a:r>
              <a:rPr lang="en-US" sz="1800" b="0" i="0" dirty="0" err="1">
                <a:effectLst/>
                <a:latin typeface="Menlo"/>
              </a:rPr>
              <a:t>eigfn</a:t>
            </a:r>
            <a:endParaRPr lang="en-US" sz="1800" b="0" i="0" dirty="0">
              <a:effectLst/>
              <a:latin typeface="Menlo"/>
            </a:endParaRPr>
          </a:p>
          <a:p>
            <a:pPr>
              <a:buNone/>
            </a:pPr>
            <a:br>
              <a:rPr lang="en-US" sz="1800" b="0" i="0" dirty="0">
                <a:effectLst/>
                <a:latin typeface="Menlo"/>
              </a:rPr>
            </a:br>
            <a:r>
              <a:rPr lang="pt-BR" sz="1800" b="0" i="0" dirty="0">
                <a:effectLst/>
                <a:latin typeface="Menlo"/>
              </a:rPr>
              <a:t>Q = diag([1e-3 1e-6]);</a:t>
            </a:r>
          </a:p>
          <a:p>
            <a:pPr>
              <a:buNone/>
            </a:pPr>
            <a:r>
              <a:rPr lang="pt-BR" sz="1800" b="0" i="0" dirty="0">
                <a:effectLst/>
                <a:latin typeface="Menlo"/>
              </a:rPr>
              <a:t>R = 1e-3*eye(n_ctrl);</a:t>
            </a:r>
          </a:p>
          <a:p>
            <a:r>
              <a:rPr lang="pt-BR" sz="1800" b="0" i="0" dirty="0">
                <a:effectLst/>
                <a:latin typeface="Menlo"/>
              </a:rPr>
              <a:t>QN = 1e-6*Q;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487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 of a wave&#10;&#10;AI-generated content may be incorrect.">
            <a:extLst>
              <a:ext uri="{FF2B5EF4-FFF2-40B4-BE49-F238E27FC236}">
                <a16:creationId xmlns:a16="http://schemas.microsoft.com/office/drawing/2014/main" id="{88F5E89D-CB10-3C83-10B6-797EA1564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r="22265" b="27882"/>
          <a:stretch/>
        </p:blipFill>
        <p:spPr>
          <a:xfrm>
            <a:off x="390525" y="800099"/>
            <a:ext cx="7648575" cy="4410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1A52B4-3DCC-ED48-6847-181328E8E2CA}"/>
              </a:ext>
            </a:extLst>
          </p:cNvPr>
          <p:cNvSpPr txBox="1"/>
          <p:nvPr/>
        </p:nvSpPr>
        <p:spPr>
          <a:xfrm>
            <a:off x="8264165" y="1493381"/>
            <a:ext cx="34701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g(x) = 1 + cos(x)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Using eigen functions estimated from path integrals</a:t>
            </a:r>
            <a:br>
              <a:rPr lang="en-US" dirty="0"/>
            </a:br>
            <a:br>
              <a:rPr lang="en-US" dirty="0"/>
            </a:br>
            <a:r>
              <a:rPr lang="en-US" sz="1800" b="0" i="0" dirty="0" err="1">
                <a:effectLst/>
                <a:latin typeface="Menlo"/>
              </a:rPr>
              <a:t>t_end</a:t>
            </a:r>
            <a:r>
              <a:rPr lang="en-US" sz="1800" b="0" i="0" dirty="0">
                <a:effectLst/>
                <a:latin typeface="Menlo"/>
              </a:rPr>
              <a:t> = 5;</a:t>
            </a:r>
            <a:endParaRPr lang="en-US" dirty="0"/>
          </a:p>
          <a:p>
            <a:pPr>
              <a:buNone/>
            </a:pPr>
            <a:r>
              <a:rPr lang="en-US" sz="1800" b="0" i="0" dirty="0">
                <a:effectLst/>
                <a:latin typeface="Menlo"/>
              </a:rPr>
              <a:t>PI scale = 2;</a:t>
            </a:r>
          </a:p>
          <a:p>
            <a:pPr>
              <a:buNone/>
            </a:pPr>
            <a:r>
              <a:rPr lang="en-US" dirty="0">
                <a:latin typeface="Menlo"/>
              </a:rPr>
              <a:t>Integration time = 5s</a:t>
            </a:r>
          </a:p>
          <a:p>
            <a:pPr>
              <a:buNone/>
            </a:pPr>
            <a:br>
              <a:rPr lang="en-US" sz="1800" b="0" i="0" dirty="0">
                <a:effectLst/>
                <a:latin typeface="Menlo"/>
              </a:rPr>
            </a:br>
            <a:r>
              <a:rPr lang="pt-BR" sz="1800" b="0" i="0" dirty="0">
                <a:effectLst/>
                <a:latin typeface="Menlo"/>
              </a:rPr>
              <a:t>Q = diag([1e-3 1e-6]);</a:t>
            </a:r>
          </a:p>
          <a:p>
            <a:pPr>
              <a:buNone/>
            </a:pPr>
            <a:r>
              <a:rPr lang="pt-BR" sz="1800" b="0" i="0" dirty="0">
                <a:effectLst/>
                <a:latin typeface="Menlo"/>
              </a:rPr>
              <a:t>R = 1e-3*eye(n_ctrl);</a:t>
            </a:r>
          </a:p>
          <a:p>
            <a:r>
              <a:rPr lang="pt-BR" sz="1800" b="0" i="0" dirty="0">
                <a:effectLst/>
                <a:latin typeface="Menlo"/>
              </a:rPr>
              <a:t>QN = 1e-6*Q;</a:t>
            </a:r>
          </a:p>
        </p:txBody>
      </p:sp>
    </p:spTree>
    <p:extLst>
      <p:ext uri="{BB962C8B-B14F-4D97-AF65-F5344CB8AC3E}">
        <p14:creationId xmlns:p14="http://schemas.microsoft.com/office/powerpoint/2010/main" val="3248337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136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Menlo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Sriram Krishnamoorthy Shankara Naraya</dc:creator>
  <cp:lastModifiedBy>Sriram Krishnamoorthy Shankara Naraya</cp:lastModifiedBy>
  <cp:revision>11</cp:revision>
  <dcterms:created xsi:type="dcterms:W3CDTF">2024-12-24T18:48:50Z</dcterms:created>
  <dcterms:modified xsi:type="dcterms:W3CDTF">2025-04-17T16:10:08Z</dcterms:modified>
</cp:coreProperties>
</file>