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0" r:id="rId1"/>
  </p:sldMasterIdLst>
  <p:sldIdLst>
    <p:sldId id="256" r:id="rId2"/>
    <p:sldId id="257" r:id="rId3"/>
    <p:sldId id="258" r:id="rId4"/>
    <p:sldId id="259" r:id="rId5"/>
    <p:sldId id="260" r:id="rId6"/>
    <p:sldId id="261" r:id="rId7"/>
    <p:sldId id="276" r:id="rId8"/>
    <p:sldId id="277" r:id="rId9"/>
    <p:sldId id="278" r:id="rId10"/>
    <p:sldId id="279" r:id="rId11"/>
    <p:sldId id="280" r:id="rId12"/>
    <p:sldId id="281" r:id="rId13"/>
    <p:sldId id="282" r:id="rId14"/>
    <p:sldId id="283" r:id="rId15"/>
    <p:sldId id="284" r:id="rId16"/>
    <p:sldId id="285" r:id="rId17"/>
    <p:sldId id="287" r:id="rId18"/>
    <p:sldId id="289" r:id="rId19"/>
    <p:sldId id="290" r:id="rId20"/>
    <p:sldId id="291" r:id="rId21"/>
    <p:sldId id="286" r:id="rId22"/>
    <p:sldId id="288" r:id="rId23"/>
    <p:sldId id="293" r:id="rId24"/>
    <p:sldId id="294"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9" d="100"/>
          <a:sy n="79" d="100"/>
        </p:scale>
        <p:origin x="42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B61BEF0D-F0BB-DE4B-95CE-6DB70DBA9567}" type="datetimeFigureOut">
              <a:rPr lang="en-US" smtClean="0"/>
              <a:pPr/>
              <a:t>4/29/2021</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D57F1E4F-1CFF-5643-939E-217C01CDF565}" type="slidenum">
              <a:rPr lang="en-US" smtClean="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65843700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305806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1895134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smtClean="0"/>
              <a:t>4/29/2021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smtClean="0"/>
              <a:t>‹#›</a:t>
            </a:fld>
            <a:endParaRPr lang="en-US" dirty="0"/>
          </a:p>
        </p:txBody>
      </p:sp>
    </p:spTree>
    <p:extLst>
      <p:ext uri="{BB962C8B-B14F-4D97-AF65-F5344CB8AC3E}">
        <p14:creationId xmlns:p14="http://schemas.microsoft.com/office/powerpoint/2010/main" val="319684786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B61BEF0D-F0BB-DE4B-95CE-6DB70DBA9567}" type="datetimeFigureOut">
              <a:rPr lang="en-US" smtClean="0"/>
              <a:pPr/>
              <a:t>4/29/2021</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D57F1E4F-1CFF-5643-939E-217C01CDF565}" type="slidenum">
              <a:rPr lang="en-US" smtClean="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230284450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smtClean="0"/>
              <a:t>4/29/2021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smtClean="0"/>
              <a:t>‹#›</a:t>
            </a:fld>
            <a:endParaRPr lang="en-US" dirty="0"/>
          </a:p>
        </p:txBody>
      </p:sp>
    </p:spTree>
    <p:extLst>
      <p:ext uri="{BB962C8B-B14F-4D97-AF65-F5344CB8AC3E}">
        <p14:creationId xmlns:p14="http://schemas.microsoft.com/office/powerpoint/2010/main" val="370670711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4/29/2021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0359439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4/29/2021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9818984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4/29/2021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8586246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B61BEF0D-F0BB-DE4B-95CE-6DB70DBA9567}" type="datetimeFigureOut">
              <a:rPr lang="en-US" smtClean="0"/>
              <a:pPr/>
              <a:t>4/29/2021</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D57F1E4F-1CFF-5643-939E-217C01CDF565}" type="slidenum">
              <a:rPr lang="en-US" smtClean="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14613701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B61BEF0D-F0BB-DE4B-95CE-6DB70DBA9567}" type="datetimeFigureOut">
              <a:rPr lang="en-US" smtClean="0"/>
              <a:pPr/>
              <a:t>4/29/2021</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D57F1E4F-1CFF-5643-939E-217C01CDF565}" type="slidenum">
              <a:rPr lang="en-US" smtClean="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09236056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B61BEF0D-F0BB-DE4B-95CE-6DB70DBA9567}" type="datetimeFigureOut">
              <a:rPr lang="en-US" smtClean="0"/>
              <a:pPr/>
              <a:t>4/29/2021</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D57F1E4F-1CFF-5643-939E-217C01CDF565}" type="slidenum">
              <a:rPr lang="en-US" smtClean="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011270163"/>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Lst>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data.world/mchadhar/chicagocrime-dataset"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27320" y="1633728"/>
            <a:ext cx="8361229" cy="3423384"/>
          </a:xfrm>
        </p:spPr>
        <p:txBody>
          <a:bodyPr/>
          <a:lstStyle/>
          <a:p>
            <a:r>
              <a:rPr lang="en-US" b="1" dirty="0">
                <a:latin typeface="Algerian" panose="04020705040A02060702" pitchFamily="82" charset="0"/>
              </a:rPr>
              <a:t>Crime Analysis in Chicago from 2012 to </a:t>
            </a:r>
            <a:r>
              <a:rPr lang="en-US" b="1" dirty="0" smtClean="0">
                <a:latin typeface="Algerian" panose="04020705040A02060702" pitchFamily="82" charset="0"/>
              </a:rPr>
              <a:t>2017</a:t>
            </a:r>
            <a:endParaRPr lang="en-US" dirty="0">
              <a:latin typeface="Algerian" panose="04020705040A02060702" pitchFamily="82" charset="0"/>
            </a:endParaRPr>
          </a:p>
        </p:txBody>
      </p:sp>
    </p:spTree>
    <p:extLst>
      <p:ext uri="{BB962C8B-B14F-4D97-AF65-F5344CB8AC3E}">
        <p14:creationId xmlns:p14="http://schemas.microsoft.com/office/powerpoint/2010/main" val="74758512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76528" y="402336"/>
            <a:ext cx="10503408" cy="6108192"/>
          </a:xfrm>
        </p:spPr>
        <p:txBody>
          <a:bodyPr/>
          <a:lstStyle/>
          <a:p>
            <a:pPr lvl="0"/>
            <a:r>
              <a:rPr lang="en-US" dirty="0"/>
              <a:t>We can see the crime rate on an average remains the same throughout the week irrespective of the day. But in numbers number of crimes reported on Tuesday are slightly more than rest of the day.</a:t>
            </a:r>
          </a:p>
          <a:p>
            <a:endParaRPr lang="en-US" dirty="0"/>
          </a:p>
        </p:txBody>
      </p:sp>
      <p:pic>
        <p:nvPicPr>
          <p:cNvPr id="4" name="Picture 3"/>
          <p:cNvPicPr/>
          <p:nvPr/>
        </p:nvPicPr>
        <p:blipFill>
          <a:blip r:embed="rId2"/>
          <a:stretch>
            <a:fillRect/>
          </a:stretch>
        </p:blipFill>
        <p:spPr>
          <a:xfrm>
            <a:off x="3425953" y="1585214"/>
            <a:ext cx="5385752" cy="4401058"/>
          </a:xfrm>
          <a:prstGeom prst="rect">
            <a:avLst/>
          </a:prstGeom>
        </p:spPr>
      </p:pic>
    </p:spTree>
    <p:extLst>
      <p:ext uri="{BB962C8B-B14F-4D97-AF65-F5344CB8AC3E}">
        <p14:creationId xmlns:p14="http://schemas.microsoft.com/office/powerpoint/2010/main" val="31033653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76528" y="402336"/>
            <a:ext cx="10503408" cy="6108192"/>
          </a:xfrm>
        </p:spPr>
        <p:txBody>
          <a:bodyPr/>
          <a:lstStyle/>
          <a:p>
            <a:pPr lvl="0"/>
            <a:r>
              <a:rPr lang="en-US" dirty="0"/>
              <a:t>From the subsequent pie chart, we have observed that only one </a:t>
            </a:r>
            <a:r>
              <a:rPr lang="en-US" dirty="0" smtClean="0"/>
              <a:t>fourth</a:t>
            </a:r>
          </a:p>
          <a:p>
            <a:pPr marL="0" lvl="0" indent="0">
              <a:buNone/>
            </a:pPr>
            <a:r>
              <a:rPr lang="en-US" dirty="0" smtClean="0"/>
              <a:t>      </a:t>
            </a:r>
            <a:r>
              <a:rPr lang="en-US" dirty="0"/>
              <a:t>of the criminals of the reported crimes were arrested.</a:t>
            </a:r>
          </a:p>
          <a:p>
            <a:endParaRPr lang="en-US" dirty="0"/>
          </a:p>
        </p:txBody>
      </p:sp>
      <p:pic>
        <p:nvPicPr>
          <p:cNvPr id="4" name="Picture 3"/>
          <p:cNvPicPr/>
          <p:nvPr/>
        </p:nvPicPr>
        <p:blipFill>
          <a:blip r:embed="rId2"/>
          <a:stretch>
            <a:fillRect/>
          </a:stretch>
        </p:blipFill>
        <p:spPr>
          <a:xfrm>
            <a:off x="3962401" y="1533779"/>
            <a:ext cx="4423092" cy="3845306"/>
          </a:xfrm>
          <a:prstGeom prst="rect">
            <a:avLst/>
          </a:prstGeom>
        </p:spPr>
      </p:pic>
    </p:spTree>
    <p:extLst>
      <p:ext uri="{BB962C8B-B14F-4D97-AF65-F5344CB8AC3E}">
        <p14:creationId xmlns:p14="http://schemas.microsoft.com/office/powerpoint/2010/main" val="54232193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76528" y="402336"/>
            <a:ext cx="10503408" cy="6108192"/>
          </a:xfrm>
        </p:spPr>
        <p:txBody>
          <a:bodyPr/>
          <a:lstStyle/>
          <a:p>
            <a:pPr lvl="0"/>
            <a:r>
              <a:rPr lang="en-US" dirty="0"/>
              <a:t>We can infer that the Ward Number 28 has the most reported </a:t>
            </a:r>
            <a:r>
              <a:rPr lang="en-US" dirty="0" smtClean="0"/>
              <a:t>crimes</a:t>
            </a:r>
          </a:p>
          <a:p>
            <a:pPr marL="0" lvl="0" indent="0">
              <a:buNone/>
            </a:pPr>
            <a:r>
              <a:rPr lang="en-US" dirty="0"/>
              <a:t> </a:t>
            </a:r>
            <a:r>
              <a:rPr lang="en-US" dirty="0" smtClean="0"/>
              <a:t>     </a:t>
            </a:r>
            <a:r>
              <a:rPr lang="en-US" dirty="0"/>
              <a:t>in the time period 2012 to 2017 followed by ward numbers 24 and </a:t>
            </a:r>
            <a:r>
              <a:rPr lang="en-US" dirty="0" smtClean="0"/>
              <a:t>42</a:t>
            </a:r>
          </a:p>
          <a:p>
            <a:pPr marL="0" lvl="0" indent="0">
              <a:buNone/>
            </a:pPr>
            <a:endParaRPr lang="en-US" dirty="0"/>
          </a:p>
          <a:p>
            <a:endParaRPr lang="en-US" dirty="0"/>
          </a:p>
        </p:txBody>
      </p:sp>
      <p:pic>
        <p:nvPicPr>
          <p:cNvPr id="4" name="Picture 3"/>
          <p:cNvPicPr/>
          <p:nvPr/>
        </p:nvPicPr>
        <p:blipFill>
          <a:blip r:embed="rId2"/>
          <a:stretch>
            <a:fillRect/>
          </a:stretch>
        </p:blipFill>
        <p:spPr>
          <a:xfrm>
            <a:off x="1999488" y="1328929"/>
            <a:ext cx="7388352" cy="5181599"/>
          </a:xfrm>
          <a:prstGeom prst="rect">
            <a:avLst/>
          </a:prstGeom>
        </p:spPr>
      </p:pic>
    </p:spTree>
    <p:extLst>
      <p:ext uri="{BB962C8B-B14F-4D97-AF65-F5344CB8AC3E}">
        <p14:creationId xmlns:p14="http://schemas.microsoft.com/office/powerpoint/2010/main" val="341099515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76528" y="402336"/>
            <a:ext cx="10503408" cy="6108192"/>
          </a:xfrm>
        </p:spPr>
        <p:txBody>
          <a:bodyPr/>
          <a:lstStyle/>
          <a:p>
            <a:pPr lvl="0"/>
            <a:r>
              <a:rPr lang="en-US" dirty="0"/>
              <a:t>Most Number of Crimes reported in Chicago during 2012 to 2017 were of Theft followed by Battery and Narcotics.</a:t>
            </a:r>
          </a:p>
          <a:p>
            <a:endParaRPr lang="en-US" dirty="0"/>
          </a:p>
        </p:txBody>
      </p:sp>
      <p:pic>
        <p:nvPicPr>
          <p:cNvPr id="4" name="Picture 3"/>
          <p:cNvPicPr/>
          <p:nvPr/>
        </p:nvPicPr>
        <p:blipFill>
          <a:blip r:embed="rId2"/>
          <a:stretch>
            <a:fillRect/>
          </a:stretch>
        </p:blipFill>
        <p:spPr>
          <a:xfrm>
            <a:off x="2389632" y="1109472"/>
            <a:ext cx="7644384" cy="5401056"/>
          </a:xfrm>
          <a:prstGeom prst="rect">
            <a:avLst/>
          </a:prstGeom>
        </p:spPr>
      </p:pic>
    </p:spTree>
    <p:extLst>
      <p:ext uri="{BB962C8B-B14F-4D97-AF65-F5344CB8AC3E}">
        <p14:creationId xmlns:p14="http://schemas.microsoft.com/office/powerpoint/2010/main" val="92080351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76528" y="402336"/>
            <a:ext cx="10503408" cy="6108192"/>
          </a:xfrm>
        </p:spPr>
        <p:txBody>
          <a:bodyPr/>
          <a:lstStyle/>
          <a:p>
            <a:pPr lvl="0"/>
            <a:r>
              <a:rPr lang="en-US" dirty="0"/>
              <a:t>The dataset had many Outliers which did not belong to the Chicago City. So, we removed those Outliers. Below is a visualization of latitude and longitude before and after removal of Outliers.</a:t>
            </a:r>
          </a:p>
          <a:p>
            <a:endParaRPr lang="en-US" dirty="0"/>
          </a:p>
        </p:txBody>
      </p:sp>
      <p:pic>
        <p:nvPicPr>
          <p:cNvPr id="4" name="Picture 3"/>
          <p:cNvPicPr/>
          <p:nvPr/>
        </p:nvPicPr>
        <p:blipFill>
          <a:blip r:embed="rId2"/>
          <a:stretch>
            <a:fillRect/>
          </a:stretch>
        </p:blipFill>
        <p:spPr>
          <a:xfrm>
            <a:off x="979868" y="1962912"/>
            <a:ext cx="4701604" cy="3184017"/>
          </a:xfrm>
          <a:prstGeom prst="rect">
            <a:avLst/>
          </a:prstGeom>
        </p:spPr>
      </p:pic>
      <p:pic>
        <p:nvPicPr>
          <p:cNvPr id="5" name="Picture 4"/>
          <p:cNvPicPr/>
          <p:nvPr/>
        </p:nvPicPr>
        <p:blipFill>
          <a:blip r:embed="rId3"/>
          <a:stretch>
            <a:fillRect/>
          </a:stretch>
        </p:blipFill>
        <p:spPr>
          <a:xfrm>
            <a:off x="6428232" y="1962912"/>
            <a:ext cx="4593336" cy="3184017"/>
          </a:xfrm>
          <a:prstGeom prst="rect">
            <a:avLst/>
          </a:prstGeom>
        </p:spPr>
      </p:pic>
    </p:spTree>
    <p:extLst>
      <p:ext uri="{BB962C8B-B14F-4D97-AF65-F5344CB8AC3E}">
        <p14:creationId xmlns:p14="http://schemas.microsoft.com/office/powerpoint/2010/main" val="147892329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76528" y="402336"/>
            <a:ext cx="10503408" cy="6108192"/>
          </a:xfrm>
        </p:spPr>
        <p:txBody>
          <a:bodyPr/>
          <a:lstStyle/>
          <a:p>
            <a:pPr lvl="0"/>
            <a:r>
              <a:rPr lang="en-US" dirty="0"/>
              <a:t>Below Map shows the geographical locations of the records in the dataset. Here the Yellow dots represents the Crimes where an arrest was made whereas the blue points denote the crimes where an arrest was not made. It is evident from the frequency of Blue points that in majority of Crimes, no arrest was made.</a:t>
            </a:r>
          </a:p>
          <a:p>
            <a:endParaRPr lang="en-US" dirty="0"/>
          </a:p>
        </p:txBody>
      </p:sp>
      <p:pic>
        <p:nvPicPr>
          <p:cNvPr id="4" name="Picture 3"/>
          <p:cNvPicPr/>
          <p:nvPr/>
        </p:nvPicPr>
        <p:blipFill>
          <a:blip r:embed="rId2"/>
          <a:stretch>
            <a:fillRect/>
          </a:stretch>
        </p:blipFill>
        <p:spPr>
          <a:xfrm>
            <a:off x="999744" y="1706881"/>
            <a:ext cx="10777727" cy="4888992"/>
          </a:xfrm>
          <a:prstGeom prst="rect">
            <a:avLst/>
          </a:prstGeom>
        </p:spPr>
      </p:pic>
    </p:spTree>
    <p:extLst>
      <p:ext uri="{BB962C8B-B14F-4D97-AF65-F5344CB8AC3E}">
        <p14:creationId xmlns:p14="http://schemas.microsoft.com/office/powerpoint/2010/main" val="233797953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76528" y="402336"/>
            <a:ext cx="10503408" cy="6108192"/>
          </a:xfrm>
        </p:spPr>
        <p:txBody>
          <a:bodyPr/>
          <a:lstStyle/>
          <a:p>
            <a:pPr lvl="0"/>
            <a:r>
              <a:rPr lang="en-US" dirty="0"/>
              <a:t>With our dataset, we can group the data together based on IUCR code, which is a four digit codes that Chicago’s law enforcement agencies use to classify criminal incidents when taking individual reports. </a:t>
            </a:r>
            <a:endParaRPr lang="en-US" dirty="0" smtClean="0"/>
          </a:p>
          <a:p>
            <a:pPr lvl="0"/>
            <a:r>
              <a:rPr lang="en-US" dirty="0" smtClean="0"/>
              <a:t>The </a:t>
            </a:r>
            <a:r>
              <a:rPr lang="en-US" dirty="0"/>
              <a:t>word cloud image tells us that “051A”, “031A”, “041A” and “143A” are the most frequently occurring IUCR codes in Chicago. We can find what the crime codes represent from the Chicago’s data portal link. </a:t>
            </a:r>
            <a:endParaRPr lang="en-US" dirty="0" smtClean="0"/>
          </a:p>
          <a:p>
            <a:pPr lvl="0"/>
            <a:r>
              <a:rPr lang="en-US" dirty="0" smtClean="0"/>
              <a:t>We </a:t>
            </a:r>
            <a:r>
              <a:rPr lang="en-US" dirty="0"/>
              <a:t>can infer that assault, battery and robbery with handguns are the most highly reported crimes in Chicago.</a:t>
            </a:r>
          </a:p>
          <a:p>
            <a:endParaRPr lang="en-US" dirty="0"/>
          </a:p>
        </p:txBody>
      </p:sp>
      <p:pic>
        <p:nvPicPr>
          <p:cNvPr id="5" name="Picture 4"/>
          <p:cNvPicPr/>
          <p:nvPr/>
        </p:nvPicPr>
        <p:blipFill>
          <a:blip r:embed="rId2"/>
          <a:stretch>
            <a:fillRect/>
          </a:stretch>
        </p:blipFill>
        <p:spPr>
          <a:xfrm>
            <a:off x="3371564" y="3084576"/>
            <a:ext cx="6491764" cy="3425952"/>
          </a:xfrm>
          <a:prstGeom prst="rect">
            <a:avLst/>
          </a:prstGeom>
        </p:spPr>
      </p:pic>
    </p:spTree>
    <p:extLst>
      <p:ext uri="{BB962C8B-B14F-4D97-AF65-F5344CB8AC3E}">
        <p14:creationId xmlns:p14="http://schemas.microsoft.com/office/powerpoint/2010/main" val="315431208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76528" y="402336"/>
            <a:ext cx="9064752" cy="6108192"/>
          </a:xfrm>
        </p:spPr>
        <p:txBody>
          <a:bodyPr/>
          <a:lstStyle/>
          <a:p>
            <a:pPr lvl="0"/>
            <a:r>
              <a:rPr lang="en-US" dirty="0"/>
              <a:t>A word cloud based on the frequency of crimes occurring in different locations was made. </a:t>
            </a:r>
            <a:endParaRPr lang="en-US" dirty="0" smtClean="0"/>
          </a:p>
          <a:p>
            <a:pPr lvl="0"/>
            <a:r>
              <a:rPr lang="en-US" dirty="0" smtClean="0"/>
              <a:t>As </a:t>
            </a:r>
            <a:r>
              <a:rPr lang="en-US" dirty="0"/>
              <a:t>an added visualization tool, the word cloud was mapped over the image of the American flag. This word cloud can be used to quickly tells which locations to avoid in Chicago due to the higher frequency of crime occurrence.</a:t>
            </a:r>
          </a:p>
          <a:p>
            <a:endParaRPr lang="en-US" dirty="0"/>
          </a:p>
        </p:txBody>
      </p:sp>
      <p:pic>
        <p:nvPicPr>
          <p:cNvPr id="4" name="Picture 3"/>
          <p:cNvPicPr/>
          <p:nvPr/>
        </p:nvPicPr>
        <p:blipFill>
          <a:blip r:embed="rId2"/>
          <a:stretch>
            <a:fillRect/>
          </a:stretch>
        </p:blipFill>
        <p:spPr>
          <a:xfrm>
            <a:off x="2228088" y="2574480"/>
            <a:ext cx="6961631" cy="3936048"/>
          </a:xfrm>
          <a:prstGeom prst="rect">
            <a:avLst/>
          </a:prstGeom>
        </p:spPr>
      </p:pic>
    </p:spTree>
    <p:extLst>
      <p:ext uri="{BB962C8B-B14F-4D97-AF65-F5344CB8AC3E}">
        <p14:creationId xmlns:p14="http://schemas.microsoft.com/office/powerpoint/2010/main" val="206434240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76528" y="402336"/>
            <a:ext cx="10503408" cy="6108192"/>
          </a:xfrm>
        </p:spPr>
        <p:txBody>
          <a:bodyPr/>
          <a:lstStyle/>
          <a:p>
            <a:pPr lvl="0"/>
            <a:r>
              <a:rPr lang="en-US" dirty="0"/>
              <a:t>The baseline model is created for an initial prediction and for calculating an accuracy percentage. This model acts as a benchmark to beat with the future predictive model. For our research, since the target variable was categorical we used the mode for the prediction. The straight line of the ROC curve depicts that there is no discrimination capacity to distinguish between positive class and negative class of the target variable.</a:t>
            </a:r>
          </a:p>
          <a:p>
            <a:endParaRPr lang="en-US" dirty="0"/>
          </a:p>
        </p:txBody>
      </p:sp>
      <p:pic>
        <p:nvPicPr>
          <p:cNvPr id="4" name="Picture 3"/>
          <p:cNvPicPr/>
          <p:nvPr/>
        </p:nvPicPr>
        <p:blipFill>
          <a:blip r:embed="rId2"/>
          <a:stretch>
            <a:fillRect/>
          </a:stretch>
        </p:blipFill>
        <p:spPr>
          <a:xfrm>
            <a:off x="1176528" y="2206752"/>
            <a:ext cx="4980432" cy="3584448"/>
          </a:xfrm>
          <a:prstGeom prst="rect">
            <a:avLst/>
          </a:prstGeom>
        </p:spPr>
      </p:pic>
      <p:pic>
        <p:nvPicPr>
          <p:cNvPr id="5" name="Picture 4"/>
          <p:cNvPicPr/>
          <p:nvPr/>
        </p:nvPicPr>
        <p:blipFill>
          <a:blip r:embed="rId3"/>
          <a:stretch>
            <a:fillRect/>
          </a:stretch>
        </p:blipFill>
        <p:spPr>
          <a:xfrm>
            <a:off x="6504114" y="2206752"/>
            <a:ext cx="5005134" cy="3584448"/>
          </a:xfrm>
          <a:prstGeom prst="rect">
            <a:avLst/>
          </a:prstGeom>
        </p:spPr>
      </p:pic>
    </p:spTree>
    <p:extLst>
      <p:ext uri="{BB962C8B-B14F-4D97-AF65-F5344CB8AC3E}">
        <p14:creationId xmlns:p14="http://schemas.microsoft.com/office/powerpoint/2010/main" val="94351673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16864" y="402336"/>
            <a:ext cx="11375136" cy="6108192"/>
          </a:xfrm>
        </p:spPr>
        <p:txBody>
          <a:bodyPr/>
          <a:lstStyle/>
          <a:p>
            <a:pPr lvl="0"/>
            <a:r>
              <a:rPr lang="en-US" dirty="0"/>
              <a:t>From the below Receiver Operating Characteristic (ROC) curve of the three models i.e. Logistic Regression, XGB Classifier and the Random Forest Classifier we infer that the Random Forest Classifier is the best to predict whether a Crime Record will result in an arrest.</a:t>
            </a:r>
          </a:p>
          <a:p>
            <a:endParaRPr lang="en-US" dirty="0"/>
          </a:p>
        </p:txBody>
      </p:sp>
      <p:pic>
        <p:nvPicPr>
          <p:cNvPr id="4" name="Picture 3"/>
          <p:cNvPicPr/>
          <p:nvPr/>
        </p:nvPicPr>
        <p:blipFill>
          <a:blip r:embed="rId2"/>
          <a:stretch>
            <a:fillRect/>
          </a:stretch>
        </p:blipFill>
        <p:spPr>
          <a:xfrm>
            <a:off x="957072" y="1840992"/>
            <a:ext cx="3712463" cy="3840479"/>
          </a:xfrm>
          <a:prstGeom prst="rect">
            <a:avLst/>
          </a:prstGeom>
        </p:spPr>
      </p:pic>
      <p:pic>
        <p:nvPicPr>
          <p:cNvPr id="5" name="Picture 4"/>
          <p:cNvPicPr/>
          <p:nvPr/>
        </p:nvPicPr>
        <p:blipFill rotWithShape="1">
          <a:blip r:embed="rId3"/>
          <a:srcRect l="3411"/>
          <a:stretch/>
        </p:blipFill>
        <p:spPr bwMode="auto">
          <a:xfrm>
            <a:off x="4782058" y="1840992"/>
            <a:ext cx="3613531" cy="3847210"/>
          </a:xfrm>
          <a:prstGeom prst="rect">
            <a:avLst/>
          </a:prstGeom>
          <a:ln>
            <a:noFill/>
          </a:ln>
          <a:extLst>
            <a:ext uri="{53640926-AAD7-44D8-BBD7-CCE9431645EC}">
              <a14:shadowObscured xmlns:a14="http://schemas.microsoft.com/office/drawing/2010/main"/>
            </a:ext>
          </a:extLst>
        </p:spPr>
      </p:pic>
      <p:pic>
        <p:nvPicPr>
          <p:cNvPr id="6" name="Picture 5"/>
          <p:cNvPicPr/>
          <p:nvPr/>
        </p:nvPicPr>
        <p:blipFill>
          <a:blip r:embed="rId4"/>
          <a:stretch>
            <a:fillRect/>
          </a:stretch>
        </p:blipFill>
        <p:spPr>
          <a:xfrm>
            <a:off x="8508112" y="1840992"/>
            <a:ext cx="3598544" cy="3840479"/>
          </a:xfrm>
          <a:prstGeom prst="rect">
            <a:avLst/>
          </a:prstGeom>
        </p:spPr>
      </p:pic>
    </p:spTree>
    <p:extLst>
      <p:ext uri="{BB962C8B-B14F-4D97-AF65-F5344CB8AC3E}">
        <p14:creationId xmlns:p14="http://schemas.microsoft.com/office/powerpoint/2010/main" val="30088531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222504"/>
            <a:ext cx="9601200" cy="655320"/>
          </a:xfrm>
        </p:spPr>
        <p:txBody>
          <a:bodyPr>
            <a:normAutofit fontScale="90000"/>
          </a:bodyPr>
          <a:lstStyle/>
          <a:p>
            <a:r>
              <a:rPr lang="en-US" b="1" dirty="0"/>
              <a:t>Abstract: </a:t>
            </a:r>
            <a:endParaRPr lang="en-US" dirty="0"/>
          </a:p>
        </p:txBody>
      </p:sp>
      <p:sp>
        <p:nvSpPr>
          <p:cNvPr id="3" name="Content Placeholder 2"/>
          <p:cNvSpPr>
            <a:spLocks noGrp="1"/>
          </p:cNvSpPr>
          <p:nvPr>
            <p:ph idx="1"/>
          </p:nvPr>
        </p:nvSpPr>
        <p:spPr>
          <a:xfrm>
            <a:off x="1371600" y="1243584"/>
            <a:ext cx="9601200" cy="5401056"/>
          </a:xfrm>
        </p:spPr>
        <p:txBody>
          <a:bodyPr/>
          <a:lstStyle/>
          <a:p>
            <a:r>
              <a:rPr lang="en-US" dirty="0"/>
              <a:t>In today’s world, crimes are an integral part of our lives. </a:t>
            </a:r>
            <a:endParaRPr lang="en-US" dirty="0" smtClean="0"/>
          </a:p>
          <a:p>
            <a:r>
              <a:rPr lang="en-US" dirty="0"/>
              <a:t>Crime has now become an international concern. However, it is documented and handled in very different ways in distinct </a:t>
            </a:r>
            <a:r>
              <a:rPr lang="en-US" dirty="0" smtClean="0"/>
              <a:t>countries</a:t>
            </a:r>
          </a:p>
          <a:p>
            <a:r>
              <a:rPr lang="en-US" dirty="0"/>
              <a:t>The use of modern technology and data science techniques wisely can act against this </a:t>
            </a:r>
            <a:r>
              <a:rPr lang="en-US" dirty="0" smtClean="0"/>
              <a:t>problem</a:t>
            </a:r>
          </a:p>
          <a:p>
            <a:r>
              <a:rPr lang="en-US" dirty="0"/>
              <a:t>To increase the safety of our society and lower the crime rate we can apply the analytical tasks to these data and bring us valuable information.</a:t>
            </a:r>
          </a:p>
          <a:p>
            <a:r>
              <a:rPr lang="en-US" dirty="0"/>
              <a:t>In the United States of America, Chicago is the third most populous city with a population of over 2.7 million </a:t>
            </a:r>
            <a:r>
              <a:rPr lang="en-US" dirty="0" smtClean="0"/>
              <a:t>people. For </a:t>
            </a:r>
            <a:r>
              <a:rPr lang="en-US" dirty="0"/>
              <a:t>this project, we will be conducting an analysis of crime in the city of Chicago. </a:t>
            </a:r>
            <a:endParaRPr lang="en-US" dirty="0" smtClean="0"/>
          </a:p>
          <a:p>
            <a:r>
              <a:rPr lang="en-US" dirty="0"/>
              <a:t>For the analysis work of this project we will utilize the data from 2012 to 2017 in order to avoid using outdated data, and to provide relevant information about the state of crime in Chicago in recent years. To analyze the data, we used Python, R and SQL frameworks.</a:t>
            </a:r>
          </a:p>
          <a:p>
            <a:endParaRPr lang="en-US" dirty="0"/>
          </a:p>
        </p:txBody>
      </p:sp>
    </p:spTree>
    <p:extLst>
      <p:ext uri="{BB962C8B-B14F-4D97-AF65-F5344CB8AC3E}">
        <p14:creationId xmlns:p14="http://schemas.microsoft.com/office/powerpoint/2010/main" val="4870274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76528" y="402336"/>
            <a:ext cx="10503408" cy="6108192"/>
          </a:xfrm>
        </p:spPr>
        <p:txBody>
          <a:bodyPr/>
          <a:lstStyle/>
          <a:p>
            <a:pPr lvl="0"/>
            <a:r>
              <a:rPr lang="en-US" dirty="0"/>
              <a:t>The Confusion Matrix of Random Forest Classifier given below clearly indicates low levels of False Positive and False Negative. Also, the Classification Report of Random Forest Classifier indicates good values of Precision and Recall.</a:t>
            </a:r>
          </a:p>
          <a:p>
            <a:endParaRPr lang="en-US" dirty="0"/>
          </a:p>
        </p:txBody>
      </p:sp>
      <p:pic>
        <p:nvPicPr>
          <p:cNvPr id="4" name="Picture 3"/>
          <p:cNvPicPr/>
          <p:nvPr/>
        </p:nvPicPr>
        <p:blipFill>
          <a:blip r:embed="rId2"/>
          <a:stretch>
            <a:fillRect/>
          </a:stretch>
        </p:blipFill>
        <p:spPr>
          <a:xfrm>
            <a:off x="1176528" y="2036064"/>
            <a:ext cx="5350002" cy="3738752"/>
          </a:xfrm>
          <a:prstGeom prst="rect">
            <a:avLst/>
          </a:prstGeom>
        </p:spPr>
      </p:pic>
      <p:pic>
        <p:nvPicPr>
          <p:cNvPr id="5" name="Picture 4"/>
          <p:cNvPicPr/>
          <p:nvPr/>
        </p:nvPicPr>
        <p:blipFill>
          <a:blip r:embed="rId3"/>
          <a:stretch>
            <a:fillRect/>
          </a:stretch>
        </p:blipFill>
        <p:spPr>
          <a:xfrm>
            <a:off x="6644259" y="2633472"/>
            <a:ext cx="5153406" cy="3141344"/>
          </a:xfrm>
          <a:prstGeom prst="rect">
            <a:avLst/>
          </a:prstGeom>
        </p:spPr>
      </p:pic>
    </p:spTree>
    <p:extLst>
      <p:ext uri="{BB962C8B-B14F-4D97-AF65-F5344CB8AC3E}">
        <p14:creationId xmlns:p14="http://schemas.microsoft.com/office/powerpoint/2010/main" val="251616736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76528" y="402336"/>
            <a:ext cx="10503408" cy="6108192"/>
          </a:xfrm>
        </p:spPr>
        <p:txBody>
          <a:bodyPr/>
          <a:lstStyle/>
          <a:p>
            <a:pPr lvl="0"/>
            <a:r>
              <a:rPr lang="en-US" dirty="0"/>
              <a:t>From the below visuals, we can infer that FBI Code is the most important feature to predict whether an arrest was made for a particular crime or not. Some other important features are Primary Type, Description </a:t>
            </a:r>
            <a:r>
              <a:rPr lang="en-US" dirty="0" err="1" smtClean="0"/>
              <a:t>andIUCR</a:t>
            </a:r>
            <a:r>
              <a:rPr lang="en-US" dirty="0" smtClean="0"/>
              <a:t> </a:t>
            </a:r>
            <a:r>
              <a:rPr lang="en-US" dirty="0"/>
              <a:t>Code.</a:t>
            </a:r>
          </a:p>
          <a:p>
            <a:endParaRPr lang="en-US" dirty="0"/>
          </a:p>
        </p:txBody>
      </p:sp>
      <p:pic>
        <p:nvPicPr>
          <p:cNvPr id="4" name="Picture 3"/>
          <p:cNvPicPr/>
          <p:nvPr/>
        </p:nvPicPr>
        <p:blipFill rotWithShape="1">
          <a:blip r:embed="rId2"/>
          <a:srcRect l="4323" r="2728"/>
          <a:stretch/>
        </p:blipFill>
        <p:spPr bwMode="auto">
          <a:xfrm>
            <a:off x="1302067" y="1713166"/>
            <a:ext cx="5220653" cy="4455986"/>
          </a:xfrm>
          <a:prstGeom prst="rect">
            <a:avLst/>
          </a:prstGeom>
          <a:ln>
            <a:noFill/>
          </a:ln>
          <a:extLst>
            <a:ext uri="{53640926-AAD7-44D8-BBD7-CCE9431645EC}">
              <a14:shadowObscured xmlns:a14="http://schemas.microsoft.com/office/drawing/2010/main"/>
            </a:ext>
          </a:extLst>
        </p:spPr>
      </p:pic>
      <p:pic>
        <p:nvPicPr>
          <p:cNvPr id="6" name="Picture 5"/>
          <p:cNvPicPr/>
          <p:nvPr/>
        </p:nvPicPr>
        <p:blipFill rotWithShape="1">
          <a:blip r:embed="rId3"/>
          <a:srcRect l="6684" r="6033"/>
          <a:stretch/>
        </p:blipFill>
        <p:spPr bwMode="auto">
          <a:xfrm>
            <a:off x="7668069" y="1713166"/>
            <a:ext cx="3377883" cy="4455986"/>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34947884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76528" y="402336"/>
            <a:ext cx="10503408" cy="6108192"/>
          </a:xfrm>
        </p:spPr>
        <p:txBody>
          <a:bodyPr/>
          <a:lstStyle/>
          <a:p>
            <a:pPr lvl="0"/>
            <a:r>
              <a:rPr lang="en-US" dirty="0"/>
              <a:t>We used the below table to test for independence between the features Arrest and Domestic at 5% level of Significance. </a:t>
            </a:r>
          </a:p>
          <a:p>
            <a:r>
              <a:rPr lang="en-US" dirty="0" smtClean="0"/>
              <a:t>H</a:t>
            </a:r>
            <a:r>
              <a:rPr lang="en-US" baseline="-25000" dirty="0" smtClean="0"/>
              <a:t>0</a:t>
            </a:r>
            <a:r>
              <a:rPr lang="en-US" dirty="0" smtClean="0"/>
              <a:t> </a:t>
            </a:r>
            <a:r>
              <a:rPr lang="en-US" dirty="0"/>
              <a:t>: The arrest made in the city of Chicago is independent of the crime being domestic</a:t>
            </a:r>
          </a:p>
          <a:p>
            <a:r>
              <a:rPr lang="en-US" dirty="0"/>
              <a:t>H</a:t>
            </a:r>
            <a:r>
              <a:rPr lang="en-US" baseline="-25000" dirty="0"/>
              <a:t>1 : </a:t>
            </a:r>
            <a:r>
              <a:rPr lang="en-US" dirty="0"/>
              <a:t>The arrest made in the city of Chicago is dependent of the crime being </a:t>
            </a:r>
            <a:r>
              <a:rPr lang="en-US" dirty="0" smtClean="0"/>
              <a:t>domestic</a:t>
            </a:r>
          </a:p>
          <a:p>
            <a:endParaRPr lang="en-US" dirty="0"/>
          </a:p>
          <a:p>
            <a:endParaRPr lang="en-US" dirty="0" smtClean="0"/>
          </a:p>
          <a:p>
            <a:endParaRPr lang="en-US" dirty="0"/>
          </a:p>
          <a:p>
            <a:endParaRPr lang="en-US" dirty="0" smtClean="0"/>
          </a:p>
          <a:p>
            <a:endParaRPr lang="en-US" dirty="0"/>
          </a:p>
          <a:p>
            <a:endParaRPr lang="en-US" dirty="0" smtClean="0"/>
          </a:p>
          <a:p>
            <a:pPr marL="0" indent="0">
              <a:buNone/>
            </a:pPr>
            <a:r>
              <a:rPr lang="en-US" dirty="0" smtClean="0"/>
              <a:t>After performing Chi Square test of Independence we concluded </a:t>
            </a:r>
            <a:r>
              <a:rPr lang="en-US" dirty="0"/>
              <a:t>that The arrest made in the city of Chicago is independent of the crime being domestic or not.</a:t>
            </a:r>
          </a:p>
          <a:p>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1522987668"/>
              </p:ext>
            </p:extLst>
          </p:nvPr>
        </p:nvGraphicFramePr>
        <p:xfrm>
          <a:off x="2718816" y="2499360"/>
          <a:ext cx="5839968" cy="1926336"/>
        </p:xfrm>
        <a:graphic>
          <a:graphicData uri="http://schemas.openxmlformats.org/drawingml/2006/table">
            <a:tbl>
              <a:tblPr firstRow="1" firstCol="1" bandRow="1">
                <a:tableStyleId>{5C22544A-7EE6-4342-B048-85BDC9FD1C3A}</a:tableStyleId>
              </a:tblPr>
              <a:tblGrid>
                <a:gridCol w="2868338">
                  <a:extLst>
                    <a:ext uri="{9D8B030D-6E8A-4147-A177-3AD203B41FA5}">
                      <a16:colId xmlns:a16="http://schemas.microsoft.com/office/drawing/2014/main" val="3608480918"/>
                    </a:ext>
                  </a:extLst>
                </a:gridCol>
                <a:gridCol w="1303068">
                  <a:extLst>
                    <a:ext uri="{9D8B030D-6E8A-4147-A177-3AD203B41FA5}">
                      <a16:colId xmlns:a16="http://schemas.microsoft.com/office/drawing/2014/main" val="3542787292"/>
                    </a:ext>
                  </a:extLst>
                </a:gridCol>
                <a:gridCol w="1668562">
                  <a:extLst>
                    <a:ext uri="{9D8B030D-6E8A-4147-A177-3AD203B41FA5}">
                      <a16:colId xmlns:a16="http://schemas.microsoft.com/office/drawing/2014/main" val="3431682811"/>
                    </a:ext>
                  </a:extLst>
                </a:gridCol>
              </a:tblGrid>
              <a:tr h="642112">
                <a:tc>
                  <a:txBody>
                    <a:bodyPr/>
                    <a:lstStyle/>
                    <a:p>
                      <a:pPr marL="0" marR="0" algn="ctr">
                        <a:spcBef>
                          <a:spcPts val="0"/>
                        </a:spcBef>
                        <a:spcAft>
                          <a:spcPts val="0"/>
                        </a:spcAft>
                      </a:pPr>
                      <a:r>
                        <a:rPr lang="en-US" sz="2000">
                          <a:effectLst/>
                        </a:rPr>
                        <a:t>Arrest \ Domestic</a:t>
                      </a:r>
                      <a:endParaRPr lang="en-US" sz="2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2000">
                          <a:effectLst/>
                        </a:rPr>
                        <a:t>True</a:t>
                      </a:r>
                      <a:endParaRPr lang="en-US" sz="2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2000">
                          <a:effectLst/>
                        </a:rPr>
                        <a:t>False</a:t>
                      </a:r>
                      <a:endParaRPr lang="en-US" sz="2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021652724"/>
                  </a:ext>
                </a:extLst>
              </a:tr>
              <a:tr h="642112">
                <a:tc>
                  <a:txBody>
                    <a:bodyPr/>
                    <a:lstStyle/>
                    <a:p>
                      <a:pPr marL="0" marR="0" algn="ctr">
                        <a:spcBef>
                          <a:spcPts val="0"/>
                        </a:spcBef>
                        <a:spcAft>
                          <a:spcPts val="0"/>
                        </a:spcAft>
                      </a:pPr>
                      <a:r>
                        <a:rPr lang="en-US" sz="2000">
                          <a:effectLst/>
                        </a:rPr>
                        <a:t>True</a:t>
                      </a:r>
                      <a:endParaRPr lang="en-US" sz="2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2000">
                          <a:effectLst/>
                        </a:rPr>
                        <a:t>10593</a:t>
                      </a:r>
                      <a:endParaRPr lang="en-US" sz="2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2000">
                          <a:effectLst/>
                        </a:rPr>
                        <a:t>91204</a:t>
                      </a:r>
                      <a:endParaRPr lang="en-US" sz="2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648935110"/>
                  </a:ext>
                </a:extLst>
              </a:tr>
              <a:tr h="642112">
                <a:tc>
                  <a:txBody>
                    <a:bodyPr/>
                    <a:lstStyle/>
                    <a:p>
                      <a:pPr marL="0" marR="0" algn="ctr">
                        <a:spcBef>
                          <a:spcPts val="0"/>
                        </a:spcBef>
                        <a:spcAft>
                          <a:spcPts val="0"/>
                        </a:spcAft>
                      </a:pPr>
                      <a:r>
                        <a:rPr lang="en-US" sz="2000">
                          <a:effectLst/>
                        </a:rPr>
                        <a:t>False</a:t>
                      </a:r>
                      <a:endParaRPr lang="en-US" sz="2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2000">
                          <a:effectLst/>
                        </a:rPr>
                        <a:t>42497</a:t>
                      </a:r>
                      <a:endParaRPr lang="en-US" sz="2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2000" dirty="0">
                          <a:effectLst/>
                        </a:rPr>
                        <a:t>216324</a:t>
                      </a:r>
                      <a:endParaRPr lang="en-US" sz="2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859968802"/>
                  </a:ext>
                </a:extLst>
              </a:tr>
            </a:tbl>
          </a:graphicData>
        </a:graphic>
      </p:graphicFrame>
    </p:spTree>
    <p:extLst>
      <p:ext uri="{BB962C8B-B14F-4D97-AF65-F5344CB8AC3E}">
        <p14:creationId xmlns:p14="http://schemas.microsoft.com/office/powerpoint/2010/main" val="257989512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76528" y="1560576"/>
            <a:ext cx="9625584" cy="4949952"/>
          </a:xfrm>
        </p:spPr>
        <p:txBody>
          <a:bodyPr/>
          <a:lstStyle/>
          <a:p>
            <a:r>
              <a:rPr lang="en-US" sz="2400" dirty="0" smtClean="0"/>
              <a:t>This </a:t>
            </a:r>
            <a:r>
              <a:rPr lang="en-US" sz="2400" dirty="0"/>
              <a:t>study focuses on analyzing the crimes only in the city of Chicago. This can be further extended for any area across the globe provided the necessary data is available for the respective area. </a:t>
            </a:r>
            <a:endParaRPr lang="en-US" sz="2400" dirty="0" smtClean="0"/>
          </a:p>
          <a:p>
            <a:pPr marL="0" indent="0">
              <a:buNone/>
            </a:pPr>
            <a:endParaRPr lang="en-US" sz="2400" dirty="0" smtClean="0"/>
          </a:p>
          <a:p>
            <a:r>
              <a:rPr lang="en-US" sz="2400" dirty="0" smtClean="0"/>
              <a:t>By </a:t>
            </a:r>
            <a:r>
              <a:rPr lang="en-US" sz="2400" dirty="0"/>
              <a:t>adding another dataset like the Census Data the crimes can be forecasted and predicted using various forecasting technique and predictive analytics respectively. </a:t>
            </a:r>
            <a:endParaRPr lang="en-US" sz="2400" dirty="0" smtClean="0"/>
          </a:p>
          <a:p>
            <a:pPr marL="0" indent="0">
              <a:buNone/>
            </a:pPr>
            <a:endParaRPr lang="en-US" sz="2400" dirty="0" smtClean="0"/>
          </a:p>
          <a:p>
            <a:r>
              <a:rPr lang="en-US" sz="2400" dirty="0" smtClean="0"/>
              <a:t>A predictive model can be built using the selected dataset to predict the exact location and time of the future crimes.</a:t>
            </a:r>
          </a:p>
          <a:p>
            <a:endParaRPr lang="en-US" dirty="0"/>
          </a:p>
          <a:p>
            <a:endParaRPr lang="en-US" dirty="0"/>
          </a:p>
        </p:txBody>
      </p:sp>
      <p:sp>
        <p:nvSpPr>
          <p:cNvPr id="2" name="Rectangle 1"/>
          <p:cNvSpPr/>
          <p:nvPr/>
        </p:nvSpPr>
        <p:spPr>
          <a:xfrm>
            <a:off x="1176528" y="598670"/>
            <a:ext cx="9625584" cy="584775"/>
          </a:xfrm>
          <a:prstGeom prst="rect">
            <a:avLst/>
          </a:prstGeom>
        </p:spPr>
        <p:txBody>
          <a:bodyPr wrap="square">
            <a:spAutoFit/>
          </a:bodyPr>
          <a:lstStyle/>
          <a:p>
            <a:r>
              <a:rPr lang="en-US" sz="3200" b="1" dirty="0"/>
              <a:t>Limitations and Further Scope:</a:t>
            </a:r>
            <a:endParaRPr lang="en-US" sz="3200" dirty="0"/>
          </a:p>
        </p:txBody>
      </p:sp>
    </p:spTree>
    <p:extLst>
      <p:ext uri="{BB962C8B-B14F-4D97-AF65-F5344CB8AC3E}">
        <p14:creationId xmlns:p14="http://schemas.microsoft.com/office/powerpoint/2010/main" val="428881850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7216" y="2417064"/>
            <a:ext cx="9601200" cy="1485900"/>
          </a:xfrm>
        </p:spPr>
        <p:txBody>
          <a:bodyPr>
            <a:noAutofit/>
          </a:bodyPr>
          <a:lstStyle/>
          <a:p>
            <a:pPr algn="ctr"/>
            <a:r>
              <a:rPr lang="en-US" sz="11500" dirty="0" smtClean="0"/>
              <a:t>Thank You</a:t>
            </a:r>
            <a:endParaRPr lang="en-US" sz="11500" dirty="0"/>
          </a:p>
        </p:txBody>
      </p:sp>
    </p:spTree>
    <p:extLst>
      <p:ext uri="{BB962C8B-B14F-4D97-AF65-F5344CB8AC3E}">
        <p14:creationId xmlns:p14="http://schemas.microsoft.com/office/powerpoint/2010/main" val="360612627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356616"/>
            <a:ext cx="9601200" cy="728472"/>
          </a:xfrm>
        </p:spPr>
        <p:txBody>
          <a:bodyPr>
            <a:normAutofit fontScale="90000"/>
          </a:bodyPr>
          <a:lstStyle/>
          <a:p>
            <a:r>
              <a:rPr lang="en-US" b="1" dirty="0"/>
              <a:t>Introduction:</a:t>
            </a:r>
            <a:r>
              <a:rPr lang="en-US" dirty="0"/>
              <a:t/>
            </a:r>
            <a:br>
              <a:rPr lang="en-US" dirty="0"/>
            </a:br>
            <a:endParaRPr lang="en-US" dirty="0"/>
          </a:p>
        </p:txBody>
      </p:sp>
      <p:sp>
        <p:nvSpPr>
          <p:cNvPr id="3" name="Content Placeholder 2"/>
          <p:cNvSpPr>
            <a:spLocks noGrp="1"/>
          </p:cNvSpPr>
          <p:nvPr>
            <p:ph idx="1"/>
          </p:nvPr>
        </p:nvSpPr>
        <p:spPr>
          <a:xfrm>
            <a:off x="1371600" y="1377696"/>
            <a:ext cx="9601200" cy="5266944"/>
          </a:xfrm>
        </p:spPr>
        <p:txBody>
          <a:bodyPr>
            <a:normAutofit/>
          </a:bodyPr>
          <a:lstStyle/>
          <a:p>
            <a:r>
              <a:rPr lang="en-US" dirty="0"/>
              <a:t>The primary interest of this project is to identify many unobserved patterns which helps in concluding weather the crimes in the city are increasing or decreasing for each year in the state Chicago. </a:t>
            </a:r>
            <a:endParaRPr lang="en-US" dirty="0" smtClean="0"/>
          </a:p>
          <a:p>
            <a:r>
              <a:rPr lang="en-US" dirty="0"/>
              <a:t>By exploring the dataset, the following research questions were observed and they are:</a:t>
            </a:r>
          </a:p>
          <a:p>
            <a:pPr lvl="0">
              <a:buFont typeface="Wingdings" panose="05000000000000000000" pitchFamily="2" charset="2"/>
              <a:buChar char="v"/>
            </a:pPr>
            <a:r>
              <a:rPr lang="en-US" dirty="0"/>
              <a:t>How has crime evolved over time in the city of Chicago?</a:t>
            </a:r>
          </a:p>
          <a:p>
            <a:pPr lvl="0">
              <a:buFont typeface="Wingdings" panose="05000000000000000000" pitchFamily="2" charset="2"/>
              <a:buChar char="v"/>
            </a:pPr>
            <a:r>
              <a:rPr lang="en-US" dirty="0"/>
              <a:t>Which day of the week and month do most crime occur?</a:t>
            </a:r>
          </a:p>
          <a:p>
            <a:pPr lvl="0">
              <a:buFont typeface="Wingdings" panose="05000000000000000000" pitchFamily="2" charset="2"/>
              <a:buChar char="v"/>
            </a:pPr>
            <a:r>
              <a:rPr lang="en-US" dirty="0"/>
              <a:t>In which locations of the city is crime more likely to happen?</a:t>
            </a:r>
          </a:p>
          <a:p>
            <a:pPr lvl="0">
              <a:buFont typeface="Wingdings" panose="05000000000000000000" pitchFamily="2" charset="2"/>
              <a:buChar char="v"/>
            </a:pPr>
            <a:r>
              <a:rPr lang="en-US" dirty="0"/>
              <a:t>Which wards are more potentially dangerous?</a:t>
            </a:r>
          </a:p>
          <a:p>
            <a:pPr lvl="0">
              <a:buFont typeface="Wingdings" panose="05000000000000000000" pitchFamily="2" charset="2"/>
              <a:buChar char="v"/>
            </a:pPr>
            <a:r>
              <a:rPr lang="en-US" dirty="0"/>
              <a:t>In how many incidents the accused are getting arrested? </a:t>
            </a:r>
          </a:p>
          <a:p>
            <a:pPr lvl="0">
              <a:buFont typeface="Wingdings" panose="05000000000000000000" pitchFamily="2" charset="2"/>
              <a:buChar char="v"/>
            </a:pPr>
            <a:r>
              <a:rPr lang="en-US" dirty="0"/>
              <a:t>In which year most of the incidents took place ranging from 2012-2017? </a:t>
            </a:r>
          </a:p>
          <a:p>
            <a:pPr lvl="0">
              <a:buFont typeface="Wingdings" panose="05000000000000000000" pitchFamily="2" charset="2"/>
              <a:buChar char="v"/>
            </a:pPr>
            <a:r>
              <a:rPr lang="en-US" dirty="0"/>
              <a:t>Find the highest crime type from the year 2012 to 2017? </a:t>
            </a:r>
          </a:p>
          <a:p>
            <a:endParaRPr lang="en-US" dirty="0"/>
          </a:p>
        </p:txBody>
      </p:sp>
    </p:spTree>
    <p:extLst>
      <p:ext uri="{BB962C8B-B14F-4D97-AF65-F5344CB8AC3E}">
        <p14:creationId xmlns:p14="http://schemas.microsoft.com/office/powerpoint/2010/main" val="332686896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356616"/>
            <a:ext cx="9601200" cy="728472"/>
          </a:xfrm>
        </p:spPr>
        <p:txBody>
          <a:bodyPr>
            <a:normAutofit fontScale="90000"/>
          </a:bodyPr>
          <a:lstStyle/>
          <a:p>
            <a:r>
              <a:rPr lang="en-US" b="1" dirty="0"/>
              <a:t>Literature Review: </a:t>
            </a:r>
            <a:r>
              <a:rPr lang="en-US" dirty="0"/>
              <a:t/>
            </a:r>
            <a:br>
              <a:rPr lang="en-US" dirty="0"/>
            </a:br>
            <a:endParaRPr lang="en-US" dirty="0"/>
          </a:p>
        </p:txBody>
      </p:sp>
      <p:sp>
        <p:nvSpPr>
          <p:cNvPr id="3" name="Content Placeholder 2"/>
          <p:cNvSpPr>
            <a:spLocks noGrp="1"/>
          </p:cNvSpPr>
          <p:nvPr>
            <p:ph idx="1"/>
          </p:nvPr>
        </p:nvSpPr>
        <p:spPr>
          <a:xfrm>
            <a:off x="1371600" y="1377696"/>
            <a:ext cx="9601200" cy="4489704"/>
          </a:xfrm>
        </p:spPr>
        <p:txBody>
          <a:bodyPr/>
          <a:lstStyle/>
          <a:p>
            <a:r>
              <a:rPr lang="en-US" sz="2800" dirty="0" smtClean="0"/>
              <a:t>We reviewed the following literatures before the analysis of the study:</a:t>
            </a:r>
          </a:p>
          <a:p>
            <a:pPr marL="0" indent="0">
              <a:buNone/>
            </a:pPr>
            <a:endParaRPr lang="en-US" sz="2800" dirty="0" smtClean="0"/>
          </a:p>
          <a:p>
            <a:pPr lvl="0">
              <a:buFont typeface="Wingdings" panose="05000000000000000000" pitchFamily="2" charset="2"/>
              <a:buChar char="v"/>
            </a:pPr>
            <a:r>
              <a:rPr lang="en-US" sz="2800" b="1" dirty="0"/>
              <a:t>San Francisco Crime Classification: </a:t>
            </a:r>
            <a:endParaRPr lang="en-US" sz="2800" dirty="0"/>
          </a:p>
          <a:p>
            <a:pPr>
              <a:buFont typeface="Wingdings" panose="05000000000000000000" pitchFamily="2" charset="2"/>
              <a:buChar char="v"/>
            </a:pPr>
            <a:r>
              <a:rPr lang="en-US" sz="2800" b="1" dirty="0"/>
              <a:t>Crime analysis in Chicago city </a:t>
            </a:r>
            <a:endParaRPr lang="en-US" sz="2800" b="1" dirty="0" smtClean="0"/>
          </a:p>
          <a:p>
            <a:pPr lvl="0">
              <a:buFont typeface="Wingdings" panose="05000000000000000000" pitchFamily="2" charset="2"/>
              <a:buChar char="v"/>
            </a:pPr>
            <a:r>
              <a:rPr lang="en-US" sz="2800" b="1" dirty="0"/>
              <a:t>Analysis of LAPD Crime Data </a:t>
            </a:r>
            <a:endParaRPr lang="en-US" sz="2800" dirty="0"/>
          </a:p>
          <a:p>
            <a:endParaRPr lang="en-US" dirty="0"/>
          </a:p>
        </p:txBody>
      </p:sp>
    </p:spTree>
    <p:extLst>
      <p:ext uri="{BB962C8B-B14F-4D97-AF65-F5344CB8AC3E}">
        <p14:creationId xmlns:p14="http://schemas.microsoft.com/office/powerpoint/2010/main" val="14278715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356616"/>
            <a:ext cx="9601200" cy="728472"/>
          </a:xfrm>
        </p:spPr>
        <p:txBody>
          <a:bodyPr>
            <a:normAutofit fontScale="90000"/>
          </a:bodyPr>
          <a:lstStyle/>
          <a:p>
            <a:r>
              <a:rPr lang="en-US" b="1" dirty="0"/>
              <a:t>Methodology:</a:t>
            </a:r>
            <a:r>
              <a:rPr lang="en-US" dirty="0"/>
              <a:t/>
            </a:r>
            <a:br>
              <a:rPr lang="en-US" dirty="0"/>
            </a:br>
            <a:endParaRPr lang="en-US" dirty="0"/>
          </a:p>
        </p:txBody>
      </p:sp>
      <p:sp>
        <p:nvSpPr>
          <p:cNvPr id="3" name="Content Placeholder 2"/>
          <p:cNvSpPr>
            <a:spLocks noGrp="1"/>
          </p:cNvSpPr>
          <p:nvPr>
            <p:ph idx="1"/>
          </p:nvPr>
        </p:nvSpPr>
        <p:spPr>
          <a:xfrm>
            <a:off x="1371600" y="1377696"/>
            <a:ext cx="9601200" cy="5157216"/>
          </a:xfrm>
        </p:spPr>
        <p:txBody>
          <a:bodyPr/>
          <a:lstStyle/>
          <a:p>
            <a:pPr marL="0" indent="0">
              <a:buNone/>
            </a:pPr>
            <a:r>
              <a:rPr lang="en-US" sz="2400" b="1" dirty="0" smtClean="0"/>
              <a:t>Data </a:t>
            </a:r>
            <a:r>
              <a:rPr lang="en-US" sz="2400" b="1" dirty="0"/>
              <a:t>Extraction, Exploration and Pre Processing:</a:t>
            </a:r>
            <a:endParaRPr lang="en-US" sz="2400" dirty="0"/>
          </a:p>
          <a:p>
            <a:r>
              <a:rPr lang="en-US" dirty="0"/>
              <a:t>The data was gathered from the Data World website. </a:t>
            </a:r>
            <a:r>
              <a:rPr lang="en-US" dirty="0">
                <a:hlinkClick r:id="rId2"/>
              </a:rPr>
              <a:t>https://</a:t>
            </a:r>
            <a:r>
              <a:rPr lang="en-US" dirty="0" smtClean="0">
                <a:hlinkClick r:id="rId2"/>
              </a:rPr>
              <a:t>data.world/mchadhar/chicagocrime-dataset</a:t>
            </a:r>
            <a:endParaRPr lang="en-US" dirty="0" smtClean="0"/>
          </a:p>
          <a:p>
            <a:r>
              <a:rPr lang="en-US" dirty="0" smtClean="0"/>
              <a:t>According </a:t>
            </a:r>
            <a:r>
              <a:rPr lang="en-US" dirty="0"/>
              <a:t>to the information provided along with this data </a:t>
            </a:r>
            <a:r>
              <a:rPr lang="en-US" dirty="0" smtClean="0"/>
              <a:t>set, </a:t>
            </a:r>
            <a:r>
              <a:rPr lang="en-US" dirty="0"/>
              <a:t>t</a:t>
            </a:r>
            <a:r>
              <a:rPr lang="en-US" dirty="0" smtClean="0"/>
              <a:t>he </a:t>
            </a:r>
            <a:r>
              <a:rPr lang="en-US" dirty="0"/>
              <a:t>analysis is done with a sample of the Crime dataset from the Chicago Police Department. </a:t>
            </a:r>
            <a:endParaRPr lang="en-US" dirty="0" smtClean="0"/>
          </a:p>
          <a:p>
            <a:r>
              <a:rPr lang="en-US" dirty="0" smtClean="0"/>
              <a:t>This </a:t>
            </a:r>
            <a:r>
              <a:rPr lang="en-US" dirty="0"/>
              <a:t>dataset contains records of crime that occurred in the City of Chicago from 2012 to 2017. </a:t>
            </a:r>
            <a:endParaRPr lang="en-US" dirty="0" smtClean="0"/>
          </a:p>
          <a:p>
            <a:r>
              <a:rPr lang="en-US" dirty="0" smtClean="0"/>
              <a:t>The </a:t>
            </a:r>
            <a:r>
              <a:rPr lang="en-US" dirty="0"/>
              <a:t>Dataset used for this study was extracted from the Chicago Police Department’s CLEAR (Citizen Law Enforcement Analysis and Reporting) system. </a:t>
            </a:r>
            <a:endParaRPr lang="en-US" dirty="0" smtClean="0"/>
          </a:p>
          <a:p>
            <a:r>
              <a:rPr lang="en-US" dirty="0" smtClean="0"/>
              <a:t>Here</a:t>
            </a:r>
            <a:r>
              <a:rPr lang="en-US" dirty="0"/>
              <a:t>, we used R, SQL and Python’s framework to help us with the analysis of the data.</a:t>
            </a:r>
          </a:p>
          <a:p>
            <a:endParaRPr lang="en-US" dirty="0"/>
          </a:p>
        </p:txBody>
      </p:sp>
    </p:spTree>
    <p:extLst>
      <p:ext uri="{BB962C8B-B14F-4D97-AF65-F5344CB8AC3E}">
        <p14:creationId xmlns:p14="http://schemas.microsoft.com/office/powerpoint/2010/main" val="165743770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356616"/>
            <a:ext cx="9601200" cy="728472"/>
          </a:xfrm>
        </p:spPr>
        <p:txBody>
          <a:bodyPr/>
          <a:lstStyle/>
          <a:p>
            <a:r>
              <a:rPr lang="en-US" dirty="0" smtClean="0"/>
              <a:t>Results:</a:t>
            </a:r>
            <a:endParaRPr lang="en-US" dirty="0"/>
          </a:p>
        </p:txBody>
      </p:sp>
      <p:sp>
        <p:nvSpPr>
          <p:cNvPr id="3" name="Content Placeholder 2"/>
          <p:cNvSpPr>
            <a:spLocks noGrp="1"/>
          </p:cNvSpPr>
          <p:nvPr>
            <p:ph idx="1"/>
          </p:nvPr>
        </p:nvSpPr>
        <p:spPr>
          <a:xfrm>
            <a:off x="1371600" y="1377696"/>
            <a:ext cx="9601200" cy="4489704"/>
          </a:xfrm>
        </p:spPr>
        <p:txBody>
          <a:bodyPr/>
          <a:lstStyle/>
          <a:p>
            <a:pPr lvl="0"/>
            <a:r>
              <a:rPr lang="en-US" dirty="0"/>
              <a:t>From the below graph, we can infer the maximum number of Crimes are reported in the month of January in Chicago </a:t>
            </a:r>
          </a:p>
          <a:p>
            <a:endParaRPr lang="en-US" dirty="0"/>
          </a:p>
        </p:txBody>
      </p:sp>
      <p:pic>
        <p:nvPicPr>
          <p:cNvPr id="6" name="Picture 5"/>
          <p:cNvPicPr/>
          <p:nvPr/>
        </p:nvPicPr>
        <p:blipFill rotWithShape="1">
          <a:blip r:embed="rId2"/>
          <a:srcRect t="4550" r="5723" b="4150"/>
          <a:stretch/>
        </p:blipFill>
        <p:spPr bwMode="auto">
          <a:xfrm>
            <a:off x="1371600" y="2238374"/>
            <a:ext cx="9601200" cy="447941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2124943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76528" y="402336"/>
            <a:ext cx="10503408" cy="6108192"/>
          </a:xfrm>
        </p:spPr>
        <p:txBody>
          <a:bodyPr/>
          <a:lstStyle/>
          <a:p>
            <a:pPr lvl="0"/>
            <a:r>
              <a:rPr lang="en-US" dirty="0"/>
              <a:t>It was evident from the following graph that Street is the prime location </a:t>
            </a:r>
            <a:endParaRPr lang="en-US" dirty="0"/>
          </a:p>
          <a:p>
            <a:pPr marL="0" lvl="0" indent="0">
              <a:buNone/>
            </a:pPr>
            <a:r>
              <a:rPr lang="en-US" dirty="0" smtClean="0"/>
              <a:t>      of </a:t>
            </a:r>
            <a:r>
              <a:rPr lang="en-US" dirty="0"/>
              <a:t>the majority of Crimes in the City. </a:t>
            </a:r>
          </a:p>
          <a:p>
            <a:endParaRPr lang="en-US" dirty="0"/>
          </a:p>
        </p:txBody>
      </p:sp>
      <p:pic>
        <p:nvPicPr>
          <p:cNvPr id="4" name="Picture 3"/>
          <p:cNvPicPr/>
          <p:nvPr/>
        </p:nvPicPr>
        <p:blipFill rotWithShape="1">
          <a:blip r:embed="rId2"/>
          <a:srcRect t="5055" r="5231" b="3625"/>
          <a:stretch/>
        </p:blipFill>
        <p:spPr bwMode="auto">
          <a:xfrm>
            <a:off x="2328672" y="1657604"/>
            <a:ext cx="7741920" cy="4182364"/>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72333794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76528" y="402336"/>
            <a:ext cx="10503408" cy="6108192"/>
          </a:xfrm>
        </p:spPr>
        <p:txBody>
          <a:bodyPr/>
          <a:lstStyle/>
          <a:p>
            <a:pPr lvl="0"/>
            <a:r>
              <a:rPr lang="en-US" dirty="0"/>
              <a:t>The below line graphs depicts the sharp decrease in the number of </a:t>
            </a:r>
            <a:r>
              <a:rPr lang="en-US" dirty="0" smtClean="0"/>
              <a:t>Crimes</a:t>
            </a:r>
          </a:p>
          <a:p>
            <a:pPr marL="0" lvl="0" indent="0">
              <a:buNone/>
            </a:pPr>
            <a:r>
              <a:rPr lang="en-US" dirty="0"/>
              <a:t> </a:t>
            </a:r>
            <a:r>
              <a:rPr lang="en-US" dirty="0" smtClean="0"/>
              <a:t>     </a:t>
            </a:r>
            <a:r>
              <a:rPr lang="en-US" dirty="0"/>
              <a:t>over the span of 5 years i.e. 2012 to 2017 in Chicago.</a:t>
            </a:r>
          </a:p>
          <a:p>
            <a:endParaRPr lang="en-US" dirty="0"/>
          </a:p>
        </p:txBody>
      </p:sp>
      <p:pic>
        <p:nvPicPr>
          <p:cNvPr id="4" name="Picture 3"/>
          <p:cNvPicPr/>
          <p:nvPr/>
        </p:nvPicPr>
        <p:blipFill rotWithShape="1">
          <a:blip r:embed="rId2"/>
          <a:srcRect t="5143" r="3138" b="3692"/>
          <a:stretch/>
        </p:blipFill>
        <p:spPr bwMode="auto">
          <a:xfrm>
            <a:off x="2791969" y="1557401"/>
            <a:ext cx="6311328" cy="4480814"/>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60951436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76528" y="402336"/>
            <a:ext cx="10503408" cy="6108192"/>
          </a:xfrm>
        </p:spPr>
        <p:txBody>
          <a:bodyPr/>
          <a:lstStyle/>
          <a:p>
            <a:r>
              <a:rPr lang="en-US" dirty="0"/>
              <a:t>There were 32 different types of Crime reported in the City of Chicago. Since it was incompatible to plot all the type, we categorized the types under general categories</a:t>
            </a:r>
            <a:r>
              <a:rPr lang="en-US" dirty="0" smtClean="0"/>
              <a:t>. </a:t>
            </a:r>
            <a:r>
              <a:rPr lang="en-US" dirty="0"/>
              <a:t>After grouping the types of Crimes we could infer that the most reported crime was of Theft followed by Battery.</a:t>
            </a:r>
          </a:p>
          <a:p>
            <a:pPr lvl="0"/>
            <a:endParaRPr lang="en-US" dirty="0"/>
          </a:p>
          <a:p>
            <a:endParaRPr lang="en-US" dirty="0"/>
          </a:p>
        </p:txBody>
      </p:sp>
      <p:pic>
        <p:nvPicPr>
          <p:cNvPr id="4" name="Picture 3"/>
          <p:cNvPicPr/>
          <p:nvPr/>
        </p:nvPicPr>
        <p:blipFill>
          <a:blip r:embed="rId2"/>
          <a:stretch>
            <a:fillRect/>
          </a:stretch>
        </p:blipFill>
        <p:spPr>
          <a:xfrm>
            <a:off x="1036320" y="1682496"/>
            <a:ext cx="9875520" cy="4303776"/>
          </a:xfrm>
          <a:prstGeom prst="rect">
            <a:avLst/>
          </a:prstGeom>
        </p:spPr>
      </p:pic>
    </p:spTree>
    <p:extLst>
      <p:ext uri="{BB962C8B-B14F-4D97-AF65-F5344CB8AC3E}">
        <p14:creationId xmlns:p14="http://schemas.microsoft.com/office/powerpoint/2010/main" val="374607839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Crop</Template>
  <TotalTime>141</TotalTime>
  <Words>1239</Words>
  <Application>Microsoft Office PowerPoint</Application>
  <PresentationFormat>Widescreen</PresentationFormat>
  <Paragraphs>81</Paragraphs>
  <Slides>24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Algerian</vt:lpstr>
      <vt:lpstr>Arial</vt:lpstr>
      <vt:lpstr>Calibri</vt:lpstr>
      <vt:lpstr>Franklin Gothic Book</vt:lpstr>
      <vt:lpstr>Times New Roman</vt:lpstr>
      <vt:lpstr>Wingdings</vt:lpstr>
      <vt:lpstr>Crop</vt:lpstr>
      <vt:lpstr>Crime Analysis in Chicago from 2012 to 2017</vt:lpstr>
      <vt:lpstr>Abstract: </vt:lpstr>
      <vt:lpstr>Introduction: </vt:lpstr>
      <vt:lpstr>Literature Review:  </vt:lpstr>
      <vt:lpstr>Methodology: </vt:lpstr>
      <vt:lpstr>Results: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Crime Analysis in Chicago from 2012 to 2017</dc:title>
  <dc:creator>Kaur</dc:creator>
  <cp:lastModifiedBy>Kaur</cp:lastModifiedBy>
  <cp:revision>9</cp:revision>
  <dcterms:created xsi:type="dcterms:W3CDTF">2021-04-29T13:01:37Z</dcterms:created>
  <dcterms:modified xsi:type="dcterms:W3CDTF">2021-04-29T15:22:48Z</dcterms:modified>
</cp:coreProperties>
</file>