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309" r:id="rId3"/>
    <p:sldId id="313" r:id="rId4"/>
    <p:sldId id="262" r:id="rId5"/>
    <p:sldId id="263" r:id="rId6"/>
    <p:sldId id="282" r:id="rId7"/>
    <p:sldId id="266" r:id="rId8"/>
    <p:sldId id="297" r:id="rId9"/>
    <p:sldId id="298" r:id="rId10"/>
    <p:sldId id="299" r:id="rId11"/>
    <p:sldId id="315" r:id="rId12"/>
    <p:sldId id="316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10" r:id="rId21"/>
    <p:sldId id="311" r:id="rId22"/>
    <p:sldId id="312" r:id="rId23"/>
    <p:sldId id="307" r:id="rId24"/>
    <p:sldId id="308" r:id="rId25"/>
    <p:sldId id="31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0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10" d="100"/>
          <a:sy n="110" d="100"/>
        </p:scale>
        <p:origin x="15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enovo\Desktop\virtual%20wallet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enovo\Desktop\virtual%20wallet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Sheet4!$B$10</c:f>
              <c:strCache>
                <c:ptCount val="1"/>
                <c:pt idx="0">
                  <c:v>Promotor Funds</c:v>
                </c:pt>
              </c:strCache>
            </c:strRef>
          </c:tx>
          <c:invertIfNegative val="0"/>
          <c:cat>
            <c:strRef>
              <c:f>Sheet4!$C$9:$E$9</c:f>
              <c:strCache>
                <c:ptCount val="3"/>
                <c:pt idx="0">
                  <c:v>1st Year</c:v>
                </c:pt>
                <c:pt idx="1">
                  <c:v>2nd Year</c:v>
                </c:pt>
                <c:pt idx="2">
                  <c:v>3rd Year</c:v>
                </c:pt>
              </c:strCache>
            </c:strRef>
          </c:cat>
          <c:val>
            <c:numRef>
              <c:f>Sheet4!$C$10:$E$10</c:f>
              <c:numCache>
                <c:formatCode>General</c:formatCode>
                <c:ptCount val="3"/>
                <c:pt idx="0" formatCode="_ * #,##0_ ;_ * \-#,##0_ ;_ * &quot;-&quot;??_ ;_ @_ ">
                  <c:v>2850000</c:v>
                </c:pt>
                <c:pt idx="2" formatCode="_ * #,##0_ ;_ * \-#,##0_ ;_ * &quot;-&quot;??_ ;_ @_ ">
                  <c:v>2000000</c:v>
                </c:pt>
              </c:numCache>
            </c:numRef>
          </c:val>
        </c:ser>
        <c:ser>
          <c:idx val="1"/>
          <c:order val="1"/>
          <c:tx>
            <c:strRef>
              <c:f>Sheet4!$B$11</c:f>
              <c:strCache>
                <c:ptCount val="1"/>
                <c:pt idx="0">
                  <c:v>Angel Investors</c:v>
                </c:pt>
              </c:strCache>
            </c:strRef>
          </c:tx>
          <c:invertIfNegative val="0"/>
          <c:cat>
            <c:strRef>
              <c:f>Sheet4!$C$9:$E$9</c:f>
              <c:strCache>
                <c:ptCount val="3"/>
                <c:pt idx="0">
                  <c:v>1st Year</c:v>
                </c:pt>
                <c:pt idx="1">
                  <c:v>2nd Year</c:v>
                </c:pt>
                <c:pt idx="2">
                  <c:v>3rd Year</c:v>
                </c:pt>
              </c:strCache>
            </c:strRef>
          </c:cat>
          <c:val>
            <c:numRef>
              <c:f>Sheet4!$C$11:$E$11</c:f>
              <c:numCache>
                <c:formatCode>_ * #,##0_ ;_ * \-#,##0_ ;_ * "-"??_ ;_ @_ </c:formatCode>
                <c:ptCount val="3"/>
                <c:pt idx="1">
                  <c:v>1250000</c:v>
                </c:pt>
                <c:pt idx="2">
                  <c:v>1000000</c:v>
                </c:pt>
              </c:numCache>
            </c:numRef>
          </c:val>
        </c:ser>
        <c:ser>
          <c:idx val="2"/>
          <c:order val="2"/>
          <c:tx>
            <c:strRef>
              <c:f>Sheet4!$B$12</c:f>
              <c:strCache>
                <c:ptCount val="1"/>
                <c:pt idx="0">
                  <c:v>Bank Borrowings</c:v>
                </c:pt>
              </c:strCache>
            </c:strRef>
          </c:tx>
          <c:invertIfNegative val="0"/>
          <c:cat>
            <c:strRef>
              <c:f>Sheet4!$C$9:$E$9</c:f>
              <c:strCache>
                <c:ptCount val="3"/>
                <c:pt idx="0">
                  <c:v>1st Year</c:v>
                </c:pt>
                <c:pt idx="1">
                  <c:v>2nd Year</c:v>
                </c:pt>
                <c:pt idx="2">
                  <c:v>3rd Year</c:v>
                </c:pt>
              </c:strCache>
            </c:strRef>
          </c:cat>
          <c:val>
            <c:numRef>
              <c:f>Sheet4!$C$12:$E$12</c:f>
              <c:numCache>
                <c:formatCode>_ * #,##0_ ;_ * \-#,##0_ ;_ * "-"??_ ;_ @_ </c:formatCode>
                <c:ptCount val="3"/>
                <c:pt idx="1">
                  <c:v>1250000</c:v>
                </c:pt>
                <c:pt idx="2">
                  <c:v>500000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167312"/>
        <c:axId val="191167872"/>
      </c:barChart>
      <c:catAx>
        <c:axId val="191167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191167872"/>
        <c:crosses val="autoZero"/>
        <c:auto val="1"/>
        <c:lblAlgn val="ctr"/>
        <c:lblOffset val="100"/>
        <c:noMultiLvlLbl val="0"/>
      </c:catAx>
      <c:valAx>
        <c:axId val="1911678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191167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834770626392983"/>
          <c:y val="0.40687701366514861"/>
          <c:w val="0.18165229373607031"/>
          <c:h val="0.42995626748543125"/>
        </c:manualLayout>
      </c:layout>
      <c:overlay val="0"/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500" baseline="0"/>
            </a:pPr>
            <a:r>
              <a:rPr lang="en-US" sz="1500" baseline="0"/>
              <a:t>Shareholding  pattern at the end of the 3rd Year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Sheet4!$C$64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9.9523141395281262E-2"/>
                  <c:y val="-0.102069724679117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0803459113861914"/>
                  <c:y val="0.122492908951159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Sheet4!$B$65:$B$66</c:f>
              <c:strCache>
                <c:ptCount val="2"/>
                <c:pt idx="0">
                  <c:v>Promotor Funds</c:v>
                </c:pt>
                <c:pt idx="1">
                  <c:v>Angel Investors</c:v>
                </c:pt>
              </c:strCache>
            </c:strRef>
          </c:cat>
          <c:val>
            <c:numRef>
              <c:f>Sheet4!$C$65:$C$66</c:f>
              <c:numCache>
                <c:formatCode>0%</c:formatCode>
                <c:ptCount val="2"/>
                <c:pt idx="0">
                  <c:v>0.68309859154929675</c:v>
                </c:pt>
                <c:pt idx="1">
                  <c:v>0.3169014084507043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1400" baseline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 baseline="0"/>
            </a:pPr>
            <a:endParaRPr lang="en-US"/>
          </a:p>
        </c:txPr>
      </c:legendEntry>
      <c:layout>
        <c:manualLayout>
          <c:xMode val="edge"/>
          <c:yMode val="edge"/>
          <c:x val="0.73507865208124223"/>
          <c:y val="0.45972941472375556"/>
          <c:w val="0.26492134791875876"/>
          <c:h val="0.48603057755101131"/>
        </c:manualLayout>
      </c:layout>
      <c:overlay val="0"/>
    </c:legend>
    <c:plotVisOnly val="1"/>
    <c:dispBlanksAs val="zero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Sheet4!$B$56</c:f>
              <c:strCache>
                <c:ptCount val="1"/>
                <c:pt idx="0">
                  <c:v>Revenue</c:v>
                </c:pt>
              </c:strCache>
            </c:strRef>
          </c:tx>
          <c:invertIfNegative val="0"/>
          <c:cat>
            <c:strRef>
              <c:f>Sheet4!$C$55:$E$55</c:f>
              <c:strCache>
                <c:ptCount val="3"/>
                <c:pt idx="0">
                  <c:v>1st Year</c:v>
                </c:pt>
                <c:pt idx="1">
                  <c:v>2nd Year</c:v>
                </c:pt>
                <c:pt idx="2">
                  <c:v>3rd Year</c:v>
                </c:pt>
              </c:strCache>
            </c:strRef>
          </c:cat>
          <c:val>
            <c:numRef>
              <c:f>Sheet4!$C$56:$E$56</c:f>
              <c:numCache>
                <c:formatCode>_ * #,##0_ ;_ * \-#,##0_ ;_ * "-"??_ ;_ @_ </c:formatCode>
                <c:ptCount val="3"/>
                <c:pt idx="0">
                  <c:v>8740000</c:v>
                </c:pt>
                <c:pt idx="1">
                  <c:v>15850000</c:v>
                </c:pt>
                <c:pt idx="2">
                  <c:v>24700000</c:v>
                </c:pt>
              </c:numCache>
            </c:numRef>
          </c:val>
        </c:ser>
        <c:ser>
          <c:idx val="1"/>
          <c:order val="1"/>
          <c:tx>
            <c:strRef>
              <c:f>Sheet4!$B$57</c:f>
              <c:strCache>
                <c:ptCount val="1"/>
                <c:pt idx="0">
                  <c:v>Expenditure</c:v>
                </c:pt>
              </c:strCache>
            </c:strRef>
          </c:tx>
          <c:invertIfNegative val="0"/>
          <c:cat>
            <c:strRef>
              <c:f>Sheet4!$C$55:$E$55</c:f>
              <c:strCache>
                <c:ptCount val="3"/>
                <c:pt idx="0">
                  <c:v>1st Year</c:v>
                </c:pt>
                <c:pt idx="1">
                  <c:v>2nd Year</c:v>
                </c:pt>
                <c:pt idx="2">
                  <c:v>3rd Year</c:v>
                </c:pt>
              </c:strCache>
            </c:strRef>
          </c:cat>
          <c:val>
            <c:numRef>
              <c:f>Sheet4!$C$57:$E$57</c:f>
              <c:numCache>
                <c:formatCode>_ * #,##0_ ;_ * \-#,##0_ ;_ * "-"??_ ;_ @_ </c:formatCode>
                <c:ptCount val="3"/>
                <c:pt idx="0">
                  <c:v>9162000</c:v>
                </c:pt>
                <c:pt idx="1">
                  <c:v>12330800</c:v>
                </c:pt>
                <c:pt idx="2">
                  <c:v>17465080</c:v>
                </c:pt>
              </c:numCache>
            </c:numRef>
          </c:val>
        </c:ser>
        <c:ser>
          <c:idx val="2"/>
          <c:order val="2"/>
          <c:tx>
            <c:strRef>
              <c:f>Sheet4!$B$58</c:f>
              <c:strCache>
                <c:ptCount val="1"/>
                <c:pt idx="0">
                  <c:v>Profit/loss</c:v>
                </c:pt>
              </c:strCache>
            </c:strRef>
          </c:tx>
          <c:invertIfNegative val="0"/>
          <c:cat>
            <c:strRef>
              <c:f>Sheet4!$C$55:$E$55</c:f>
              <c:strCache>
                <c:ptCount val="3"/>
                <c:pt idx="0">
                  <c:v>1st Year</c:v>
                </c:pt>
                <c:pt idx="1">
                  <c:v>2nd Year</c:v>
                </c:pt>
                <c:pt idx="2">
                  <c:v>3rd Year</c:v>
                </c:pt>
              </c:strCache>
            </c:strRef>
          </c:cat>
          <c:val>
            <c:numRef>
              <c:f>Sheet4!$C$58:$E$58</c:f>
              <c:numCache>
                <c:formatCode>_ * #,##0_ ;_ * \-#,##0_ ;_ * "-"??_ ;_ @_ </c:formatCode>
                <c:ptCount val="3"/>
                <c:pt idx="0">
                  <c:v>-422000</c:v>
                </c:pt>
                <c:pt idx="1">
                  <c:v>3519200</c:v>
                </c:pt>
                <c:pt idx="2">
                  <c:v>7234920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608048"/>
        <c:axId val="83608608"/>
      </c:barChart>
      <c:catAx>
        <c:axId val="83608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83608608"/>
        <c:crosses val="autoZero"/>
        <c:auto val="1"/>
        <c:lblAlgn val="ctr"/>
        <c:lblOffset val="100"/>
        <c:noMultiLvlLbl val="0"/>
      </c:catAx>
      <c:valAx>
        <c:axId val="83608608"/>
        <c:scaling>
          <c:orientation val="minMax"/>
        </c:scaling>
        <c:delete val="0"/>
        <c:axPos val="l"/>
        <c:majorGridlines/>
        <c:numFmt formatCode="_ * #,##0_ ;_ * \-#,##0_ ;_ * &quot;-&quot;??_ ;_ @_ 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8360804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F27E6-AD71-4E31-A5A8-3C2B142CBE61}" type="doc">
      <dgm:prSet loTypeId="urn:microsoft.com/office/officeart/2005/8/layout/hierarchy3" loCatId="hierarchy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6A650F1B-74A5-46EE-8FDD-51FA5E14F214}">
      <dgm:prSet/>
      <dgm:spPr/>
      <dgm:t>
        <a:bodyPr/>
        <a:lstStyle/>
        <a:p>
          <a:pPr rtl="0"/>
          <a:r>
            <a:rPr lang="en-IN" dirty="0" smtClean="0"/>
            <a:t>Virtual Kiosk</a:t>
          </a:r>
          <a:endParaRPr lang="en-IN" dirty="0"/>
        </a:p>
      </dgm:t>
    </dgm:pt>
    <dgm:pt modelId="{5FA98E70-5D79-4917-B8A5-67ACB82E0C67}" type="parTrans" cxnId="{26256E96-3D52-4499-BC7E-9BFDEC978E99}">
      <dgm:prSet/>
      <dgm:spPr/>
      <dgm:t>
        <a:bodyPr/>
        <a:lstStyle/>
        <a:p>
          <a:endParaRPr lang="en-IN"/>
        </a:p>
      </dgm:t>
    </dgm:pt>
    <dgm:pt modelId="{80322FEA-EDCA-433C-993B-D0E17A18A55D}" type="sibTrans" cxnId="{26256E96-3D52-4499-BC7E-9BFDEC978E99}">
      <dgm:prSet/>
      <dgm:spPr/>
      <dgm:t>
        <a:bodyPr/>
        <a:lstStyle/>
        <a:p>
          <a:endParaRPr lang="en-IN"/>
        </a:p>
      </dgm:t>
    </dgm:pt>
    <dgm:pt modelId="{20CE0C3B-432D-4A7E-9B46-A87EBDA70BC8}">
      <dgm:prSet/>
      <dgm:spPr/>
      <dgm:t>
        <a:bodyPr/>
        <a:lstStyle/>
        <a:p>
          <a:pPr rtl="0"/>
          <a:r>
            <a:rPr lang="en-IN" dirty="0" smtClean="0"/>
            <a:t>Virtual Pay (with direct link to bank account/credit card) </a:t>
          </a:r>
          <a:endParaRPr lang="en-IN" dirty="0"/>
        </a:p>
      </dgm:t>
    </dgm:pt>
    <dgm:pt modelId="{BBF66A0F-C3A6-4C82-92A2-56D9DBA36D99}" type="parTrans" cxnId="{E8B8A156-A8C5-4BDD-8A89-B568AEC50D46}">
      <dgm:prSet/>
      <dgm:spPr/>
      <dgm:t>
        <a:bodyPr/>
        <a:lstStyle/>
        <a:p>
          <a:endParaRPr lang="en-IN"/>
        </a:p>
      </dgm:t>
    </dgm:pt>
    <dgm:pt modelId="{ACD07B13-857E-4B2C-84DF-D99994553A4F}" type="sibTrans" cxnId="{E8B8A156-A8C5-4BDD-8A89-B568AEC50D46}">
      <dgm:prSet/>
      <dgm:spPr/>
      <dgm:t>
        <a:bodyPr/>
        <a:lstStyle/>
        <a:p>
          <a:endParaRPr lang="en-IN"/>
        </a:p>
      </dgm:t>
    </dgm:pt>
    <dgm:pt modelId="{7FB055B2-D8E1-4D19-9A51-B347D06BD6D2}">
      <dgm:prSet/>
      <dgm:spPr/>
      <dgm:t>
        <a:bodyPr/>
        <a:lstStyle/>
        <a:p>
          <a:pPr rtl="0"/>
          <a:r>
            <a:rPr lang="en-IN" dirty="0" smtClean="0"/>
            <a:t>Virtual Pay(via virtual wallet account)</a:t>
          </a:r>
          <a:endParaRPr lang="en-IN" dirty="0"/>
        </a:p>
      </dgm:t>
    </dgm:pt>
    <dgm:pt modelId="{A05B000C-3CF1-4453-9965-89F48D081432}" type="parTrans" cxnId="{B52D8750-2CEE-4D46-B269-44F2D5CEED63}">
      <dgm:prSet/>
      <dgm:spPr/>
      <dgm:t>
        <a:bodyPr/>
        <a:lstStyle/>
        <a:p>
          <a:endParaRPr lang="en-IN"/>
        </a:p>
      </dgm:t>
    </dgm:pt>
    <dgm:pt modelId="{9290FB2F-B5A6-43FD-966F-6E2007A46BC7}" type="sibTrans" cxnId="{B52D8750-2CEE-4D46-B269-44F2D5CEED63}">
      <dgm:prSet/>
      <dgm:spPr/>
      <dgm:t>
        <a:bodyPr/>
        <a:lstStyle/>
        <a:p>
          <a:endParaRPr lang="en-IN"/>
        </a:p>
      </dgm:t>
    </dgm:pt>
    <dgm:pt modelId="{A6D259FD-A168-4C71-B7C2-E89A15338411}" type="pres">
      <dgm:prSet presAssocID="{C40F27E6-AD71-4E31-A5A8-3C2B142CBE6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0E3B141-83F8-4982-9C06-944B7FE37027}" type="pres">
      <dgm:prSet presAssocID="{6A650F1B-74A5-46EE-8FDD-51FA5E14F214}" presName="root" presStyleCnt="0"/>
      <dgm:spPr/>
    </dgm:pt>
    <dgm:pt modelId="{7538B3F1-55EE-484E-B790-719E7AA7B43E}" type="pres">
      <dgm:prSet presAssocID="{6A650F1B-74A5-46EE-8FDD-51FA5E14F214}" presName="rootComposite" presStyleCnt="0"/>
      <dgm:spPr/>
    </dgm:pt>
    <dgm:pt modelId="{1F8ED10B-2870-41DE-B149-95FD96BE5FAD}" type="pres">
      <dgm:prSet presAssocID="{6A650F1B-74A5-46EE-8FDD-51FA5E14F214}" presName="rootText" presStyleLbl="node1" presStyleIdx="0" presStyleCnt="3" custLinFactNeighborX="397" custLinFactNeighborY="807"/>
      <dgm:spPr/>
      <dgm:t>
        <a:bodyPr/>
        <a:lstStyle/>
        <a:p>
          <a:endParaRPr lang="en-IN"/>
        </a:p>
      </dgm:t>
    </dgm:pt>
    <dgm:pt modelId="{9EBE3622-FF3A-42F2-BDE6-30C104BFAEAB}" type="pres">
      <dgm:prSet presAssocID="{6A650F1B-74A5-46EE-8FDD-51FA5E14F214}" presName="rootConnector" presStyleLbl="node1" presStyleIdx="0" presStyleCnt="3"/>
      <dgm:spPr/>
      <dgm:t>
        <a:bodyPr/>
        <a:lstStyle/>
        <a:p>
          <a:endParaRPr lang="en-IN"/>
        </a:p>
      </dgm:t>
    </dgm:pt>
    <dgm:pt modelId="{811C131C-EB47-41ED-B23D-D6A5A58FEF76}" type="pres">
      <dgm:prSet presAssocID="{6A650F1B-74A5-46EE-8FDD-51FA5E14F214}" presName="childShape" presStyleCnt="0"/>
      <dgm:spPr/>
    </dgm:pt>
    <dgm:pt modelId="{AAB43081-6B6D-44A4-B969-68151DF95D83}" type="pres">
      <dgm:prSet presAssocID="{20CE0C3B-432D-4A7E-9B46-A87EBDA70BC8}" presName="root" presStyleCnt="0"/>
      <dgm:spPr/>
    </dgm:pt>
    <dgm:pt modelId="{62D6449A-8314-4259-8F58-44AAB46A5271}" type="pres">
      <dgm:prSet presAssocID="{20CE0C3B-432D-4A7E-9B46-A87EBDA70BC8}" presName="rootComposite" presStyleCnt="0"/>
      <dgm:spPr/>
    </dgm:pt>
    <dgm:pt modelId="{8DF70CA6-8768-4DA1-9903-2D388970BE98}" type="pres">
      <dgm:prSet presAssocID="{20CE0C3B-432D-4A7E-9B46-A87EBDA70BC8}" presName="rootText" presStyleLbl="node1" presStyleIdx="1" presStyleCnt="3"/>
      <dgm:spPr/>
      <dgm:t>
        <a:bodyPr/>
        <a:lstStyle/>
        <a:p>
          <a:endParaRPr lang="en-IN"/>
        </a:p>
      </dgm:t>
    </dgm:pt>
    <dgm:pt modelId="{5FC15303-B262-4F8E-A7FE-D762CDA5AB23}" type="pres">
      <dgm:prSet presAssocID="{20CE0C3B-432D-4A7E-9B46-A87EBDA70BC8}" presName="rootConnector" presStyleLbl="node1" presStyleIdx="1" presStyleCnt="3"/>
      <dgm:spPr/>
      <dgm:t>
        <a:bodyPr/>
        <a:lstStyle/>
        <a:p>
          <a:endParaRPr lang="en-IN"/>
        </a:p>
      </dgm:t>
    </dgm:pt>
    <dgm:pt modelId="{2DA4C6E5-B8BA-4C01-BEA6-35C0254054FF}" type="pres">
      <dgm:prSet presAssocID="{20CE0C3B-432D-4A7E-9B46-A87EBDA70BC8}" presName="childShape" presStyleCnt="0"/>
      <dgm:spPr/>
    </dgm:pt>
    <dgm:pt modelId="{63379CA7-04E8-4235-BD52-020D95FE07AC}" type="pres">
      <dgm:prSet presAssocID="{7FB055B2-D8E1-4D19-9A51-B347D06BD6D2}" presName="root" presStyleCnt="0"/>
      <dgm:spPr/>
    </dgm:pt>
    <dgm:pt modelId="{CC25FE8B-7F7C-4C26-8173-090928E5E6F5}" type="pres">
      <dgm:prSet presAssocID="{7FB055B2-D8E1-4D19-9A51-B347D06BD6D2}" presName="rootComposite" presStyleCnt="0"/>
      <dgm:spPr/>
    </dgm:pt>
    <dgm:pt modelId="{1417095A-3A06-4C39-83EA-8403571EC633}" type="pres">
      <dgm:prSet presAssocID="{7FB055B2-D8E1-4D19-9A51-B347D06BD6D2}" presName="rootText" presStyleLbl="node1" presStyleIdx="2" presStyleCnt="3"/>
      <dgm:spPr/>
      <dgm:t>
        <a:bodyPr/>
        <a:lstStyle/>
        <a:p>
          <a:endParaRPr lang="en-IN"/>
        </a:p>
      </dgm:t>
    </dgm:pt>
    <dgm:pt modelId="{5C15A8C1-C0E2-4480-8450-46726B8573F5}" type="pres">
      <dgm:prSet presAssocID="{7FB055B2-D8E1-4D19-9A51-B347D06BD6D2}" presName="rootConnector" presStyleLbl="node1" presStyleIdx="2" presStyleCnt="3"/>
      <dgm:spPr/>
      <dgm:t>
        <a:bodyPr/>
        <a:lstStyle/>
        <a:p>
          <a:endParaRPr lang="en-IN"/>
        </a:p>
      </dgm:t>
    </dgm:pt>
    <dgm:pt modelId="{2D9C4F1B-707F-4EE0-B438-6137D88213F0}" type="pres">
      <dgm:prSet presAssocID="{7FB055B2-D8E1-4D19-9A51-B347D06BD6D2}" presName="childShape" presStyleCnt="0"/>
      <dgm:spPr/>
    </dgm:pt>
  </dgm:ptLst>
  <dgm:cxnLst>
    <dgm:cxn modelId="{3334DF58-8F73-4504-B87B-02B0E5969E52}" type="presOf" srcId="{20CE0C3B-432D-4A7E-9B46-A87EBDA70BC8}" destId="{8DF70CA6-8768-4DA1-9903-2D388970BE98}" srcOrd="0" destOrd="0" presId="urn:microsoft.com/office/officeart/2005/8/layout/hierarchy3"/>
    <dgm:cxn modelId="{B52D8750-2CEE-4D46-B269-44F2D5CEED63}" srcId="{C40F27E6-AD71-4E31-A5A8-3C2B142CBE61}" destId="{7FB055B2-D8E1-4D19-9A51-B347D06BD6D2}" srcOrd="2" destOrd="0" parTransId="{A05B000C-3CF1-4453-9965-89F48D081432}" sibTransId="{9290FB2F-B5A6-43FD-966F-6E2007A46BC7}"/>
    <dgm:cxn modelId="{01DF65EB-144C-4090-845B-7E017BB2B43C}" type="presOf" srcId="{6A650F1B-74A5-46EE-8FDD-51FA5E14F214}" destId="{1F8ED10B-2870-41DE-B149-95FD96BE5FAD}" srcOrd="0" destOrd="0" presId="urn:microsoft.com/office/officeart/2005/8/layout/hierarchy3"/>
    <dgm:cxn modelId="{41D381D3-2A99-4E66-B6B7-2F896E1AFBDB}" type="presOf" srcId="{C40F27E6-AD71-4E31-A5A8-3C2B142CBE61}" destId="{A6D259FD-A168-4C71-B7C2-E89A15338411}" srcOrd="0" destOrd="0" presId="urn:microsoft.com/office/officeart/2005/8/layout/hierarchy3"/>
    <dgm:cxn modelId="{E8B8A156-A8C5-4BDD-8A89-B568AEC50D46}" srcId="{C40F27E6-AD71-4E31-A5A8-3C2B142CBE61}" destId="{20CE0C3B-432D-4A7E-9B46-A87EBDA70BC8}" srcOrd="1" destOrd="0" parTransId="{BBF66A0F-C3A6-4C82-92A2-56D9DBA36D99}" sibTransId="{ACD07B13-857E-4B2C-84DF-D99994553A4F}"/>
    <dgm:cxn modelId="{AB10FD18-CD3F-4811-96C4-4FF88CB2C280}" type="presOf" srcId="{6A650F1B-74A5-46EE-8FDD-51FA5E14F214}" destId="{9EBE3622-FF3A-42F2-BDE6-30C104BFAEAB}" srcOrd="1" destOrd="0" presId="urn:microsoft.com/office/officeart/2005/8/layout/hierarchy3"/>
    <dgm:cxn modelId="{26256E96-3D52-4499-BC7E-9BFDEC978E99}" srcId="{C40F27E6-AD71-4E31-A5A8-3C2B142CBE61}" destId="{6A650F1B-74A5-46EE-8FDD-51FA5E14F214}" srcOrd="0" destOrd="0" parTransId="{5FA98E70-5D79-4917-B8A5-67ACB82E0C67}" sibTransId="{80322FEA-EDCA-433C-993B-D0E17A18A55D}"/>
    <dgm:cxn modelId="{959910AC-AB7C-4E04-881C-38CCF13F716C}" type="presOf" srcId="{7FB055B2-D8E1-4D19-9A51-B347D06BD6D2}" destId="{5C15A8C1-C0E2-4480-8450-46726B8573F5}" srcOrd="1" destOrd="0" presId="urn:microsoft.com/office/officeart/2005/8/layout/hierarchy3"/>
    <dgm:cxn modelId="{E6327FAB-7687-497C-B0DF-B58CA0DFBFB5}" type="presOf" srcId="{7FB055B2-D8E1-4D19-9A51-B347D06BD6D2}" destId="{1417095A-3A06-4C39-83EA-8403571EC633}" srcOrd="0" destOrd="0" presId="urn:microsoft.com/office/officeart/2005/8/layout/hierarchy3"/>
    <dgm:cxn modelId="{65D18799-E57F-478D-A3A6-B7E72FC8428C}" type="presOf" srcId="{20CE0C3B-432D-4A7E-9B46-A87EBDA70BC8}" destId="{5FC15303-B262-4F8E-A7FE-D762CDA5AB23}" srcOrd="1" destOrd="0" presId="urn:microsoft.com/office/officeart/2005/8/layout/hierarchy3"/>
    <dgm:cxn modelId="{C671F898-A01F-4D9D-91E2-7B1544BAC268}" type="presParOf" srcId="{A6D259FD-A168-4C71-B7C2-E89A15338411}" destId="{00E3B141-83F8-4982-9C06-944B7FE37027}" srcOrd="0" destOrd="0" presId="urn:microsoft.com/office/officeart/2005/8/layout/hierarchy3"/>
    <dgm:cxn modelId="{F9E29904-3331-4249-A0EF-A7E6A550BE0F}" type="presParOf" srcId="{00E3B141-83F8-4982-9C06-944B7FE37027}" destId="{7538B3F1-55EE-484E-B790-719E7AA7B43E}" srcOrd="0" destOrd="0" presId="urn:microsoft.com/office/officeart/2005/8/layout/hierarchy3"/>
    <dgm:cxn modelId="{344108E2-CD43-4F66-907A-986EA3BCD850}" type="presParOf" srcId="{7538B3F1-55EE-484E-B790-719E7AA7B43E}" destId="{1F8ED10B-2870-41DE-B149-95FD96BE5FAD}" srcOrd="0" destOrd="0" presId="urn:microsoft.com/office/officeart/2005/8/layout/hierarchy3"/>
    <dgm:cxn modelId="{15DD0C44-B0D8-442B-9384-C289F4E9F574}" type="presParOf" srcId="{7538B3F1-55EE-484E-B790-719E7AA7B43E}" destId="{9EBE3622-FF3A-42F2-BDE6-30C104BFAEAB}" srcOrd="1" destOrd="0" presId="urn:microsoft.com/office/officeart/2005/8/layout/hierarchy3"/>
    <dgm:cxn modelId="{65932E40-02A5-4DC7-9595-8D474DEDB10A}" type="presParOf" srcId="{00E3B141-83F8-4982-9C06-944B7FE37027}" destId="{811C131C-EB47-41ED-B23D-D6A5A58FEF76}" srcOrd="1" destOrd="0" presId="urn:microsoft.com/office/officeart/2005/8/layout/hierarchy3"/>
    <dgm:cxn modelId="{1F43148D-131A-447C-90B6-6CDB356C900A}" type="presParOf" srcId="{A6D259FD-A168-4C71-B7C2-E89A15338411}" destId="{AAB43081-6B6D-44A4-B969-68151DF95D83}" srcOrd="1" destOrd="0" presId="urn:microsoft.com/office/officeart/2005/8/layout/hierarchy3"/>
    <dgm:cxn modelId="{E99B2FF7-791B-475C-8273-3A1CF2743FD2}" type="presParOf" srcId="{AAB43081-6B6D-44A4-B969-68151DF95D83}" destId="{62D6449A-8314-4259-8F58-44AAB46A5271}" srcOrd="0" destOrd="0" presId="urn:microsoft.com/office/officeart/2005/8/layout/hierarchy3"/>
    <dgm:cxn modelId="{41511AE3-564A-4167-BE5A-443F77614A49}" type="presParOf" srcId="{62D6449A-8314-4259-8F58-44AAB46A5271}" destId="{8DF70CA6-8768-4DA1-9903-2D388970BE98}" srcOrd="0" destOrd="0" presId="urn:microsoft.com/office/officeart/2005/8/layout/hierarchy3"/>
    <dgm:cxn modelId="{B99E5661-5731-4EE4-9D44-E2EADA486004}" type="presParOf" srcId="{62D6449A-8314-4259-8F58-44AAB46A5271}" destId="{5FC15303-B262-4F8E-A7FE-D762CDA5AB23}" srcOrd="1" destOrd="0" presId="urn:microsoft.com/office/officeart/2005/8/layout/hierarchy3"/>
    <dgm:cxn modelId="{9F5DDAC6-AA1E-4BBE-9092-2B86BDCC62ED}" type="presParOf" srcId="{AAB43081-6B6D-44A4-B969-68151DF95D83}" destId="{2DA4C6E5-B8BA-4C01-BEA6-35C0254054FF}" srcOrd="1" destOrd="0" presId="urn:microsoft.com/office/officeart/2005/8/layout/hierarchy3"/>
    <dgm:cxn modelId="{7165A5DF-2C6E-4A8F-A917-1E5543EF6341}" type="presParOf" srcId="{A6D259FD-A168-4C71-B7C2-E89A15338411}" destId="{63379CA7-04E8-4235-BD52-020D95FE07AC}" srcOrd="2" destOrd="0" presId="urn:microsoft.com/office/officeart/2005/8/layout/hierarchy3"/>
    <dgm:cxn modelId="{694795E9-A26D-4FEA-9310-DAAAC1AD35F9}" type="presParOf" srcId="{63379CA7-04E8-4235-BD52-020D95FE07AC}" destId="{CC25FE8B-7F7C-4C26-8173-090928E5E6F5}" srcOrd="0" destOrd="0" presId="urn:microsoft.com/office/officeart/2005/8/layout/hierarchy3"/>
    <dgm:cxn modelId="{9C1A4E29-B56F-4CA1-89E5-3D2A40588F08}" type="presParOf" srcId="{CC25FE8B-7F7C-4C26-8173-090928E5E6F5}" destId="{1417095A-3A06-4C39-83EA-8403571EC633}" srcOrd="0" destOrd="0" presId="urn:microsoft.com/office/officeart/2005/8/layout/hierarchy3"/>
    <dgm:cxn modelId="{23ADA454-B425-4516-9C2F-01769C2E7AAE}" type="presParOf" srcId="{CC25FE8B-7F7C-4C26-8173-090928E5E6F5}" destId="{5C15A8C1-C0E2-4480-8450-46726B8573F5}" srcOrd="1" destOrd="0" presId="urn:microsoft.com/office/officeart/2005/8/layout/hierarchy3"/>
    <dgm:cxn modelId="{4639D739-4450-4153-B097-20C3C9778A14}" type="presParOf" srcId="{63379CA7-04E8-4235-BD52-020D95FE07AC}" destId="{2D9C4F1B-707F-4EE0-B438-6137D88213F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oanimate.com/videos/0dscBl2ybdA8?utm_source=linkshar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virtual%20wallet.xls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hyperlink" Target="virtual%20wallet.xls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hyperlink" Target="virtual%20wallet.xls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Malgun Gothic" pitchFamily="34" charset="-127"/>
              </a:rPr>
              <a:t>VIRTUAL WALLET</a:t>
            </a:r>
            <a:endParaRPr lang="en-IN" sz="6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  <a:ea typeface="Malgun Gothic" pitchFamily="34" charset="-127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48880"/>
            <a:ext cx="3174404" cy="3035380"/>
          </a:xfr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COMPETITOR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 smtClean="0"/>
              <a:t>As of now Google and </a:t>
            </a:r>
            <a:r>
              <a:rPr lang="en-US" dirty="0" err="1" smtClean="0"/>
              <a:t>Paypal</a:t>
            </a:r>
            <a:r>
              <a:rPr lang="en-US" dirty="0" smtClean="0"/>
              <a:t> provide a similar kind of service. But they are in their experimental stages.</a:t>
            </a:r>
            <a:endParaRPr lang="en-US" dirty="0"/>
          </a:p>
          <a:p>
            <a:r>
              <a:rPr lang="en-US" dirty="0" smtClean="0"/>
              <a:t>Both these players have not introduced their services in the </a:t>
            </a:r>
            <a:r>
              <a:rPr lang="en-US" b="1" dirty="0" smtClean="0"/>
              <a:t>Indian market.</a:t>
            </a:r>
            <a:endParaRPr lang="en-US" dirty="0"/>
          </a:p>
          <a:p>
            <a:r>
              <a:rPr lang="en-IN" dirty="0"/>
              <a:t>Virtual wallet </a:t>
            </a:r>
            <a:r>
              <a:rPr lang="en-IN" dirty="0" smtClean="0"/>
              <a:t>thus intends  to pitch into the Indian market and revolutionize the financial transaction sector.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2972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hop.copperspiralrfid.com/files/nfc-contactless-smart-card-r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0648"/>
            <a:ext cx="2807297" cy="2304255"/>
          </a:xfrm>
          <a:prstGeom prst="rect">
            <a:avLst/>
          </a:prstGeom>
          <a:noFill/>
        </p:spPr>
      </p:pic>
      <p:pic>
        <p:nvPicPr>
          <p:cNvPr id="1028" name="Picture 4" descr="http://image.made-in-china.com/4f0j00nvyaCEJHMWos/Programmable-Nfc-Tag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32656"/>
            <a:ext cx="2952750" cy="2232248"/>
          </a:xfrm>
          <a:prstGeom prst="rect">
            <a:avLst/>
          </a:prstGeom>
          <a:noFill/>
        </p:spPr>
      </p:pic>
      <p:pic>
        <p:nvPicPr>
          <p:cNvPr id="1030" name="Picture 6" descr="http://smartphonearea.de/wp-content/uploads/2010/12/nokia_c7_nf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356992"/>
            <a:ext cx="4677544" cy="24849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47664" y="263691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  <a:cs typeface="Aharoni" pitchFamily="2" charset="-79"/>
              </a:rPr>
              <a:t>NFC reader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70892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  <a:cs typeface="Aharoni" pitchFamily="2" charset="-79"/>
              </a:rPr>
              <a:t>NFC sticker (tag)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5949280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  <a:cs typeface="Aharoni" pitchFamily="2" charset="-79"/>
              </a:rPr>
              <a:t>A NFC enabled NOKIA phone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  <a:cs typeface="Aharoni" pitchFamily="2" charset="-79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s://encrypted-tbn0.gstatic.com/images?q=tbn:ANd9GcRHWVqMOLUVSsuQ3tBjkap2ITuJpakrEr4msFu-F4bjX7rKm7p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3312368" cy="33123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139952" y="1772816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NFC based interactive model kiosk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472514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Gothic Std B" pitchFamily="34" charset="-128"/>
                <a:ea typeface="Adobe Gothic Std B" pitchFamily="34" charset="-128"/>
                <a:cs typeface="Aharoni" pitchFamily="2" charset="-79"/>
                <a:hlinkClick r:id="rId3"/>
              </a:rPr>
              <a:t>ANIMATED  DEMO</a:t>
            </a:r>
            <a:endParaRPr lang="en-IN" sz="2400" b="1" dirty="0">
              <a:solidFill>
                <a:schemeClr val="tx2">
                  <a:lumMod val="60000"/>
                  <a:lumOff val="40000"/>
                </a:schemeClr>
              </a:solidFill>
              <a:latin typeface="Adobe Gothic Std B" pitchFamily="34" charset="-128"/>
              <a:ea typeface="Adobe Gothic Std B" pitchFamily="34" charset="-128"/>
              <a:cs typeface="Aharoni" pitchFamily="2" charset="-79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MARKET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Since we are the first of kind in this service in India, we would adopt a QCCB (quality cum cost based ) marketing strategy.</a:t>
            </a:r>
            <a:endParaRPr lang="en-IN" dirty="0" smtClean="0"/>
          </a:p>
          <a:p>
            <a:r>
              <a:rPr lang="en-IN" dirty="0" smtClean="0"/>
              <a:t>Our </a:t>
            </a:r>
            <a:r>
              <a:rPr lang="en-IN" dirty="0"/>
              <a:t>aim is to keep the customers out of chaos i.e. the customers should be clearly made aware of the plans that we offer and what the system is capable </a:t>
            </a:r>
            <a:r>
              <a:rPr lang="en-IN" dirty="0" smtClean="0"/>
              <a:t>of in order to gain the trust of the initial customers.</a:t>
            </a:r>
            <a:endParaRPr lang="en-US" dirty="0"/>
          </a:p>
          <a:p>
            <a:r>
              <a:rPr lang="en-IN" dirty="0"/>
              <a:t>For the </a:t>
            </a:r>
            <a:r>
              <a:rPr lang="en-IN" b="1" dirty="0"/>
              <a:t>first phase</a:t>
            </a:r>
            <a:r>
              <a:rPr lang="en-IN" dirty="0"/>
              <a:t> of the start up we concentrate on </a:t>
            </a:r>
            <a:r>
              <a:rPr lang="en-IN" b="1" dirty="0"/>
              <a:t>three plans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8280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VENDORS FIRST</a:t>
            </a:r>
            <a:r>
              <a:rPr lang="en-IN" b="1" dirty="0" smtClean="0">
                <a:effectLst/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Instead of concentrating on the customers </a:t>
            </a:r>
            <a:r>
              <a:rPr lang="en-IN" dirty="0" smtClean="0"/>
              <a:t>first, </a:t>
            </a:r>
            <a:r>
              <a:rPr lang="en-IN" dirty="0"/>
              <a:t>we plan </a:t>
            </a:r>
            <a:r>
              <a:rPr lang="en-IN" dirty="0" smtClean="0"/>
              <a:t>upon concentrating on  </a:t>
            </a:r>
            <a:r>
              <a:rPr lang="en-IN" dirty="0"/>
              <a:t>the vendors who are planning to incorporate a new </a:t>
            </a:r>
            <a:r>
              <a:rPr lang="en-IN" dirty="0" smtClean="0"/>
              <a:t>automated system </a:t>
            </a:r>
            <a:r>
              <a:rPr lang="en-IN" dirty="0"/>
              <a:t>for their transactions. </a:t>
            </a:r>
            <a:endParaRPr lang="en-US" dirty="0"/>
          </a:p>
          <a:p>
            <a:r>
              <a:rPr lang="en-IN" dirty="0" smtClean="0"/>
              <a:t>Target </a:t>
            </a:r>
            <a:r>
              <a:rPr lang="en-IN" dirty="0"/>
              <a:t>vendors are usually medium sized shops or merchandises who will be eager to attract customers in a fascinating </a:t>
            </a:r>
            <a:r>
              <a:rPr lang="en-IN" dirty="0" smtClean="0"/>
              <a:t>way.</a:t>
            </a:r>
          </a:p>
          <a:p>
            <a:r>
              <a:rPr lang="en-IN" dirty="0" smtClean="0"/>
              <a:t>The marketing team will always work on ideas of expanding the target vendor base.  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6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EASY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Advertising </a:t>
            </a:r>
            <a:r>
              <a:rPr lang="en-US" dirty="0" smtClean="0"/>
              <a:t> through the vendors.</a:t>
            </a:r>
            <a:endParaRPr lang="en-US" dirty="0"/>
          </a:p>
          <a:p>
            <a:r>
              <a:rPr lang="en-IN" b="1" dirty="0"/>
              <a:t>Paste NFC</a:t>
            </a:r>
            <a:r>
              <a:rPr lang="en-IN" dirty="0"/>
              <a:t> </a:t>
            </a:r>
            <a:r>
              <a:rPr lang="en-IN" b="1" dirty="0"/>
              <a:t>stickers</a:t>
            </a:r>
            <a:r>
              <a:rPr lang="en-IN" dirty="0"/>
              <a:t> all around the vulnerable places like shops, malls where people could just tap their mobile </a:t>
            </a:r>
            <a:r>
              <a:rPr lang="en-IN" dirty="0" smtClean="0"/>
              <a:t>phones </a:t>
            </a:r>
            <a:r>
              <a:rPr lang="en-IN" dirty="0"/>
              <a:t>on those </a:t>
            </a:r>
            <a:r>
              <a:rPr lang="en-IN" dirty="0" smtClean="0"/>
              <a:t>stickers.</a:t>
            </a:r>
            <a:endParaRPr lang="en-US" dirty="0"/>
          </a:p>
          <a:p>
            <a:r>
              <a:rPr lang="en-US" dirty="0" smtClean="0"/>
              <a:t>Doing so will install the app on their device and provide instructions about the app and the usage.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81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FASTER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system has to make the customer comfortable with this type of transaction.</a:t>
            </a:r>
            <a:endParaRPr lang="en-US" dirty="0"/>
          </a:p>
          <a:p>
            <a:r>
              <a:rPr lang="en-IN" dirty="0" smtClean="0"/>
              <a:t> </a:t>
            </a:r>
            <a:r>
              <a:rPr lang="en-IN" dirty="0"/>
              <a:t>To do </a:t>
            </a:r>
            <a:r>
              <a:rPr lang="en-IN" dirty="0" smtClean="0"/>
              <a:t>this, </a:t>
            </a:r>
            <a:r>
              <a:rPr lang="en-IN" dirty="0"/>
              <a:t>the system facilitates various customer friendly options so as to locate vendors offering this </a:t>
            </a:r>
            <a:r>
              <a:rPr lang="en-IN" b="1" dirty="0"/>
              <a:t>service, </a:t>
            </a:r>
            <a:r>
              <a:rPr lang="en-IN" b="1" dirty="0" smtClean="0"/>
              <a:t>discounts </a:t>
            </a:r>
            <a:r>
              <a:rPr lang="en-IN" dirty="0" smtClean="0"/>
              <a:t> </a:t>
            </a:r>
            <a:r>
              <a:rPr lang="en-IN" dirty="0"/>
              <a:t>around the city etc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kiosks will provide an overall view of the services available in the mall.</a:t>
            </a:r>
            <a:endParaRPr lang="en-IN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8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OPERATION AND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/>
              <a:t>The Virtual Wallet application is basically built on the mobile platforms of </a:t>
            </a:r>
            <a:r>
              <a:rPr lang="en-IN" sz="2800" b="1" dirty="0"/>
              <a:t>Android, IOS, Nokia </a:t>
            </a:r>
            <a:r>
              <a:rPr lang="en-IN" sz="2800" b="1" dirty="0" err="1"/>
              <a:t>Symbian</a:t>
            </a:r>
            <a:r>
              <a:rPr lang="en-IN" sz="2800" dirty="0" smtClean="0"/>
              <a:t>.</a:t>
            </a:r>
            <a:endParaRPr lang="en-US" sz="2800" dirty="0"/>
          </a:p>
          <a:p>
            <a:r>
              <a:rPr lang="en-IN" sz="2800" dirty="0"/>
              <a:t>The vendor side NFC reader </a:t>
            </a:r>
            <a:r>
              <a:rPr lang="en-IN" sz="2800" dirty="0" smtClean="0"/>
              <a:t>device and kiosks are </a:t>
            </a:r>
            <a:r>
              <a:rPr lang="en-IN" sz="2800" dirty="0"/>
              <a:t>built keeping in mind the cost factor and the fact that the vendor is easily adjusted to the new </a:t>
            </a:r>
            <a:r>
              <a:rPr lang="en-IN" sz="2800" dirty="0" smtClean="0"/>
              <a:t>system</a:t>
            </a:r>
            <a:endParaRPr lang="en-US" sz="2800" dirty="0"/>
          </a:p>
          <a:p>
            <a:r>
              <a:rPr lang="en-IN" sz="2800" dirty="0"/>
              <a:t>The system would provide options for payment i.e. through their </a:t>
            </a:r>
            <a:r>
              <a:rPr lang="en-IN" sz="2800" b="1" dirty="0"/>
              <a:t>credit card account , bank account </a:t>
            </a:r>
            <a:r>
              <a:rPr lang="en-IN" sz="2800" dirty="0"/>
              <a:t>or the system also provides </a:t>
            </a:r>
            <a:r>
              <a:rPr lang="en-IN" sz="2800" b="1" dirty="0"/>
              <a:t>prepaid VW cards </a:t>
            </a:r>
            <a:r>
              <a:rPr lang="en-IN" sz="2800" dirty="0"/>
              <a:t>so that they could recharge their account whenever they wish. </a:t>
            </a: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989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The initial team would be divided into 7 different </a:t>
            </a:r>
            <a:r>
              <a:rPr lang="en-IN" dirty="0" smtClean="0"/>
              <a:t>teams</a:t>
            </a:r>
          </a:p>
          <a:p>
            <a:pPr marL="0" indent="0">
              <a:buNone/>
            </a:pPr>
            <a:endParaRPr lang="en-IN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n-IN" b="1" dirty="0"/>
              <a:t>Application developers team</a:t>
            </a:r>
            <a:r>
              <a:rPr lang="en-IN" dirty="0"/>
              <a:t> </a:t>
            </a:r>
            <a:endParaRPr lang="en-IN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n-IN" b="1" dirty="0" smtClean="0"/>
              <a:t>Servers and </a:t>
            </a:r>
            <a:r>
              <a:rPr lang="en-IN" b="1" dirty="0"/>
              <a:t>related applications team </a:t>
            </a:r>
            <a:endParaRPr lang="en-IN" b="1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n-IN" b="1" dirty="0"/>
              <a:t>Direct vendor contact </a:t>
            </a:r>
            <a:r>
              <a:rPr lang="en-IN" b="1" dirty="0" smtClean="0"/>
              <a:t>team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b="1" dirty="0"/>
              <a:t>Process </a:t>
            </a:r>
            <a:r>
              <a:rPr lang="en-IN" b="1" dirty="0" smtClean="0"/>
              <a:t>optimizing </a:t>
            </a:r>
            <a:r>
              <a:rPr lang="en-IN" b="1" dirty="0"/>
              <a:t>team </a:t>
            </a:r>
            <a:endParaRPr lang="en-IN" b="1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n-IN" b="1" dirty="0"/>
              <a:t>Financial Management  team </a:t>
            </a:r>
            <a:endParaRPr lang="en-IN" b="1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n-IN" b="1" dirty="0"/>
              <a:t> Advertising </a:t>
            </a:r>
            <a:r>
              <a:rPr lang="en-IN" b="1" dirty="0" smtClean="0"/>
              <a:t>team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b="1" dirty="0"/>
              <a:t>Customer Support team </a:t>
            </a:r>
            <a:r>
              <a:rPr lang="en-US" dirty="0" smtClean="0"/>
              <a:t>       </a:t>
            </a:r>
            <a:r>
              <a:rPr lang="en-US" dirty="0"/>
              <a:t>	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42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FINANCIAL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The main cost encountered in this project can be attributed to the hardware development.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Hardware includes  servers, vendor  side NFC machines, NFC kiosks and tags.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Advertising </a:t>
            </a:r>
            <a:r>
              <a:rPr lang="en-US" dirty="0" smtClean="0"/>
              <a:t>cost includes the second major expenditure next  to hardware development.</a:t>
            </a:r>
            <a:endParaRPr lang="en-US" dirty="0"/>
          </a:p>
          <a:p>
            <a:r>
              <a:rPr lang="en-US" dirty="0" smtClean="0"/>
              <a:t>The details about the investment patterns, profits, shareholding information are discussed in the forthcoming slides.</a:t>
            </a:r>
          </a:p>
        </p:txBody>
      </p:sp>
    </p:spTree>
    <p:extLst>
      <p:ext uri="{BB962C8B-B14F-4D97-AF65-F5344CB8AC3E}">
        <p14:creationId xmlns:p14="http://schemas.microsoft.com/office/powerpoint/2010/main" val="111374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sz="2800" dirty="0" smtClean="0">
              <a:latin typeface="+mn-lt"/>
            </a:endParaRP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U. SRIRAM KOUSHIK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V. </a:t>
            </a:r>
            <a:r>
              <a:rPr lang="en-US" b="1" smtClean="0">
                <a:solidFill>
                  <a:schemeClr val="accent5">
                    <a:lumMod val="75000"/>
                  </a:schemeClr>
                </a:solidFill>
              </a:rPr>
              <a:t>ASHOK KUMARESHEN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  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itchFamily="34" charset="-128"/>
                <a:ea typeface="Adobe Heiti Std R" pitchFamily="34" charset="-128"/>
              </a:rPr>
              <a:t>PSG COLLEGE OF TECHONOLOGY</a:t>
            </a:r>
          </a:p>
          <a:p>
            <a:pPr marL="0" indent="0">
              <a:buNone/>
            </a:pPr>
            <a:r>
              <a:rPr lang="en-US" sz="2800" dirty="0" smtClean="0">
                <a:latin typeface="Adobe Heiti Std R" pitchFamily="34" charset="-128"/>
                <a:ea typeface="Adobe Heiti Std R" pitchFamily="34" charset="-128"/>
              </a:rPr>
              <a:t>		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itchFamily="34" charset="-128"/>
                <a:ea typeface="Adobe Heiti Std R" pitchFamily="34" charset="-128"/>
              </a:rPr>
              <a:t>PEELAMEDU, COIMBATORE</a:t>
            </a:r>
            <a:endParaRPr lang="en-I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860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INVESTMENT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IN" dirty="0" smtClean="0">
                <a:hlinkClick r:id="rId2" action="ppaction://hlinkfile"/>
              </a:rPr>
              <a:t>virtual wallet.xlsx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550146"/>
              </p:ext>
            </p:extLst>
          </p:nvPr>
        </p:nvGraphicFramePr>
        <p:xfrm>
          <a:off x="1331640" y="2348880"/>
          <a:ext cx="7056784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90466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SHARE HOLDING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 action="ppaction://hlinkfile"/>
              </a:rPr>
              <a:t>virtual wallet.xlsx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818654"/>
              </p:ext>
            </p:extLst>
          </p:nvPr>
        </p:nvGraphicFramePr>
        <p:xfrm>
          <a:off x="1115616" y="2348880"/>
          <a:ext cx="669674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62108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PROFIT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hlinkClick r:id="rId2" action="ppaction://hlinkfile"/>
              </a:rPr>
              <a:t>virtual wallet.xlsx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12381"/>
              </p:ext>
            </p:extLst>
          </p:nvPr>
        </p:nvGraphicFramePr>
        <p:xfrm>
          <a:off x="899592" y="2204864"/>
          <a:ext cx="7200800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356639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3000" dirty="0"/>
              <a:t>A profit is made out </a:t>
            </a:r>
            <a:r>
              <a:rPr lang="en-IN" sz="3000" dirty="0" smtClean="0"/>
              <a:t>of every </a:t>
            </a:r>
            <a:r>
              <a:rPr lang="en-IN" sz="3000" dirty="0"/>
              <a:t>transaction that is being made. </a:t>
            </a:r>
            <a:endParaRPr lang="en-IN" sz="3000" dirty="0" smtClean="0"/>
          </a:p>
          <a:p>
            <a:r>
              <a:rPr lang="en-IN" sz="3000" dirty="0" smtClean="0"/>
              <a:t>A </a:t>
            </a:r>
            <a:r>
              <a:rPr lang="en-IN" sz="3000" dirty="0"/>
              <a:t>particular percentage of every transaction  is being imposed on the customer as a service </a:t>
            </a:r>
            <a:r>
              <a:rPr lang="en-IN" sz="3000" dirty="0" smtClean="0"/>
              <a:t>charge</a:t>
            </a:r>
            <a:r>
              <a:rPr lang="en-IN" sz="3000" dirty="0"/>
              <a:t> </a:t>
            </a:r>
            <a:r>
              <a:rPr lang="en-IN" sz="3000" dirty="0" smtClean="0"/>
              <a:t>as follows</a:t>
            </a:r>
            <a:endParaRPr lang="en-US" sz="3000" dirty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 smtClean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 smtClean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IN" dirty="0"/>
              <a:t>The maximum transaction value allowed per day is </a:t>
            </a:r>
            <a:r>
              <a:rPr lang="en-IN" dirty="0" smtClean="0"/>
              <a:t>Rs.50,000 </a:t>
            </a:r>
            <a:r>
              <a:rPr lang="en-IN" dirty="0"/>
              <a:t>for security measures.</a:t>
            </a:r>
            <a:endParaRPr lang="en-US" dirty="0" smtClean="0"/>
          </a:p>
          <a:p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46732"/>
              </p:ext>
            </p:extLst>
          </p:nvPr>
        </p:nvGraphicFramePr>
        <p:xfrm>
          <a:off x="827584" y="2852936"/>
          <a:ext cx="7704856" cy="1872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2428"/>
                <a:gridCol w="3852428"/>
              </a:tblGrid>
              <a:tr h="4680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TRANSACTION VALUE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% SERVICE CHARGE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0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&lt;=5000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2.5%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0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&lt;=10000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2%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0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&lt;=50000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1.5%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7158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        Since </a:t>
            </a:r>
            <a:r>
              <a:rPr lang="en-IN" dirty="0">
                <a:solidFill>
                  <a:srgbClr val="002060"/>
                </a:solidFill>
              </a:rPr>
              <a:t>India has always worshipped smart phones and applications, it would be ideal enough to pitch in </a:t>
            </a:r>
            <a:r>
              <a:rPr lang="en-IN" dirty="0" smtClean="0">
                <a:solidFill>
                  <a:srgbClr val="002060"/>
                </a:solidFill>
              </a:rPr>
              <a:t>and  </a:t>
            </a:r>
            <a:r>
              <a:rPr lang="en-IN" dirty="0">
                <a:solidFill>
                  <a:srgbClr val="002060"/>
                </a:solidFill>
              </a:rPr>
              <a:t>it is the right time to get rid of the old, unsafe way </a:t>
            </a:r>
            <a:r>
              <a:rPr lang="en-IN" dirty="0" smtClean="0">
                <a:solidFill>
                  <a:srgbClr val="002060"/>
                </a:solidFill>
              </a:rPr>
              <a:t>of paying </a:t>
            </a:r>
            <a:r>
              <a:rPr lang="en-IN" dirty="0">
                <a:solidFill>
                  <a:srgbClr val="002060"/>
                </a:solidFill>
              </a:rPr>
              <a:t>through credit cards and </a:t>
            </a:r>
            <a:r>
              <a:rPr lang="en-IN" dirty="0" smtClean="0">
                <a:solidFill>
                  <a:srgbClr val="002060"/>
                </a:solidFill>
              </a:rPr>
              <a:t>get into a </a:t>
            </a:r>
            <a:r>
              <a:rPr lang="en-IN" dirty="0">
                <a:solidFill>
                  <a:srgbClr val="002060"/>
                </a:solidFill>
              </a:rPr>
              <a:t>fancy nature of the Virtual Wallet system. So it is already high time to </a:t>
            </a:r>
            <a:endParaRPr lang="en-I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PAY YOUR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 !</a:t>
            </a:r>
            <a:endParaRPr lang="en-IN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0428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    </a:t>
            </a:r>
          </a:p>
          <a:p>
            <a:pPr>
              <a:buNone/>
            </a:pPr>
            <a:r>
              <a:rPr lang="en-US" sz="5400" b="1" dirty="0">
                <a:latin typeface="Berlin Sans FB Demi" pitchFamily="34" charset="0"/>
              </a:rPr>
              <a:t>	</a:t>
            </a:r>
            <a:r>
              <a:rPr lang="en-US" sz="5400" b="1" dirty="0" smtClean="0">
                <a:latin typeface="Berlin Sans FB Demi" pitchFamily="34" charset="0"/>
              </a:rPr>
              <a:t>		 </a:t>
            </a:r>
            <a:r>
              <a:rPr lang="en-US" sz="6000" b="1" dirty="0" smtClean="0">
                <a:solidFill>
                  <a:schemeClr val="accent4">
                    <a:lumMod val="50000"/>
                  </a:schemeClr>
                </a:solidFill>
                <a:latin typeface="Berlin Sans FB Demi" pitchFamily="34" charset="0"/>
              </a:rPr>
              <a:t>THANK YOU</a:t>
            </a:r>
            <a:endParaRPr lang="en-IN" sz="5400" b="1" dirty="0">
              <a:solidFill>
                <a:schemeClr val="accent4">
                  <a:lumMod val="50000"/>
                </a:schemeClr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4A0B55"/>
                </a:solidFill>
                <a:ea typeface="Cambria Math" pitchFamily="18" charset="0"/>
                <a:cs typeface="Gautami" pitchFamily="34" charset="0"/>
              </a:rPr>
              <a:t>TAP TO PAY</a:t>
            </a:r>
            <a:endParaRPr lang="en-IN" sz="4000" b="1" dirty="0">
              <a:solidFill>
                <a:srgbClr val="4A0B55"/>
              </a:solidFill>
              <a:ea typeface="Cambria Math" pitchFamily="18" charset="0"/>
              <a:cs typeface="Gauta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VIRTUAL WALLET is the realization of the concept of easy money transaction using mobile phones based on NFC (Near Field Communication) Technology .</a:t>
            </a:r>
          </a:p>
          <a:p>
            <a:r>
              <a:rPr lang="en-US" dirty="0" smtClean="0"/>
              <a:t>Through VIRTUAL WALLET an user is entitled to make cash transactions either by tapping the phone over a suitable tag device or bringing it in  close proximity with the tag.</a:t>
            </a:r>
          </a:p>
          <a:p>
            <a:r>
              <a:rPr lang="en-US" dirty="0" smtClean="0"/>
              <a:t>NFC enables data transmission within a range of only 4cm radius.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91264" cy="170080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4A0B55"/>
                </a:solidFill>
                <a:ea typeface="Cambria Math" pitchFamily="18" charset="0"/>
                <a:cs typeface="Gautami" pitchFamily="34" charset="0"/>
              </a:rPr>
              <a:t>PROBLEMS</a:t>
            </a:r>
            <a:r>
              <a:rPr lang="en-US" sz="3600" b="1" dirty="0" smtClean="0">
                <a:solidFill>
                  <a:srgbClr val="4A0B55"/>
                </a:solidFill>
                <a:ea typeface="Cambria Math" pitchFamily="18" charset="0"/>
                <a:cs typeface="Gautami" pitchFamily="34" charset="0"/>
              </a:rPr>
              <a:t> / OPPORTUNITIES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7772400" cy="511256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000" dirty="0" smtClean="0"/>
              <a:t>A credit card can be misused by someone else other than the destined owner.</a:t>
            </a:r>
          </a:p>
          <a:p>
            <a:r>
              <a:rPr lang="en-US" sz="3000" dirty="0" smtClean="0"/>
              <a:t>Large valued transactions cannot be carried out by mere cash.</a:t>
            </a:r>
          </a:p>
          <a:p>
            <a:r>
              <a:rPr lang="en-US" sz="3000" dirty="0" smtClean="0"/>
              <a:t>Credit card transactions more prone to hacks.</a:t>
            </a:r>
          </a:p>
          <a:p>
            <a:r>
              <a:rPr lang="en-IN" sz="3000" dirty="0" err="1" smtClean="0"/>
              <a:t>Rs</a:t>
            </a:r>
            <a:r>
              <a:rPr lang="en-IN" sz="3000" dirty="0" smtClean="0"/>
              <a:t>. </a:t>
            </a:r>
            <a:r>
              <a:rPr lang="en-IN" sz="3000" u="sng" dirty="0"/>
              <a:t>8.2 </a:t>
            </a:r>
            <a:r>
              <a:rPr lang="en-IN" sz="3000" u="sng" dirty="0" err="1"/>
              <a:t>crore</a:t>
            </a:r>
            <a:r>
              <a:rPr lang="en-IN" sz="3000" u="sng" dirty="0"/>
              <a:t> </a:t>
            </a:r>
            <a:r>
              <a:rPr lang="en-IN" sz="3000" dirty="0"/>
              <a:t>is lost annually in India due to credit card </a:t>
            </a:r>
            <a:r>
              <a:rPr lang="en-IN" sz="3000" dirty="0" smtClean="0"/>
              <a:t>frauds.</a:t>
            </a:r>
          </a:p>
          <a:p>
            <a:r>
              <a:rPr lang="en-US" sz="3000" dirty="0" smtClean="0"/>
              <a:t>Total amount of credit card fraud worldwide accounts for about  </a:t>
            </a:r>
            <a:r>
              <a:rPr lang="en-US" sz="3000" u="sng" dirty="0" smtClean="0"/>
              <a:t>5.55</a:t>
            </a:r>
            <a:r>
              <a:rPr lang="en-US" sz="3000" dirty="0" smtClean="0"/>
              <a:t> Billion annually.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PROPOSED</a:t>
            </a:r>
            <a:r>
              <a:rPr lang="en-US" b="1" dirty="0" smtClean="0">
                <a:solidFill>
                  <a:srgbClr val="4A0B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Cambria Math" pitchFamily="18" charset="0"/>
                <a:cs typeface="Gautami" pitchFamily="34" charset="0"/>
              </a:rPr>
              <a:t> </a:t>
            </a:r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VIRTUAL WALLET SYTEM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VIRTUAL WALLET system enables a user to transfer money through mobile phones using NFC technology.</a:t>
            </a:r>
          </a:p>
          <a:p>
            <a:r>
              <a:rPr lang="en-IN" dirty="0" smtClean="0"/>
              <a:t> </a:t>
            </a:r>
            <a:r>
              <a:rPr lang="en-IN" dirty="0"/>
              <a:t>It is as easy for the customer to just install an application, choose a method for payment and tap around to start making payments.  </a:t>
            </a:r>
            <a:endParaRPr lang="en-IN" dirty="0" smtClean="0"/>
          </a:p>
          <a:p>
            <a:r>
              <a:rPr lang="en-US" dirty="0" smtClean="0"/>
              <a:t>Introduce the idea of prepaid money transfer for the first time.</a:t>
            </a:r>
            <a:endParaRPr lang="en-IN" dirty="0"/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4752528" cy="5832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NFC ENABLED PHONE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99592" y="1340768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SYSTEM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971600" y="4869160"/>
            <a:ext cx="27363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 /PREPAID CARD DETAILS STORAGE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03848" y="2492896"/>
            <a:ext cx="151216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WALLET APPLICATION</a:t>
            </a:r>
            <a:endParaRPr lang="en-IN" dirty="0"/>
          </a:p>
        </p:txBody>
      </p:sp>
      <p:cxnSp>
        <p:nvCxnSpPr>
          <p:cNvPr id="9" name="Straight Arrow Connector 8"/>
          <p:cNvCxnSpPr>
            <a:stCxn id="6" idx="7"/>
            <a:endCxn id="7" idx="2"/>
          </p:cNvCxnSpPr>
          <p:nvPr/>
        </p:nvCxnSpPr>
        <p:spPr>
          <a:xfrm flipV="1">
            <a:off x="3307181" y="4221088"/>
            <a:ext cx="652751" cy="774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endCxn id="7" idx="0"/>
          </p:cNvCxnSpPr>
          <p:nvPr/>
        </p:nvCxnSpPr>
        <p:spPr>
          <a:xfrm>
            <a:off x="2987824" y="1772816"/>
            <a:ext cx="972108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40152" y="4077072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NFC READER DEVICE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4" idx="3"/>
            <a:endCxn id="13" idx="1"/>
          </p:cNvCxnSpPr>
          <p:nvPr/>
        </p:nvCxnSpPr>
        <p:spPr>
          <a:xfrm>
            <a:off x="5292080" y="3465004"/>
            <a:ext cx="648072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2080" y="2780928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TAP / OR CLOSER CONTACT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5508104" y="692696"/>
            <a:ext cx="1656184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SYSTEM</a:t>
            </a:r>
            <a:endParaRPr lang="en-IN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6516216" y="2348880"/>
            <a:ext cx="72008" cy="18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524328" y="476672"/>
            <a:ext cx="136815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GATEWAY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34" idx="3"/>
            <a:endCxn id="17" idx="1"/>
          </p:cNvCxnSpPr>
          <p:nvPr/>
        </p:nvCxnSpPr>
        <p:spPr>
          <a:xfrm flipV="1">
            <a:off x="7164288" y="1052736"/>
            <a:ext cx="36004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524328" y="2924944"/>
            <a:ext cx="14756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AMOUNT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17" idx="2"/>
            <a:endCxn id="26" idx="0"/>
          </p:cNvCxnSpPr>
          <p:nvPr/>
        </p:nvCxnSpPr>
        <p:spPr>
          <a:xfrm>
            <a:off x="8208404" y="1628800"/>
            <a:ext cx="5375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SERVICE OFFERING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3092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8ED10B-2870-41DE-B149-95FD96BE5F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1F8ED10B-2870-41DE-B149-95FD96BE5F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F70CA6-8768-4DA1-9903-2D388970B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8DF70CA6-8768-4DA1-9903-2D388970B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17095A-3A06-4C39-83EA-8403571EC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1417095A-3A06-4C39-83EA-8403571EC6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MARKET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 smtClean="0"/>
              <a:t>Virtual </a:t>
            </a:r>
            <a:r>
              <a:rPr lang="en-IN" sz="2800" dirty="0"/>
              <a:t>wallet mainly aims at </a:t>
            </a:r>
            <a:r>
              <a:rPr lang="en-IN" sz="2800" b="1" dirty="0"/>
              <a:t>working class people </a:t>
            </a:r>
            <a:r>
              <a:rPr lang="en-IN" sz="2800" dirty="0"/>
              <a:t>and</a:t>
            </a:r>
            <a:r>
              <a:rPr lang="en-IN" sz="2800" b="1" dirty="0"/>
              <a:t> students </a:t>
            </a:r>
            <a:r>
              <a:rPr lang="en-IN" sz="2800" dirty="0"/>
              <a:t>who own a mobile phone supporting NFC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This </a:t>
            </a:r>
            <a:r>
              <a:rPr lang="en-IN" sz="2800" dirty="0"/>
              <a:t>system mainly aims at the </a:t>
            </a:r>
            <a:r>
              <a:rPr lang="en-IN" sz="2800" b="1" dirty="0"/>
              <a:t>Indian</a:t>
            </a:r>
            <a:r>
              <a:rPr lang="en-IN" sz="2800" dirty="0"/>
              <a:t> </a:t>
            </a:r>
            <a:r>
              <a:rPr lang="en-IN" sz="2800" dirty="0" smtClean="0"/>
              <a:t>market where </a:t>
            </a:r>
            <a:r>
              <a:rPr lang="en-IN" sz="2800" dirty="0"/>
              <a:t>working class is now at their </a:t>
            </a:r>
            <a:r>
              <a:rPr lang="en-IN" sz="2800" b="1" dirty="0"/>
              <a:t>peak of rush</a:t>
            </a:r>
            <a:r>
              <a:rPr lang="en-IN" sz="2800" dirty="0"/>
              <a:t> and are in </a:t>
            </a:r>
            <a:r>
              <a:rPr lang="en-IN" sz="2800" b="1" dirty="0"/>
              <a:t>need for </a:t>
            </a:r>
            <a:r>
              <a:rPr lang="en-IN" sz="2800" b="1" dirty="0" smtClean="0"/>
              <a:t>speed.</a:t>
            </a:r>
          </a:p>
          <a:p>
            <a:r>
              <a:rPr lang="en-IN" sz="2800" dirty="0"/>
              <a:t>Another major </a:t>
            </a:r>
            <a:r>
              <a:rPr lang="en-IN" sz="2800" dirty="0" smtClean="0"/>
              <a:t>market involves </a:t>
            </a:r>
            <a:r>
              <a:rPr lang="en-IN" sz="2800" b="1" dirty="0"/>
              <a:t>large institutions</a:t>
            </a:r>
            <a:r>
              <a:rPr lang="en-IN" sz="2800" dirty="0"/>
              <a:t> like IT companies, </a:t>
            </a:r>
            <a:r>
              <a:rPr lang="en-IN" sz="2800" dirty="0" smtClean="0"/>
              <a:t>colleges look forward to </a:t>
            </a:r>
            <a:r>
              <a:rPr lang="en-IN" sz="2800" dirty="0"/>
              <a:t>incorporate </a:t>
            </a:r>
            <a:r>
              <a:rPr lang="en-IN" sz="2800" b="1" dirty="0"/>
              <a:t>cashless transaction</a:t>
            </a:r>
            <a:r>
              <a:rPr lang="en-IN" sz="2800" dirty="0"/>
              <a:t>. </a:t>
            </a:r>
            <a:endParaRPr lang="en-IN" sz="2800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34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3000" b="1" dirty="0"/>
              <a:t>Students</a:t>
            </a:r>
            <a:r>
              <a:rPr lang="en-IN" sz="3000" dirty="0"/>
              <a:t> fall in the target group since </a:t>
            </a:r>
            <a:r>
              <a:rPr lang="en-IN" sz="3000" dirty="0" smtClean="0"/>
              <a:t>they would </a:t>
            </a:r>
            <a:r>
              <a:rPr lang="en-IN" sz="3000" dirty="0"/>
              <a:t>fantasise the </a:t>
            </a:r>
            <a:r>
              <a:rPr lang="en-IN" sz="3000" b="1" dirty="0"/>
              <a:t>fancy of tap and pay concept</a:t>
            </a:r>
            <a:r>
              <a:rPr lang="en-IN" sz="3000" dirty="0" smtClean="0"/>
              <a:t>.</a:t>
            </a:r>
            <a:endParaRPr lang="en-IN" sz="3000" dirty="0"/>
          </a:p>
          <a:p>
            <a:r>
              <a:rPr lang="en-IN" sz="3000" dirty="0" smtClean="0"/>
              <a:t>Any </a:t>
            </a:r>
            <a:r>
              <a:rPr lang="en-IN" sz="3000" b="1" dirty="0"/>
              <a:t>vendor</a:t>
            </a:r>
            <a:r>
              <a:rPr lang="en-IN" sz="3000" dirty="0"/>
              <a:t> who has a shop for himself </a:t>
            </a:r>
            <a:r>
              <a:rPr lang="en-IN" sz="3000" dirty="0" smtClean="0"/>
              <a:t>and is </a:t>
            </a:r>
            <a:r>
              <a:rPr lang="en-IN" sz="3000" dirty="0"/>
              <a:t>ready to digitize their transaction system is a target. </a:t>
            </a:r>
            <a:r>
              <a:rPr lang="en-IN" sz="3000" dirty="0" smtClean="0"/>
              <a:t>Large </a:t>
            </a:r>
            <a:r>
              <a:rPr lang="en-IN" sz="3000" b="1" dirty="0" smtClean="0"/>
              <a:t>malls</a:t>
            </a:r>
            <a:r>
              <a:rPr lang="en-IN" sz="3000" dirty="0" smtClean="0"/>
              <a:t> where the virtual kiosk could be implemented. </a:t>
            </a:r>
          </a:p>
          <a:p>
            <a:r>
              <a:rPr lang="en-IN" sz="3000" dirty="0"/>
              <a:t>Roughly around </a:t>
            </a:r>
            <a:r>
              <a:rPr lang="en-IN" sz="3000" b="1" dirty="0" smtClean="0"/>
              <a:t>27,00,000</a:t>
            </a:r>
            <a:r>
              <a:rPr lang="en-IN" sz="3000" dirty="0" smtClean="0"/>
              <a:t> </a:t>
            </a:r>
            <a:r>
              <a:rPr lang="en-IN" sz="3000" dirty="0"/>
              <a:t>[Census India] people own a smart phone in India. Keeping aside the fact that an initial set of audience would resist change, </a:t>
            </a:r>
            <a:r>
              <a:rPr lang="en-IN" sz="3000" b="1" dirty="0" smtClean="0"/>
              <a:t>10,00,000</a:t>
            </a:r>
            <a:r>
              <a:rPr lang="en-IN" sz="3000" dirty="0" smtClean="0"/>
              <a:t> </a:t>
            </a:r>
            <a:r>
              <a:rPr lang="en-IN" sz="3000" dirty="0"/>
              <a:t>people would start using it in the first phase. </a:t>
            </a:r>
          </a:p>
        </p:txBody>
      </p:sp>
    </p:spTree>
    <p:extLst>
      <p:ext uri="{BB962C8B-B14F-4D97-AF65-F5344CB8AC3E}">
        <p14:creationId xmlns:p14="http://schemas.microsoft.com/office/powerpoint/2010/main" val="412902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1052</Words>
  <Application>Microsoft Office PowerPoint</Application>
  <PresentationFormat>On-screen Show (4:3)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Malgun Gothic</vt:lpstr>
      <vt:lpstr>Adobe Gothic Std B</vt:lpstr>
      <vt:lpstr>Adobe Heiti Std R</vt:lpstr>
      <vt:lpstr>Aharoni</vt:lpstr>
      <vt:lpstr>Arial</vt:lpstr>
      <vt:lpstr>Berlin Sans FB</vt:lpstr>
      <vt:lpstr>Berlin Sans FB Demi</vt:lpstr>
      <vt:lpstr>Calibri</vt:lpstr>
      <vt:lpstr>Cambria Math</vt:lpstr>
      <vt:lpstr>Candara</vt:lpstr>
      <vt:lpstr>Gautami</vt:lpstr>
      <vt:lpstr>Times New Roman</vt:lpstr>
      <vt:lpstr>Office Theme</vt:lpstr>
      <vt:lpstr>VIRTUAL WALLET</vt:lpstr>
      <vt:lpstr>PowerPoint Presentation</vt:lpstr>
      <vt:lpstr>TAP TO PAY</vt:lpstr>
      <vt:lpstr>PROBLEMS / OPPORTUNITIES</vt:lpstr>
      <vt:lpstr>PROPOSED VIRTUAL WALLET SYTEM</vt:lpstr>
      <vt:lpstr>PowerPoint Presentation</vt:lpstr>
      <vt:lpstr>SERVICE OFFERING</vt:lpstr>
      <vt:lpstr>MARKET ANALYSIS</vt:lpstr>
      <vt:lpstr>PowerPoint Presentation</vt:lpstr>
      <vt:lpstr>COMPETITOR ANALYSIS</vt:lpstr>
      <vt:lpstr>PowerPoint Presentation</vt:lpstr>
      <vt:lpstr>PowerPoint Presentation</vt:lpstr>
      <vt:lpstr>MARKET STRATEGY</vt:lpstr>
      <vt:lpstr>VENDORS FIRST </vt:lpstr>
      <vt:lpstr>EASY ACCESS</vt:lpstr>
      <vt:lpstr>FASTER ACCESS</vt:lpstr>
      <vt:lpstr>OPERATION AND IMPLEMENTATION</vt:lpstr>
      <vt:lpstr>PowerPoint Presentation</vt:lpstr>
      <vt:lpstr>FINANCIAL ANALYSIS</vt:lpstr>
      <vt:lpstr>INVESTMENT</vt:lpstr>
      <vt:lpstr>SHARE HOLDING</vt:lpstr>
      <vt:lpstr>PROFIT ANALYSIS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WALLET</dc:title>
  <dc:creator>sriram</dc:creator>
  <cp:lastModifiedBy>Sriram Koushik U</cp:lastModifiedBy>
  <cp:revision>37</cp:revision>
  <dcterms:created xsi:type="dcterms:W3CDTF">2012-06-25T18:01:12Z</dcterms:created>
  <dcterms:modified xsi:type="dcterms:W3CDTF">2017-01-02T15:52:44Z</dcterms:modified>
</cp:coreProperties>
</file>