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3" r:id="rId4"/>
    <p:sldId id="264" r:id="rId5"/>
    <p:sldId id="272" r:id="rId6"/>
    <p:sldId id="265" r:id="rId7"/>
    <p:sldId id="266" r:id="rId8"/>
    <p:sldId id="267" r:id="rId9"/>
    <p:sldId id="260" r:id="rId10"/>
    <p:sldId id="273" r:id="rId11"/>
    <p:sldId id="261" r:id="rId12"/>
    <p:sldId id="262" r:id="rId13"/>
    <p:sldId id="276" r:id="rId14"/>
    <p:sldId id="27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E0753-F476-EF62-0918-0A169C9C572E}" v="3" dt="2019-09-03T15:50:5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ram-lab/github-tutoria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www.udacity.com/course/version-control-with-git--ud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tlassian.com/git/tutorials/what-is-version-contr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git/comments/99ul9f/git_workflow_diagram_showcasing_the_role_of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git/comments/99ul9f/git_workflow_diagram_showcasing_the_role_of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riram-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riram-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cbi-hackathons.github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riram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2EAF-3BFD-4B00-9E7C-2F4A3EAB1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 to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B8C75-CC59-4C26-AA7C-B52B6279F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10 </a:t>
            </a:r>
            <a:r>
              <a:rPr lang="en-US" dirty="0">
                <a:cs typeface="Calibri"/>
              </a:rPr>
              <a:t>September 2019</a:t>
            </a:r>
          </a:p>
        </p:txBody>
      </p:sp>
      <p:sp>
        <p:nvSpPr>
          <p:cNvPr id="5" name="AutoShape 4" descr="Image result for git"/>
          <p:cNvSpPr>
            <a:spLocks noChangeAspect="1" noChangeArrowheads="1"/>
          </p:cNvSpPr>
          <p:nvPr/>
        </p:nvSpPr>
        <p:spPr bwMode="auto">
          <a:xfrm>
            <a:off x="155575" y="-80010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89" y="365125"/>
            <a:ext cx="1075231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Calibri Light"/>
              </a:rPr>
              <a:t>Applying </a:t>
            </a:r>
            <a:r>
              <a:rPr lang="en-US" sz="3600" dirty="0" err="1" smtClean="0">
                <a:cs typeface="Calibri Light"/>
              </a:rPr>
              <a:t>Git</a:t>
            </a:r>
            <a:r>
              <a:rPr lang="en-US" sz="3600" dirty="0" smtClean="0">
                <a:cs typeface="Calibri Light"/>
              </a:rPr>
              <a:t>| Permanently store your code in a safe place</a:t>
            </a:r>
            <a:endParaRPr lang="en-US" sz="3600" dirty="0">
              <a:cs typeface="Calibri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E40A6-5C05-497D-AC32-F6A3B8B7F492}"/>
              </a:ext>
            </a:extLst>
          </p:cNvPr>
          <p:cNvSpPr txBox="1"/>
          <p:nvPr/>
        </p:nvSpPr>
        <p:spPr>
          <a:xfrm>
            <a:off x="7550156" y="2089556"/>
            <a:ext cx="42436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cs typeface="Calibri"/>
              </a:rPr>
              <a:t>Benefits of keeping your code in a VSC: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alibri"/>
              </a:rPr>
              <a:t>Keep a shared history of all of the changes to your code and easily move back/forward to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alibri"/>
              </a:rPr>
              <a:t>Container-</a:t>
            </a:r>
            <a:r>
              <a:rPr lang="en-US" sz="2400" dirty="0" err="1" smtClean="0">
                <a:cs typeface="Calibri"/>
              </a:rPr>
              <a:t>izing</a:t>
            </a:r>
            <a:r>
              <a:rPr lang="en-US" sz="2400" dirty="0" smtClean="0">
                <a:cs typeface="Calibri"/>
              </a:rPr>
              <a:t>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Options for large files (&gt; 1GB)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Fail-safe in the case of hardware </a:t>
            </a:r>
            <a:r>
              <a:rPr lang="en-US" sz="2400" dirty="0" smtClean="0">
                <a:cs typeface="Calibri"/>
              </a:rPr>
              <a:t>malfunctions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16" y="1572904"/>
            <a:ext cx="5168458" cy="48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89" y="365125"/>
            <a:ext cx="1075231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Calibri Light"/>
              </a:rPr>
              <a:t>Applying </a:t>
            </a:r>
            <a:r>
              <a:rPr lang="en-US" sz="3600" dirty="0" err="1" smtClean="0">
                <a:cs typeface="Calibri Light"/>
              </a:rPr>
              <a:t>Git</a:t>
            </a:r>
            <a:r>
              <a:rPr lang="en-US" sz="3600" dirty="0" smtClean="0">
                <a:cs typeface="Calibri Light"/>
              </a:rPr>
              <a:t>| Permanently store your code in a safe place</a:t>
            </a:r>
            <a:endParaRPr lang="en-US" sz="3600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2009FE-DFFA-4F1A-BC54-7EADC34B6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2" r="-397"/>
          <a:stretch/>
        </p:blipFill>
        <p:spPr>
          <a:xfrm>
            <a:off x="135201" y="2149519"/>
            <a:ext cx="3522399" cy="3435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9421F-A572-4158-94C8-B8DCDA1BBC56}"/>
              </a:ext>
            </a:extLst>
          </p:cNvPr>
          <p:cNvSpPr txBox="1"/>
          <p:nvPr/>
        </p:nvSpPr>
        <p:spPr>
          <a:xfrm>
            <a:off x="1264624" y="1673330"/>
            <a:ext cx="1551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Branches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D1D1D-91C4-4962-A88D-8F0FE6066A64}"/>
              </a:ext>
            </a:extLst>
          </p:cNvPr>
          <p:cNvSpPr txBox="1"/>
          <p:nvPr/>
        </p:nvSpPr>
        <p:spPr>
          <a:xfrm>
            <a:off x="5072114" y="3597274"/>
            <a:ext cx="932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 A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File B</a:t>
            </a:r>
          </a:p>
          <a:p>
            <a:r>
              <a:rPr lang="en-US" b="1" dirty="0">
                <a:cs typeface="Calibri"/>
              </a:rPr>
              <a:t>File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B5344-EFCA-4931-A2E6-BAD501C0F09A}"/>
              </a:ext>
            </a:extLst>
          </p:cNvPr>
          <p:cNvSpPr txBox="1"/>
          <p:nvPr/>
        </p:nvSpPr>
        <p:spPr>
          <a:xfrm>
            <a:off x="5063920" y="4809919"/>
            <a:ext cx="932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File A</a:t>
            </a:r>
          </a:p>
          <a:p>
            <a:r>
              <a:rPr lang="en-US" dirty="0">
                <a:cs typeface="Calibri"/>
              </a:rPr>
              <a:t>File B</a:t>
            </a:r>
          </a:p>
          <a:p>
            <a:r>
              <a:rPr lang="en-US" dirty="0">
                <a:cs typeface="Calibri"/>
              </a:rPr>
              <a:t>File C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File 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46F60-1692-4EF0-8A69-712C4BA25702}"/>
              </a:ext>
            </a:extLst>
          </p:cNvPr>
          <p:cNvSpPr txBox="1"/>
          <p:nvPr/>
        </p:nvSpPr>
        <p:spPr>
          <a:xfrm>
            <a:off x="5063920" y="1884822"/>
            <a:ext cx="932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File A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File B'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File C"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E22EB-5364-4FD2-A914-991B1E2455AB}"/>
              </a:ext>
            </a:extLst>
          </p:cNvPr>
          <p:cNvCxnSpPr/>
          <p:nvPr/>
        </p:nvCxnSpPr>
        <p:spPr>
          <a:xfrm>
            <a:off x="1264624" y="4101484"/>
            <a:ext cx="36262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5C4B8-A2EB-43FB-8C02-C08E70CAFCD9}"/>
              </a:ext>
            </a:extLst>
          </p:cNvPr>
          <p:cNvCxnSpPr>
            <a:cxnSpLocks/>
          </p:cNvCxnSpPr>
          <p:nvPr/>
        </p:nvCxnSpPr>
        <p:spPr>
          <a:xfrm flipV="1">
            <a:off x="2391508" y="2364451"/>
            <a:ext cx="2656333" cy="235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B9635D-6D77-420A-84AA-D023131C22C0}"/>
              </a:ext>
            </a:extLst>
          </p:cNvPr>
          <p:cNvSpPr txBox="1"/>
          <p:nvPr/>
        </p:nvSpPr>
        <p:spPr>
          <a:xfrm>
            <a:off x="4890831" y="3227540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1.0 - in production</a:t>
            </a:r>
            <a:endParaRPr lang="en-US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1D5FA-D516-4E7B-ABC4-699F1B3F558B}"/>
              </a:ext>
            </a:extLst>
          </p:cNvPr>
          <p:cNvSpPr txBox="1"/>
          <p:nvPr/>
        </p:nvSpPr>
        <p:spPr>
          <a:xfrm>
            <a:off x="4890831" y="1441346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1.1 - improvements</a:t>
            </a:r>
            <a:endParaRPr lang="en-US" b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54ACF-76AA-42F3-A246-84590B523753}"/>
              </a:ext>
            </a:extLst>
          </p:cNvPr>
          <p:cNvSpPr txBox="1"/>
          <p:nvPr/>
        </p:nvSpPr>
        <p:spPr>
          <a:xfrm>
            <a:off x="4890831" y="4546701"/>
            <a:ext cx="2849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Version 1.X - experimental</a:t>
            </a:r>
            <a:endParaRPr lang="en-US" b="1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E40A6-5C05-497D-AC32-F6A3B8B7F492}"/>
              </a:ext>
            </a:extLst>
          </p:cNvPr>
          <p:cNvSpPr txBox="1"/>
          <p:nvPr/>
        </p:nvSpPr>
        <p:spPr>
          <a:xfrm>
            <a:off x="7550156" y="2089556"/>
            <a:ext cx="42436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Benefits of keeping your code in a VSC: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Keep a shared history of all of the changes to your code and easily move back/forward to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Container-</a:t>
            </a:r>
            <a:r>
              <a:rPr lang="en-US" sz="2400" dirty="0" err="1">
                <a:cs typeface="Calibri"/>
              </a:rPr>
              <a:t>izing</a:t>
            </a:r>
            <a:r>
              <a:rPr lang="en-US" sz="2400" dirty="0">
                <a:cs typeface="Calibri"/>
              </a:rPr>
              <a:t>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Options for large files (&gt; 1GB)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Fail-safe in the case of hardware malfunctions</a:t>
            </a:r>
            <a:endParaRPr lang="en-US" sz="2400" dirty="0"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DE22EB-5364-4FD2-A914-991B1E2455AB}"/>
              </a:ext>
            </a:extLst>
          </p:cNvPr>
          <p:cNvCxnSpPr/>
          <p:nvPr/>
        </p:nvCxnSpPr>
        <p:spPr>
          <a:xfrm>
            <a:off x="1329520" y="5410083"/>
            <a:ext cx="36262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1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50305"/>
            <a:ext cx="9172575" cy="40767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Applying </a:t>
            </a:r>
            <a:r>
              <a:rPr lang="en-US" dirty="0" err="1">
                <a:cs typeface="Calibri Light"/>
              </a:rPr>
              <a:t>Git</a:t>
            </a:r>
            <a:r>
              <a:rPr lang="en-US" dirty="0" smtClean="0">
                <a:cs typeface="Calibri Light"/>
              </a:rPr>
              <a:t>| Sharing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9712" y="1627085"/>
            <a:ext cx="6709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Easy to share and update software via URL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88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Applying </a:t>
            </a:r>
            <a:r>
              <a:rPr lang="en-US" dirty="0" err="1">
                <a:cs typeface="Calibri Light"/>
              </a:rPr>
              <a:t>Git</a:t>
            </a:r>
            <a:r>
              <a:rPr lang="en-US" dirty="0" smtClean="0">
                <a:cs typeface="Calibri Light"/>
              </a:rPr>
              <a:t>| Sharing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75426"/>
            <a:ext cx="610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Code transparency and reproducibility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019300"/>
            <a:ext cx="8601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Applying </a:t>
            </a:r>
            <a:r>
              <a:rPr lang="en-US" dirty="0" err="1">
                <a:cs typeface="Calibri Light"/>
              </a:rPr>
              <a:t>Git</a:t>
            </a:r>
            <a:r>
              <a:rPr lang="en-US" dirty="0" smtClean="0">
                <a:cs typeface="Calibri Light"/>
              </a:rPr>
              <a:t>| Sharing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06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Large community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10" y="1490331"/>
            <a:ext cx="8011990" cy="53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08A2-3F89-4224-84F4-CDF54308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Useful features on GitHub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809B-B725-42EE-B30A-D9A188AC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SCRUM tables</a:t>
            </a:r>
          </a:p>
          <a:p>
            <a:r>
              <a:rPr lang="en-US" dirty="0">
                <a:cs typeface="Calibri"/>
              </a:rPr>
              <a:t>To-do lists (Issues)</a:t>
            </a:r>
          </a:p>
          <a:p>
            <a:r>
              <a:rPr lang="en-US" dirty="0">
                <a:cs typeface="Calibri"/>
              </a:rPr>
              <a:t>Making </a:t>
            </a:r>
            <a:r>
              <a:rPr lang="en-US" dirty="0" err="1">
                <a:cs typeface="Calibri"/>
              </a:rPr>
              <a:t>WikiPages</a:t>
            </a:r>
          </a:p>
          <a:p>
            <a:r>
              <a:rPr lang="en-US" dirty="0">
                <a:cs typeface="Calibri"/>
              </a:rPr>
              <a:t>Additional software</a:t>
            </a:r>
          </a:p>
        </p:txBody>
      </p:sp>
    </p:spTree>
    <p:extLst>
      <p:ext uri="{BB962C8B-B14F-4D97-AF65-F5344CB8AC3E}">
        <p14:creationId xmlns:p14="http://schemas.microsoft.com/office/powerpoint/2010/main" val="330900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08A2-3F89-4224-84F4-CDF54308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and getting started on Git/GitHub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809B-B725-42EE-B30A-D9A188AC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wrote a tutorial that covers the basics:</a:t>
            </a:r>
          </a:p>
          <a:p>
            <a:pPr lvl="1"/>
            <a:r>
              <a:rPr lang="en-US" dirty="0">
                <a:ea typeface="+mn-lt"/>
                <a:cs typeface="+mn-lt"/>
                <a:hlinkClick r:id=""/>
              </a:rPr>
              <a:t>https://github.com/sriram-lab/github-tutorials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Free course on Udacity: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https://www.udacity.com/course/version-control-with-git--ud123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official Git documentation: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https://git-scm.com/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official GitHub documentation: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https://guides.github.com/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7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4623-EA7D-4D60-9484-DE46E3F9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E7CA-12E6-4785-9DD3-C579A14D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version control?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What is </a:t>
            </a:r>
            <a:r>
              <a:rPr lang="en-US" dirty="0" err="1">
                <a:cs typeface="Calibri"/>
              </a:rPr>
              <a:t>Git</a:t>
            </a:r>
            <a:r>
              <a:rPr lang="en-US" dirty="0" smtClean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What is GitHub</a:t>
            </a:r>
            <a:r>
              <a:rPr lang="en-US" dirty="0" smtClean="0">
                <a:cs typeface="Calibri"/>
              </a:rPr>
              <a:t>?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How </a:t>
            </a:r>
            <a:r>
              <a:rPr lang="en-US" dirty="0">
                <a:cs typeface="Calibri"/>
              </a:rPr>
              <a:t>I use </a:t>
            </a:r>
            <a:r>
              <a:rPr lang="en-US" dirty="0" err="1" smtClean="0">
                <a:cs typeface="Calibri"/>
              </a:rPr>
              <a:t>Git</a:t>
            </a:r>
            <a:r>
              <a:rPr lang="en-US" dirty="0" smtClean="0">
                <a:cs typeface="Calibri"/>
              </a:rPr>
              <a:t> and GitHub on </a:t>
            </a:r>
            <a:r>
              <a:rPr lang="en-US" dirty="0">
                <a:cs typeface="Calibri"/>
              </a:rPr>
              <a:t>a daily</a:t>
            </a:r>
            <a:endParaRPr lang="en-US" dirty="0"/>
          </a:p>
          <a:p>
            <a:r>
              <a:rPr lang="en-US" dirty="0" smtClean="0">
                <a:cs typeface="Calibri"/>
              </a:rPr>
              <a:t>Useful </a:t>
            </a:r>
            <a:r>
              <a:rPr lang="en-US" dirty="0">
                <a:cs typeface="Calibri"/>
              </a:rPr>
              <a:t>GitHub features</a:t>
            </a:r>
          </a:p>
          <a:p>
            <a:r>
              <a:rPr lang="en-US" dirty="0">
                <a:cs typeface="Calibri"/>
              </a:rPr>
              <a:t>Summary and resources </a:t>
            </a:r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30" y="667360"/>
            <a:ext cx="1813902" cy="18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33" y="3015029"/>
            <a:ext cx="57340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22" y="571390"/>
            <a:ext cx="1948900" cy="19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2C25-7A27-4120-8920-F9F8C91E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version control?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1ED7-578D-421F-843D-429F174B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>
                <a:cs typeface="Calibri" panose="020F0502020204030204"/>
              </a:rPr>
              <a:t>Version control systems</a:t>
            </a:r>
            <a:r>
              <a:rPr lang="en-US" sz="3100" dirty="0">
                <a:cs typeface="Calibri" panose="020F0502020204030204"/>
              </a:rPr>
              <a:t> are software that allows teams to manage changes in code over time.</a:t>
            </a:r>
          </a:p>
          <a:p>
            <a:pPr marL="0" indent="0">
              <a:buNone/>
            </a:pPr>
            <a:endParaRPr lang="en-US" sz="11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Benefits of VC:</a:t>
            </a:r>
          </a:p>
          <a:p>
            <a:pPr marL="514350" indent="-514350">
              <a:buAutoNum type="arabicPeriod"/>
            </a:pPr>
            <a:r>
              <a:rPr lang="en-US" sz="3100" dirty="0">
                <a:cs typeface="Calibri" panose="020F0502020204030204"/>
              </a:rPr>
              <a:t>Keep a complete history of every </a:t>
            </a:r>
            <a:r>
              <a:rPr lang="en-US" sz="3100" dirty="0" smtClean="0">
                <a:cs typeface="Calibri" panose="020F0502020204030204"/>
              </a:rPr>
              <a:t>file / can recover different file versions easily</a:t>
            </a:r>
            <a:endParaRPr lang="en-US" sz="31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100" dirty="0">
                <a:cs typeface="Calibri" panose="020F0502020204030204"/>
              </a:rPr>
              <a:t>Independent containers (branches) for different projects and a way </a:t>
            </a:r>
            <a:r>
              <a:rPr lang="en-US" sz="3100" dirty="0" smtClean="0">
                <a:cs typeface="Calibri" panose="020F0502020204030204"/>
              </a:rPr>
              <a:t>to sync /  </a:t>
            </a:r>
            <a:r>
              <a:rPr lang="en-US" sz="3100" dirty="0">
                <a:cs typeface="Calibri" panose="020F0502020204030204"/>
              </a:rPr>
              <a:t>merge these </a:t>
            </a:r>
            <a:r>
              <a:rPr lang="en-US" sz="3100" dirty="0" smtClean="0">
                <a:cs typeface="Calibri" panose="020F0502020204030204"/>
              </a:rPr>
              <a:t>branches </a:t>
            </a:r>
            <a:r>
              <a:rPr lang="en-US" sz="3100" dirty="0" smtClean="0">
                <a:cs typeface="Calibri" panose="020F0502020204030204"/>
              </a:rPr>
              <a:t>for collaborations</a:t>
            </a:r>
            <a:endParaRPr lang="en-US" sz="31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100" dirty="0">
                <a:cs typeface="Calibri" panose="020F0502020204030204"/>
              </a:rPr>
              <a:t>Tons of open source tools to help develop better </a:t>
            </a:r>
            <a:r>
              <a:rPr lang="en-US" sz="3100" dirty="0" smtClean="0">
                <a:cs typeface="Calibri" panose="020F0502020204030204"/>
              </a:rPr>
              <a:t>code, automate tasks,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8E7FE-EA2D-4952-BCC8-3294C624CE88}"/>
              </a:ext>
            </a:extLst>
          </p:cNvPr>
          <p:cNvSpPr txBox="1"/>
          <p:nvPr/>
        </p:nvSpPr>
        <p:spPr>
          <a:xfrm>
            <a:off x="834320" y="6422938"/>
            <a:ext cx="35497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2"/>
              </a:rPr>
              <a:t>https://www.atlassian.com/git/tutorials/what-is-version-control</a:t>
            </a:r>
            <a:endParaRPr lang="en-US" sz="1000" dirty="0"/>
          </a:p>
        </p:txBody>
      </p:sp>
      <p:pic>
        <p:nvPicPr>
          <p:cNvPr id="5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A68A9D0-532E-4EA6-8280-A37065C6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6" y="2965804"/>
            <a:ext cx="4310332" cy="154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5F32D-45BF-419C-9E4D-C454A7EE825A}"/>
              </a:ext>
            </a:extLst>
          </p:cNvPr>
          <p:cNvSpPr txBox="1"/>
          <p:nvPr/>
        </p:nvSpPr>
        <p:spPr>
          <a:xfrm>
            <a:off x="6975024" y="5132628"/>
            <a:ext cx="1506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 </a:t>
            </a: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6E795-9943-4B64-930E-10BC6C202A00}"/>
              </a:ext>
            </a:extLst>
          </p:cNvPr>
          <p:cNvSpPr txBox="1"/>
          <p:nvPr/>
        </p:nvSpPr>
        <p:spPr>
          <a:xfrm>
            <a:off x="8204110" y="1614407"/>
            <a:ext cx="16425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New features branch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1A0F3-5208-473C-88DD-65FA58507C29}"/>
              </a:ext>
            </a:extLst>
          </p:cNvPr>
          <p:cNvSpPr txBox="1"/>
          <p:nvPr/>
        </p:nvSpPr>
        <p:spPr>
          <a:xfrm>
            <a:off x="8543170" y="5136414"/>
            <a:ext cx="964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Fix bugs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A6B79-45D0-42C6-A683-2CE887B9A0A1}"/>
              </a:ext>
            </a:extLst>
          </p:cNvPr>
          <p:cNvSpPr txBox="1"/>
          <p:nvPr/>
        </p:nvSpPr>
        <p:spPr>
          <a:xfrm>
            <a:off x="10408921" y="1813142"/>
            <a:ext cx="1276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C203A-1D4B-42EF-8303-02EBBE73460C}"/>
              </a:ext>
            </a:extLst>
          </p:cNvPr>
          <p:cNvSpPr txBox="1"/>
          <p:nvPr/>
        </p:nvSpPr>
        <p:spPr>
          <a:xfrm>
            <a:off x="9397199" y="5002209"/>
            <a:ext cx="11950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Optimized things</a:t>
            </a:r>
            <a:endParaRPr lang="en-US" dirty="0"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629623" y="4262511"/>
            <a:ext cx="0" cy="73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073092" y="4276579"/>
            <a:ext cx="0" cy="73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689725" y="4290647"/>
            <a:ext cx="0" cy="73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52851" y="6018389"/>
            <a:ext cx="35184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A5F32D-45BF-419C-9E4D-C454A7EE825A}"/>
              </a:ext>
            </a:extLst>
          </p:cNvPr>
          <p:cNvSpPr txBox="1"/>
          <p:nvPr/>
        </p:nvSpPr>
        <p:spPr>
          <a:xfrm>
            <a:off x="8918275" y="6053606"/>
            <a:ext cx="753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25385" y="2334484"/>
            <a:ext cx="0" cy="73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034721" y="2306905"/>
            <a:ext cx="0" cy="73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339732" y="3378353"/>
            <a:ext cx="63747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7B14-AF48-47EE-A9A1-6977F252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Git?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B32DD8-A45D-4162-A553-98E3ED76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56"/>
          <a:stretch/>
        </p:blipFill>
        <p:spPr>
          <a:xfrm>
            <a:off x="4357083" y="131463"/>
            <a:ext cx="7782540" cy="3610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F5055-D2C0-41D6-9D02-9C610C16B22E}"/>
              </a:ext>
            </a:extLst>
          </p:cNvPr>
          <p:cNvSpPr txBox="1"/>
          <p:nvPr/>
        </p:nvSpPr>
        <p:spPr>
          <a:xfrm>
            <a:off x="838200" y="1621177"/>
            <a:ext cx="351888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Git</a:t>
            </a:r>
            <a:r>
              <a:rPr lang="en-US" sz="2000" dirty="0"/>
              <a:t> is the specific version control software most people use today.</a:t>
            </a:r>
            <a:r>
              <a:rPr lang="en-US" dirty="0"/>
              <a:t> </a:t>
            </a:r>
          </a:p>
          <a:p>
            <a:endParaRPr lang="en-US" sz="1000" dirty="0">
              <a:cs typeface="Calibri"/>
            </a:endParaRPr>
          </a:p>
          <a:p>
            <a:r>
              <a:rPr lang="en-US" sz="2000" dirty="0">
                <a:cs typeface="Calibri"/>
              </a:rPr>
              <a:t>1. </a:t>
            </a:r>
            <a:r>
              <a:rPr lang="en-US" sz="2000" dirty="0">
                <a:highlight>
                  <a:srgbClr val="C0C0C0"/>
                </a:highlight>
                <a:latin typeface="Consolas"/>
                <a:cs typeface="Calibri"/>
              </a:rPr>
              <a:t>git </a:t>
            </a:r>
            <a:r>
              <a:rPr lang="en-US" sz="2000" dirty="0" err="1">
                <a:highlight>
                  <a:srgbClr val="C0C0C0"/>
                </a:highlight>
                <a:latin typeface="Consolas"/>
                <a:cs typeface="Calibri"/>
              </a:rPr>
              <a:t>init</a:t>
            </a:r>
            <a:r>
              <a:rPr lang="en-US" sz="2000" dirty="0">
                <a:cs typeface="Calibri"/>
              </a:rPr>
              <a:t>: Have a local folder (repo) point to a remote location.</a:t>
            </a:r>
          </a:p>
          <a:p>
            <a:endParaRPr lang="en-US" sz="1000" dirty="0">
              <a:cs typeface="Calibri"/>
            </a:endParaRPr>
          </a:p>
          <a:p>
            <a:r>
              <a:rPr lang="en-US" sz="2000" dirty="0">
                <a:cs typeface="Calibri"/>
              </a:rPr>
              <a:t>2. </a:t>
            </a:r>
            <a:r>
              <a:rPr lang="en-US" sz="2000" dirty="0">
                <a:highlight>
                  <a:srgbClr val="C0C0C0"/>
                </a:highlight>
                <a:latin typeface="Consolas"/>
                <a:cs typeface="Calibri"/>
              </a:rPr>
              <a:t>git add</a:t>
            </a:r>
            <a:r>
              <a:rPr lang="en-US" sz="2000" dirty="0">
                <a:cs typeface="Calibri"/>
              </a:rPr>
              <a:t>: Add new local files to a "staging" area.</a:t>
            </a:r>
          </a:p>
          <a:p>
            <a:endParaRPr lang="en-US" sz="1000" dirty="0">
              <a:cs typeface="Calibri"/>
            </a:endParaRPr>
          </a:p>
          <a:p>
            <a:r>
              <a:rPr lang="en-US" sz="2000" dirty="0">
                <a:cs typeface="Calibri"/>
              </a:rPr>
              <a:t>3. </a:t>
            </a:r>
            <a:r>
              <a:rPr lang="en-US" sz="2000" dirty="0">
                <a:highlight>
                  <a:srgbClr val="C0C0C0"/>
                </a:highlight>
                <a:latin typeface="Consolas"/>
                <a:cs typeface="Calibri"/>
              </a:rPr>
              <a:t>git commit</a:t>
            </a:r>
            <a:r>
              <a:rPr lang="en-US" sz="2000" dirty="0">
                <a:cs typeface="Calibri"/>
              </a:rPr>
              <a:t>: Associate these additions with a unique identifier. </a:t>
            </a:r>
          </a:p>
          <a:p>
            <a:endParaRPr lang="en-US" sz="1000" dirty="0">
              <a:cs typeface="Calibri"/>
            </a:endParaRPr>
          </a:p>
          <a:p>
            <a:r>
              <a:rPr lang="en-US" sz="2000" dirty="0">
                <a:cs typeface="Calibri"/>
              </a:rPr>
              <a:t>4. </a:t>
            </a:r>
            <a:r>
              <a:rPr lang="en-US" sz="2000" dirty="0">
                <a:highlight>
                  <a:srgbClr val="C0C0C0"/>
                </a:highlight>
                <a:latin typeface="Consolas"/>
                <a:cs typeface="Calibri"/>
              </a:rPr>
              <a:t>git push</a:t>
            </a:r>
            <a:r>
              <a:rPr lang="en-US" sz="2000" dirty="0">
                <a:cs typeface="Calibri"/>
              </a:rPr>
              <a:t>: Finally, make changes in a remote location (</a:t>
            </a:r>
            <a:r>
              <a:rPr lang="en-US" sz="2000" dirty="0" err="1">
                <a:cs typeface="Calibri"/>
              </a:rPr>
              <a:t>ie</a:t>
            </a:r>
            <a:r>
              <a:rPr lang="en-US" sz="2000" dirty="0">
                <a:cs typeface="Calibri"/>
              </a:rPr>
              <a:t> GitHub's servers).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AB15-0FD2-420F-A1CE-5032FB0E2729}"/>
              </a:ext>
            </a:extLst>
          </p:cNvPr>
          <p:cNvSpPr txBox="1"/>
          <p:nvPr/>
        </p:nvSpPr>
        <p:spPr>
          <a:xfrm>
            <a:off x="4511368" y="6518787"/>
            <a:ext cx="6921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3"/>
              </a:rPr>
              <a:t>https://www.reddit.com/r/git/comments/99ul9f/git_workflow_diagram_showcasing_the_role_of/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94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7B14-AF48-47EE-A9A1-6977F252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Git?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B32DD8-A45D-4162-A553-98E3ED76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83" y="131463"/>
            <a:ext cx="7782540" cy="658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F5055-D2C0-41D6-9D02-9C610C16B22E}"/>
              </a:ext>
            </a:extLst>
          </p:cNvPr>
          <p:cNvSpPr txBox="1"/>
          <p:nvPr/>
        </p:nvSpPr>
        <p:spPr>
          <a:xfrm>
            <a:off x="840658" y="1627238"/>
            <a:ext cx="352158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5</a:t>
            </a:r>
            <a:r>
              <a:rPr lang="en-US" dirty="0" smtClean="0">
                <a:cs typeface="Calibri"/>
              </a:rPr>
              <a:t>. </a:t>
            </a:r>
            <a:r>
              <a:rPr lang="en-US" dirty="0" err="1">
                <a:highlight>
                  <a:srgbClr val="C0C0C0"/>
                </a:highlight>
                <a:latin typeface="Consolas"/>
                <a:cs typeface="Calibri"/>
              </a:rPr>
              <a:t>git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en-US" dirty="0" smtClean="0">
                <a:highlight>
                  <a:srgbClr val="C0C0C0"/>
                </a:highlight>
                <a:latin typeface="Consolas"/>
                <a:cs typeface="Calibri"/>
              </a:rPr>
              <a:t>fetch</a:t>
            </a:r>
            <a:r>
              <a:rPr lang="en-US" dirty="0" smtClean="0">
                <a:cs typeface="Calibri"/>
              </a:rPr>
              <a:t>: Find remote branches and track them locally.</a:t>
            </a:r>
            <a:endParaRPr lang="en-US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6</a:t>
            </a:r>
            <a:r>
              <a:rPr lang="en-US" dirty="0" smtClean="0">
                <a:cs typeface="Calibri"/>
              </a:rPr>
              <a:t>. </a:t>
            </a:r>
            <a:r>
              <a:rPr lang="en-US" dirty="0" err="1">
                <a:highlight>
                  <a:srgbClr val="C0C0C0"/>
                </a:highlight>
                <a:latin typeface="Consolas"/>
                <a:cs typeface="Calibri"/>
              </a:rPr>
              <a:t>git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en-US" dirty="0" smtClean="0">
                <a:highlight>
                  <a:srgbClr val="C0C0C0"/>
                </a:highlight>
                <a:latin typeface="Consolas"/>
                <a:cs typeface="Calibri"/>
              </a:rPr>
              <a:t>pull</a:t>
            </a:r>
            <a:r>
              <a:rPr lang="en-US" dirty="0" smtClean="0">
                <a:cs typeface="Calibri"/>
              </a:rPr>
              <a:t>: Bring changes from the remote to your local directory</a:t>
            </a:r>
            <a:endParaRPr lang="en-US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7</a:t>
            </a:r>
            <a:r>
              <a:rPr lang="en-US" dirty="0" smtClean="0">
                <a:cs typeface="Calibri"/>
              </a:rPr>
              <a:t>. </a:t>
            </a:r>
            <a:r>
              <a:rPr lang="en-US" dirty="0" err="1">
                <a:highlight>
                  <a:srgbClr val="C0C0C0"/>
                </a:highlight>
                <a:latin typeface="Consolas"/>
                <a:cs typeface="Calibri"/>
              </a:rPr>
              <a:t>git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en-US" dirty="0" smtClean="0">
                <a:highlight>
                  <a:srgbClr val="C0C0C0"/>
                </a:highlight>
                <a:latin typeface="Consolas"/>
                <a:cs typeface="Calibri"/>
              </a:rPr>
              <a:t>checkout</a:t>
            </a:r>
            <a:r>
              <a:rPr lang="en-US" dirty="0" smtClean="0">
                <a:cs typeface="Calibri"/>
              </a:rPr>
              <a:t>: If you have multiple branches with different content, this allows you to switch between branches.</a:t>
            </a:r>
            <a:endParaRPr lang="en-US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8</a:t>
            </a:r>
            <a:r>
              <a:rPr lang="en-US" dirty="0" smtClean="0">
                <a:cs typeface="Calibri"/>
              </a:rPr>
              <a:t>. </a:t>
            </a:r>
            <a:r>
              <a:rPr lang="en-US" dirty="0" err="1">
                <a:highlight>
                  <a:srgbClr val="C0C0C0"/>
                </a:highlight>
                <a:latin typeface="Consolas"/>
                <a:cs typeface="Calibri"/>
              </a:rPr>
              <a:t>git</a:t>
            </a:r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en-US" dirty="0" smtClean="0">
                <a:highlight>
                  <a:srgbClr val="C0C0C0"/>
                </a:highlight>
                <a:latin typeface="Consolas"/>
                <a:cs typeface="Calibri"/>
              </a:rPr>
              <a:t>merge/rebase</a:t>
            </a:r>
            <a:r>
              <a:rPr lang="en-US" dirty="0" smtClean="0">
                <a:cs typeface="Calibri"/>
              </a:rPr>
              <a:t>: If there are differences between the local and remote code, you need to eventuall</a:t>
            </a:r>
            <a:r>
              <a:rPr lang="en-US" dirty="0" smtClean="0">
                <a:cs typeface="Calibri"/>
              </a:rPr>
              <a:t>y </a:t>
            </a:r>
            <a:r>
              <a:rPr lang="en-US" dirty="0" smtClean="0">
                <a:cs typeface="Calibri"/>
              </a:rPr>
              <a:t>resolve those differences.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AB15-0FD2-420F-A1CE-5032FB0E2729}"/>
              </a:ext>
            </a:extLst>
          </p:cNvPr>
          <p:cNvSpPr txBox="1"/>
          <p:nvPr/>
        </p:nvSpPr>
        <p:spPr>
          <a:xfrm>
            <a:off x="4511368" y="6518787"/>
            <a:ext cx="6921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3"/>
              </a:rPr>
              <a:t>https://www.reddit.com/r/git/comments/99ul9f/git_workflow_diagram_showcasing_the_role_of/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860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1817431"/>
            <a:ext cx="5255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</a:t>
            </a:r>
            <a:r>
              <a:rPr lang="en-US" dirty="0" smtClean="0">
                <a:cs typeface="Calibri" panose="020F0502020204030204"/>
              </a:rPr>
              <a:t>like the Facebook/LinkedIn </a:t>
            </a:r>
            <a:r>
              <a:rPr lang="en-US" dirty="0">
                <a:cs typeface="Calibri" panose="020F0502020204030204"/>
              </a:rPr>
              <a:t>for software </a:t>
            </a:r>
            <a:r>
              <a:rPr lang="en-US" dirty="0" smtClean="0">
                <a:cs typeface="Calibri" panose="020F0502020204030204"/>
              </a:rPr>
              <a:t>developers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. Publishing your </a:t>
            </a:r>
            <a:r>
              <a:rPr lang="en-US" dirty="0" smtClean="0">
                <a:cs typeface="Calibri" panose="020F0502020204030204"/>
              </a:rPr>
              <a:t>work</a:t>
            </a:r>
            <a:r>
              <a:rPr lang="en-US" dirty="0" smtClean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as a repo</a:t>
            </a:r>
            <a:endParaRPr lang="en-US" dirty="0"/>
          </a:p>
          <a:p>
            <a:pPr marL="914400" lvl="1" indent="-457200"/>
            <a:r>
              <a:rPr lang="en-US" dirty="0">
                <a:cs typeface="Calibri" panose="020F0502020204030204"/>
              </a:rPr>
              <a:t>Lab project </a:t>
            </a:r>
            <a:r>
              <a:rPr lang="en-US" dirty="0" smtClean="0">
                <a:cs typeface="Calibri" panose="020F0502020204030204"/>
              </a:rPr>
              <a:t>site: </a:t>
            </a:r>
            <a:r>
              <a:rPr lang="en-US" dirty="0" smtClean="0">
                <a:ea typeface="+mn-lt"/>
                <a:cs typeface="+mn-lt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://github.com/sriram-lab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CA787D5-2C36-40E8-8C29-20758ECC9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9" t="540" r="5229" b="-2162"/>
          <a:stretch/>
        </p:blipFill>
        <p:spPr>
          <a:xfrm>
            <a:off x="5876021" y="565073"/>
            <a:ext cx="6270147" cy="54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like the Facebook/LinkedIn for software </a:t>
            </a:r>
            <a:r>
              <a:rPr lang="en-US" dirty="0" smtClean="0">
                <a:cs typeface="Calibri" panose="020F0502020204030204"/>
              </a:rPr>
              <a:t>developers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1. Publishing your work as a repo</a:t>
            </a:r>
            <a:endParaRPr lang="en-US" dirty="0"/>
          </a:p>
          <a:p>
            <a:pPr marL="914400" lvl="1" indent="-457200"/>
            <a:r>
              <a:rPr lang="en-US" dirty="0">
                <a:cs typeface="Calibri" panose="020F0502020204030204"/>
              </a:rPr>
              <a:t>Lab project site: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https://github.com/sriram-lab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2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smtClean="0">
                <a:cs typeface="Calibri" panose="020F0502020204030204"/>
              </a:rPr>
              <a:t>Fork and contribute to other projects (and get recognized for it)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05" y="1690688"/>
            <a:ext cx="5326839" cy="4360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3705" y="6176963"/>
            <a:ext cx="343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https://ncbi-hackathons.github.io/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7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A3E-BA37-49BA-BC7A-01BA157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443B-6913-41D9-968B-F81B05FA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34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GitHub is like the Facebook/LinkedIn for software </a:t>
            </a:r>
            <a:r>
              <a:rPr lang="en-US" dirty="0" smtClean="0">
                <a:cs typeface="Calibri" panose="020F0502020204030204"/>
              </a:rPr>
              <a:t>developers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cs typeface="Calibri" panose="020F0502020204030204"/>
              </a:rPr>
              <a:t>Publishing </a:t>
            </a:r>
            <a:r>
              <a:rPr lang="en-US" dirty="0">
                <a:cs typeface="Calibri" panose="020F0502020204030204"/>
              </a:rPr>
              <a:t>your work as a </a:t>
            </a:r>
            <a:r>
              <a:rPr lang="en-US" dirty="0" smtClean="0">
                <a:cs typeface="Calibri" panose="020F0502020204030204"/>
              </a:rPr>
              <a:t>repo</a:t>
            </a:r>
          </a:p>
          <a:p>
            <a:pPr lvl="1"/>
            <a:r>
              <a:rPr lang="en-US" dirty="0" smtClean="0">
                <a:cs typeface="Calibri" panose="020F0502020204030204"/>
              </a:rPr>
              <a:t>Lab </a:t>
            </a:r>
            <a:r>
              <a:rPr lang="en-US" dirty="0">
                <a:cs typeface="Calibri" panose="020F0502020204030204"/>
              </a:rPr>
              <a:t>project site: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https://github.com/sriram-lab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 Fork and contribute to other projects (and get recognized for it</a:t>
            </a:r>
            <a:r>
              <a:rPr lang="en-US" dirty="0" smtClean="0">
                <a:cs typeface="Calibri" panose="020F0502020204030204"/>
              </a:rPr>
              <a:t>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3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smtClean="0">
                <a:cs typeface="Calibri" panose="020F0502020204030204"/>
              </a:rPr>
              <a:t>Continually fix issues, add feature requests, and make live improvements with your code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14830E-B573-4618-809A-6CFEC3FC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44" y="2356464"/>
            <a:ext cx="5856748" cy="23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9FE-036F-464D-9CC5-8E892EC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Calibri Light"/>
              </a:rPr>
              <a:t>Applying </a:t>
            </a:r>
            <a:r>
              <a:rPr lang="en-US" sz="3600" dirty="0" err="1" smtClean="0">
                <a:cs typeface="Calibri Light"/>
              </a:rPr>
              <a:t>Git</a:t>
            </a:r>
            <a:r>
              <a:rPr lang="en-US" sz="3600" dirty="0" smtClean="0">
                <a:cs typeface="Calibri Light"/>
              </a:rPr>
              <a:t> | Developing code with others</a:t>
            </a:r>
            <a:r>
              <a:rPr lang="en-US" sz="3600" dirty="0">
                <a:cs typeface="Calibri Light"/>
              </a:rPr>
              <a:t> 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97ADA7D-E4E6-46AC-B4EC-1CC1CDB5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1490470"/>
            <a:ext cx="4955458" cy="2508739"/>
          </a:xfrm>
          <a:prstGeom prst="rect">
            <a:avLst/>
          </a:prstGeom>
        </p:spPr>
      </p:pic>
      <p:pic>
        <p:nvPicPr>
          <p:cNvPr id="6" name="Picture 6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062A100A-97CC-4FE4-AD22-657F23AA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69" y="1657465"/>
            <a:ext cx="1515339" cy="1461908"/>
          </a:xfrm>
          <a:prstGeom prst="rect">
            <a:avLst/>
          </a:prstGeom>
        </p:spPr>
      </p:pic>
      <p:pic>
        <p:nvPicPr>
          <p:cNvPr id="8" name="Picture 8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D3A1478A-0276-4BAF-AD32-A31943BA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52" y="1586292"/>
            <a:ext cx="1636486" cy="1612743"/>
          </a:xfrm>
          <a:prstGeom prst="rect">
            <a:avLst/>
          </a:prstGeom>
        </p:spPr>
      </p:pic>
      <p:pic>
        <p:nvPicPr>
          <p:cNvPr id="10" name="Picture 1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036241E-68C3-4E67-A3B9-7764D2E6C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248" y="3298116"/>
            <a:ext cx="1672772" cy="1609607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44544D7-4866-472A-AA6C-5E2398C6FAEF}"/>
              </a:ext>
            </a:extLst>
          </p:cNvPr>
          <p:cNvSpPr/>
          <p:nvPr/>
        </p:nvSpPr>
        <p:spPr>
          <a:xfrm>
            <a:off x="3134146" y="1898446"/>
            <a:ext cx="374197" cy="1083444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E4DC4A0-FA56-42B2-82EB-B483AE56F63B}"/>
              </a:ext>
            </a:extLst>
          </p:cNvPr>
          <p:cNvSpPr/>
          <p:nvPr/>
        </p:nvSpPr>
        <p:spPr>
          <a:xfrm flipH="1">
            <a:off x="8585335" y="2314716"/>
            <a:ext cx="214136" cy="98339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E0655-5149-43CC-A314-BD45E5554BCD}"/>
              </a:ext>
            </a:extLst>
          </p:cNvPr>
          <p:cNvSpPr txBox="1"/>
          <p:nvPr/>
        </p:nvSpPr>
        <p:spPr>
          <a:xfrm>
            <a:off x="7442268" y="1506022"/>
            <a:ext cx="111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July 2019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362DCE7-A812-442A-8E9B-CEDDC3B3590D}"/>
              </a:ext>
            </a:extLst>
          </p:cNvPr>
          <p:cNvSpPr/>
          <p:nvPr/>
        </p:nvSpPr>
        <p:spPr>
          <a:xfrm rot="10800000">
            <a:off x="8569029" y="3367649"/>
            <a:ext cx="188451" cy="39329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7CED-131A-4312-8349-58AC7B622A27}"/>
              </a:ext>
            </a:extLst>
          </p:cNvPr>
          <p:cNvSpPr txBox="1"/>
          <p:nvPr/>
        </p:nvSpPr>
        <p:spPr>
          <a:xfrm>
            <a:off x="838199" y="3753561"/>
            <a:ext cx="774713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 smtClean="0">
                <a:ea typeface="+mn-lt"/>
                <a:cs typeface="+mn-lt"/>
              </a:rPr>
              <a:t>Benefits: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ea typeface="+mn-lt"/>
                <a:cs typeface="+mn-lt"/>
              </a:rPr>
              <a:t>Maintain </a:t>
            </a:r>
            <a:r>
              <a:rPr lang="en-US" sz="2400" dirty="0">
                <a:ea typeface="+mn-lt"/>
                <a:cs typeface="+mn-lt"/>
              </a:rPr>
              <a:t>different versions of code for each </a:t>
            </a:r>
            <a:r>
              <a:rPr lang="en-US" sz="2400" dirty="0" smtClean="0">
                <a:ea typeface="+mn-lt"/>
                <a:cs typeface="+mn-lt"/>
              </a:rPr>
              <a:t>person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ea typeface="+mn-lt"/>
                <a:cs typeface="+mn-lt"/>
              </a:rPr>
              <a:t>Easier way to merge</a:t>
            </a:r>
            <a:r>
              <a:rPr lang="en-US" sz="2400" dirty="0">
                <a:ea typeface="+mn-lt"/>
                <a:cs typeface="+mn-lt"/>
              </a:rPr>
              <a:t>, share, and review each other's code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ea typeface="+mn-lt"/>
                <a:cs typeface="+mn-lt"/>
              </a:rPr>
              <a:t>With GitHub: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dirty="0" smtClean="0">
                <a:ea typeface="+mn-lt"/>
                <a:cs typeface="+mn-lt"/>
              </a:rPr>
              <a:t>as productivity/ project management </a:t>
            </a:r>
            <a:r>
              <a:rPr lang="en-US" sz="2400" dirty="0">
                <a:ea typeface="+mn-lt"/>
                <a:cs typeface="+mn-lt"/>
              </a:rPr>
              <a:t>tools for teams (</a:t>
            </a:r>
            <a:r>
              <a:rPr lang="en-US" sz="2400" dirty="0" err="1">
                <a:ea typeface="+mn-lt"/>
                <a:cs typeface="+mn-lt"/>
              </a:rPr>
              <a:t>ie</a:t>
            </a:r>
            <a:r>
              <a:rPr lang="en-US" sz="2400" dirty="0">
                <a:ea typeface="+mn-lt"/>
                <a:cs typeface="+mn-lt"/>
              </a:rPr>
              <a:t> SCRUM boards, To-Do lists, </a:t>
            </a:r>
            <a:r>
              <a:rPr lang="en-US" sz="2400" dirty="0" err="1">
                <a:ea typeface="+mn-lt"/>
                <a:cs typeface="+mn-lt"/>
              </a:rPr>
              <a:t>etc</a:t>
            </a:r>
            <a:r>
              <a:rPr lang="en-US" sz="2400" dirty="0" smtClean="0">
                <a:ea typeface="+mn-lt"/>
                <a:cs typeface="+mn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+mn-lt"/>
                <a:cs typeface="+mn-lt"/>
              </a:rPr>
              <a:t>Easy way to document code with Markdown</a:t>
            </a:r>
            <a:endParaRPr lang="en-US" sz="2400" dirty="0" smtClean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8343" y="1501956"/>
            <a:ext cx="5016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9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517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 Version Control</vt:lpstr>
      <vt:lpstr>Outline</vt:lpstr>
      <vt:lpstr>What is version control?</vt:lpstr>
      <vt:lpstr>What is Git?</vt:lpstr>
      <vt:lpstr>What is Git?</vt:lpstr>
      <vt:lpstr>What is GitHub?</vt:lpstr>
      <vt:lpstr>What is GitHub?</vt:lpstr>
      <vt:lpstr>What is GitHub?</vt:lpstr>
      <vt:lpstr>Applying Git | Developing code with others </vt:lpstr>
      <vt:lpstr>Applying Git| Permanently store your code in a safe place</vt:lpstr>
      <vt:lpstr>Applying Git| Permanently store your code in a safe place</vt:lpstr>
      <vt:lpstr>Applying Git| Sharing code</vt:lpstr>
      <vt:lpstr>Applying Git| Sharing code</vt:lpstr>
      <vt:lpstr>Applying Git| Sharing code</vt:lpstr>
      <vt:lpstr>Useful features on GitHub</vt:lpstr>
      <vt:lpstr>Resources and getting started on Git/GitHub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Campit, Scott</cp:lastModifiedBy>
  <cp:revision>666</cp:revision>
  <dcterms:created xsi:type="dcterms:W3CDTF">2013-07-15T20:26:40Z</dcterms:created>
  <dcterms:modified xsi:type="dcterms:W3CDTF">2019-09-09T20:03:46Z</dcterms:modified>
</cp:coreProperties>
</file>