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57" r:id="rId3"/>
    <p:sldId id="296" r:id="rId4"/>
    <p:sldId id="297" r:id="rId5"/>
    <p:sldId id="352" r:id="rId6"/>
    <p:sldId id="351" r:id="rId7"/>
    <p:sldId id="350" r:id="rId8"/>
    <p:sldId id="349" r:id="rId9"/>
    <p:sldId id="348" r:id="rId10"/>
    <p:sldId id="347" r:id="rId11"/>
    <p:sldId id="346" r:id="rId12"/>
    <p:sldId id="354" r:id="rId13"/>
    <p:sldId id="353" r:id="rId14"/>
    <p:sldId id="355" r:id="rId15"/>
    <p:sldId id="356" r:id="rId16"/>
    <p:sldId id="357" r:id="rId17"/>
    <p:sldId id="358" r:id="rId18"/>
    <p:sldId id="359" r:id="rId19"/>
    <p:sldId id="360" r:id="rId20"/>
  </p:sldIdLst>
  <p:sldSz cx="9144000" cy="5143500" type="screen16x9"/>
  <p:notesSz cx="6858000" cy="9144000"/>
  <p:embeddedFontLst>
    <p:embeddedFont>
      <p:font typeface="Roboto Slab" panose="020B0604020202020204" charset="0"/>
      <p:regular r:id="rId22"/>
      <p:bold r:id="rId23"/>
    </p:embeddedFont>
    <p:embeddedFont>
      <p:font typeface="Source Sans Pro" panose="020B0503030403020204" pitchFamily="34" charset="0"/>
      <p:regular r:id="rId24"/>
      <p:bold r:id="rId25"/>
      <p:italic r:id="rId26"/>
      <p:boldItalic r:id="rId27"/>
    </p:embeddedFont>
    <p:embeddedFont>
      <p:font typeface="Tahoma" panose="020B060403050404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ram Shankar" initials="SS" lastIdx="1" clrIdx="0">
    <p:extLst>
      <p:ext uri="{19B8F6BF-5375-455C-9EA6-DF929625EA0E}">
        <p15:presenceInfo xmlns:p15="http://schemas.microsoft.com/office/powerpoint/2012/main" userId="ef789ad9c584ea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9T23:07:08.387" idx="1">
    <p:pos x="4645" y="646"/>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39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186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194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14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676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18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096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endParaRPr lang="en-IN"/>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4" name="Date Placeholder 3"/>
          <p:cNvSpPr>
            <a:spLocks noGrp="1"/>
          </p:cNvSpPr>
          <p:nvPr>
            <p:ph type="dt" sz="half" idx="10"/>
          </p:nvPr>
        </p:nvSpPr>
        <p:spPr/>
        <p:txBody>
          <a:bodyPr/>
          <a:lstStyle/>
          <a:p>
            <a:fld id="{FE04F272-B750-4873-9B2E-E8EC5F23B84A}" type="datetimeFigureOut">
              <a:rPr lang="en-IN" smtClean="0"/>
              <a:t>22-05-2022</a:t>
            </a:fld>
            <a:endParaRPr lang="en-IN" dirty="0"/>
          </a:p>
        </p:txBody>
      </p:sp>
      <p:sp>
        <p:nvSpPr>
          <p:cNvPr id="1048595" name="Footer Placeholder 4"/>
          <p:cNvSpPr>
            <a:spLocks noGrp="1"/>
          </p:cNvSpPr>
          <p:nvPr>
            <p:ph type="ftr" sz="quarter" idx="11"/>
          </p:nvPr>
        </p:nvSpPr>
        <p:spPr/>
        <p:txBody>
          <a:bodyPr/>
          <a:lstStyle/>
          <a:p>
            <a:endParaRPr lang="en-IN" dirty="0"/>
          </a:p>
        </p:txBody>
      </p:sp>
      <p:sp>
        <p:nvSpPr>
          <p:cNvPr id="1048596" name="Slide Number Placeholder 5"/>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191594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529656" y="1830119"/>
            <a:ext cx="8080917" cy="1159800"/>
          </a:xfrm>
          <a:prstGeom prst="rect">
            <a:avLst/>
          </a:prstGeom>
        </p:spPr>
        <p:txBody>
          <a:bodyPr spcFirstLastPara="1" wrap="square" lIns="91425" tIns="91425" rIns="91425" bIns="91425" anchor="ctr" anchorCtr="0">
            <a:noAutofit/>
          </a:bodyPr>
          <a:lstStyle/>
          <a:p>
            <a:pPr algn="ctr"/>
            <a:r>
              <a:rPr lang="en-IN" sz="2400" b="1" i="0" u="none" strike="noStrike" baseline="0" dirty="0">
                <a:latin typeface="TimesNewRomanPS-BoldMT"/>
              </a:rPr>
              <a:t>DISTRIBUTED CROWDFUNDING SYSTEM USING BLOCKCHAIN</a:t>
            </a:r>
            <a:endParaRPr sz="2400" dirty="0"/>
          </a:p>
        </p:txBody>
      </p:sp>
      <p:pic>
        <p:nvPicPr>
          <p:cNvPr id="7" name="Google Shape;86;p1">
            <a:extLst>
              <a:ext uri="{FF2B5EF4-FFF2-40B4-BE49-F238E27FC236}">
                <a16:creationId xmlns:a16="http://schemas.microsoft.com/office/drawing/2014/main" id="{19D1E62F-958E-475E-A6A4-361A0F65768A}"/>
              </a:ext>
            </a:extLst>
          </p:cNvPr>
          <p:cNvPicPr preferRelativeResize="0"/>
          <p:nvPr/>
        </p:nvPicPr>
        <p:blipFill rotWithShape="1">
          <a:blip r:embed="rId3">
            <a:alphaModFix/>
          </a:blip>
          <a:srcRect/>
          <a:stretch/>
        </p:blipFill>
        <p:spPr>
          <a:xfrm>
            <a:off x="264815" y="160511"/>
            <a:ext cx="1371600" cy="1219200"/>
          </a:xfrm>
          <a:prstGeom prst="rect">
            <a:avLst/>
          </a:prstGeom>
          <a:noFill/>
          <a:ln>
            <a:noFill/>
          </a:ln>
        </p:spPr>
      </p:pic>
      <p:pic>
        <p:nvPicPr>
          <p:cNvPr id="8" name="Google Shape;87;p1" descr="Anna University - Wikipedia">
            <a:extLst>
              <a:ext uri="{FF2B5EF4-FFF2-40B4-BE49-F238E27FC236}">
                <a16:creationId xmlns:a16="http://schemas.microsoft.com/office/drawing/2014/main" id="{2C6694C5-DF31-44B1-977B-5F9096FE9C3D}"/>
              </a:ext>
            </a:extLst>
          </p:cNvPr>
          <p:cNvPicPr preferRelativeResize="0"/>
          <p:nvPr/>
        </p:nvPicPr>
        <p:blipFill rotWithShape="1">
          <a:blip r:embed="rId4">
            <a:alphaModFix/>
          </a:blip>
          <a:srcRect/>
          <a:stretch/>
        </p:blipFill>
        <p:spPr>
          <a:xfrm>
            <a:off x="7656215" y="160511"/>
            <a:ext cx="1219200" cy="1219200"/>
          </a:xfrm>
          <a:prstGeom prst="rect">
            <a:avLst/>
          </a:prstGeom>
          <a:noFill/>
          <a:ln>
            <a:noFill/>
          </a:ln>
        </p:spPr>
      </p:pic>
      <p:sp>
        <p:nvSpPr>
          <p:cNvPr id="9" name="TextBox 2">
            <a:extLst>
              <a:ext uri="{FF2B5EF4-FFF2-40B4-BE49-F238E27FC236}">
                <a16:creationId xmlns:a16="http://schemas.microsoft.com/office/drawing/2014/main" id="{65D80315-3783-40BC-A882-775411F69310}"/>
              </a:ext>
            </a:extLst>
          </p:cNvPr>
          <p:cNvSpPr txBox="1"/>
          <p:nvPr/>
        </p:nvSpPr>
        <p:spPr>
          <a:xfrm>
            <a:off x="1636415" y="262242"/>
            <a:ext cx="5867400"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b="1" cap="none" dirty="0">
                <a:solidFill>
                  <a:schemeClr val="tx2">
                    <a:lumMod val="90000"/>
                    <a:lumOff val="10000"/>
                  </a:schemeClr>
                </a:solidFill>
                <a:effectLst>
                  <a:outerShdw blurRad="38100" dist="38100" dir="2700000" algn="tl">
                    <a:srgbClr val="000000">
                      <a:alpha val="43137"/>
                    </a:srgbClr>
                  </a:outerShdw>
                </a:effectLst>
                <a:highlight>
                  <a:srgbClr val="C0C0C0"/>
                </a:highlight>
                <a:latin typeface="Tahoma"/>
                <a:ea typeface="Tahoma"/>
                <a:cs typeface="Tahoma"/>
                <a:sym typeface="Tahoma"/>
              </a:rPr>
              <a:t>PANIMALAR ENGINEERING COLLEGE</a:t>
            </a:r>
            <a:endParaRPr lang="en-IN" sz="2200" b="1" dirty="0">
              <a:solidFill>
                <a:schemeClr val="tx2">
                  <a:lumMod val="90000"/>
                  <a:lumOff val="10000"/>
                </a:schemeClr>
              </a:solidFill>
              <a:effectLst>
                <a:outerShdw blurRad="38100" dist="38100" dir="2700000" algn="tl">
                  <a:srgbClr val="000000">
                    <a:alpha val="43137"/>
                  </a:srgbClr>
                </a:outerShdw>
              </a:effectLst>
              <a:highlight>
                <a:srgbClr val="C0C0C0"/>
              </a:highlight>
            </a:endParaRPr>
          </a:p>
        </p:txBody>
      </p:sp>
      <p:sp>
        <p:nvSpPr>
          <p:cNvPr id="10" name="TextBox 6">
            <a:extLst>
              <a:ext uri="{FF2B5EF4-FFF2-40B4-BE49-F238E27FC236}">
                <a16:creationId xmlns:a16="http://schemas.microsoft.com/office/drawing/2014/main" id="{E61F2499-B873-4949-9594-664D21C8B66C}"/>
              </a:ext>
            </a:extLst>
          </p:cNvPr>
          <p:cNvSpPr txBox="1"/>
          <p:nvPr/>
        </p:nvSpPr>
        <p:spPr>
          <a:xfrm>
            <a:off x="1514203" y="755181"/>
            <a:ext cx="6111824" cy="12490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rtl="0">
              <a:lnSpc>
                <a:spcPct val="90000"/>
              </a:lnSpc>
              <a:spcBef>
                <a:spcPts val="0"/>
              </a:spcBef>
              <a:spcAft>
                <a:spcPts val="0"/>
              </a:spcAft>
              <a:buClr>
                <a:srgbClr val="FF0000"/>
              </a:buClr>
              <a:buSzPct val="100000"/>
              <a:buNone/>
            </a:pPr>
            <a:r>
              <a:rPr lang="en-US" sz="1500" b="1" dirty="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DEPARTMENT OF COMPUTER SCIENCE AND ENGINEERING</a:t>
            </a:r>
            <a:endParaRPr lang="en-US" sz="1500" b="1" dirty="0">
              <a:solidFill>
                <a:schemeClr val="accent1">
                  <a:lumMod val="75000"/>
                </a:schemeClr>
              </a:solidFill>
              <a:effectLst>
                <a:outerShdw blurRad="38100" dist="38100" dir="2700000" algn="tl">
                  <a:srgbClr val="000000">
                    <a:alpha val="43137"/>
                  </a:srgbClr>
                </a:outerShdw>
              </a:effectLst>
            </a:endParaRPr>
          </a:p>
          <a:p>
            <a:pPr marL="0" lvl="0" indent="0" algn="ctr" rtl="0">
              <a:lnSpc>
                <a:spcPct val="90000"/>
              </a:lnSpc>
              <a:spcBef>
                <a:spcPts val="1000"/>
              </a:spcBef>
              <a:spcAft>
                <a:spcPts val="0"/>
              </a:spcAft>
              <a:buClr>
                <a:srgbClr val="FF0000"/>
              </a:buClr>
              <a:buSzPct val="100000"/>
              <a:buNone/>
            </a:pPr>
            <a:r>
              <a:rPr lang="en-US" sz="1500" b="1" dirty="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CS8811 PROJECT WORK</a:t>
            </a:r>
            <a:endParaRPr lang="en-US" sz="1500" b="1" dirty="0">
              <a:solidFill>
                <a:schemeClr val="accent1">
                  <a:lumMod val="75000"/>
                </a:schemeClr>
              </a:solidFill>
              <a:effectLst>
                <a:outerShdw blurRad="38100" dist="38100" dir="2700000" algn="tl">
                  <a:srgbClr val="000000">
                    <a:alpha val="43137"/>
                  </a:srgbClr>
                </a:outerShdw>
              </a:effectLst>
            </a:endParaRPr>
          </a:p>
          <a:p>
            <a:pPr marL="0" lvl="0" indent="0" algn="ctr" rtl="0">
              <a:lnSpc>
                <a:spcPct val="90000"/>
              </a:lnSpc>
              <a:spcBef>
                <a:spcPts val="1000"/>
              </a:spcBef>
              <a:spcAft>
                <a:spcPts val="0"/>
              </a:spcAft>
              <a:buClr>
                <a:srgbClr val="FF0000"/>
              </a:buClr>
              <a:buSzPct val="100000"/>
              <a:buNone/>
            </a:pPr>
            <a:r>
              <a:rPr lang="en-US" sz="1500" b="1" dirty="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REVIEW NO:1</a:t>
            </a:r>
            <a:endParaRPr lang="en-US" sz="1500" b="1" dirty="0">
              <a:solidFill>
                <a:schemeClr val="accent1">
                  <a:lumMod val="75000"/>
                </a:schemeClr>
              </a:solidFill>
              <a:effectLst>
                <a:outerShdw blurRad="38100" dist="38100" dir="2700000" algn="tl">
                  <a:srgbClr val="000000">
                    <a:alpha val="43137"/>
                  </a:srgbClr>
                </a:outerShdw>
              </a:effectLst>
            </a:endParaRPr>
          </a:p>
          <a:p>
            <a:endParaRPr lang="en-IN" dirty="0"/>
          </a:p>
        </p:txBody>
      </p:sp>
      <p:sp>
        <p:nvSpPr>
          <p:cNvPr id="11" name="Subtitle 5">
            <a:extLst>
              <a:ext uri="{FF2B5EF4-FFF2-40B4-BE49-F238E27FC236}">
                <a16:creationId xmlns:a16="http://schemas.microsoft.com/office/drawing/2014/main" id="{D3F5936B-0ECF-4B25-B56A-4AA592EF441F}"/>
              </a:ext>
            </a:extLst>
          </p:cNvPr>
          <p:cNvSpPr>
            <a:spLocks noGrp="1"/>
          </p:cNvSpPr>
          <p:nvPr/>
        </p:nvSpPr>
        <p:spPr>
          <a:xfrm>
            <a:off x="3350941" y="3580156"/>
            <a:ext cx="5638800" cy="1402833"/>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b="1" i="1" u="sng" dirty="0">
                <a:solidFill>
                  <a:srgbClr val="002060"/>
                </a:solidFill>
                <a:effectLst>
                  <a:outerShdw blurRad="38100" dist="38100" dir="2700000" algn="tl">
                    <a:srgbClr val="000000">
                      <a:alpha val="43137"/>
                    </a:srgbClr>
                  </a:outerShdw>
                </a:effectLst>
              </a:rPr>
              <a:t>Guide Name</a:t>
            </a:r>
            <a:r>
              <a:rPr lang="en-US" b="1" i="1" dirty="0">
                <a:solidFill>
                  <a:srgbClr val="002060"/>
                </a:solidFill>
                <a:effectLst>
                  <a:outerShdw blurRad="38100" dist="38100" dir="2700000" algn="tl">
                    <a:srgbClr val="000000">
                      <a:alpha val="43137"/>
                    </a:srgbClr>
                  </a:outerShdw>
                </a:effectLst>
              </a:rPr>
              <a:t>: Dr. </a:t>
            </a:r>
            <a:r>
              <a:rPr lang="en-US" b="1" i="1" dirty="0" err="1">
                <a:solidFill>
                  <a:srgbClr val="002060"/>
                </a:solidFill>
                <a:effectLst>
                  <a:outerShdw blurRad="38100" dist="38100" dir="2700000" algn="tl">
                    <a:srgbClr val="000000">
                      <a:alpha val="43137"/>
                    </a:srgbClr>
                  </a:outerShdw>
                </a:effectLst>
              </a:rPr>
              <a:t>N.Pughazendi</a:t>
            </a:r>
            <a:endParaRPr lang="en-US" b="1" i="1" u="sng" dirty="0">
              <a:effectLst>
                <a:outerShdw blurRad="38100" dist="38100" dir="2700000" algn="tl">
                  <a:srgbClr val="000000">
                    <a:alpha val="43137"/>
                  </a:srgbClr>
                </a:outerShdw>
              </a:effectLst>
            </a:endParaRPr>
          </a:p>
          <a:p>
            <a:r>
              <a:rPr lang="en-US" b="1" i="1" u="sng" dirty="0">
                <a:solidFill>
                  <a:srgbClr val="002060"/>
                </a:solidFill>
                <a:effectLst>
                  <a:outerShdw blurRad="38100" dist="38100" dir="2700000" algn="tl">
                    <a:srgbClr val="000000">
                      <a:alpha val="43137"/>
                    </a:srgbClr>
                  </a:outerShdw>
                </a:effectLst>
              </a:rPr>
              <a:t>Team Members </a:t>
            </a:r>
            <a:r>
              <a:rPr lang="en-US" b="1" i="1" dirty="0">
                <a:effectLst>
                  <a:outerShdw blurRad="38100" dist="38100" dir="2700000" algn="tl">
                    <a:srgbClr val="000000">
                      <a:alpha val="43137"/>
                    </a:srgbClr>
                  </a:outerShdw>
                </a:effectLst>
              </a:rPr>
              <a:t>: SRIRAM S(211418104269)</a:t>
            </a:r>
            <a:br>
              <a:rPr lang="en-US" b="1" i="1" dirty="0">
                <a:effectLst>
                  <a:outerShdw blurRad="38100" dist="38100" dir="2700000" algn="tl">
                    <a:srgbClr val="000000">
                      <a:alpha val="43137"/>
                    </a:srgbClr>
                  </a:outerShdw>
                </a:effectLst>
              </a:rPr>
            </a:br>
            <a:r>
              <a:rPr lang="en-US" b="1" i="1" dirty="0">
                <a:effectLst>
                  <a:outerShdw blurRad="38100" dist="38100" dir="2700000" algn="tl">
                    <a:srgbClr val="000000">
                      <a:alpha val="43137"/>
                    </a:srgbClr>
                  </a:outerShdw>
                </a:effectLst>
              </a:rPr>
              <a:t>SRIRAM S(211418104268)</a:t>
            </a:r>
            <a:br>
              <a:rPr lang="en-US" b="1" i="1" dirty="0">
                <a:effectLst>
                  <a:outerShdw blurRad="38100" dist="38100" dir="2700000" algn="tl">
                    <a:srgbClr val="000000">
                      <a:alpha val="43137"/>
                    </a:srgbClr>
                  </a:outerShdw>
                </a:effectLst>
              </a:rPr>
            </a:br>
            <a:r>
              <a:rPr lang="en-US" b="1" i="1" dirty="0">
                <a:effectLst>
                  <a:outerShdw blurRad="38100" dist="38100" dir="2700000" algn="tl">
                    <a:srgbClr val="000000">
                      <a:alpha val="43137"/>
                    </a:srgbClr>
                  </a:outerShdw>
                </a:effectLst>
              </a:rPr>
              <a:t>PRABAKAR(211418104191)</a:t>
            </a:r>
            <a:br>
              <a:rPr lang="en-US" b="1" i="1" dirty="0">
                <a:effectLst>
                  <a:outerShdw blurRad="38100" dist="38100" dir="2700000" algn="tl">
                    <a:srgbClr val="000000">
                      <a:alpha val="43137"/>
                    </a:srgbClr>
                  </a:outerShdw>
                </a:effectLst>
              </a:rPr>
            </a:br>
            <a:r>
              <a:rPr lang="en-US" b="1" i="1" u="sng" dirty="0">
                <a:solidFill>
                  <a:srgbClr val="002060"/>
                </a:solidFill>
                <a:effectLst>
                  <a:outerShdw blurRad="38100" dist="38100" dir="2700000" algn="tl">
                    <a:srgbClr val="000000">
                      <a:alpha val="43137"/>
                    </a:srgbClr>
                  </a:outerShdw>
                </a:effectLst>
              </a:rPr>
              <a:t>Batch No</a:t>
            </a:r>
            <a:r>
              <a:rPr lang="en-US" b="1" i="1" dirty="0">
                <a:effectLst>
                  <a:outerShdw blurRad="38100" dist="38100" dir="2700000" algn="tl">
                    <a:srgbClr val="000000">
                      <a:alpha val="43137"/>
                    </a:srgbClr>
                  </a:outerShdw>
                </a:effectLst>
              </a:rPr>
              <a:t>: C7</a:t>
            </a:r>
            <a:endParaRPr lang="en-US" b="1" i="1" u="sng"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19809969"/>
              </p:ext>
            </p:extLst>
          </p:nvPr>
        </p:nvGraphicFramePr>
        <p:xfrm>
          <a:off x="883734" y="915267"/>
          <a:ext cx="7571699" cy="3693904"/>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3">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89">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1063247">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630657">
                <a:tc>
                  <a:txBody>
                    <a:bodyPr/>
                    <a:lstStyle/>
                    <a:p>
                      <a:r>
                        <a:rPr lang="en-US" sz="1400" dirty="0">
                          <a:latin typeface="Source Sans Pro" panose="020B0503030403020204" pitchFamily="34" charset="0"/>
                          <a:ea typeface="Source Sans Pro" panose="020B0503030403020204" pitchFamily="34" charset="0"/>
                        </a:rPr>
                        <a:t>7.</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Blockchain based Trusted Charity Fund-Raising</a:t>
                      </a:r>
                      <a:br>
                        <a:rPr lang="en-US" sz="1400" b="0" i="0" kern="1200" dirty="0">
                          <a:solidFill>
                            <a:schemeClr val="dk1"/>
                          </a:solidFill>
                          <a:effectLst/>
                          <a:latin typeface="Source Sans Pro" panose="020B0503030403020204" pitchFamily="34" charset="0"/>
                          <a:ea typeface="Source Sans Pro" panose="020B0503030403020204" pitchFamily="34" charset="0"/>
                          <a:cs typeface="+mn-cs"/>
                        </a:rPr>
                      </a:br>
                      <a:endParaRPr lang="en-US" sz="1400" b="0" u="none"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Blockchain technology</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provides safe and secure charity transactions by minimizing third party frauds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 The scope of the Blockchain technology is limited due to the</a:t>
                      </a:r>
                    </a:p>
                    <a:p>
                      <a:r>
                        <a:rPr lang="en-US" sz="1400" dirty="0">
                          <a:latin typeface="Source Sans Pro" panose="020B0503030403020204" pitchFamily="34" charset="0"/>
                          <a:ea typeface="Source Sans Pro" panose="020B0503030403020204" pitchFamily="34" charset="0"/>
                        </a:rPr>
                        <a:t>unawareness of value of Cryptocurrency. </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E267DD7E-D91E-70EE-E8DF-7E6A4025929E}"/>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07E7E9A6-C6A6-57B9-EBFF-2547308DD97E}"/>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87238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02404249"/>
              </p:ext>
            </p:extLst>
          </p:nvPr>
        </p:nvGraphicFramePr>
        <p:xfrm>
          <a:off x="898602" y="878096"/>
          <a:ext cx="7571699" cy="3597260"/>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3">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89">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1035429">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561831">
                <a:tc>
                  <a:txBody>
                    <a:bodyPr/>
                    <a:lstStyle/>
                    <a:p>
                      <a:r>
                        <a:rPr lang="en-US" sz="1400" dirty="0">
                          <a:latin typeface="Source Sans Pro" panose="020B0503030403020204" pitchFamily="34" charset="0"/>
                          <a:ea typeface="Source Sans Pro" panose="020B0503030403020204" pitchFamily="34" charset="0"/>
                        </a:rPr>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Managing charity 4.0 with Blockchain: a case study at the time of Covid-19</a:t>
                      </a:r>
                      <a:endParaRPr lang="en-US" sz="140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Smart Contracts</a:t>
                      </a:r>
                    </a:p>
                  </a:txBody>
                  <a:tcPr marL="68580" marR="68580" marT="34290" marB="34290"/>
                </a:tc>
                <a:tc>
                  <a:txBody>
                    <a:bodyPr/>
                    <a:lstStyle/>
                    <a:p>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It will store all the transactions on a distributed permissioned blockchain which will be very secure</a:t>
                      </a:r>
                      <a:endParaRPr lang="en-US" sz="1400" dirty="0">
                        <a:latin typeface="Source Sans Pro" panose="020B0503030403020204" pitchFamily="34" charset="0"/>
                        <a:ea typeface="Source Sans Pro" panose="020B0503030403020204" pitchFamily="34" charset="0"/>
                      </a:endParaRP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It May be expensive and have some technical errors</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7A17FC16-6578-1122-70A5-7BEE6841F25B}"/>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03C798A7-D444-E715-9934-7A075262D494}"/>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592404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39259406"/>
              </p:ext>
            </p:extLst>
          </p:nvPr>
        </p:nvGraphicFramePr>
        <p:xfrm>
          <a:off x="901311" y="885095"/>
          <a:ext cx="7571700" cy="3649733"/>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315512">
                  <a:extLst>
                    <a:ext uri="{9D8B030D-6E8A-4147-A177-3AD203B41FA5}">
                      <a16:colId xmlns:a16="http://schemas.microsoft.com/office/drawing/2014/main" val="1607230008"/>
                    </a:ext>
                  </a:extLst>
                </a:gridCol>
                <a:gridCol w="1272509">
                  <a:extLst>
                    <a:ext uri="{9D8B030D-6E8A-4147-A177-3AD203B41FA5}">
                      <a16:colId xmlns:a16="http://schemas.microsoft.com/office/drawing/2014/main" val="1814034669"/>
                    </a:ext>
                  </a:extLst>
                </a:gridCol>
                <a:gridCol w="2374672">
                  <a:extLst>
                    <a:ext uri="{9D8B030D-6E8A-4147-A177-3AD203B41FA5}">
                      <a16:colId xmlns:a16="http://schemas.microsoft.com/office/drawing/2014/main" val="798615842"/>
                    </a:ext>
                  </a:extLst>
                </a:gridCol>
                <a:gridCol w="1539467">
                  <a:extLst>
                    <a:ext uri="{9D8B030D-6E8A-4147-A177-3AD203B41FA5}">
                      <a16:colId xmlns:a16="http://schemas.microsoft.com/office/drawing/2014/main" val="944127479"/>
                    </a:ext>
                  </a:extLst>
                </a:gridCol>
              </a:tblGrid>
              <a:tr h="832077">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817656">
                <a:tc>
                  <a:txBody>
                    <a:bodyPr/>
                    <a:lstStyle/>
                    <a:p>
                      <a:r>
                        <a:rPr lang="en-US" sz="1400" dirty="0">
                          <a:latin typeface="Source Sans Pro" panose="020B0503030403020204" pitchFamily="34" charset="0"/>
                          <a:ea typeface="Source Sans Pro" panose="020B0503030403020204" pitchFamily="34" charset="0"/>
                        </a:rPr>
                        <a:t>9.</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Developing a Reliable Service System of Charity Donation During the Covid-19 Outbreak.</a:t>
                      </a:r>
                      <a:endParaRPr lang="en-US" sz="140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Blockchain Technology</a:t>
                      </a:r>
                    </a:p>
                  </a:txBody>
                  <a:tcPr marL="68580" marR="68580" marT="34290" marB="34290"/>
                </a:tc>
                <a:tc>
                  <a:txBody>
                    <a:bodyPr/>
                    <a:lstStyle/>
                    <a:p>
                      <a:pPr algn="l"/>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The system</a:t>
                      </a:r>
                    </a:p>
                    <a:p>
                      <a:pPr algn="l"/>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designed in the project was developed and implemented using</a:t>
                      </a:r>
                    </a:p>
                    <a:p>
                      <a:pPr algn="l"/>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Python, Flask framework with capability and ability to handle</a:t>
                      </a:r>
                    </a:p>
                    <a:p>
                      <a:pPr algn="l"/>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challenges fraud transactions and can speedily execute blocks and mine within the Blockchain</a:t>
                      </a:r>
                      <a:endParaRPr lang="en-US" sz="1400" dirty="0">
                        <a:latin typeface="Source Sans Pro" panose="020B0503030403020204" pitchFamily="34" charset="0"/>
                        <a:ea typeface="Source Sans Pro" panose="020B0503030403020204" pitchFamily="34" charset="0"/>
                      </a:endParaRP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Reduced data transfer speed</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F481D9A6-91F3-4EF7-766B-ACA848651A12}"/>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054BED2A-CEDF-66F2-E161-5BAB5FFFF48E}"/>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0364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3147864"/>
              </p:ext>
            </p:extLst>
          </p:nvPr>
        </p:nvGraphicFramePr>
        <p:xfrm>
          <a:off x="868864" y="885530"/>
          <a:ext cx="7571699" cy="3738509"/>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3">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89">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947319">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791190">
                <a:tc>
                  <a:txBody>
                    <a:bodyPr/>
                    <a:lstStyle/>
                    <a:p>
                      <a:r>
                        <a:rPr lang="en-US" sz="1400" dirty="0">
                          <a:latin typeface="Source Sans Pro" panose="020B0503030403020204" pitchFamily="34" charset="0"/>
                          <a:ea typeface="Source Sans Pro" panose="020B0503030403020204" pitchFamily="34" charset="0"/>
                        </a:rPr>
                        <a:t>10.</a:t>
                      </a:r>
                    </a:p>
                  </a:txBody>
                  <a:tcPr marL="68580" marR="68580" marT="34290" marB="34290"/>
                </a:tc>
                <a:tc>
                  <a:txBody>
                    <a:bodyPr/>
                    <a:lstStyle/>
                    <a:p>
                      <a:r>
                        <a:rPr lang="en-US" sz="1400" u="none" dirty="0">
                          <a:latin typeface="Source Sans Pro" panose="020B0503030403020204" pitchFamily="34" charset="0"/>
                          <a:ea typeface="Source Sans Pro" panose="020B0503030403020204" pitchFamily="34" charset="0"/>
                        </a:rPr>
                        <a:t>Multi-point Fundraising and Distribution via</a:t>
                      </a:r>
                    </a:p>
                    <a:p>
                      <a:r>
                        <a:rPr lang="en-US" sz="1400" u="none" dirty="0">
                          <a:latin typeface="Source Sans Pro" panose="020B0503030403020204" pitchFamily="34" charset="0"/>
                          <a:ea typeface="Source Sans Pro" panose="020B0503030403020204" pitchFamily="34" charset="0"/>
                        </a:rPr>
                        <a:t>Blockchain</a:t>
                      </a: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Smart Contracts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Highly secure, high accuracy</a:t>
                      </a:r>
                    </a:p>
                    <a:p>
                      <a:r>
                        <a:rPr lang="en-US" sz="1400" dirty="0">
                          <a:latin typeface="Source Sans Pro" panose="020B0503030403020204" pitchFamily="34" charset="0"/>
                          <a:ea typeface="Source Sans Pro" panose="020B0503030403020204" pitchFamily="34" charset="0"/>
                        </a:rPr>
                        <a:t>The copy of each node will be present on several servers which helps us to maintain integrity in the case of an attack or system failure</a:t>
                      </a:r>
                    </a:p>
                    <a:p>
                      <a:endParaRPr lang="en-US" sz="1400" dirty="0">
                        <a:latin typeface="Source Sans Pro" panose="020B0503030403020204" pitchFamily="34" charset="0"/>
                        <a:ea typeface="Source Sans Pro" panose="020B0503030403020204" pitchFamily="34" charset="0"/>
                      </a:endParaRP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Not Cost- effective,</a:t>
                      </a:r>
                    </a:p>
                    <a:p>
                      <a:r>
                        <a:rPr lang="en-US" sz="1400" dirty="0">
                          <a:latin typeface="Source Sans Pro" panose="020B0503030403020204" pitchFamily="34" charset="0"/>
                          <a:ea typeface="Source Sans Pro" panose="020B0503030403020204" pitchFamily="34" charset="0"/>
                        </a:rPr>
                        <a:t>Takes much time to process</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50E5E8B3-F329-AAF4-9349-68C367FE2C7D}"/>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E20B7024-FC21-331E-CFEA-AFA2CD7FFD07}"/>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49337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Definition</a:t>
            </a:r>
            <a:endParaRPr dirty="0"/>
          </a:p>
        </p:txBody>
      </p:sp>
      <p:sp>
        <p:nvSpPr>
          <p:cNvPr id="76" name="Google Shape;76;p13"/>
          <p:cNvSpPr txBox="1"/>
          <p:nvPr/>
        </p:nvSpPr>
        <p:spPr>
          <a:xfrm>
            <a:off x="786149" y="843848"/>
            <a:ext cx="7822591" cy="4203937"/>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Charity is a highly growing sector in today’s world and it has evolved from its traditional organizational concepts to a decentralized crypto-currency based system.</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In this fast developing world of modernization, some people are becoming too competitive to earn money while others have no clue about getting even a penny.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But at the same time, there exist people who wish to contribute to the society out of altruism.</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There exist many online donation platforms in the world and yet issues concerning extra fees, accountability and processing delay still exist as well as these existing centralized systems for charities are so corrupt that people lose belief in these trustless systems and hence the charities become futile.</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lang="en-IN"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037683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Existing System</a:t>
            </a:r>
            <a:endParaRPr dirty="0"/>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Existing system doesn’t check if the funds collected in the crowdfunding are really legit.</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And also, we can’t find whether the funds which are collected are properly is received by the fund collector or not.</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 existing system lacks security.</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23945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Tools Used</a:t>
            </a:r>
            <a:endParaRPr dirty="0"/>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err="1">
                <a:solidFill>
                  <a:srgbClr val="263238"/>
                </a:solidFill>
                <a:latin typeface="Source Sans Pro"/>
                <a:ea typeface="Source Sans Pro"/>
                <a:cs typeface="Source Sans Pro"/>
                <a:sym typeface="Source Sans Pro"/>
              </a:rPr>
              <a:t>Metamask</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Visual studio code</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69133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Proposed System</a:t>
            </a:r>
            <a:endParaRPr dirty="0"/>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Since every transaction is happening on the blockchain, all the transactions can be tracked.</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Also all the transactions can be verified as well.</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More transparency can be seen in the funds collected when we are implementing with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6626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Feasibility Study</a:t>
            </a:r>
            <a:endParaRPr dirty="0"/>
          </a:p>
        </p:txBody>
      </p:sp>
      <p:sp>
        <p:nvSpPr>
          <p:cNvPr id="76" name="Google Shape;76;p13"/>
          <p:cNvSpPr txBox="1"/>
          <p:nvPr/>
        </p:nvSpPr>
        <p:spPr>
          <a:xfrm>
            <a:off x="786149" y="804709"/>
            <a:ext cx="7822591" cy="1326923"/>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Appropriate experiments were done to evaluate the feasibility of the project in terms of technicality, convenience and economic practicality.</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 evaluation results show that the project is technically feasible.</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 performance analysis shows that the project provides better accuracy and precision, leading to its feasibility in the performance parameters.</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 project is convenient to use and is economically feasible.</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4276807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System Architecture</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5" name="Picture 4">
            <a:extLst>
              <a:ext uri="{FF2B5EF4-FFF2-40B4-BE49-F238E27FC236}">
                <a16:creationId xmlns:a16="http://schemas.microsoft.com/office/drawing/2014/main" id="{B19A503C-19DD-CFB0-E932-87C4E3A479BA}"/>
              </a:ext>
            </a:extLst>
          </p:cNvPr>
          <p:cNvPicPr>
            <a:picLocks noChangeAspect="1"/>
          </p:cNvPicPr>
          <p:nvPr/>
        </p:nvPicPr>
        <p:blipFill>
          <a:blip r:embed="rId3"/>
          <a:stretch>
            <a:fillRect/>
          </a:stretch>
        </p:blipFill>
        <p:spPr>
          <a:xfrm>
            <a:off x="844438" y="702600"/>
            <a:ext cx="7291572" cy="4131221"/>
          </a:xfrm>
          <a:prstGeom prst="rect">
            <a:avLst/>
          </a:prstGeom>
        </p:spPr>
      </p:pic>
    </p:spTree>
    <p:extLst>
      <p:ext uri="{BB962C8B-B14F-4D97-AF65-F5344CB8AC3E}">
        <p14:creationId xmlns:p14="http://schemas.microsoft.com/office/powerpoint/2010/main" val="370582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Overview of the Project</a:t>
            </a:r>
            <a:endParaRPr dirty="0"/>
          </a:p>
        </p:txBody>
      </p:sp>
      <p:sp>
        <p:nvSpPr>
          <p:cNvPr id="76" name="Google Shape;76;p13"/>
          <p:cNvSpPr txBox="1"/>
          <p:nvPr/>
        </p:nvSpPr>
        <p:spPr>
          <a:xfrm>
            <a:off x="786149" y="702599"/>
            <a:ext cx="7822591" cy="4203937"/>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Charity is considered a moral obligation throughout the world, and a huge amount of money comes into circulation in the name of charity.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In most cases, the charity collection processes are not transparent, and due to this, the charitable organizations struggle to gain donors’ trust and interest.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This apprises the need for a solution to these problems so as to make crowdfunding system and spending transparent for the </a:t>
            </a:r>
            <a:r>
              <a:rPr lang="en-US" dirty="0" err="1">
                <a:solidFill>
                  <a:srgbClr val="263238"/>
                </a:solidFill>
                <a:latin typeface="Source Sans Pro"/>
                <a:ea typeface="Source Sans Pro"/>
                <a:cs typeface="Source Sans Pro"/>
                <a:sym typeface="Source Sans Pro"/>
              </a:rPr>
              <a:t>grantmakers</a:t>
            </a:r>
            <a:r>
              <a:rPr lang="en-US" dirty="0">
                <a:solidFill>
                  <a:srgbClr val="263238"/>
                </a:solidFill>
                <a:latin typeface="Source Sans Pro"/>
                <a:ea typeface="Source Sans Pro"/>
                <a:cs typeface="Source Sans Pro"/>
                <a:sym typeface="Source Sans Pro"/>
              </a:rPr>
              <a:t>.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This need could be fulfilled by a blockchain-based system. This project is implemented to overcome the drawbacks that exist in the present distribution system. We present a blockchain-based crowdfunding system that aims to provide a transparent, secure, auditable, and efficient system. </a:t>
            </a:r>
            <a:br>
              <a:rPr lang="en-US" dirty="0">
                <a:solidFill>
                  <a:srgbClr val="263238"/>
                </a:solidFill>
                <a:latin typeface="Source Sans Pro"/>
                <a:ea typeface="Source Sans Pro"/>
                <a:cs typeface="Source Sans Pro"/>
                <a:sym typeface="Source Sans Pro"/>
              </a:rPr>
            </a:br>
            <a:endParaRPr lang="en-US" dirty="0">
              <a:solidFill>
                <a:srgbClr val="263238"/>
              </a:solidFill>
              <a:latin typeface="Source Sans Pro"/>
              <a:ea typeface="Source Sans Pro"/>
              <a:cs typeface="Source Sans Pro"/>
              <a:sym typeface="Source Sans Pro"/>
            </a:endParaRPr>
          </a:p>
          <a:p>
            <a:pPr marL="285750" indent="-285750">
              <a:spcBef>
                <a:spcPts val="600"/>
              </a:spcBef>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This system help charities enlist their names so that the investors can verify the legitimacy of the charities in case they have already invested earlier in order to avoid false/fake charities.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lang="en-IN"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Overview of the Project</a:t>
            </a:r>
            <a:endParaRPr dirty="0"/>
          </a:p>
        </p:txBody>
      </p:sp>
      <p:sp>
        <p:nvSpPr>
          <p:cNvPr id="76" name="Google Shape;76;p13"/>
          <p:cNvSpPr txBox="1"/>
          <p:nvPr/>
        </p:nvSpPr>
        <p:spPr>
          <a:xfrm>
            <a:off x="786149" y="410773"/>
            <a:ext cx="7822591" cy="4121739"/>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Once the charities are listed people can start sending donations where the donations get saved in a smart contract as crypto.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Only the parties that hosted the charity will have access to the donations and only they'll be allowed to withdraw them. </a:t>
            </a:r>
          </a:p>
          <a:p>
            <a:pPr lvl="0" algn="l" rtl="0">
              <a:spcBef>
                <a:spcPts val="600"/>
              </a:spcBef>
              <a:spcAft>
                <a:spcPts val="0"/>
              </a:spcAft>
              <a:buClr>
                <a:schemeClr val="dk1"/>
              </a:buClr>
              <a:buSzPts val="1100"/>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This will only be possible post a particular time frame with restrictions on withdrawal amount and approval.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This happens due to the fact that blockchain limits the external factors to illegally access or change data which is a crucial factor for an organization that is trying to gain the trust of donors.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Once data is entered in the blockchain it can almost never be erased or accessed except the trusted entity.</a:t>
            </a: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37962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248523"/>
            <a:ext cx="7571700" cy="468027"/>
          </a:xfrm>
        </p:spPr>
        <p:txBody>
          <a:bodyPr/>
          <a:lstStyle/>
          <a:p>
            <a:r>
              <a:rPr lang="en-US" dirty="0"/>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9688953"/>
              </p:ext>
            </p:extLst>
          </p:nvPr>
        </p:nvGraphicFramePr>
        <p:xfrm>
          <a:off x="899532" y="916452"/>
          <a:ext cx="7571700" cy="3734499"/>
        </p:xfrm>
        <a:graphic>
          <a:graphicData uri="http://schemas.openxmlformats.org/drawingml/2006/table">
            <a:tbl>
              <a:tblPr firstRow="1" bandRow="1">
                <a:tableStyleId>{5C22544A-7EE6-4342-B048-85BDC9FD1C3A}</a:tableStyleId>
              </a:tblPr>
              <a:tblGrid>
                <a:gridCol w="861268">
                  <a:extLst>
                    <a:ext uri="{9D8B030D-6E8A-4147-A177-3AD203B41FA5}">
                      <a16:colId xmlns:a16="http://schemas.microsoft.com/office/drawing/2014/main" val="1574738000"/>
                    </a:ext>
                  </a:extLst>
                </a:gridCol>
                <a:gridCol w="1732056">
                  <a:extLst>
                    <a:ext uri="{9D8B030D-6E8A-4147-A177-3AD203B41FA5}">
                      <a16:colId xmlns:a16="http://schemas.microsoft.com/office/drawing/2014/main" val="1607230008"/>
                    </a:ext>
                  </a:extLst>
                </a:gridCol>
                <a:gridCol w="1325028">
                  <a:extLst>
                    <a:ext uri="{9D8B030D-6E8A-4147-A177-3AD203B41FA5}">
                      <a16:colId xmlns:a16="http://schemas.microsoft.com/office/drawing/2014/main" val="1814034669"/>
                    </a:ext>
                  </a:extLst>
                </a:gridCol>
                <a:gridCol w="1788790">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892239">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628900">
                <a:tc>
                  <a:txBody>
                    <a:bodyPr/>
                    <a:lstStyle/>
                    <a:p>
                      <a:r>
                        <a:rPr lang="en-US" sz="1400" dirty="0">
                          <a:latin typeface="Source Sans Pro" panose="020B0503030403020204" pitchFamily="34" charset="0"/>
                          <a:ea typeface="Source Sans Pro" panose="020B0503030403020204" pitchFamily="34" charset="0"/>
                        </a:rPr>
                        <a:t>1.</a:t>
                      </a:r>
                    </a:p>
                  </a:txBody>
                  <a:tcPr marL="68580" marR="68580" marT="34290" marB="34290"/>
                </a:tc>
                <a:tc>
                  <a:txBody>
                    <a:bodyPr/>
                    <a:lstStyle/>
                    <a:p>
                      <a:r>
                        <a:rPr lang="en-US" sz="1400" u="none" dirty="0">
                          <a:latin typeface="Source Sans Pro" panose="020B0503030403020204" pitchFamily="34" charset="0"/>
                          <a:ea typeface="Source Sans Pro" panose="020B0503030403020204" pitchFamily="34" charset="0"/>
                        </a:rPr>
                        <a:t>Nonprofit organizations at the crossroads of offline and online fundraising in the digital era: The influence of the volume of target beneficiaries on the success of donation-based crowdfunding through digital platforms</a:t>
                      </a: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Logistic regression</a:t>
                      </a:r>
                    </a:p>
                  </a:txBody>
                  <a:tcPr marL="68580" marR="68580" marT="34290" marB="34290"/>
                </a:tc>
                <a:tc>
                  <a:txBody>
                    <a:bodyPr/>
                    <a:lstStyle/>
                    <a:p>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Highly accurate</a:t>
                      </a:r>
                      <a:endParaRPr lang="en-US" sz="1400" dirty="0">
                        <a:latin typeface="Source Sans Pro" panose="020B0503030403020204" pitchFamily="34" charset="0"/>
                        <a:ea typeface="Source Sans Pro" panose="020B0503030403020204" pitchFamily="34" charset="0"/>
                      </a:endParaRP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Can be expensive and time </a:t>
                      </a:r>
                      <a:r>
                        <a:rPr lang="en-US" sz="1400" dirty="0" err="1">
                          <a:latin typeface="Source Sans Pro" panose="020B0503030403020204" pitchFamily="34" charset="0"/>
                          <a:ea typeface="Source Sans Pro" panose="020B0503030403020204" pitchFamily="34" charset="0"/>
                        </a:rPr>
                        <a:t>cosuming</a:t>
                      </a:r>
                      <a:endParaRPr lang="en-US" sz="1400" dirty="0">
                        <a:latin typeface="Source Sans Pro" panose="020B0503030403020204" pitchFamily="34" charset="0"/>
                        <a:ea typeface="Source Sans Pro" panose="020B0503030403020204" pitchFamily="34" charset="0"/>
                      </a:endParaRPr>
                    </a:p>
                  </a:txBody>
                  <a:tcPr marL="68580" marR="68580" marT="34290" marB="34290"/>
                </a:tc>
                <a:extLst>
                  <a:ext uri="{0D108BD9-81ED-4DB2-BD59-A6C34878D82A}">
                    <a16:rowId xmlns:a16="http://schemas.microsoft.com/office/drawing/2014/main" val="3026440632"/>
                  </a:ext>
                </a:extLst>
              </a:tr>
            </a:tbl>
          </a:graphicData>
        </a:graphic>
      </p:graphicFrame>
      <p:sp>
        <p:nvSpPr>
          <p:cNvPr id="5" name="Google Shape;79;p13">
            <a:extLst>
              <a:ext uri="{FF2B5EF4-FFF2-40B4-BE49-F238E27FC236}">
                <a16:creationId xmlns:a16="http://schemas.microsoft.com/office/drawing/2014/main" id="{CD4AEFE0-7AC2-BFE1-B5D5-AC81442B889B}"/>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06908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5408102"/>
              </p:ext>
            </p:extLst>
          </p:nvPr>
        </p:nvGraphicFramePr>
        <p:xfrm>
          <a:off x="891168" y="917860"/>
          <a:ext cx="7571699" cy="3683877"/>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3">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89">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993688">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690189">
                <a:tc>
                  <a:txBody>
                    <a:bodyPr/>
                    <a:lstStyle/>
                    <a:p>
                      <a:r>
                        <a:rPr lang="en-US" sz="1400" dirty="0">
                          <a:latin typeface="Source Sans Pro" panose="020B0503030403020204" pitchFamily="34" charset="0"/>
                          <a:ea typeface="Source Sans Pro" panose="020B0503030403020204" pitchFamily="34" charset="0"/>
                        </a:rPr>
                        <a:t>2.</a:t>
                      </a:r>
                    </a:p>
                  </a:txBody>
                  <a:tcPr marL="68580" marR="68580" marT="34290" marB="34290"/>
                </a:tc>
                <a:tc>
                  <a:txBody>
                    <a:bodyPr/>
                    <a:lstStyle/>
                    <a:p>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A Secured Distributed Ledger Based Fundraising Framework Using Smart Contracts</a:t>
                      </a:r>
                      <a:br>
                        <a:rPr lang="en-US" sz="1400" b="0" i="0" kern="1200" dirty="0">
                          <a:solidFill>
                            <a:schemeClr val="dk1"/>
                          </a:solidFill>
                          <a:effectLst/>
                          <a:latin typeface="Source Sans Pro" panose="020B0503030403020204" pitchFamily="34" charset="0"/>
                          <a:ea typeface="Source Sans Pro" panose="020B0503030403020204" pitchFamily="34" charset="0"/>
                          <a:cs typeface="+mn-cs"/>
                        </a:rPr>
                      </a:br>
                      <a:endParaRPr lang="en-US" sz="140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smart contract applications</a:t>
                      </a:r>
                      <a:endParaRPr lang="en-US" sz="1400" dirty="0">
                        <a:latin typeface="Source Sans Pro" panose="020B0503030403020204" pitchFamily="34" charset="0"/>
                        <a:ea typeface="Source Sans Pro" panose="020B0503030403020204" pitchFamily="34" charset="0"/>
                      </a:endParaRPr>
                    </a:p>
                  </a:txBody>
                  <a:tcPr marL="68580" marR="68580" marT="34290" marB="34290"/>
                </a:tc>
                <a:tc>
                  <a:txBody>
                    <a:bodyPr/>
                    <a:lstStyle/>
                    <a:p>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By sandwiching a layer of Blockchain Technology between each stakeholder, the project affirms change that empowers people in the right direction.</a:t>
                      </a:r>
                      <a:endParaRPr lang="en-US" sz="1400" dirty="0">
                        <a:latin typeface="Source Sans Pro" panose="020B0503030403020204" pitchFamily="34" charset="0"/>
                        <a:ea typeface="Source Sans Pro" panose="020B0503030403020204" pitchFamily="34" charset="0"/>
                      </a:endParaRP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Can be technically complex for many people to use</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09AB4602-3910-0902-C3FD-C9AA79DC25F0}"/>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DC84F2F9-7FC6-A23C-4FE2-2E01615B4702}"/>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06269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13657183"/>
              </p:ext>
            </p:extLst>
          </p:nvPr>
        </p:nvGraphicFramePr>
        <p:xfrm>
          <a:off x="913470" y="870661"/>
          <a:ext cx="7571699" cy="3626997"/>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3">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89">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1043989">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583008">
                <a:tc>
                  <a:txBody>
                    <a:bodyPr/>
                    <a:lstStyle/>
                    <a:p>
                      <a:r>
                        <a:rPr lang="en-US" sz="1400" dirty="0">
                          <a:latin typeface="Source Sans Pro" panose="020B0503030403020204" pitchFamily="34" charset="0"/>
                          <a:ea typeface="Source Sans Pro" panose="020B0503030403020204" pitchFamily="34" charset="0"/>
                        </a:rPr>
                        <a:t>3.</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Developing a Reliable Service System of Charity Donation During the Covid-19 Outbreak</a:t>
                      </a:r>
                      <a:br>
                        <a:rPr lang="en-US" sz="1400" b="0" i="0" kern="1200" dirty="0">
                          <a:solidFill>
                            <a:schemeClr val="dk1"/>
                          </a:solidFill>
                          <a:effectLst/>
                          <a:latin typeface="Source Sans Pro" panose="020B0503030403020204" pitchFamily="34" charset="0"/>
                          <a:ea typeface="Source Sans Pro" panose="020B0503030403020204" pitchFamily="34" charset="0"/>
                          <a:cs typeface="+mn-cs"/>
                        </a:rPr>
                      </a:br>
                      <a:endParaRPr lang="en-US" sz="1400" b="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Ethereum blockchain</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It provides  an automated way of managing the donations and charity events</a:t>
                      </a:r>
                    </a:p>
                    <a:p>
                      <a:r>
                        <a:rPr lang="en-US" sz="1400" dirty="0">
                          <a:latin typeface="Source Sans Pro" panose="020B0503030403020204" pitchFamily="34" charset="0"/>
                          <a:ea typeface="Source Sans Pro" panose="020B0503030403020204" pitchFamily="34" charset="0"/>
                        </a:rPr>
                        <a:t>in a trusted and secure manner</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Not cost-effective,</a:t>
                      </a:r>
                    </a:p>
                    <a:p>
                      <a:r>
                        <a:rPr lang="en-US" sz="1400" dirty="0">
                          <a:latin typeface="Source Sans Pro" panose="020B0503030403020204" pitchFamily="34" charset="0"/>
                          <a:ea typeface="Source Sans Pro" panose="020B0503030403020204" pitchFamily="34" charset="0"/>
                        </a:rPr>
                        <a:t>Can be complex to use by a user</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DFB5F1D9-A665-CB4C-9567-F5CD5E084A10}"/>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AF9099CE-048A-3EDB-3BC3-41E2D45BA2D9}"/>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77521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39935887"/>
              </p:ext>
            </p:extLst>
          </p:nvPr>
        </p:nvGraphicFramePr>
        <p:xfrm>
          <a:off x="884664" y="906966"/>
          <a:ext cx="7571701" cy="3650166"/>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4">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90">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1050658">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599508">
                <a:tc>
                  <a:txBody>
                    <a:bodyPr/>
                    <a:lstStyle/>
                    <a:p>
                      <a:r>
                        <a:rPr lang="en-US" sz="1400" dirty="0">
                          <a:latin typeface="Source Sans Pro" panose="020B0503030403020204" pitchFamily="34" charset="0"/>
                          <a:ea typeface="Source Sans Pro" panose="020B0503030403020204" pitchFamily="34" charset="0"/>
                        </a:rPr>
                        <a:t>4.</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Research on Charity System Based on Blockchain</a:t>
                      </a:r>
                      <a:endParaRPr lang="en-US" sz="140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blockchain technology</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All transactions are recorded on the blockchain to realize traceability of funds,</a:t>
                      </a:r>
                    </a:p>
                    <a:p>
                      <a:r>
                        <a:rPr lang="en-US" sz="1400" dirty="0">
                          <a:latin typeface="Source Sans Pro" panose="020B0503030403020204" pitchFamily="34" charset="0"/>
                          <a:ea typeface="Source Sans Pro" panose="020B0503030403020204" pitchFamily="34" charset="0"/>
                        </a:rPr>
                        <a:t>which increase the transparency of charities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May be time-consuming</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7C72E01C-113D-253B-73A0-BFDF43C9347C}"/>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2D1C772D-AA74-EC40-43F7-DE60A77862AA}"/>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91012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94059712"/>
              </p:ext>
            </p:extLst>
          </p:nvPr>
        </p:nvGraphicFramePr>
        <p:xfrm>
          <a:off x="891168" y="900397"/>
          <a:ext cx="7571699" cy="3597261"/>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3">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89">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1035430">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561831">
                <a:tc>
                  <a:txBody>
                    <a:bodyPr/>
                    <a:lstStyle/>
                    <a:p>
                      <a:r>
                        <a:rPr lang="en-US" sz="1400" dirty="0">
                          <a:latin typeface="Source Sans Pro" panose="020B0503030403020204" pitchFamily="34" charset="0"/>
                          <a:ea typeface="Source Sans Pro" panose="020B0503030403020204" pitchFamily="34" charset="0"/>
                        </a:rPr>
                        <a:t>5.</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Platform for Tracking Donations of Charitable Foundations   based on Blockchain Technology </a:t>
                      </a:r>
                      <a:endParaRPr lang="en-US" sz="1400" u="sng"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Smart Contract</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Blockchain approach for safeguarding and integrity</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The prototype built shows less precision and work inefficiently</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581D5F7E-FFCE-F8F8-7232-26D8275C1926}"/>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7A54FD71-AF31-E210-FD67-6B0A583345D9}"/>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5466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85760689"/>
              </p:ext>
            </p:extLst>
          </p:nvPr>
        </p:nvGraphicFramePr>
        <p:xfrm>
          <a:off x="891168" y="917860"/>
          <a:ext cx="7571699" cy="3631838"/>
        </p:xfrm>
        <a:graphic>
          <a:graphicData uri="http://schemas.openxmlformats.org/drawingml/2006/table">
            <a:tbl>
              <a:tblPr firstRow="1" bandRow="1">
                <a:tableStyleId>{5C22544A-7EE6-4342-B048-85BDC9FD1C3A}</a:tableStyleId>
              </a:tblPr>
              <a:tblGrid>
                <a:gridCol w="1069540">
                  <a:extLst>
                    <a:ext uri="{9D8B030D-6E8A-4147-A177-3AD203B41FA5}">
                      <a16:colId xmlns:a16="http://schemas.microsoft.com/office/drawing/2014/main" val="1574738000"/>
                    </a:ext>
                  </a:extLst>
                </a:gridCol>
                <a:gridCol w="1523783">
                  <a:extLst>
                    <a:ext uri="{9D8B030D-6E8A-4147-A177-3AD203B41FA5}">
                      <a16:colId xmlns:a16="http://schemas.microsoft.com/office/drawing/2014/main" val="1607230008"/>
                    </a:ext>
                  </a:extLst>
                </a:gridCol>
                <a:gridCol w="1325029">
                  <a:extLst>
                    <a:ext uri="{9D8B030D-6E8A-4147-A177-3AD203B41FA5}">
                      <a16:colId xmlns:a16="http://schemas.microsoft.com/office/drawing/2014/main" val="1814034669"/>
                    </a:ext>
                  </a:extLst>
                </a:gridCol>
                <a:gridCol w="1788789">
                  <a:extLst>
                    <a:ext uri="{9D8B030D-6E8A-4147-A177-3AD203B41FA5}">
                      <a16:colId xmlns:a16="http://schemas.microsoft.com/office/drawing/2014/main" val="798615842"/>
                    </a:ext>
                  </a:extLst>
                </a:gridCol>
                <a:gridCol w="1864558">
                  <a:extLst>
                    <a:ext uri="{9D8B030D-6E8A-4147-A177-3AD203B41FA5}">
                      <a16:colId xmlns:a16="http://schemas.microsoft.com/office/drawing/2014/main" val="944127479"/>
                    </a:ext>
                  </a:extLst>
                </a:gridCol>
              </a:tblGrid>
              <a:tr h="979651">
                <a:tc>
                  <a:txBody>
                    <a:bodyPr/>
                    <a:lstStyle/>
                    <a:p>
                      <a:r>
                        <a:rPr lang="en-US" sz="1400" dirty="0">
                          <a:latin typeface="Source Sans Pro" panose="020B0503030403020204" pitchFamily="34" charset="0"/>
                          <a:ea typeface="Source Sans Pro" panose="020B0503030403020204" pitchFamily="34" charset="0"/>
                        </a:rPr>
                        <a:t>S.NO</a:t>
                      </a:r>
                    </a:p>
                  </a:txBody>
                  <a:tcPr marL="68580" marR="68580" marT="34290" marB="34290"/>
                </a:tc>
                <a:tc>
                  <a:txBody>
                    <a:bodyPr/>
                    <a:lstStyle/>
                    <a:p>
                      <a:r>
                        <a:rPr lang="en-US" sz="1400" b="0" dirty="0">
                          <a:latin typeface="Source Sans Pro" panose="020B0503030403020204" pitchFamily="34" charset="0"/>
                          <a:ea typeface="Source Sans Pro" panose="020B0503030403020204" pitchFamily="34" charset="0"/>
                        </a:rPr>
                        <a:t>TITLE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TECHNIQUE</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ADVANTAGES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DISADVANTAGE</a:t>
                      </a:r>
                    </a:p>
                  </a:txBody>
                  <a:tcPr marL="68580" marR="68580" marT="34290" marB="34290"/>
                </a:tc>
                <a:extLst>
                  <a:ext uri="{0D108BD9-81ED-4DB2-BD59-A6C34878D82A}">
                    <a16:rowId xmlns:a16="http://schemas.microsoft.com/office/drawing/2014/main" val="3506971534"/>
                  </a:ext>
                </a:extLst>
              </a:tr>
              <a:tr h="2652187">
                <a:tc>
                  <a:txBody>
                    <a:bodyPr/>
                    <a:lstStyle/>
                    <a:p>
                      <a:r>
                        <a:rPr lang="en-US" sz="1400" dirty="0">
                          <a:latin typeface="Source Sans Pro" panose="020B0503030403020204" pitchFamily="34" charset="0"/>
                          <a:ea typeface="Source Sans Pro" panose="020B0503030403020204" pitchFamily="34" charset="0"/>
                        </a:rPr>
                        <a:t>6.</a:t>
                      </a:r>
                    </a:p>
                  </a:txBody>
                  <a:tcPr marL="68580" marR="68580" marT="34290" marB="34290"/>
                </a:tc>
                <a:tc>
                  <a:txBody>
                    <a:bodyPr/>
                    <a:lstStyle/>
                    <a:p>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Tracking Donations of Charitable Foundations</a:t>
                      </a:r>
                    </a:p>
                    <a:p>
                      <a:r>
                        <a:rPr lang="en-US" sz="1400" b="0" i="0" kern="1200" dirty="0">
                          <a:solidFill>
                            <a:schemeClr val="dk1"/>
                          </a:solidFill>
                          <a:effectLst/>
                          <a:latin typeface="Source Sans Pro" panose="020B0503030403020204" pitchFamily="34" charset="0"/>
                          <a:ea typeface="Source Sans Pro" panose="020B0503030403020204" pitchFamily="34" charset="0"/>
                          <a:cs typeface="+mn-cs"/>
                        </a:rPr>
                        <a:t>Using Blockchain Technology</a:t>
                      </a:r>
                      <a:br>
                        <a:rPr lang="en-US" sz="1400" b="0" i="0" kern="1200" dirty="0">
                          <a:solidFill>
                            <a:schemeClr val="dk1"/>
                          </a:solidFill>
                          <a:effectLst/>
                          <a:latin typeface="Source Sans Pro" panose="020B0503030403020204" pitchFamily="34" charset="0"/>
                          <a:ea typeface="Source Sans Pro" panose="020B0503030403020204" pitchFamily="34" charset="0"/>
                          <a:cs typeface="+mn-cs"/>
                        </a:rPr>
                      </a:br>
                      <a:endParaRPr lang="en-US" sz="1400" b="0" u="none" dirty="0">
                        <a:latin typeface="Source Sans Pro" panose="020B0503030403020204" pitchFamily="34" charset="0"/>
                        <a:ea typeface="Source Sans Pro" panose="020B0503030403020204" pitchFamily="34" charset="0"/>
                      </a:endParaRPr>
                    </a:p>
                  </a:txBody>
                  <a:tcPr marL="68580" marR="68580" marT="34290" marB="34290"/>
                </a:tc>
                <a:tc>
                  <a:txBody>
                    <a:bodyPr/>
                    <a:lstStyle/>
                    <a:p>
                      <a:pPr algn="l"/>
                      <a:r>
                        <a:rPr lang="en-US" sz="1400" dirty="0">
                          <a:latin typeface="Source Sans Pro" panose="020B0503030403020204" pitchFamily="34" charset="0"/>
                          <a:ea typeface="Source Sans Pro" panose="020B0503030403020204" pitchFamily="34" charset="0"/>
                        </a:rPr>
                        <a:t>Smart Contract</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 Centered on blockchain technology, the System provides open accounting of</a:t>
                      </a:r>
                    </a:p>
                    <a:p>
                      <a:r>
                        <a:rPr lang="en-US" sz="1400" dirty="0">
                          <a:latin typeface="Source Sans Pro" panose="020B0503030403020204" pitchFamily="34" charset="0"/>
                          <a:ea typeface="Source Sans Pro" panose="020B0503030403020204" pitchFamily="34" charset="0"/>
                        </a:rPr>
                        <a:t>operations for donors, charitable foundations, and recipients</a:t>
                      </a:r>
                    </a:p>
                  </a:txBody>
                  <a:tcPr marL="68580" marR="68580" marT="34290" marB="34290"/>
                </a:tc>
                <a:tc>
                  <a:txBody>
                    <a:bodyPr/>
                    <a:lstStyle/>
                    <a:p>
                      <a:r>
                        <a:rPr lang="en-US" sz="1400" dirty="0">
                          <a:latin typeface="Source Sans Pro" panose="020B0503030403020204" pitchFamily="34" charset="0"/>
                          <a:ea typeface="Source Sans Pro" panose="020B0503030403020204" pitchFamily="34" charset="0"/>
                        </a:rPr>
                        <a:t>May take a lot of time to load and process</a:t>
                      </a:r>
                    </a:p>
                  </a:txBody>
                  <a:tcPr marL="68580" marR="68580" marT="34290" marB="34290"/>
                </a:tc>
                <a:extLst>
                  <a:ext uri="{0D108BD9-81ED-4DB2-BD59-A6C34878D82A}">
                    <a16:rowId xmlns:a16="http://schemas.microsoft.com/office/drawing/2014/main" val="3026440632"/>
                  </a:ext>
                </a:extLst>
              </a:tr>
            </a:tbl>
          </a:graphicData>
        </a:graphic>
      </p:graphicFrame>
      <p:sp>
        <p:nvSpPr>
          <p:cNvPr id="6" name="Title 1">
            <a:extLst>
              <a:ext uri="{FF2B5EF4-FFF2-40B4-BE49-F238E27FC236}">
                <a16:creationId xmlns:a16="http://schemas.microsoft.com/office/drawing/2014/main" id="{8ADAF73E-DA50-CF2B-CEF9-BF9CE25DAB83}"/>
              </a:ext>
            </a:extLst>
          </p:cNvPr>
          <p:cNvSpPr txBox="1">
            <a:spLocks/>
          </p:cNvSpPr>
          <p:nvPr/>
        </p:nvSpPr>
        <p:spPr>
          <a:xfrm>
            <a:off x="786150" y="248523"/>
            <a:ext cx="7571700" cy="468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Literature survey</a:t>
            </a:r>
          </a:p>
        </p:txBody>
      </p:sp>
      <p:sp>
        <p:nvSpPr>
          <p:cNvPr id="5" name="Google Shape;79;p13">
            <a:extLst>
              <a:ext uri="{FF2B5EF4-FFF2-40B4-BE49-F238E27FC236}">
                <a16:creationId xmlns:a16="http://schemas.microsoft.com/office/drawing/2014/main" id="{D63A17B1-CE22-C44D-D0EA-5E04D7211103}"/>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201526211"/>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1178</Words>
  <Application>Microsoft Office PowerPoint</Application>
  <PresentationFormat>On-screen Show (16:9)</PresentationFormat>
  <Paragraphs>189</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Tahoma</vt:lpstr>
      <vt:lpstr>Roboto Slab</vt:lpstr>
      <vt:lpstr>TimesNewRomanPS-BoldMT</vt:lpstr>
      <vt:lpstr>Source Sans Pro</vt:lpstr>
      <vt:lpstr>Cordelia template</vt:lpstr>
      <vt:lpstr>DISTRIBUTED CROWDFUNDING SYSTEM USING BLOCKCHAIN</vt:lpstr>
      <vt:lpstr>Overview of the Project</vt:lpstr>
      <vt:lpstr>Overview of the Project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Definition</vt:lpstr>
      <vt:lpstr>Existing System</vt:lpstr>
      <vt:lpstr>Tools Used</vt:lpstr>
      <vt:lpstr>Proposed System</vt:lpstr>
      <vt:lpstr>Feasibility Study</vt:lpstr>
      <vt:lpstr>System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Sriram Shankar</cp:lastModifiedBy>
  <cp:revision>5</cp:revision>
  <dcterms:modified xsi:type="dcterms:W3CDTF">2022-05-22T14:09:35Z</dcterms:modified>
</cp:coreProperties>
</file>