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sldIdLst>
    <p:sldId id="256" r:id="rId2"/>
    <p:sldId id="257" r:id="rId3"/>
    <p:sldId id="361" r:id="rId4"/>
    <p:sldId id="362" r:id="rId5"/>
    <p:sldId id="363" r:id="rId6"/>
    <p:sldId id="364" r:id="rId7"/>
    <p:sldId id="365" r:id="rId8"/>
    <p:sldId id="366" r:id="rId9"/>
    <p:sldId id="367" r:id="rId10"/>
    <p:sldId id="368" r:id="rId11"/>
    <p:sldId id="369" r:id="rId12"/>
    <p:sldId id="370" r:id="rId13"/>
    <p:sldId id="371" r:id="rId14"/>
  </p:sldIdLst>
  <p:sldSz cx="9144000" cy="5143500" type="screen16x9"/>
  <p:notesSz cx="6858000" cy="9144000"/>
  <p:embeddedFontLst>
    <p:embeddedFont>
      <p:font typeface="Roboto Slab" panose="020B0604020202020204" charset="0"/>
      <p:regular r:id="rId16"/>
      <p:bold r:id="rId17"/>
    </p:embeddedFont>
    <p:embeddedFont>
      <p:font typeface="Source Sans Pro" panose="020B0503030403020204" pitchFamily="34" charset="0"/>
      <p:regular r:id="rId18"/>
      <p:bold r:id="rId19"/>
      <p:italic r:id="rId20"/>
      <p:boldItalic r:id="rId21"/>
    </p:embeddedFont>
    <p:embeddedFont>
      <p:font typeface="Tahoma" panose="020B0604030504040204" pitchFamily="3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ram Shankar" initials="SS" lastIdx="1" clrIdx="0">
    <p:extLst>
      <p:ext uri="{19B8F6BF-5375-455C-9EA6-DF929625EA0E}">
        <p15:presenceInfo xmlns:p15="http://schemas.microsoft.com/office/powerpoint/2012/main" userId="ef789ad9c584ea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19T23:07:08.387" idx="1">
    <p:pos x="4645" y="646"/>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0374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8877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520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6077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0410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896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972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6905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5668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7407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16693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529656" y="1830119"/>
            <a:ext cx="8080917" cy="1159800"/>
          </a:xfrm>
          <a:prstGeom prst="rect">
            <a:avLst/>
          </a:prstGeom>
        </p:spPr>
        <p:txBody>
          <a:bodyPr spcFirstLastPara="1" wrap="square" lIns="91425" tIns="91425" rIns="91425" bIns="91425" anchor="ctr" anchorCtr="0">
            <a:noAutofit/>
          </a:bodyPr>
          <a:lstStyle/>
          <a:p>
            <a:pPr algn="ctr"/>
            <a:r>
              <a:rPr lang="en-IN" sz="2400" b="1" i="0" u="none" strike="noStrike" baseline="0" dirty="0">
                <a:latin typeface="TimesNewRomanPS-BoldMT"/>
              </a:rPr>
              <a:t>DISTRIBUTED CROWDFUNDING SYSTEM USING BLOCKCHAIN</a:t>
            </a:r>
            <a:endParaRPr sz="2400" dirty="0"/>
          </a:p>
        </p:txBody>
      </p:sp>
      <p:pic>
        <p:nvPicPr>
          <p:cNvPr id="7" name="Google Shape;86;p1">
            <a:extLst>
              <a:ext uri="{FF2B5EF4-FFF2-40B4-BE49-F238E27FC236}">
                <a16:creationId xmlns:a16="http://schemas.microsoft.com/office/drawing/2014/main" id="{19D1E62F-958E-475E-A6A4-361A0F65768A}"/>
              </a:ext>
            </a:extLst>
          </p:cNvPr>
          <p:cNvPicPr preferRelativeResize="0"/>
          <p:nvPr/>
        </p:nvPicPr>
        <p:blipFill rotWithShape="1">
          <a:blip r:embed="rId3">
            <a:alphaModFix/>
          </a:blip>
          <a:srcRect/>
          <a:stretch/>
        </p:blipFill>
        <p:spPr>
          <a:xfrm>
            <a:off x="264815" y="160511"/>
            <a:ext cx="1371600" cy="1219200"/>
          </a:xfrm>
          <a:prstGeom prst="rect">
            <a:avLst/>
          </a:prstGeom>
          <a:noFill/>
          <a:ln>
            <a:noFill/>
          </a:ln>
        </p:spPr>
      </p:pic>
      <p:pic>
        <p:nvPicPr>
          <p:cNvPr id="8" name="Google Shape;87;p1" descr="Anna University - Wikipedia">
            <a:extLst>
              <a:ext uri="{FF2B5EF4-FFF2-40B4-BE49-F238E27FC236}">
                <a16:creationId xmlns:a16="http://schemas.microsoft.com/office/drawing/2014/main" id="{2C6694C5-DF31-44B1-977B-5F9096FE9C3D}"/>
              </a:ext>
            </a:extLst>
          </p:cNvPr>
          <p:cNvPicPr preferRelativeResize="0"/>
          <p:nvPr/>
        </p:nvPicPr>
        <p:blipFill rotWithShape="1">
          <a:blip r:embed="rId4">
            <a:alphaModFix/>
          </a:blip>
          <a:srcRect/>
          <a:stretch/>
        </p:blipFill>
        <p:spPr>
          <a:xfrm>
            <a:off x="7656215" y="160511"/>
            <a:ext cx="1219200" cy="1219200"/>
          </a:xfrm>
          <a:prstGeom prst="rect">
            <a:avLst/>
          </a:prstGeom>
          <a:noFill/>
          <a:ln>
            <a:noFill/>
          </a:ln>
        </p:spPr>
      </p:pic>
      <p:sp>
        <p:nvSpPr>
          <p:cNvPr id="9" name="TextBox 2">
            <a:extLst>
              <a:ext uri="{FF2B5EF4-FFF2-40B4-BE49-F238E27FC236}">
                <a16:creationId xmlns:a16="http://schemas.microsoft.com/office/drawing/2014/main" id="{65D80315-3783-40BC-A882-775411F69310}"/>
              </a:ext>
            </a:extLst>
          </p:cNvPr>
          <p:cNvSpPr txBox="1"/>
          <p:nvPr/>
        </p:nvSpPr>
        <p:spPr>
          <a:xfrm>
            <a:off x="1636415" y="262242"/>
            <a:ext cx="5867400" cy="4308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200" b="1" cap="none" dirty="0">
                <a:solidFill>
                  <a:schemeClr val="tx2">
                    <a:lumMod val="90000"/>
                    <a:lumOff val="10000"/>
                  </a:schemeClr>
                </a:solidFill>
                <a:effectLst>
                  <a:outerShdw blurRad="38100" dist="38100" dir="2700000" algn="tl">
                    <a:srgbClr val="000000">
                      <a:alpha val="43137"/>
                    </a:srgbClr>
                  </a:outerShdw>
                </a:effectLst>
                <a:highlight>
                  <a:srgbClr val="C0C0C0"/>
                </a:highlight>
                <a:latin typeface="Tahoma"/>
                <a:ea typeface="Tahoma"/>
                <a:cs typeface="Tahoma"/>
                <a:sym typeface="Tahoma"/>
              </a:rPr>
              <a:t>PANIMALAR ENGINEERING COLLEGE</a:t>
            </a:r>
            <a:endParaRPr lang="en-IN" sz="2200" b="1" dirty="0">
              <a:solidFill>
                <a:schemeClr val="tx2">
                  <a:lumMod val="90000"/>
                  <a:lumOff val="10000"/>
                </a:schemeClr>
              </a:solidFill>
              <a:effectLst>
                <a:outerShdw blurRad="38100" dist="38100" dir="2700000" algn="tl">
                  <a:srgbClr val="000000">
                    <a:alpha val="43137"/>
                  </a:srgbClr>
                </a:outerShdw>
              </a:effectLst>
              <a:highlight>
                <a:srgbClr val="C0C0C0"/>
              </a:highlight>
            </a:endParaRPr>
          </a:p>
        </p:txBody>
      </p:sp>
      <p:sp>
        <p:nvSpPr>
          <p:cNvPr id="10" name="TextBox 6">
            <a:extLst>
              <a:ext uri="{FF2B5EF4-FFF2-40B4-BE49-F238E27FC236}">
                <a16:creationId xmlns:a16="http://schemas.microsoft.com/office/drawing/2014/main" id="{E61F2499-B873-4949-9594-664D21C8B66C}"/>
              </a:ext>
            </a:extLst>
          </p:cNvPr>
          <p:cNvSpPr txBox="1"/>
          <p:nvPr/>
        </p:nvSpPr>
        <p:spPr>
          <a:xfrm>
            <a:off x="1514203" y="755181"/>
            <a:ext cx="6111824" cy="124906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rtl="0">
              <a:lnSpc>
                <a:spcPct val="90000"/>
              </a:lnSpc>
              <a:spcBef>
                <a:spcPts val="0"/>
              </a:spcBef>
              <a:spcAft>
                <a:spcPts val="0"/>
              </a:spcAft>
              <a:buClr>
                <a:srgbClr val="FF0000"/>
              </a:buClr>
              <a:buSzPct val="100000"/>
              <a:buNone/>
            </a:pPr>
            <a:r>
              <a:rPr lang="en-US" sz="1500" b="1" dirty="0">
                <a:solidFill>
                  <a:schemeClr val="accent1">
                    <a:lumMod val="75000"/>
                  </a:schemeClr>
                </a:solidFill>
                <a:effectLst>
                  <a:outerShdw blurRad="38100" dist="38100" dir="2700000" algn="tl">
                    <a:srgbClr val="000000">
                      <a:alpha val="43137"/>
                    </a:srgbClr>
                  </a:outerShdw>
                </a:effectLst>
                <a:latin typeface="Tahoma"/>
                <a:ea typeface="Tahoma"/>
                <a:cs typeface="Tahoma"/>
                <a:sym typeface="Tahoma"/>
              </a:rPr>
              <a:t>DEPARTMENT OF COMPUTER SCIENCE AND ENGINEERING</a:t>
            </a:r>
            <a:endParaRPr lang="en-US" sz="1500" b="1" dirty="0">
              <a:solidFill>
                <a:schemeClr val="accent1">
                  <a:lumMod val="75000"/>
                </a:schemeClr>
              </a:solidFill>
              <a:effectLst>
                <a:outerShdw blurRad="38100" dist="38100" dir="2700000" algn="tl">
                  <a:srgbClr val="000000">
                    <a:alpha val="43137"/>
                  </a:srgbClr>
                </a:outerShdw>
              </a:effectLst>
            </a:endParaRPr>
          </a:p>
          <a:p>
            <a:pPr marL="0" lvl="0" indent="0" algn="ctr" rtl="0">
              <a:lnSpc>
                <a:spcPct val="90000"/>
              </a:lnSpc>
              <a:spcBef>
                <a:spcPts val="1000"/>
              </a:spcBef>
              <a:spcAft>
                <a:spcPts val="0"/>
              </a:spcAft>
              <a:buClr>
                <a:srgbClr val="FF0000"/>
              </a:buClr>
              <a:buSzPct val="100000"/>
              <a:buNone/>
            </a:pPr>
            <a:r>
              <a:rPr lang="en-US" sz="1500" b="1" dirty="0">
                <a:solidFill>
                  <a:schemeClr val="accent1">
                    <a:lumMod val="75000"/>
                  </a:schemeClr>
                </a:solidFill>
                <a:effectLst>
                  <a:outerShdw blurRad="38100" dist="38100" dir="2700000" algn="tl">
                    <a:srgbClr val="000000">
                      <a:alpha val="43137"/>
                    </a:srgbClr>
                  </a:outerShdw>
                </a:effectLst>
                <a:latin typeface="Tahoma"/>
                <a:ea typeface="Tahoma"/>
                <a:cs typeface="Tahoma"/>
                <a:sym typeface="Tahoma"/>
              </a:rPr>
              <a:t>CS8811 PROJECT WORK</a:t>
            </a:r>
            <a:endParaRPr lang="en-US" sz="1500" b="1" dirty="0">
              <a:solidFill>
                <a:schemeClr val="accent1">
                  <a:lumMod val="75000"/>
                </a:schemeClr>
              </a:solidFill>
              <a:effectLst>
                <a:outerShdw blurRad="38100" dist="38100" dir="2700000" algn="tl">
                  <a:srgbClr val="000000">
                    <a:alpha val="43137"/>
                  </a:srgbClr>
                </a:outerShdw>
              </a:effectLst>
            </a:endParaRPr>
          </a:p>
          <a:p>
            <a:pPr marL="0" lvl="0" indent="0" algn="ctr" rtl="0">
              <a:lnSpc>
                <a:spcPct val="90000"/>
              </a:lnSpc>
              <a:spcBef>
                <a:spcPts val="1000"/>
              </a:spcBef>
              <a:spcAft>
                <a:spcPts val="0"/>
              </a:spcAft>
              <a:buClr>
                <a:srgbClr val="FF0000"/>
              </a:buClr>
              <a:buSzPct val="100000"/>
              <a:buNone/>
            </a:pPr>
            <a:r>
              <a:rPr lang="en-US" sz="1500" b="1" dirty="0">
                <a:solidFill>
                  <a:schemeClr val="accent1">
                    <a:lumMod val="75000"/>
                  </a:schemeClr>
                </a:solidFill>
                <a:effectLst>
                  <a:outerShdw blurRad="38100" dist="38100" dir="2700000" algn="tl">
                    <a:srgbClr val="000000">
                      <a:alpha val="43137"/>
                    </a:srgbClr>
                  </a:outerShdw>
                </a:effectLst>
                <a:latin typeface="Tahoma"/>
                <a:ea typeface="Tahoma"/>
                <a:cs typeface="Tahoma"/>
                <a:sym typeface="Tahoma"/>
              </a:rPr>
              <a:t>REVIEW NO:2</a:t>
            </a:r>
            <a:endParaRPr lang="en-US" sz="1500" b="1" dirty="0">
              <a:solidFill>
                <a:schemeClr val="accent1">
                  <a:lumMod val="75000"/>
                </a:schemeClr>
              </a:solidFill>
              <a:effectLst>
                <a:outerShdw blurRad="38100" dist="38100" dir="2700000" algn="tl">
                  <a:srgbClr val="000000">
                    <a:alpha val="43137"/>
                  </a:srgbClr>
                </a:outerShdw>
              </a:effectLst>
            </a:endParaRPr>
          </a:p>
          <a:p>
            <a:endParaRPr lang="en-IN" dirty="0"/>
          </a:p>
        </p:txBody>
      </p:sp>
      <p:sp>
        <p:nvSpPr>
          <p:cNvPr id="11" name="Subtitle 5">
            <a:extLst>
              <a:ext uri="{FF2B5EF4-FFF2-40B4-BE49-F238E27FC236}">
                <a16:creationId xmlns:a16="http://schemas.microsoft.com/office/drawing/2014/main" id="{D3F5936B-0ECF-4B25-B56A-4AA592EF441F}"/>
              </a:ext>
            </a:extLst>
          </p:cNvPr>
          <p:cNvSpPr>
            <a:spLocks noGrp="1"/>
          </p:cNvSpPr>
          <p:nvPr/>
        </p:nvSpPr>
        <p:spPr>
          <a:xfrm>
            <a:off x="3350941" y="3580156"/>
            <a:ext cx="5638800" cy="1402833"/>
          </a:xfrm>
          <a:prstGeom prst="rect">
            <a:avLst/>
          </a:prstGeom>
        </p:spPr>
        <p:txBody>
          <a:bodyPr vert="horz" lIns="91440" tIns="45720" rIns="91440" bIns="45720" rtlCol="0" anchor="t">
            <a:normAutofit fontScale="92500" lnSpcReduction="1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en-US" b="1" i="1" u="sng" dirty="0">
                <a:solidFill>
                  <a:srgbClr val="002060"/>
                </a:solidFill>
                <a:effectLst>
                  <a:outerShdw blurRad="38100" dist="38100" dir="2700000" algn="tl">
                    <a:srgbClr val="000000">
                      <a:alpha val="43137"/>
                    </a:srgbClr>
                  </a:outerShdw>
                </a:effectLst>
              </a:rPr>
              <a:t>Guide Name</a:t>
            </a:r>
            <a:r>
              <a:rPr lang="en-US" b="1" i="1" dirty="0">
                <a:solidFill>
                  <a:srgbClr val="002060"/>
                </a:solidFill>
                <a:effectLst>
                  <a:outerShdw blurRad="38100" dist="38100" dir="2700000" algn="tl">
                    <a:srgbClr val="000000">
                      <a:alpha val="43137"/>
                    </a:srgbClr>
                  </a:outerShdw>
                </a:effectLst>
              </a:rPr>
              <a:t>: Dr. </a:t>
            </a:r>
            <a:r>
              <a:rPr lang="en-US" b="1" i="1" dirty="0" err="1">
                <a:solidFill>
                  <a:srgbClr val="002060"/>
                </a:solidFill>
                <a:effectLst>
                  <a:outerShdw blurRad="38100" dist="38100" dir="2700000" algn="tl">
                    <a:srgbClr val="000000">
                      <a:alpha val="43137"/>
                    </a:srgbClr>
                  </a:outerShdw>
                </a:effectLst>
              </a:rPr>
              <a:t>N.Pughazendi</a:t>
            </a:r>
            <a:endParaRPr lang="en-US" b="1" i="1" u="sng" dirty="0">
              <a:effectLst>
                <a:outerShdw blurRad="38100" dist="38100" dir="2700000" algn="tl">
                  <a:srgbClr val="000000">
                    <a:alpha val="43137"/>
                  </a:srgbClr>
                </a:outerShdw>
              </a:effectLst>
            </a:endParaRPr>
          </a:p>
          <a:p>
            <a:r>
              <a:rPr lang="en-US" b="1" i="1" u="sng" dirty="0">
                <a:solidFill>
                  <a:srgbClr val="002060"/>
                </a:solidFill>
                <a:effectLst>
                  <a:outerShdw blurRad="38100" dist="38100" dir="2700000" algn="tl">
                    <a:srgbClr val="000000">
                      <a:alpha val="43137"/>
                    </a:srgbClr>
                  </a:outerShdw>
                </a:effectLst>
              </a:rPr>
              <a:t>Team Members </a:t>
            </a:r>
            <a:r>
              <a:rPr lang="en-US" b="1" i="1" dirty="0">
                <a:effectLst>
                  <a:outerShdw blurRad="38100" dist="38100" dir="2700000" algn="tl">
                    <a:srgbClr val="000000">
                      <a:alpha val="43137"/>
                    </a:srgbClr>
                  </a:outerShdw>
                </a:effectLst>
              </a:rPr>
              <a:t>: SRIRAM S(211418104269)</a:t>
            </a:r>
            <a:br>
              <a:rPr lang="en-US" b="1" i="1" dirty="0">
                <a:effectLst>
                  <a:outerShdw blurRad="38100" dist="38100" dir="2700000" algn="tl">
                    <a:srgbClr val="000000">
                      <a:alpha val="43137"/>
                    </a:srgbClr>
                  </a:outerShdw>
                </a:effectLst>
              </a:rPr>
            </a:br>
            <a:r>
              <a:rPr lang="en-US" b="1" i="1" dirty="0">
                <a:effectLst>
                  <a:outerShdw blurRad="38100" dist="38100" dir="2700000" algn="tl">
                    <a:srgbClr val="000000">
                      <a:alpha val="43137"/>
                    </a:srgbClr>
                  </a:outerShdw>
                </a:effectLst>
              </a:rPr>
              <a:t>SRIRAM S(211418104268)</a:t>
            </a:r>
            <a:br>
              <a:rPr lang="en-US" b="1" i="1" dirty="0">
                <a:effectLst>
                  <a:outerShdw blurRad="38100" dist="38100" dir="2700000" algn="tl">
                    <a:srgbClr val="000000">
                      <a:alpha val="43137"/>
                    </a:srgbClr>
                  </a:outerShdw>
                </a:effectLst>
              </a:rPr>
            </a:br>
            <a:r>
              <a:rPr lang="en-US" b="1" i="1" dirty="0">
                <a:effectLst>
                  <a:outerShdw blurRad="38100" dist="38100" dir="2700000" algn="tl">
                    <a:srgbClr val="000000">
                      <a:alpha val="43137"/>
                    </a:srgbClr>
                  </a:outerShdw>
                </a:effectLst>
              </a:rPr>
              <a:t>PRABAKAR(211418104191)</a:t>
            </a:r>
            <a:br>
              <a:rPr lang="en-US" b="1" i="1" dirty="0">
                <a:effectLst>
                  <a:outerShdw blurRad="38100" dist="38100" dir="2700000" algn="tl">
                    <a:srgbClr val="000000">
                      <a:alpha val="43137"/>
                    </a:srgbClr>
                  </a:outerShdw>
                </a:effectLst>
              </a:rPr>
            </a:br>
            <a:r>
              <a:rPr lang="en-US" b="1" i="1" u="sng" dirty="0">
                <a:solidFill>
                  <a:srgbClr val="002060"/>
                </a:solidFill>
                <a:effectLst>
                  <a:outerShdw blurRad="38100" dist="38100" dir="2700000" algn="tl">
                    <a:srgbClr val="000000">
                      <a:alpha val="43137"/>
                    </a:srgbClr>
                  </a:outerShdw>
                </a:effectLst>
              </a:rPr>
              <a:t>Batch No</a:t>
            </a:r>
            <a:r>
              <a:rPr lang="en-US" b="1" i="1" dirty="0">
                <a:effectLst>
                  <a:outerShdw blurRad="38100" dist="38100" dir="2700000" algn="tl">
                    <a:srgbClr val="000000">
                      <a:alpha val="43137"/>
                    </a:srgbClr>
                  </a:outerShdw>
                </a:effectLst>
              </a:rPr>
              <a:t>: C7</a:t>
            </a:r>
            <a:endParaRPr lang="en-US" b="1" i="1" u="sng" dirty="0">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Module Description</a:t>
            </a:r>
            <a:endParaRPr dirty="0"/>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5" name="Google Shape;76;p13">
            <a:extLst>
              <a:ext uri="{FF2B5EF4-FFF2-40B4-BE49-F238E27FC236}">
                <a16:creationId xmlns:a16="http://schemas.microsoft.com/office/drawing/2014/main" id="{71CD629F-E667-4FAD-80F0-C4007FDBF5A9}"/>
              </a:ext>
            </a:extLst>
          </p:cNvPr>
          <p:cNvSpPr txBox="1"/>
          <p:nvPr/>
        </p:nvSpPr>
        <p:spPr>
          <a:xfrm>
            <a:off x="856143" y="758123"/>
            <a:ext cx="7822591" cy="1127827"/>
          </a:xfrm>
          <a:prstGeom prst="rect">
            <a:avLst/>
          </a:prstGeom>
          <a:noFill/>
          <a:ln>
            <a:noFill/>
          </a:ln>
        </p:spPr>
        <p:txBody>
          <a:bodyPr spcFirstLastPara="1" wrap="square" lIns="91425" tIns="91425" rIns="91425" bIns="91425" anchor="t" anchorCtr="0">
            <a:noAutofit/>
          </a:bodyPr>
          <a:lstStyle/>
          <a:p>
            <a:pPr lvl="0" algn="l" rtl="0">
              <a:spcBef>
                <a:spcPts val="600"/>
              </a:spcBef>
              <a:spcAft>
                <a:spcPts val="0"/>
              </a:spcAft>
              <a:buClr>
                <a:schemeClr val="dk1"/>
              </a:buClr>
              <a:buSzPts val="1100"/>
            </a:pPr>
            <a:r>
              <a:rPr lang="en-US" b="1" dirty="0">
                <a:solidFill>
                  <a:srgbClr val="263238"/>
                </a:solidFill>
                <a:latin typeface="Source Sans Pro"/>
                <a:ea typeface="Source Sans Pro"/>
                <a:cs typeface="Source Sans Pro"/>
                <a:sym typeface="Source Sans Pro"/>
              </a:rPr>
              <a:t>Process Model</a:t>
            </a: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Campaign creation</a:t>
            </a: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Analysis of campaign</a:t>
            </a: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Contribution</a:t>
            </a:r>
          </a:p>
          <a:p>
            <a:pPr marL="0" lvl="0" indent="0" algn="l" rtl="0">
              <a:spcBef>
                <a:spcPts val="600"/>
              </a:spcBef>
              <a:spcAft>
                <a:spcPts val="0"/>
              </a:spcAft>
              <a:buNone/>
            </a:pPr>
            <a:endParaRPr lang="en-IN" dirty="0">
              <a:solidFill>
                <a:srgbClr val="263238"/>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413591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Module Description</a:t>
            </a:r>
            <a:endParaRPr dirty="0"/>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5" name="Google Shape;76;p13">
            <a:extLst>
              <a:ext uri="{FF2B5EF4-FFF2-40B4-BE49-F238E27FC236}">
                <a16:creationId xmlns:a16="http://schemas.microsoft.com/office/drawing/2014/main" id="{71CD629F-E667-4FAD-80F0-C4007FDBF5A9}"/>
              </a:ext>
            </a:extLst>
          </p:cNvPr>
          <p:cNvSpPr txBox="1"/>
          <p:nvPr/>
        </p:nvSpPr>
        <p:spPr>
          <a:xfrm>
            <a:off x="856143" y="758123"/>
            <a:ext cx="7822591" cy="1127827"/>
          </a:xfrm>
          <a:prstGeom prst="rect">
            <a:avLst/>
          </a:prstGeom>
          <a:noFill/>
          <a:ln>
            <a:noFill/>
          </a:ln>
        </p:spPr>
        <p:txBody>
          <a:bodyPr spcFirstLastPara="1" wrap="square" lIns="91425" tIns="91425" rIns="91425" bIns="91425" anchor="t" anchorCtr="0">
            <a:noAutofit/>
          </a:bodyPr>
          <a:lstStyle/>
          <a:p>
            <a:pPr lvl="0" algn="l" rtl="0">
              <a:spcBef>
                <a:spcPts val="600"/>
              </a:spcBef>
              <a:spcAft>
                <a:spcPts val="0"/>
              </a:spcAft>
              <a:buClr>
                <a:schemeClr val="dk1"/>
              </a:buClr>
              <a:buSzPts val="1100"/>
            </a:pPr>
            <a:r>
              <a:rPr lang="en-US" b="1" dirty="0">
                <a:solidFill>
                  <a:srgbClr val="263238"/>
                </a:solidFill>
                <a:latin typeface="Source Sans Pro"/>
                <a:ea typeface="Source Sans Pro"/>
                <a:cs typeface="Source Sans Pro"/>
                <a:sym typeface="Source Sans Pro"/>
              </a:rPr>
              <a:t>Campaign creation</a:t>
            </a: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In the first stage a project manager creates new project by mentioning the name of the project, the description of the project and the minimum contribution to that project. </a:t>
            </a:r>
          </a:p>
          <a:p>
            <a:pPr marL="285750" lvl="0" indent="-285750" algn="l" rtl="0">
              <a:spcBef>
                <a:spcPts val="600"/>
              </a:spcBef>
              <a:spcAft>
                <a:spcPts val="0"/>
              </a:spcAft>
              <a:buClr>
                <a:schemeClr val="dk1"/>
              </a:buClr>
              <a:buSzPts val="1100"/>
              <a:buFont typeface="Arial" panose="020B0604020202020204" pitchFamily="34" charset="0"/>
              <a:buChar char="•"/>
            </a:pP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And the contributors then can view the all the open projects in fundraising and charity platform and can choose any project for which they want to contribute. </a:t>
            </a:r>
          </a:p>
          <a:p>
            <a:pPr marL="285750" lvl="0" indent="-285750" algn="l" rtl="0">
              <a:spcBef>
                <a:spcPts val="600"/>
              </a:spcBef>
              <a:spcAft>
                <a:spcPts val="0"/>
              </a:spcAft>
              <a:buClr>
                <a:schemeClr val="dk1"/>
              </a:buClr>
              <a:buSzPts val="1100"/>
              <a:buFont typeface="Arial" panose="020B0604020202020204" pitchFamily="34" charset="0"/>
              <a:buChar char="•"/>
            </a:pP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To mark themselves as contributors, they have to invest minimum contribution for that project which project manager has mentioned while creating the project. </a:t>
            </a:r>
          </a:p>
          <a:p>
            <a:pPr marL="285750" lvl="0" indent="-285750" algn="l" rtl="0">
              <a:spcBef>
                <a:spcPts val="600"/>
              </a:spcBef>
              <a:spcAft>
                <a:spcPts val="0"/>
              </a:spcAft>
              <a:buClr>
                <a:schemeClr val="dk1"/>
              </a:buClr>
              <a:buSzPts val="1100"/>
              <a:buFont typeface="Arial" panose="020B0604020202020204" pitchFamily="34" charset="0"/>
              <a:buChar char="•"/>
            </a:pP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And this money is added to the wallet which can be used by the project mangers.</a:t>
            </a:r>
            <a:endParaRPr lang="en-IN" dirty="0">
              <a:solidFill>
                <a:srgbClr val="263238"/>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963027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Module Description</a:t>
            </a:r>
            <a:endParaRPr dirty="0"/>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5" name="Google Shape;76;p13">
            <a:extLst>
              <a:ext uri="{FF2B5EF4-FFF2-40B4-BE49-F238E27FC236}">
                <a16:creationId xmlns:a16="http://schemas.microsoft.com/office/drawing/2014/main" id="{71CD629F-E667-4FAD-80F0-C4007FDBF5A9}"/>
              </a:ext>
            </a:extLst>
          </p:cNvPr>
          <p:cNvSpPr txBox="1"/>
          <p:nvPr/>
        </p:nvSpPr>
        <p:spPr>
          <a:xfrm>
            <a:off x="856143" y="758123"/>
            <a:ext cx="7822591" cy="1127827"/>
          </a:xfrm>
          <a:prstGeom prst="rect">
            <a:avLst/>
          </a:prstGeom>
          <a:noFill/>
          <a:ln>
            <a:noFill/>
          </a:ln>
        </p:spPr>
        <p:txBody>
          <a:bodyPr spcFirstLastPara="1" wrap="square" lIns="91425" tIns="91425" rIns="91425" bIns="91425" anchor="t" anchorCtr="0">
            <a:noAutofit/>
          </a:bodyPr>
          <a:lstStyle/>
          <a:p>
            <a:pPr lvl="0" algn="l" rtl="0">
              <a:spcBef>
                <a:spcPts val="600"/>
              </a:spcBef>
              <a:spcAft>
                <a:spcPts val="0"/>
              </a:spcAft>
              <a:buClr>
                <a:schemeClr val="dk1"/>
              </a:buClr>
              <a:buSzPts val="1100"/>
            </a:pPr>
            <a:r>
              <a:rPr lang="en-US" b="1" dirty="0">
                <a:solidFill>
                  <a:srgbClr val="263238"/>
                </a:solidFill>
                <a:latin typeface="Source Sans Pro"/>
                <a:ea typeface="Source Sans Pro"/>
                <a:cs typeface="Source Sans Pro"/>
                <a:sym typeface="Source Sans Pro"/>
              </a:rPr>
              <a:t>Analysis of campaign</a:t>
            </a: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In this stage, if a project manager wants to spend the money contributed by investors, then they have to create the spending request by giving the description about where they are going to spend the money, the total amount they are going to spend and the address of the vendor who will supply the things required by the project manager. </a:t>
            </a:r>
          </a:p>
          <a:p>
            <a:pPr marL="285750" lvl="0" indent="-285750" algn="l" rtl="0">
              <a:spcBef>
                <a:spcPts val="600"/>
              </a:spcBef>
              <a:spcAft>
                <a:spcPts val="0"/>
              </a:spcAft>
              <a:buClr>
                <a:schemeClr val="dk1"/>
              </a:buClr>
              <a:buSzPts val="1100"/>
              <a:buFont typeface="Arial" panose="020B0604020202020204" pitchFamily="34" charset="0"/>
              <a:buChar char="•"/>
            </a:pP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For creating a campaign, a campaign name, campaign creator’s name, single line description, detailed description, a banner image and a campaign video is required.</a:t>
            </a:r>
          </a:p>
          <a:p>
            <a:pPr marL="285750" lvl="0" indent="-285750" algn="l" rtl="0">
              <a:spcBef>
                <a:spcPts val="600"/>
              </a:spcBef>
              <a:spcAft>
                <a:spcPts val="0"/>
              </a:spcAft>
              <a:buClr>
                <a:schemeClr val="dk1"/>
              </a:buClr>
              <a:buSzPts val="1100"/>
              <a:buFont typeface="Arial" panose="020B0604020202020204" pitchFamily="34" charset="0"/>
              <a:buChar char="•"/>
            </a:pP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Then he has to decide how many tokens he would like to give away and the price, name and symbol of each token. </a:t>
            </a:r>
          </a:p>
          <a:p>
            <a:pPr marL="285750" lvl="0" indent="-285750" algn="l" rtl="0">
              <a:spcBef>
                <a:spcPts val="600"/>
              </a:spcBef>
              <a:spcAft>
                <a:spcPts val="0"/>
              </a:spcAft>
              <a:buClr>
                <a:schemeClr val="dk1"/>
              </a:buClr>
              <a:buSzPts val="1100"/>
              <a:buFont typeface="Arial" panose="020B0604020202020204" pitchFamily="34" charset="0"/>
              <a:buChar char="•"/>
            </a:pP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He also needs to give his Ethereum wallet address to receive the funds once his campaign is successful. </a:t>
            </a:r>
          </a:p>
          <a:p>
            <a:pPr marL="285750" lvl="0" indent="-285750" algn="l" rtl="0">
              <a:spcBef>
                <a:spcPts val="600"/>
              </a:spcBef>
              <a:spcAft>
                <a:spcPts val="0"/>
              </a:spcAft>
              <a:buClr>
                <a:schemeClr val="dk1"/>
              </a:buClr>
              <a:buSzPts val="1100"/>
              <a:buFont typeface="Arial" panose="020B0604020202020204" pitchFamily="34" charset="0"/>
              <a:buChar char="•"/>
            </a:pPr>
            <a:endParaRPr lang="en-US" dirty="0">
              <a:solidFill>
                <a:srgbClr val="263238"/>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344006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Module Description</a:t>
            </a:r>
            <a:endParaRPr dirty="0"/>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5" name="Google Shape;76;p13">
            <a:extLst>
              <a:ext uri="{FF2B5EF4-FFF2-40B4-BE49-F238E27FC236}">
                <a16:creationId xmlns:a16="http://schemas.microsoft.com/office/drawing/2014/main" id="{71CD629F-E667-4FAD-80F0-C4007FDBF5A9}"/>
              </a:ext>
            </a:extLst>
          </p:cNvPr>
          <p:cNvSpPr txBox="1"/>
          <p:nvPr/>
        </p:nvSpPr>
        <p:spPr>
          <a:xfrm>
            <a:off x="856143" y="643819"/>
            <a:ext cx="7822591" cy="1127827"/>
          </a:xfrm>
          <a:prstGeom prst="rect">
            <a:avLst/>
          </a:prstGeom>
          <a:noFill/>
          <a:ln>
            <a:noFill/>
          </a:ln>
        </p:spPr>
        <p:txBody>
          <a:bodyPr spcFirstLastPara="1" wrap="square" lIns="91425" tIns="91425" rIns="91425" bIns="91425" anchor="t" anchorCtr="0">
            <a:noAutofit/>
          </a:bodyPr>
          <a:lstStyle/>
          <a:p>
            <a:pPr lvl="0" algn="l" rtl="0">
              <a:spcBef>
                <a:spcPts val="600"/>
              </a:spcBef>
              <a:spcAft>
                <a:spcPts val="0"/>
              </a:spcAft>
              <a:buClr>
                <a:schemeClr val="dk1"/>
              </a:buClr>
              <a:buSzPts val="1100"/>
            </a:pPr>
            <a:r>
              <a:rPr lang="en-US" b="1" dirty="0">
                <a:solidFill>
                  <a:srgbClr val="263238"/>
                </a:solidFill>
                <a:latin typeface="Source Sans Pro"/>
                <a:ea typeface="Source Sans Pro"/>
                <a:cs typeface="Source Sans Pro"/>
                <a:sym typeface="Source Sans Pro"/>
              </a:rPr>
              <a:t>Contribution</a:t>
            </a: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An investor who lands on the fundraising and charity app platform can browse through all the campaigns, search or sort the campaigns based on his interests and invest ether to support 15 his favorite campaign. </a:t>
            </a:r>
          </a:p>
          <a:p>
            <a:pPr marL="285750" lvl="0" indent="-285750" algn="l" rtl="0">
              <a:spcBef>
                <a:spcPts val="600"/>
              </a:spcBef>
              <a:spcAft>
                <a:spcPts val="0"/>
              </a:spcAft>
              <a:buClr>
                <a:schemeClr val="dk1"/>
              </a:buClr>
              <a:buSzPts val="1100"/>
              <a:buFont typeface="Arial" panose="020B0604020202020204" pitchFamily="34" charset="0"/>
              <a:buChar char="•"/>
            </a:pP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The investor needs to have a sufficient amount in his wallet to invest and pay for the transaction (gas) to be mined. </a:t>
            </a:r>
          </a:p>
          <a:p>
            <a:pPr marL="285750" lvl="0" indent="-285750" algn="l" rtl="0">
              <a:spcBef>
                <a:spcPts val="600"/>
              </a:spcBef>
              <a:spcAft>
                <a:spcPts val="0"/>
              </a:spcAft>
              <a:buClr>
                <a:schemeClr val="dk1"/>
              </a:buClr>
              <a:buSzPts val="1100"/>
              <a:buFont typeface="Arial" panose="020B0604020202020204" pitchFamily="34" charset="0"/>
              <a:buChar char="•"/>
            </a:pP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Once the project is successful, he can claim the campaign-specific tokens depending upon the criteria specified by the creator. </a:t>
            </a:r>
          </a:p>
          <a:p>
            <a:pPr marL="285750" lvl="0" indent="-285750" algn="l" rtl="0">
              <a:spcBef>
                <a:spcPts val="600"/>
              </a:spcBef>
              <a:spcAft>
                <a:spcPts val="0"/>
              </a:spcAft>
              <a:buClr>
                <a:schemeClr val="dk1"/>
              </a:buClr>
              <a:buSzPts val="1100"/>
              <a:buFont typeface="Arial" panose="020B0604020202020204" pitchFamily="34" charset="0"/>
              <a:buChar char="•"/>
            </a:pP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If the campaign fails, he can claim his refund of ether that he had invested in that specific campaign. </a:t>
            </a:r>
          </a:p>
          <a:p>
            <a:pPr marL="285750" lvl="0" indent="-285750" algn="l" rtl="0">
              <a:spcBef>
                <a:spcPts val="600"/>
              </a:spcBef>
              <a:spcAft>
                <a:spcPts val="0"/>
              </a:spcAft>
              <a:buClr>
                <a:schemeClr val="dk1"/>
              </a:buClr>
              <a:buSzPts val="1100"/>
              <a:buFont typeface="Arial" panose="020B0604020202020204" pitchFamily="34" charset="0"/>
              <a:buChar char="•"/>
            </a:pPr>
            <a:endParaRPr lang="en-US" dirty="0">
              <a:solidFill>
                <a:srgbClr val="263238"/>
              </a:solidFill>
              <a:latin typeface="Source Sans Pro"/>
              <a:ea typeface="Source Sans Pro"/>
              <a:cs typeface="Source Sans Pro"/>
              <a:sym typeface="Source Sans Pro"/>
            </a:endParaRPr>
          </a:p>
          <a:p>
            <a:pPr marL="285750" lvl="0" indent="-285750" algn="l" rtl="0">
              <a:spcBef>
                <a:spcPts val="600"/>
              </a:spcBef>
              <a:spcAft>
                <a:spcPts val="0"/>
              </a:spcAft>
              <a:buClr>
                <a:schemeClr val="dk1"/>
              </a:buClr>
              <a:buSzPts val="1100"/>
              <a:buFont typeface="Arial" panose="020B0604020202020204" pitchFamily="34" charset="0"/>
              <a:buChar char="•"/>
            </a:pPr>
            <a:r>
              <a:rPr lang="en-US" dirty="0">
                <a:solidFill>
                  <a:srgbClr val="263238"/>
                </a:solidFill>
                <a:latin typeface="Source Sans Pro"/>
                <a:ea typeface="Source Sans Pro"/>
                <a:cs typeface="Source Sans Pro"/>
                <a:sym typeface="Source Sans Pro"/>
              </a:rPr>
              <a:t>The campaign-specific token are the incentives for an investor to invest in a campaign that he feels might be successful and the value of the token might increase in future.</a:t>
            </a:r>
          </a:p>
        </p:txBody>
      </p:sp>
    </p:spTree>
    <p:extLst>
      <p:ext uri="{BB962C8B-B14F-4D97-AF65-F5344CB8AC3E}">
        <p14:creationId xmlns:p14="http://schemas.microsoft.com/office/powerpoint/2010/main" val="182237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System Architecture</a:t>
            </a:r>
            <a:endParaRPr dirty="0"/>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5" name="image1.jpg">
            <a:extLst>
              <a:ext uri="{FF2B5EF4-FFF2-40B4-BE49-F238E27FC236}">
                <a16:creationId xmlns:a16="http://schemas.microsoft.com/office/drawing/2014/main" id="{944197A8-7F11-7F80-0FE6-54C797472B13}"/>
              </a:ext>
            </a:extLst>
          </p:cNvPr>
          <p:cNvPicPr/>
          <p:nvPr/>
        </p:nvPicPr>
        <p:blipFill>
          <a:blip r:embed="rId3"/>
          <a:srcRect/>
          <a:stretch>
            <a:fillRect/>
          </a:stretch>
        </p:blipFill>
        <p:spPr>
          <a:xfrm>
            <a:off x="1665115" y="921544"/>
            <a:ext cx="5664374" cy="3664559"/>
          </a:xfrm>
          <a:prstGeom prst="rect">
            <a:avLst/>
          </a:prstGeo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Use Case Diagram</a:t>
            </a:r>
            <a:endParaRPr dirty="0"/>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6" name="image7.png">
            <a:extLst>
              <a:ext uri="{FF2B5EF4-FFF2-40B4-BE49-F238E27FC236}">
                <a16:creationId xmlns:a16="http://schemas.microsoft.com/office/drawing/2014/main" id="{C5A4E13A-9C65-8E46-A146-1F60C7643FF4}"/>
              </a:ext>
            </a:extLst>
          </p:cNvPr>
          <p:cNvPicPr>
            <a:picLocks/>
          </p:cNvPicPr>
          <p:nvPr/>
        </p:nvPicPr>
        <p:blipFill>
          <a:blip r:embed="rId3"/>
          <a:srcRect/>
          <a:stretch>
            <a:fillRect/>
          </a:stretch>
        </p:blipFill>
        <p:spPr>
          <a:xfrm>
            <a:off x="2444932" y="921541"/>
            <a:ext cx="4254134" cy="3605213"/>
          </a:xfrm>
          <a:prstGeom prst="rect">
            <a:avLst/>
          </a:prstGeom>
          <a:noFill/>
          <a:ln>
            <a:noFill/>
          </a:ln>
        </p:spPr>
      </p:pic>
    </p:spTree>
    <p:extLst>
      <p:ext uri="{BB962C8B-B14F-4D97-AF65-F5344CB8AC3E}">
        <p14:creationId xmlns:p14="http://schemas.microsoft.com/office/powerpoint/2010/main" val="3972727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Activity Diagram</a:t>
            </a:r>
            <a:endParaRPr dirty="0"/>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5" name="image6.png">
            <a:extLst>
              <a:ext uri="{FF2B5EF4-FFF2-40B4-BE49-F238E27FC236}">
                <a16:creationId xmlns:a16="http://schemas.microsoft.com/office/drawing/2014/main" id="{B72DF316-0B54-95AD-DD72-763A99FE46A8}"/>
              </a:ext>
            </a:extLst>
          </p:cNvPr>
          <p:cNvPicPr>
            <a:picLocks/>
          </p:cNvPicPr>
          <p:nvPr/>
        </p:nvPicPr>
        <p:blipFill>
          <a:blip r:embed="rId3"/>
          <a:srcRect/>
          <a:stretch>
            <a:fillRect/>
          </a:stretch>
        </p:blipFill>
        <p:spPr>
          <a:xfrm>
            <a:off x="3413571" y="635795"/>
            <a:ext cx="2165698" cy="4179094"/>
          </a:xfrm>
          <a:prstGeom prst="rect">
            <a:avLst/>
          </a:prstGeom>
          <a:noFill/>
          <a:ln>
            <a:noFill/>
          </a:ln>
        </p:spPr>
      </p:pic>
    </p:spTree>
    <p:extLst>
      <p:ext uri="{BB962C8B-B14F-4D97-AF65-F5344CB8AC3E}">
        <p14:creationId xmlns:p14="http://schemas.microsoft.com/office/powerpoint/2010/main" val="3313127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Sequence Diagram</a:t>
            </a:r>
            <a:endParaRPr dirty="0"/>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6" name="image10.png">
            <a:extLst>
              <a:ext uri="{FF2B5EF4-FFF2-40B4-BE49-F238E27FC236}">
                <a16:creationId xmlns:a16="http://schemas.microsoft.com/office/drawing/2014/main" id="{EAA4B681-CA95-8326-D936-FB50CA8A60D2}"/>
              </a:ext>
            </a:extLst>
          </p:cNvPr>
          <p:cNvPicPr>
            <a:picLocks/>
          </p:cNvPicPr>
          <p:nvPr/>
        </p:nvPicPr>
        <p:blipFill>
          <a:blip r:embed="rId3"/>
          <a:srcRect/>
          <a:stretch>
            <a:fillRect/>
          </a:stretch>
        </p:blipFill>
        <p:spPr>
          <a:xfrm>
            <a:off x="2395810" y="1271587"/>
            <a:ext cx="4352380" cy="3066057"/>
          </a:xfrm>
          <a:prstGeom prst="rect">
            <a:avLst/>
          </a:prstGeom>
          <a:noFill/>
          <a:ln>
            <a:noFill/>
          </a:ln>
        </p:spPr>
      </p:pic>
    </p:spTree>
    <p:extLst>
      <p:ext uri="{BB962C8B-B14F-4D97-AF65-F5344CB8AC3E}">
        <p14:creationId xmlns:p14="http://schemas.microsoft.com/office/powerpoint/2010/main" val="1515655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DFD (Level 0)</a:t>
            </a:r>
            <a:endParaRPr dirty="0"/>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5" name="image5.png">
            <a:extLst>
              <a:ext uri="{FF2B5EF4-FFF2-40B4-BE49-F238E27FC236}">
                <a16:creationId xmlns:a16="http://schemas.microsoft.com/office/drawing/2014/main" id="{011E3EF2-2014-EB9E-554C-A6138B51F1BD}"/>
              </a:ext>
            </a:extLst>
          </p:cNvPr>
          <p:cNvPicPr>
            <a:picLocks/>
          </p:cNvPicPr>
          <p:nvPr/>
        </p:nvPicPr>
        <p:blipFill>
          <a:blip r:embed="rId3"/>
          <a:srcRect/>
          <a:stretch>
            <a:fillRect/>
          </a:stretch>
        </p:blipFill>
        <p:spPr>
          <a:xfrm>
            <a:off x="2160636" y="1714500"/>
            <a:ext cx="4840239" cy="1352668"/>
          </a:xfrm>
          <a:prstGeom prst="rect">
            <a:avLst/>
          </a:prstGeom>
          <a:noFill/>
          <a:ln>
            <a:noFill/>
          </a:ln>
        </p:spPr>
      </p:pic>
    </p:spTree>
    <p:extLst>
      <p:ext uri="{BB962C8B-B14F-4D97-AF65-F5344CB8AC3E}">
        <p14:creationId xmlns:p14="http://schemas.microsoft.com/office/powerpoint/2010/main" val="338768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DFD (Level 1)</a:t>
            </a:r>
            <a:endParaRPr dirty="0"/>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6" name="Content Placeholder 5" descr="https://lh3.googleusercontent.com/Ha-2iQnmEfPbxcxbzOUJZCj1k6XAEI1Rj7Q7CLWoYMUN_89tCzko2bObjE85v4ywmOJSUdOc3JuFJGOIIEO_BEPY5QIK6tE_0uE1d11zXVPBvy67Ue2d0L45ifPzaG7p69uvt58">
            <a:extLst>
              <a:ext uri="{FF2B5EF4-FFF2-40B4-BE49-F238E27FC236}">
                <a16:creationId xmlns:a16="http://schemas.microsoft.com/office/drawing/2014/main" id="{B5393787-5B05-398B-5A26-94705DDC7CB6}"/>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1447775" y="1771649"/>
            <a:ext cx="6248450" cy="1084684"/>
          </a:xfrm>
          <a:prstGeom prst="rect">
            <a:avLst/>
          </a:prstGeom>
          <a:noFill/>
          <a:ln>
            <a:noFill/>
          </a:ln>
        </p:spPr>
      </p:pic>
    </p:spTree>
    <p:extLst>
      <p:ext uri="{BB962C8B-B14F-4D97-AF65-F5344CB8AC3E}">
        <p14:creationId xmlns:p14="http://schemas.microsoft.com/office/powerpoint/2010/main" val="1293935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Collaboration Diagram</a:t>
            </a:r>
            <a:endParaRPr dirty="0"/>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5" name="image3.png">
            <a:extLst>
              <a:ext uri="{FF2B5EF4-FFF2-40B4-BE49-F238E27FC236}">
                <a16:creationId xmlns:a16="http://schemas.microsoft.com/office/drawing/2014/main" id="{FC07BCDF-3096-EE4A-AF04-290F054FCC8E}"/>
              </a:ext>
            </a:extLst>
          </p:cNvPr>
          <p:cNvPicPr>
            <a:picLocks/>
          </p:cNvPicPr>
          <p:nvPr/>
        </p:nvPicPr>
        <p:blipFill>
          <a:blip r:embed="rId3"/>
          <a:srcRect/>
          <a:stretch>
            <a:fillRect/>
          </a:stretch>
        </p:blipFill>
        <p:spPr>
          <a:xfrm>
            <a:off x="1987412" y="1507331"/>
            <a:ext cx="5169173" cy="1817340"/>
          </a:xfrm>
          <a:prstGeom prst="rect">
            <a:avLst/>
          </a:prstGeom>
          <a:noFill/>
          <a:ln>
            <a:noFill/>
          </a:ln>
        </p:spPr>
      </p:pic>
    </p:spTree>
    <p:extLst>
      <p:ext uri="{BB962C8B-B14F-4D97-AF65-F5344CB8AC3E}">
        <p14:creationId xmlns:p14="http://schemas.microsoft.com/office/powerpoint/2010/main" val="1889240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ER Diagram</a:t>
            </a:r>
            <a:endParaRPr dirty="0"/>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6" name="Content Placeholder 4" descr="https://lh5.googleusercontent.com/UNXAB812NKqr3P33uiaUI-7crqhNk_dOpp7dcibWqHD4YwFNOTv-Sn_97rAE9m3REYG_TWisa26AdOB8Oe_PNdWhNY4rRyq6jLkVQNj2Rp43kyz0Bm5gwDaVamTO4WxG2d3Q3qQ">
            <a:extLst>
              <a:ext uri="{FF2B5EF4-FFF2-40B4-BE49-F238E27FC236}">
                <a16:creationId xmlns:a16="http://schemas.microsoft.com/office/drawing/2014/main" id="{4A3D8DEE-2BF8-5DB5-1A1F-A41D0AA966A1}"/>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1264443" y="1047170"/>
            <a:ext cx="6354339" cy="3049160"/>
          </a:xfrm>
          <a:prstGeom prst="rect">
            <a:avLst/>
          </a:prstGeom>
          <a:noFill/>
          <a:ln>
            <a:noFill/>
          </a:ln>
        </p:spPr>
      </p:pic>
    </p:spTree>
    <p:extLst>
      <p:ext uri="{BB962C8B-B14F-4D97-AF65-F5344CB8AC3E}">
        <p14:creationId xmlns:p14="http://schemas.microsoft.com/office/powerpoint/2010/main" val="2716142112"/>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484</Words>
  <Application>Microsoft Office PowerPoint</Application>
  <PresentationFormat>On-screen Show (16:9)</PresentationFormat>
  <Paragraphs>61</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Tahoma</vt:lpstr>
      <vt:lpstr>Roboto Slab</vt:lpstr>
      <vt:lpstr>TimesNewRomanPS-BoldMT</vt:lpstr>
      <vt:lpstr>Source Sans Pro</vt:lpstr>
      <vt:lpstr>Cordelia template</vt:lpstr>
      <vt:lpstr>DISTRIBUTED CROWDFUNDING SYSTEM USING BLOCKCHAIN</vt:lpstr>
      <vt:lpstr>System Architecture</vt:lpstr>
      <vt:lpstr>Use Case Diagram</vt:lpstr>
      <vt:lpstr>Activity Diagram</vt:lpstr>
      <vt:lpstr>Sequence Diagram</vt:lpstr>
      <vt:lpstr>DFD (Level 0)</vt:lpstr>
      <vt:lpstr>DFD (Level 1)</vt:lpstr>
      <vt:lpstr>Collaboration Diagram</vt:lpstr>
      <vt:lpstr>ER Diagram</vt:lpstr>
      <vt:lpstr>Module Description</vt:lpstr>
      <vt:lpstr>Module Description</vt:lpstr>
      <vt:lpstr>Module Description</vt:lpstr>
      <vt:lpstr>Module Description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Sriram Shankar</cp:lastModifiedBy>
  <cp:revision>5</cp:revision>
  <dcterms:modified xsi:type="dcterms:W3CDTF">2022-05-22T14:09:01Z</dcterms:modified>
</cp:coreProperties>
</file>