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57" r:id="rId3"/>
    <p:sldId id="351" r:id="rId4"/>
    <p:sldId id="349" r:id="rId5"/>
    <p:sldId id="354" r:id="rId6"/>
    <p:sldId id="350" r:id="rId7"/>
    <p:sldId id="355" r:id="rId8"/>
    <p:sldId id="356" r:id="rId9"/>
    <p:sldId id="361" r:id="rId10"/>
    <p:sldId id="362" r:id="rId11"/>
    <p:sldId id="366" r:id="rId12"/>
    <p:sldId id="365" r:id="rId13"/>
    <p:sldId id="363" r:id="rId14"/>
    <p:sldId id="364" r:id="rId15"/>
    <p:sldId id="367" r:id="rId16"/>
    <p:sldId id="368" r:id="rId17"/>
    <p:sldId id="357" r:id="rId18"/>
    <p:sldId id="358" r:id="rId19"/>
    <p:sldId id="369" r:id="rId20"/>
    <p:sldId id="371" r:id="rId21"/>
    <p:sldId id="359" r:id="rId22"/>
    <p:sldId id="372" r:id="rId23"/>
    <p:sldId id="373" r:id="rId24"/>
    <p:sldId id="374" r:id="rId25"/>
    <p:sldId id="375" r:id="rId26"/>
    <p:sldId id="376" r:id="rId27"/>
    <p:sldId id="378" r:id="rId28"/>
    <p:sldId id="379" r:id="rId29"/>
  </p:sldIdLst>
  <p:sldSz cx="9144000" cy="5143500" type="screen16x9"/>
  <p:notesSz cx="6858000" cy="9144000"/>
  <p:embeddedFontLst>
    <p:embeddedFont>
      <p:font typeface="Roboto Slab" panose="020B0604020202020204" charset="0"/>
      <p:regular r:id="rId31"/>
      <p:bold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ram Shankar" initials="SS" lastIdx="1" clrIdx="0">
    <p:extLst>
      <p:ext uri="{19B8F6BF-5375-455C-9EA6-DF929625EA0E}">
        <p15:presenceInfo xmlns:p15="http://schemas.microsoft.com/office/powerpoint/2012/main" userId="ef789ad9c584ea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9T23:07:08.387" idx="1">
    <p:pos x="4645" y="64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72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407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66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14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676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6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612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187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698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15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533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926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647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337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87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186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194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410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90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96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IN"/>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4" name="Date Placeholder 3"/>
          <p:cNvSpPr>
            <a:spLocks noGrp="1"/>
          </p:cNvSpPr>
          <p:nvPr>
            <p:ph type="dt" sz="half" idx="10"/>
          </p:nvPr>
        </p:nvSpPr>
        <p:spPr/>
        <p:txBody>
          <a:bodyPr/>
          <a:lstStyle/>
          <a:p>
            <a:fld id="{FE04F272-B750-4873-9B2E-E8EC5F23B84A}" type="datetimeFigureOut">
              <a:rPr lang="en-IN" smtClean="0"/>
              <a:t>24-05-2022</a:t>
            </a:fld>
            <a:endParaRPr lang="en-IN" dirty="0"/>
          </a:p>
        </p:txBody>
      </p:sp>
      <p:sp>
        <p:nvSpPr>
          <p:cNvPr id="1048595" name="Footer Placeholder 4"/>
          <p:cNvSpPr>
            <a:spLocks noGrp="1"/>
          </p:cNvSpPr>
          <p:nvPr>
            <p:ph type="ftr" sz="quarter" idx="11"/>
          </p:nvPr>
        </p:nvSpPr>
        <p:spPr/>
        <p:txBody>
          <a:bodyPr/>
          <a:lstStyle/>
          <a:p>
            <a:endParaRPr lang="en-IN" dirty="0"/>
          </a:p>
        </p:txBody>
      </p:sp>
      <p:sp>
        <p:nvSpPr>
          <p:cNvPr id="1048596" name="Slide Number Placeholder 5"/>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2447830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643956" y="1411950"/>
            <a:ext cx="8080917" cy="1159800"/>
          </a:xfrm>
          <a:prstGeom prst="rect">
            <a:avLst/>
          </a:prstGeom>
        </p:spPr>
        <p:txBody>
          <a:bodyPr spcFirstLastPara="1" wrap="square" lIns="91425" tIns="91425" rIns="91425" bIns="91425" anchor="ctr" anchorCtr="0">
            <a:noAutofit/>
          </a:bodyPr>
          <a:lstStyle/>
          <a:p>
            <a:pPr algn="ctr"/>
            <a:r>
              <a:rPr lang="en-IN" sz="2400" b="1" i="0" u="none" strike="noStrike" baseline="0" dirty="0">
                <a:latin typeface="TimesNewRomanPS-BoldMT"/>
              </a:rPr>
              <a:t>DISTRIBUTED CROWDFUNDING SYSTEM USING BLOCKCHAIN</a:t>
            </a:r>
            <a:endParaRPr sz="2400" dirty="0"/>
          </a:p>
        </p:txBody>
      </p:sp>
      <p:sp>
        <p:nvSpPr>
          <p:cNvPr id="11" name="Subtitle 5">
            <a:extLst>
              <a:ext uri="{FF2B5EF4-FFF2-40B4-BE49-F238E27FC236}">
                <a16:creationId xmlns:a16="http://schemas.microsoft.com/office/drawing/2014/main" id="{D3F5936B-0ECF-4B25-B56A-4AA592EF441F}"/>
              </a:ext>
            </a:extLst>
          </p:cNvPr>
          <p:cNvSpPr>
            <a:spLocks noGrp="1"/>
          </p:cNvSpPr>
          <p:nvPr/>
        </p:nvSpPr>
        <p:spPr>
          <a:xfrm>
            <a:off x="3436667" y="3537294"/>
            <a:ext cx="5638800" cy="140283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1600" b="1" i="1" u="sng" dirty="0">
                <a:solidFill>
                  <a:srgbClr val="002060"/>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Guide Name</a:t>
            </a:r>
            <a:r>
              <a:rPr lang="en-US" sz="1600" b="1" i="1" dirty="0">
                <a:solidFill>
                  <a:srgbClr val="002060"/>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t>
            </a:r>
            <a: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Dr. </a:t>
            </a:r>
            <a:r>
              <a:rPr lang="en-US" sz="1600" b="1" i="1" dirty="0" err="1">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N.Pughazendi</a:t>
            </a:r>
            <a:endParaRPr lang="en-US" sz="1600" b="1" i="1" u="sng"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endParaRPr>
          </a:p>
          <a:p>
            <a:r>
              <a:rPr lang="en-US" sz="1600" b="1" i="1" u="sng" dirty="0">
                <a:solidFill>
                  <a:srgbClr val="002060"/>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Team Members </a:t>
            </a:r>
            <a: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SRIRAM S(211418104269)</a:t>
            </a:r>
            <a:b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br>
            <a: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SRIRAM S(211418104268)</a:t>
            </a:r>
            <a:b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br>
            <a: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PRABAKAR(211418104191)</a:t>
            </a:r>
            <a:b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br>
            <a:r>
              <a:rPr lang="en-US" sz="1600" b="1" i="1" u="sng" dirty="0">
                <a:solidFill>
                  <a:srgbClr val="002060"/>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Batch No</a:t>
            </a:r>
            <a:r>
              <a:rPr lang="en-US"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C7</a:t>
            </a:r>
            <a:endParaRPr lang="en-US" sz="1600" b="1" i="1" u="sng"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Use Case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image7.png">
            <a:extLst>
              <a:ext uri="{FF2B5EF4-FFF2-40B4-BE49-F238E27FC236}">
                <a16:creationId xmlns:a16="http://schemas.microsoft.com/office/drawing/2014/main" id="{C5A4E13A-9C65-8E46-A146-1F60C7643FF4}"/>
              </a:ext>
            </a:extLst>
          </p:cNvPr>
          <p:cNvPicPr>
            <a:picLocks/>
          </p:cNvPicPr>
          <p:nvPr/>
        </p:nvPicPr>
        <p:blipFill>
          <a:blip r:embed="rId3"/>
          <a:srcRect/>
          <a:stretch>
            <a:fillRect/>
          </a:stretch>
        </p:blipFill>
        <p:spPr>
          <a:xfrm>
            <a:off x="2444932" y="921541"/>
            <a:ext cx="4254134" cy="3605213"/>
          </a:xfrm>
          <a:prstGeom prst="rect">
            <a:avLst/>
          </a:prstGeom>
          <a:noFill/>
          <a:ln>
            <a:noFill/>
          </a:ln>
        </p:spPr>
      </p:pic>
    </p:spTree>
    <p:extLst>
      <p:ext uri="{BB962C8B-B14F-4D97-AF65-F5344CB8AC3E}">
        <p14:creationId xmlns:p14="http://schemas.microsoft.com/office/powerpoint/2010/main" val="397272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DFD (Level 1)</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6" name="Content Placeholder 5" descr="https://lh3.googleusercontent.com/Ha-2iQnmEfPbxcxbzOUJZCj1k6XAEI1Rj7Q7CLWoYMUN_89tCzko2bObjE85v4ywmOJSUdOc3JuFJGOIIEO_BEPY5QIK6tE_0uE1d11zXVPBvy67Ue2d0L45ifPzaG7p69uvt58">
            <a:extLst>
              <a:ext uri="{FF2B5EF4-FFF2-40B4-BE49-F238E27FC236}">
                <a16:creationId xmlns:a16="http://schemas.microsoft.com/office/drawing/2014/main" id="{B5393787-5B05-398B-5A26-94705DDC7CB6}"/>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47775" y="1771649"/>
            <a:ext cx="6248450" cy="1084684"/>
          </a:xfrm>
          <a:prstGeom prst="rect">
            <a:avLst/>
          </a:prstGeom>
          <a:noFill/>
          <a:ln>
            <a:noFill/>
          </a:ln>
        </p:spPr>
      </p:pic>
    </p:spTree>
    <p:extLst>
      <p:ext uri="{BB962C8B-B14F-4D97-AF65-F5344CB8AC3E}">
        <p14:creationId xmlns:p14="http://schemas.microsoft.com/office/powerpoint/2010/main" val="129393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DFD (Level 0)</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image5.png">
            <a:extLst>
              <a:ext uri="{FF2B5EF4-FFF2-40B4-BE49-F238E27FC236}">
                <a16:creationId xmlns:a16="http://schemas.microsoft.com/office/drawing/2014/main" id="{011E3EF2-2014-EB9E-554C-A6138B51F1BD}"/>
              </a:ext>
            </a:extLst>
          </p:cNvPr>
          <p:cNvPicPr>
            <a:picLocks/>
          </p:cNvPicPr>
          <p:nvPr/>
        </p:nvPicPr>
        <p:blipFill>
          <a:blip r:embed="rId3"/>
          <a:srcRect/>
          <a:stretch>
            <a:fillRect/>
          </a:stretch>
        </p:blipFill>
        <p:spPr>
          <a:xfrm>
            <a:off x="2160636" y="1714500"/>
            <a:ext cx="4840239" cy="1352668"/>
          </a:xfrm>
          <a:prstGeom prst="rect">
            <a:avLst/>
          </a:prstGeom>
          <a:noFill/>
          <a:ln>
            <a:noFill/>
          </a:ln>
        </p:spPr>
      </p:pic>
    </p:spTree>
    <p:extLst>
      <p:ext uri="{BB962C8B-B14F-4D97-AF65-F5344CB8AC3E}">
        <p14:creationId xmlns:p14="http://schemas.microsoft.com/office/powerpoint/2010/main" val="33876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Activity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image6.png">
            <a:extLst>
              <a:ext uri="{FF2B5EF4-FFF2-40B4-BE49-F238E27FC236}">
                <a16:creationId xmlns:a16="http://schemas.microsoft.com/office/drawing/2014/main" id="{B72DF316-0B54-95AD-DD72-763A99FE46A8}"/>
              </a:ext>
            </a:extLst>
          </p:cNvPr>
          <p:cNvPicPr>
            <a:picLocks/>
          </p:cNvPicPr>
          <p:nvPr/>
        </p:nvPicPr>
        <p:blipFill>
          <a:blip r:embed="rId3"/>
          <a:srcRect/>
          <a:stretch>
            <a:fillRect/>
          </a:stretch>
        </p:blipFill>
        <p:spPr>
          <a:xfrm>
            <a:off x="3413571" y="635795"/>
            <a:ext cx="2165698" cy="4179094"/>
          </a:xfrm>
          <a:prstGeom prst="rect">
            <a:avLst/>
          </a:prstGeom>
          <a:noFill/>
          <a:ln>
            <a:noFill/>
          </a:ln>
        </p:spPr>
      </p:pic>
    </p:spTree>
    <p:extLst>
      <p:ext uri="{BB962C8B-B14F-4D97-AF65-F5344CB8AC3E}">
        <p14:creationId xmlns:p14="http://schemas.microsoft.com/office/powerpoint/2010/main" val="331312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Sequence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image10.png">
            <a:extLst>
              <a:ext uri="{FF2B5EF4-FFF2-40B4-BE49-F238E27FC236}">
                <a16:creationId xmlns:a16="http://schemas.microsoft.com/office/drawing/2014/main" id="{EAA4B681-CA95-8326-D936-FB50CA8A60D2}"/>
              </a:ext>
            </a:extLst>
          </p:cNvPr>
          <p:cNvPicPr>
            <a:picLocks/>
          </p:cNvPicPr>
          <p:nvPr/>
        </p:nvPicPr>
        <p:blipFill>
          <a:blip r:embed="rId3"/>
          <a:srcRect/>
          <a:stretch>
            <a:fillRect/>
          </a:stretch>
        </p:blipFill>
        <p:spPr>
          <a:xfrm>
            <a:off x="2395810" y="1271587"/>
            <a:ext cx="4352380" cy="3066057"/>
          </a:xfrm>
          <a:prstGeom prst="rect">
            <a:avLst/>
          </a:prstGeom>
          <a:noFill/>
          <a:ln>
            <a:noFill/>
          </a:ln>
        </p:spPr>
      </p:pic>
    </p:spTree>
    <p:extLst>
      <p:ext uri="{BB962C8B-B14F-4D97-AF65-F5344CB8AC3E}">
        <p14:creationId xmlns:p14="http://schemas.microsoft.com/office/powerpoint/2010/main" val="1515655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Collaboration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5" name="image3.png">
            <a:extLst>
              <a:ext uri="{FF2B5EF4-FFF2-40B4-BE49-F238E27FC236}">
                <a16:creationId xmlns:a16="http://schemas.microsoft.com/office/drawing/2014/main" id="{FC07BCDF-3096-EE4A-AF04-290F054FCC8E}"/>
              </a:ext>
            </a:extLst>
          </p:cNvPr>
          <p:cNvPicPr>
            <a:picLocks/>
          </p:cNvPicPr>
          <p:nvPr/>
        </p:nvPicPr>
        <p:blipFill>
          <a:blip r:embed="rId3"/>
          <a:srcRect/>
          <a:stretch>
            <a:fillRect/>
          </a:stretch>
        </p:blipFill>
        <p:spPr>
          <a:xfrm>
            <a:off x="1987412" y="1507331"/>
            <a:ext cx="5169173" cy="1817340"/>
          </a:xfrm>
          <a:prstGeom prst="rect">
            <a:avLst/>
          </a:prstGeom>
          <a:noFill/>
          <a:ln>
            <a:noFill/>
          </a:ln>
        </p:spPr>
      </p:pic>
    </p:spTree>
    <p:extLst>
      <p:ext uri="{BB962C8B-B14F-4D97-AF65-F5344CB8AC3E}">
        <p14:creationId xmlns:p14="http://schemas.microsoft.com/office/powerpoint/2010/main" val="188924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ER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6" name="Content Placeholder 4" descr="https://lh5.googleusercontent.com/UNXAB812NKqr3P33uiaUI-7crqhNk_dOpp7dcibWqHD4YwFNOTv-Sn_97rAE9m3REYG_TWisa26AdOB8Oe_PNdWhNY4rRyq6jLkVQNj2Rp43kyz0Bm5gwDaVamTO4WxG2d3Q3qQ">
            <a:extLst>
              <a:ext uri="{FF2B5EF4-FFF2-40B4-BE49-F238E27FC236}">
                <a16:creationId xmlns:a16="http://schemas.microsoft.com/office/drawing/2014/main" id="{4A3D8DEE-2BF8-5DB5-1A1F-A41D0AA966A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264443" y="1047170"/>
            <a:ext cx="6354339" cy="3049160"/>
          </a:xfrm>
          <a:prstGeom prst="rect">
            <a:avLst/>
          </a:prstGeom>
          <a:noFill/>
          <a:ln>
            <a:noFill/>
          </a:ln>
        </p:spPr>
      </p:pic>
    </p:spTree>
    <p:extLst>
      <p:ext uri="{BB962C8B-B14F-4D97-AF65-F5344CB8AC3E}">
        <p14:creationId xmlns:p14="http://schemas.microsoft.com/office/powerpoint/2010/main" val="271614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Module Explanation</a:t>
            </a:r>
            <a:endParaRPr dirty="0"/>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Campaign creation</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Analysis of campaign</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Contribution</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69133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Campaign creation</a:t>
            </a:r>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the first stage a project manager creates new project by mentioning the name of the project, the description of the project and the minimum contribution to that project.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And the contributors then can view the all the open projects in fundraising and charity platform and can choose any project for which they want to contribute.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To mark themselves as contributors, they have to invest minimum contribution for that project which project manager has mentioned while creating the project.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And this money is added to the wallet which can be used by the project mangers.</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6626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Analysis of campaign</a:t>
            </a:r>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this stage, if a project manager wants to spend the money contributed by investors, then they have to create the spending request by giving the description about where they are going to spend the money, the total amount they are going to spend and the address of the vendor who will supply the things required by the project manager.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For creating a campaign, a campaign name, campaign creator’s name, single line description, detailed description, a banner image and a campaign video is required.</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Then he has to decide how many tokens he would like to give away and the price, name and symbol of each token.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He also needs to give his Ethereum wallet address to receive the funds once his campaign is successful.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lvl="0" algn="l" rtl="0">
              <a:spcBef>
                <a:spcPts val="600"/>
              </a:spcBef>
              <a:spcAft>
                <a:spcPts val="0"/>
              </a:spcAft>
              <a:buClr>
                <a:schemeClr val="dk1"/>
              </a:buClr>
              <a:buSzPts val="1100"/>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53306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76" name="Google Shape;76;p13"/>
          <p:cNvSpPr txBox="1"/>
          <p:nvPr/>
        </p:nvSpPr>
        <p:spPr>
          <a:xfrm>
            <a:off x="786149" y="613391"/>
            <a:ext cx="7822591" cy="4203937"/>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Charity is considered a moral obligation throughout the world, and a huge amount of money comes into circulation in the name of charity.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most cases, the charity collection processes are not transparent, and due to this, the charitable organizations struggle to gain donors’ trust and interest.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apprises the need for a solution to these problems so as to make crowdfunding system and spending transparent for the </a:t>
            </a:r>
            <a:r>
              <a:rPr lang="en-US" dirty="0" err="1">
                <a:solidFill>
                  <a:srgbClr val="263238"/>
                </a:solidFill>
                <a:latin typeface="Source Sans Pro"/>
                <a:ea typeface="Source Sans Pro"/>
                <a:cs typeface="Source Sans Pro"/>
                <a:sym typeface="Source Sans Pro"/>
              </a:rPr>
              <a:t>grantmakers</a:t>
            </a:r>
            <a:r>
              <a:rPr lang="en-US" dirty="0">
                <a:solidFill>
                  <a:srgbClr val="263238"/>
                </a:solidFill>
                <a:latin typeface="Source Sans Pro"/>
                <a:ea typeface="Source Sans Pro"/>
                <a:cs typeface="Source Sans Pro"/>
                <a:sym typeface="Source Sans Pro"/>
              </a:rPr>
              <a:t>.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need could be fulfilled by a blockchain-based system. We present a blockchain-based crowdfunding system that aims to provide a transparent, secure, auditable, and efficient system.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indent="-285750">
              <a:spcBef>
                <a:spcPts val="600"/>
              </a:spcBef>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system help charities enlist their names so that the investors can verify the legitimacy of the charities in case they have already invested earlier in order to avoid false/fake charities. </a:t>
            </a:r>
          </a:p>
          <a:p>
            <a:pPr marL="285750" indent="-285750">
              <a:spcBef>
                <a:spcPts val="600"/>
              </a:spcBef>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indent="-285750">
              <a:spcBef>
                <a:spcPts val="600"/>
              </a:spcBef>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Once the charities are listed people can start sending donations where the donations get saved in a smart contract as crypto. </a:t>
            </a:r>
          </a:p>
          <a:p>
            <a:pPr marL="285750" indent="-285750">
              <a:spcBef>
                <a:spcPts val="600"/>
              </a:spcBef>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lang="en-IN"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Contribution</a:t>
            </a:r>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 investor who lands on the fundraising and charity app platform can browse through all the campaigns, search or sort the campaigns based on his interests and invest ether to support 15 his favorite campaign.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investor needs to have a sufficient amount in his wallet to invest and pay for the transaction (gas) to be mined.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Once the project is successful, he can claim the campaign-specific tokens depending upon the criteria specified by the creator.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If the campaign fails, he can claim his refund of ether that he had invested in that specific campaign.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86104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07565"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Testing</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5" name="Table 4">
            <a:extLst>
              <a:ext uri="{FF2B5EF4-FFF2-40B4-BE49-F238E27FC236}">
                <a16:creationId xmlns:a16="http://schemas.microsoft.com/office/drawing/2014/main" id="{2006974B-158E-4DD3-5231-8C97B7B16BD1}"/>
              </a:ext>
            </a:extLst>
          </p:cNvPr>
          <p:cNvGraphicFramePr>
            <a:graphicFrameLocks noGrp="1"/>
          </p:cNvGraphicFramePr>
          <p:nvPr>
            <p:extLst>
              <p:ext uri="{D42A27DB-BD31-4B8C-83A1-F6EECF244321}">
                <p14:modId xmlns:p14="http://schemas.microsoft.com/office/powerpoint/2010/main" val="3703129656"/>
              </p:ext>
            </p:extLst>
          </p:nvPr>
        </p:nvGraphicFramePr>
        <p:xfrm>
          <a:off x="1641347" y="891824"/>
          <a:ext cx="5861305" cy="3359851"/>
        </p:xfrm>
        <a:graphic>
          <a:graphicData uri="http://schemas.openxmlformats.org/drawingml/2006/table">
            <a:tbl>
              <a:tblPr firstRow="1" firstCol="1" bandRow="1">
                <a:tableStyleId>{701FB10D-A61A-4DE4-8506-F670E7A89527}</a:tableStyleId>
              </a:tblPr>
              <a:tblGrid>
                <a:gridCol w="522349">
                  <a:extLst>
                    <a:ext uri="{9D8B030D-6E8A-4147-A177-3AD203B41FA5}">
                      <a16:colId xmlns:a16="http://schemas.microsoft.com/office/drawing/2014/main" val="1176293242"/>
                    </a:ext>
                  </a:extLst>
                </a:gridCol>
                <a:gridCol w="1704119">
                  <a:extLst>
                    <a:ext uri="{9D8B030D-6E8A-4147-A177-3AD203B41FA5}">
                      <a16:colId xmlns:a16="http://schemas.microsoft.com/office/drawing/2014/main" val="2460927227"/>
                    </a:ext>
                  </a:extLst>
                </a:gridCol>
                <a:gridCol w="1113235">
                  <a:extLst>
                    <a:ext uri="{9D8B030D-6E8A-4147-A177-3AD203B41FA5}">
                      <a16:colId xmlns:a16="http://schemas.microsoft.com/office/drawing/2014/main" val="174182694"/>
                    </a:ext>
                  </a:extLst>
                </a:gridCol>
                <a:gridCol w="1383671">
                  <a:extLst>
                    <a:ext uri="{9D8B030D-6E8A-4147-A177-3AD203B41FA5}">
                      <a16:colId xmlns:a16="http://schemas.microsoft.com/office/drawing/2014/main" val="3821915668"/>
                    </a:ext>
                  </a:extLst>
                </a:gridCol>
                <a:gridCol w="1137931">
                  <a:extLst>
                    <a:ext uri="{9D8B030D-6E8A-4147-A177-3AD203B41FA5}">
                      <a16:colId xmlns:a16="http://schemas.microsoft.com/office/drawing/2014/main" val="2295591040"/>
                    </a:ext>
                  </a:extLst>
                </a:gridCol>
              </a:tblGrid>
              <a:tr h="462481">
                <a:tc>
                  <a:txBody>
                    <a:bodyPr/>
                    <a:lstStyle/>
                    <a:p>
                      <a:pPr>
                        <a:lnSpc>
                          <a:spcPct val="115000"/>
                        </a:lnSpc>
                      </a:pPr>
                      <a:r>
                        <a:rPr lang="en-US" sz="1400" dirty="0">
                          <a:effectLst/>
                          <a:latin typeface="Source Sans Pro" panose="020B0503030403020204" pitchFamily="34" charset="0"/>
                        </a:rPr>
                        <a:t>TEST NO. </a:t>
                      </a:r>
                      <a:endParaRPr lang="en-IN" sz="14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dirty="0">
                          <a:effectLst/>
                          <a:latin typeface="Source Sans Pro" panose="020B0503030403020204" pitchFamily="34" charset="0"/>
                        </a:rPr>
                        <a:t>INPUT </a:t>
                      </a:r>
                      <a:endParaRPr lang="en-IN" sz="14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EXPECTED BEHAVIOUR </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TESTING </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STATUS</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667734"/>
                  </a:ext>
                </a:extLst>
              </a:tr>
              <a:tr h="701038">
                <a:tc>
                  <a:txBody>
                    <a:bodyPr/>
                    <a:lstStyle/>
                    <a:p>
                      <a:pPr>
                        <a:lnSpc>
                          <a:spcPct val="115000"/>
                        </a:lnSpc>
                      </a:pPr>
                      <a:r>
                        <a:rPr lang="en-US" sz="1400">
                          <a:effectLst/>
                          <a:latin typeface="Source Sans Pro" panose="020B0503030403020204" pitchFamily="34" charset="0"/>
                        </a:rPr>
                        <a:t>1</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dirty="0">
                          <a:effectLst/>
                          <a:latin typeface="Source Sans Pro" panose="020B0503030403020204" pitchFamily="34" charset="0"/>
                        </a:rPr>
                        <a:t>User creating an campaign using valid data</a:t>
                      </a:r>
                      <a:endParaRPr lang="en-IN" sz="14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Campaign created</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Unit Testing</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Pass</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2816842"/>
                  </a:ext>
                </a:extLst>
              </a:tr>
              <a:tr h="701038">
                <a:tc>
                  <a:txBody>
                    <a:bodyPr/>
                    <a:lstStyle/>
                    <a:p>
                      <a:pPr>
                        <a:lnSpc>
                          <a:spcPct val="115000"/>
                        </a:lnSpc>
                      </a:pPr>
                      <a:r>
                        <a:rPr lang="en-US" sz="1400" dirty="0">
                          <a:effectLst/>
                          <a:latin typeface="Source Sans Pro" panose="020B0503030403020204" pitchFamily="34" charset="0"/>
                        </a:rPr>
                        <a:t>2</a:t>
                      </a:r>
                      <a:endParaRPr lang="en-IN" sz="14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User creating an campaign using invalid data</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Campaign not created</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Unit Testing</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Fail</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0119839"/>
                  </a:ext>
                </a:extLst>
              </a:tr>
              <a:tr h="701038">
                <a:tc>
                  <a:txBody>
                    <a:bodyPr/>
                    <a:lstStyle/>
                    <a:p>
                      <a:pPr>
                        <a:lnSpc>
                          <a:spcPct val="115000"/>
                        </a:lnSpc>
                      </a:pPr>
                      <a:r>
                        <a:rPr lang="en-US" sz="1400">
                          <a:effectLst/>
                          <a:latin typeface="Source Sans Pro" panose="020B0503030403020204" pitchFamily="34" charset="0"/>
                        </a:rPr>
                        <a:t>3</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Contributing to Campaign using valid amount</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Contribution added </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Output Testing</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Pass</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5120122"/>
                  </a:ext>
                </a:extLst>
              </a:tr>
              <a:tr h="701038">
                <a:tc>
                  <a:txBody>
                    <a:bodyPr/>
                    <a:lstStyle/>
                    <a:p>
                      <a:pPr>
                        <a:lnSpc>
                          <a:spcPct val="115000"/>
                        </a:lnSpc>
                      </a:pPr>
                      <a:r>
                        <a:rPr lang="en-US" sz="1400">
                          <a:effectLst/>
                          <a:latin typeface="Source Sans Pro" panose="020B0503030403020204" pitchFamily="34" charset="0"/>
                        </a:rPr>
                        <a:t>4</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Contributing to Campaign using invalid amount</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Contribution not added</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a:effectLst/>
                          <a:latin typeface="Source Sans Pro" panose="020B0503030403020204" pitchFamily="34" charset="0"/>
                        </a:rPr>
                        <a:t>Output Testing</a:t>
                      </a:r>
                      <a:endParaRPr lang="en-IN" sz="14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dirty="0">
                          <a:effectLst/>
                          <a:latin typeface="Source Sans Pro" panose="020B0503030403020204" pitchFamily="34" charset="0"/>
                        </a:rPr>
                        <a:t>Fail</a:t>
                      </a:r>
                      <a:endParaRPr lang="en-IN" sz="14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9090854"/>
                  </a:ext>
                </a:extLst>
              </a:tr>
            </a:tbl>
          </a:graphicData>
        </a:graphic>
      </p:graphicFrame>
    </p:spTree>
    <p:extLst>
      <p:ext uri="{BB962C8B-B14F-4D97-AF65-F5344CB8AC3E}">
        <p14:creationId xmlns:p14="http://schemas.microsoft.com/office/powerpoint/2010/main" val="427680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07565"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Screenshots</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5" name="Picture 4">
            <a:extLst>
              <a:ext uri="{FF2B5EF4-FFF2-40B4-BE49-F238E27FC236}">
                <a16:creationId xmlns:a16="http://schemas.microsoft.com/office/drawing/2014/main" id="{2B9589BD-4939-42EC-D340-F56D4F1C2282}"/>
              </a:ext>
            </a:extLst>
          </p:cNvPr>
          <p:cNvPicPr>
            <a:picLocks noChangeAspect="1"/>
          </p:cNvPicPr>
          <p:nvPr/>
        </p:nvPicPr>
        <p:blipFill>
          <a:blip r:embed="rId3"/>
          <a:stretch>
            <a:fillRect/>
          </a:stretch>
        </p:blipFill>
        <p:spPr>
          <a:xfrm>
            <a:off x="1533389" y="778857"/>
            <a:ext cx="6077221" cy="3704732"/>
          </a:xfrm>
          <a:prstGeom prst="rect">
            <a:avLst/>
          </a:prstGeom>
        </p:spPr>
      </p:pic>
    </p:spTree>
    <p:extLst>
      <p:ext uri="{BB962C8B-B14F-4D97-AF65-F5344CB8AC3E}">
        <p14:creationId xmlns:p14="http://schemas.microsoft.com/office/powerpoint/2010/main" val="139268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07565"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Screenshots</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Picture 2" descr="Graphical user interface, application&#10;&#10;Description automatically generated">
            <a:extLst>
              <a:ext uri="{FF2B5EF4-FFF2-40B4-BE49-F238E27FC236}">
                <a16:creationId xmlns:a16="http://schemas.microsoft.com/office/drawing/2014/main" id="{74B26A5E-01FE-A5AC-52DE-15530F033C39}"/>
              </a:ext>
            </a:extLst>
          </p:cNvPr>
          <p:cNvPicPr>
            <a:picLocks noChangeAspect="1"/>
          </p:cNvPicPr>
          <p:nvPr/>
        </p:nvPicPr>
        <p:blipFill>
          <a:blip r:embed="rId3"/>
          <a:stretch>
            <a:fillRect/>
          </a:stretch>
        </p:blipFill>
        <p:spPr>
          <a:xfrm>
            <a:off x="714835" y="906966"/>
            <a:ext cx="7714330" cy="2988860"/>
          </a:xfrm>
          <a:prstGeom prst="rect">
            <a:avLst/>
          </a:prstGeom>
        </p:spPr>
      </p:pic>
    </p:spTree>
    <p:extLst>
      <p:ext uri="{BB962C8B-B14F-4D97-AF65-F5344CB8AC3E}">
        <p14:creationId xmlns:p14="http://schemas.microsoft.com/office/powerpoint/2010/main" val="113735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07565"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Screenshots</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3" name="Picture 2" descr="Graphical user interface, application&#10;&#10;Description automatically generated">
            <a:extLst>
              <a:ext uri="{FF2B5EF4-FFF2-40B4-BE49-F238E27FC236}">
                <a16:creationId xmlns:a16="http://schemas.microsoft.com/office/drawing/2014/main" id="{5B287806-20E6-F711-FB82-93E8A771E243}"/>
              </a:ext>
            </a:extLst>
          </p:cNvPr>
          <p:cNvPicPr>
            <a:picLocks noChangeAspect="1"/>
          </p:cNvPicPr>
          <p:nvPr/>
        </p:nvPicPr>
        <p:blipFill>
          <a:blip r:embed="rId3"/>
          <a:stretch>
            <a:fillRect/>
          </a:stretch>
        </p:blipFill>
        <p:spPr>
          <a:xfrm>
            <a:off x="1204331" y="702600"/>
            <a:ext cx="6735338" cy="3958610"/>
          </a:xfrm>
          <a:prstGeom prst="rect">
            <a:avLst/>
          </a:prstGeom>
        </p:spPr>
      </p:pic>
    </p:spTree>
    <p:extLst>
      <p:ext uri="{BB962C8B-B14F-4D97-AF65-F5344CB8AC3E}">
        <p14:creationId xmlns:p14="http://schemas.microsoft.com/office/powerpoint/2010/main" val="2979230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07565"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Conclusion</a:t>
            </a:r>
            <a:endParaRPr dirty="0"/>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Our system is a combination of blockchain technology and philanthropy, where a charity-based platform for blockchain was introduced.</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By incorporating blockchain into recording charitable donations, donors will be able to track exactly where their donations go and when they are put into use.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Blockchain will provide greater transparency behind nonprofit organizations and give both donors and operators greater accountability when it comes to how donations are spent.</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With blockchain-based charities, the number of middlemen between donors and those they want to help is brought to a minimum, which allows a greater portion of donations to be given to those in need.</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Utilizing blockchain to record these funds and their uses also generates an unalterable digital receipt of funds and improves organizations’ credibility.</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10601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07565"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References</a:t>
            </a:r>
            <a:endParaRPr dirty="0"/>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Darshan M; S.R </a:t>
            </a:r>
            <a:r>
              <a:rPr lang="en-US" dirty="0" err="1">
                <a:solidFill>
                  <a:srgbClr val="263238"/>
                </a:solidFill>
                <a:latin typeface="Source Sans Pro"/>
                <a:ea typeface="Source Sans Pro"/>
                <a:cs typeface="Source Sans Pro"/>
                <a:sym typeface="Source Sans Pro"/>
              </a:rPr>
              <a:t>Raswanth</a:t>
            </a:r>
            <a:r>
              <a:rPr lang="en-US" dirty="0">
                <a:solidFill>
                  <a:srgbClr val="263238"/>
                </a:solidFill>
                <a:latin typeface="Source Sans Pro"/>
                <a:ea typeface="Source Sans Pro"/>
                <a:cs typeface="Source Sans Pro"/>
                <a:sym typeface="Source Sans Pro"/>
              </a:rPr>
              <a:t>; Sundeep V </a:t>
            </a:r>
            <a:r>
              <a:rPr lang="en-US" dirty="0" err="1">
                <a:solidFill>
                  <a:srgbClr val="263238"/>
                </a:solidFill>
                <a:latin typeface="Source Sans Pro"/>
                <a:ea typeface="Source Sans Pro"/>
                <a:cs typeface="Source Sans Pro"/>
                <a:sym typeface="Source Sans Pro"/>
              </a:rPr>
              <a:t>V</a:t>
            </a:r>
            <a:r>
              <a:rPr lang="en-US" dirty="0">
                <a:solidFill>
                  <a:srgbClr val="263238"/>
                </a:solidFill>
                <a:latin typeface="Source Sans Pro"/>
                <a:ea typeface="Source Sans Pro"/>
                <a:cs typeface="Source Sans Pro"/>
                <a:sym typeface="Source Sans Pro"/>
              </a:rPr>
              <a:t> S </a:t>
            </a:r>
            <a:r>
              <a:rPr lang="en-US" dirty="0" err="1">
                <a:solidFill>
                  <a:srgbClr val="263238"/>
                </a:solidFill>
                <a:latin typeface="Source Sans Pro"/>
                <a:ea typeface="Source Sans Pro"/>
                <a:cs typeface="Source Sans Pro"/>
                <a:sym typeface="Source Sans Pro"/>
              </a:rPr>
              <a:t>Akella</a:t>
            </a:r>
            <a:r>
              <a:rPr lang="en-US" dirty="0">
                <a:solidFill>
                  <a:srgbClr val="263238"/>
                </a:solidFill>
                <a:latin typeface="Source Sans Pro"/>
                <a:ea typeface="Source Sans Pro"/>
                <a:cs typeface="Source Sans Pro"/>
                <a:sym typeface="Source Sans Pro"/>
              </a:rPr>
              <a:t>; Priyanka Kumar “A Secured Distributed Ledger Based Fundraising Framework Using Smart Contracts” 2021, IEEE</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Gubaev</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Renat</a:t>
            </a:r>
            <a:r>
              <a:rPr lang="en-US" dirty="0">
                <a:solidFill>
                  <a:srgbClr val="263238"/>
                </a:solidFill>
                <a:latin typeface="Source Sans Pro"/>
                <a:ea typeface="Source Sans Pro"/>
                <a:cs typeface="Source Sans Pro"/>
                <a:sym typeface="Source Sans Pro"/>
              </a:rPr>
              <a:t>; Anton </a:t>
            </a:r>
            <a:r>
              <a:rPr lang="en-US" dirty="0" err="1">
                <a:solidFill>
                  <a:srgbClr val="263238"/>
                </a:solidFill>
                <a:latin typeface="Source Sans Pro"/>
                <a:ea typeface="Source Sans Pro"/>
                <a:cs typeface="Source Sans Pro"/>
                <a:sym typeface="Source Sans Pro"/>
              </a:rPr>
              <a:t>Peresichansky</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Alexandr</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Belenov</a:t>
            </a:r>
            <a:r>
              <a:rPr lang="en-US" dirty="0">
                <a:solidFill>
                  <a:srgbClr val="263238"/>
                </a:solidFill>
                <a:latin typeface="Source Sans Pro"/>
                <a:ea typeface="Source Sans Pro"/>
                <a:cs typeface="Source Sans Pro"/>
                <a:sym typeface="Source Sans Pro"/>
              </a:rPr>
              <a:t>; Artem Barger “Karma - blockchain based charity foundation platform”, 2021 IEEE</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Pratyush</a:t>
            </a:r>
            <a:r>
              <a:rPr lang="en-US" dirty="0">
                <a:solidFill>
                  <a:srgbClr val="263238"/>
                </a:solidFill>
                <a:latin typeface="Source Sans Pro"/>
                <a:ea typeface="Source Sans Pro"/>
                <a:cs typeface="Source Sans Pro"/>
                <a:sym typeface="Source Sans Pro"/>
              </a:rPr>
              <a:t> Agarwal; Shruti Jalan; Abhijit Mustafi “Decentralized and financial approach to effective charity”, 2018, IEEE</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Eisa</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Shaheen</a:t>
            </a:r>
            <a:r>
              <a:rPr lang="en-US" dirty="0">
                <a:solidFill>
                  <a:srgbClr val="263238"/>
                </a:solidFill>
                <a:latin typeface="Source Sans Pro"/>
                <a:ea typeface="Source Sans Pro"/>
                <a:cs typeface="Source Sans Pro"/>
                <a:sym typeface="Source Sans Pro"/>
              </a:rPr>
              <a:t>; Mohamed </a:t>
            </a:r>
            <a:r>
              <a:rPr lang="en-US" dirty="0" err="1">
                <a:solidFill>
                  <a:srgbClr val="263238"/>
                </a:solidFill>
                <a:latin typeface="Source Sans Pro"/>
                <a:ea typeface="Source Sans Pro"/>
                <a:cs typeface="Source Sans Pro"/>
                <a:sym typeface="Source Sans Pro"/>
              </a:rPr>
              <a:t>Abdl</a:t>
            </a:r>
            <a:r>
              <a:rPr lang="en-US" dirty="0">
                <a:solidFill>
                  <a:srgbClr val="263238"/>
                </a:solidFill>
                <a:latin typeface="Source Sans Pro"/>
                <a:ea typeface="Source Sans Pro"/>
                <a:cs typeface="Source Sans Pro"/>
                <a:sym typeface="Source Sans Pro"/>
              </a:rPr>
              <a:t> Hamed; </a:t>
            </a:r>
            <a:r>
              <a:rPr lang="en-US" dirty="0" err="1">
                <a:solidFill>
                  <a:srgbClr val="263238"/>
                </a:solidFill>
                <a:latin typeface="Source Sans Pro"/>
                <a:ea typeface="Source Sans Pro"/>
                <a:cs typeface="Source Sans Pro"/>
                <a:sym typeface="Source Sans Pro"/>
              </a:rPr>
              <a:t>Walaa</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Zaghloul</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Eman</a:t>
            </a:r>
            <a:r>
              <a:rPr lang="en-US" dirty="0">
                <a:solidFill>
                  <a:srgbClr val="263238"/>
                </a:solidFill>
                <a:latin typeface="Source Sans Pro"/>
                <a:ea typeface="Source Sans Pro"/>
                <a:cs typeface="Source Sans Pro"/>
                <a:sym typeface="Source Sans Pro"/>
              </a:rPr>
              <a:t> Al Mostafa “A Track Donation System Using Blockchain”, 2021 IEEE</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N. Sai Sirisha; </a:t>
            </a:r>
            <a:r>
              <a:rPr lang="en-US" dirty="0" err="1">
                <a:solidFill>
                  <a:srgbClr val="263238"/>
                </a:solidFill>
                <a:latin typeface="Source Sans Pro"/>
                <a:ea typeface="Source Sans Pro"/>
                <a:cs typeface="Source Sans Pro"/>
                <a:sym typeface="Source Sans Pro"/>
              </a:rPr>
              <a:t>Tarasha</a:t>
            </a:r>
            <a:r>
              <a:rPr lang="en-US" dirty="0">
                <a:solidFill>
                  <a:srgbClr val="263238"/>
                </a:solidFill>
                <a:latin typeface="Source Sans Pro"/>
                <a:ea typeface="Source Sans Pro"/>
                <a:cs typeface="Source Sans Pro"/>
                <a:sym typeface="Source Sans Pro"/>
              </a:rPr>
              <a:t> Agarwal; Ranjeet Monde; Richa Yadav; Rupali </a:t>
            </a:r>
            <a:r>
              <a:rPr lang="en-US" dirty="0" err="1">
                <a:solidFill>
                  <a:srgbClr val="263238"/>
                </a:solidFill>
                <a:latin typeface="Source Sans Pro"/>
                <a:ea typeface="Source Sans Pro"/>
                <a:cs typeface="Source Sans Pro"/>
                <a:sym typeface="Source Sans Pro"/>
              </a:rPr>
              <a:t>Hande</a:t>
            </a:r>
            <a:r>
              <a:rPr lang="en-US" dirty="0">
                <a:solidFill>
                  <a:srgbClr val="263238"/>
                </a:solidFill>
                <a:latin typeface="Source Sans Pro"/>
                <a:ea typeface="Source Sans Pro"/>
                <a:cs typeface="Source Sans Pro"/>
                <a:sym typeface="Source Sans Pro"/>
              </a:rPr>
              <a:t> “Proposed Solution for Trackable Donations using Blockchain”, 2019 IEEE</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450364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Google Shape;76;p13">
            <a:extLst>
              <a:ext uri="{FF2B5EF4-FFF2-40B4-BE49-F238E27FC236}">
                <a16:creationId xmlns:a16="http://schemas.microsoft.com/office/drawing/2014/main" id="{1708C410-7205-0E99-B0B9-5A65FE65C124}"/>
              </a:ext>
            </a:extLst>
          </p:cNvPr>
          <p:cNvSpPr txBox="1"/>
          <p:nvPr/>
        </p:nvSpPr>
        <p:spPr>
          <a:xfrm>
            <a:off x="781802" y="648591"/>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Iqra</a:t>
            </a:r>
            <a:r>
              <a:rPr lang="en-US" dirty="0">
                <a:solidFill>
                  <a:srgbClr val="263238"/>
                </a:solidFill>
                <a:latin typeface="Source Sans Pro"/>
                <a:ea typeface="Source Sans Pro"/>
                <a:cs typeface="Source Sans Pro"/>
                <a:sym typeface="Source Sans Pro"/>
              </a:rPr>
              <a:t> Khalil; Omer Aziz; </a:t>
            </a:r>
            <a:r>
              <a:rPr lang="en-US" dirty="0" err="1">
                <a:solidFill>
                  <a:srgbClr val="263238"/>
                </a:solidFill>
                <a:latin typeface="Source Sans Pro"/>
                <a:ea typeface="Source Sans Pro"/>
                <a:cs typeface="Source Sans Pro"/>
                <a:sym typeface="Source Sans Pro"/>
              </a:rPr>
              <a:t>Numan</a:t>
            </a:r>
            <a:r>
              <a:rPr lang="en-US" dirty="0">
                <a:solidFill>
                  <a:srgbClr val="263238"/>
                </a:solidFill>
                <a:latin typeface="Source Sans Pro"/>
                <a:ea typeface="Source Sans Pro"/>
                <a:cs typeface="Source Sans Pro"/>
                <a:sym typeface="Source Sans Pro"/>
              </a:rPr>
              <a:t> Asif “Blockchain and Its Implementation for Charitable Organizations, 2021 IEEE</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Shweta Jain; Rahul </a:t>
            </a:r>
            <a:r>
              <a:rPr lang="en-US" dirty="0" err="1">
                <a:solidFill>
                  <a:srgbClr val="263238"/>
                </a:solidFill>
                <a:latin typeface="Source Sans Pro"/>
                <a:ea typeface="Source Sans Pro"/>
                <a:cs typeface="Source Sans Pro"/>
                <a:sym typeface="Source Sans Pro"/>
              </a:rPr>
              <a:t>Simha</a:t>
            </a:r>
            <a:r>
              <a:rPr lang="en-US" dirty="0">
                <a:solidFill>
                  <a:srgbClr val="263238"/>
                </a:solidFill>
                <a:latin typeface="Source Sans Pro"/>
                <a:ea typeface="Source Sans Pro"/>
                <a:cs typeface="Source Sans Pro"/>
                <a:sym typeface="Source Sans Pro"/>
              </a:rPr>
              <a:t> “Blockchain for the Common Good: A Digital Currency for Citizen Philanthropy and Social Entrepreneurship”, 2018 IEEE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Aashutosh</a:t>
            </a:r>
            <a:r>
              <a:rPr lang="en-US" dirty="0">
                <a:solidFill>
                  <a:srgbClr val="263238"/>
                </a:solidFill>
                <a:latin typeface="Source Sans Pro"/>
                <a:ea typeface="Source Sans Pro"/>
                <a:cs typeface="Source Sans Pro"/>
                <a:sym typeface="Source Sans Pro"/>
              </a:rPr>
              <a:t> Singh; Rohan </a:t>
            </a:r>
            <a:r>
              <a:rPr lang="en-US" dirty="0" err="1">
                <a:solidFill>
                  <a:srgbClr val="263238"/>
                </a:solidFill>
                <a:latin typeface="Source Sans Pro"/>
                <a:ea typeface="Source Sans Pro"/>
                <a:cs typeface="Source Sans Pro"/>
                <a:sym typeface="Source Sans Pro"/>
              </a:rPr>
              <a:t>Rajak</a:t>
            </a:r>
            <a:r>
              <a:rPr lang="en-US" dirty="0">
                <a:solidFill>
                  <a:srgbClr val="263238"/>
                </a:solidFill>
                <a:latin typeface="Source Sans Pro"/>
                <a:ea typeface="Source Sans Pro"/>
                <a:cs typeface="Source Sans Pro"/>
                <a:sym typeface="Source Sans Pro"/>
              </a:rPr>
              <a:t>; Harsh Mistry; Prachi Raut “Aid, Charity and Donation Tracking System Using Blockchain, 2020 IEEE</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Mehmet Demir; </a:t>
            </a:r>
            <a:r>
              <a:rPr lang="en-US" dirty="0" err="1">
                <a:solidFill>
                  <a:srgbClr val="263238"/>
                </a:solidFill>
                <a:latin typeface="Source Sans Pro"/>
                <a:ea typeface="Source Sans Pro"/>
                <a:cs typeface="Source Sans Pro"/>
                <a:sym typeface="Source Sans Pro"/>
              </a:rPr>
              <a:t>Ozgur</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Turetken</a:t>
            </a:r>
            <a:r>
              <a:rPr lang="en-US" dirty="0">
                <a:solidFill>
                  <a:srgbClr val="263238"/>
                </a:solidFill>
                <a:latin typeface="Source Sans Pro"/>
                <a:ea typeface="Source Sans Pro"/>
                <a:cs typeface="Source Sans Pro"/>
                <a:sym typeface="Source Sans Pro"/>
              </a:rPr>
              <a:t>; Alexander </a:t>
            </a:r>
            <a:r>
              <a:rPr lang="en-US" dirty="0" err="1">
                <a:solidFill>
                  <a:srgbClr val="263238"/>
                </a:solidFill>
                <a:latin typeface="Source Sans Pro"/>
                <a:ea typeface="Source Sans Pro"/>
                <a:cs typeface="Source Sans Pro"/>
                <a:sym typeface="Source Sans Pro"/>
              </a:rPr>
              <a:t>Ferworn</a:t>
            </a:r>
            <a:r>
              <a:rPr lang="en-US" dirty="0">
                <a:solidFill>
                  <a:srgbClr val="263238"/>
                </a:solidFill>
                <a:latin typeface="Source Sans Pro"/>
                <a:ea typeface="Source Sans Pro"/>
                <a:cs typeface="Source Sans Pro"/>
                <a:sym typeface="Source Sans Pro"/>
              </a:rPr>
              <a:t> “Blockchain-Based Transparent Disaster Relief Delivery Assurance, 2020 IEEE</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Hadi</a:t>
            </a:r>
            <a:r>
              <a:rPr lang="en-US" dirty="0">
                <a:solidFill>
                  <a:srgbClr val="263238"/>
                </a:solidFill>
                <a:latin typeface="Source Sans Pro"/>
                <a:ea typeface="Source Sans Pro"/>
                <a:cs typeface="Source Sans Pro"/>
                <a:sym typeface="Source Sans Pro"/>
              </a:rPr>
              <a:t> Saleh; Sergey </a:t>
            </a:r>
            <a:r>
              <a:rPr lang="en-US" dirty="0" err="1">
                <a:solidFill>
                  <a:srgbClr val="263238"/>
                </a:solidFill>
                <a:latin typeface="Source Sans Pro"/>
                <a:ea typeface="Source Sans Pro"/>
                <a:cs typeface="Source Sans Pro"/>
                <a:sym typeface="Source Sans Pro"/>
              </a:rPr>
              <a:t>Avdoshin</a:t>
            </a:r>
            <a:r>
              <a:rPr lang="en-US" dirty="0">
                <a:solidFill>
                  <a:srgbClr val="263238"/>
                </a:solidFill>
                <a:latin typeface="Source Sans Pro"/>
                <a:ea typeface="Source Sans Pro"/>
                <a:cs typeface="Source Sans Pro"/>
                <a:sym typeface="Source Sans Pro"/>
              </a:rPr>
              <a:t>; Azamat </a:t>
            </a:r>
            <a:r>
              <a:rPr lang="en-US" dirty="0" err="1">
                <a:solidFill>
                  <a:srgbClr val="263238"/>
                </a:solidFill>
                <a:latin typeface="Source Sans Pro"/>
                <a:ea typeface="Source Sans Pro"/>
                <a:cs typeface="Source Sans Pro"/>
                <a:sym typeface="Source Sans Pro"/>
              </a:rPr>
              <a:t>Dzhonov</a:t>
            </a:r>
            <a:r>
              <a:rPr lang="en-US" dirty="0">
                <a:solidFill>
                  <a:srgbClr val="263238"/>
                </a:solidFill>
                <a:latin typeface="Source Sans Pro"/>
                <a:ea typeface="Source Sans Pro"/>
                <a:cs typeface="Source Sans Pro"/>
                <a:sym typeface="Source Sans Pro"/>
              </a:rPr>
              <a:t> “Platform for Tracking Donations of Charitable Foundations Based on Blockchain Technology”, 2019 IEEE</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42693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07565"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Plagiarism Report</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3" name="Picture 2" descr="Chart&#10;&#10;Description automatically generated">
            <a:extLst>
              <a:ext uri="{FF2B5EF4-FFF2-40B4-BE49-F238E27FC236}">
                <a16:creationId xmlns:a16="http://schemas.microsoft.com/office/drawing/2014/main" id="{2590FFDC-700F-BAC7-418A-B5C981825040}"/>
              </a:ext>
            </a:extLst>
          </p:cNvPr>
          <p:cNvPicPr>
            <a:picLocks noChangeAspect="1"/>
          </p:cNvPicPr>
          <p:nvPr/>
        </p:nvPicPr>
        <p:blipFill>
          <a:blip r:embed="rId3"/>
          <a:stretch>
            <a:fillRect/>
          </a:stretch>
        </p:blipFill>
        <p:spPr>
          <a:xfrm>
            <a:off x="673819" y="1353722"/>
            <a:ext cx="8279265" cy="1757231"/>
          </a:xfrm>
          <a:prstGeom prst="rect">
            <a:avLst/>
          </a:prstGeom>
        </p:spPr>
      </p:pic>
    </p:spTree>
    <p:extLst>
      <p:ext uri="{BB962C8B-B14F-4D97-AF65-F5344CB8AC3E}">
        <p14:creationId xmlns:p14="http://schemas.microsoft.com/office/powerpoint/2010/main" val="128415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57998765"/>
              </p:ext>
            </p:extLst>
          </p:nvPr>
        </p:nvGraphicFramePr>
        <p:xfrm>
          <a:off x="913470" y="870661"/>
          <a:ext cx="7571699" cy="3626997"/>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43989">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583008">
                <a:tc>
                  <a:txBody>
                    <a:bodyPr/>
                    <a:lstStyle/>
                    <a:p>
                      <a:r>
                        <a:rPr lang="en-US" sz="1400" dirty="0">
                          <a:latin typeface="Source Sans Pro" panose="020B0503030403020204" pitchFamily="34" charset="0"/>
                          <a:ea typeface="Source Sans Pro" panose="020B0503030403020204" pitchFamily="34" charset="0"/>
                        </a:rPr>
                        <a:t>1.</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Developing a Reliable Service System of Charity Donation During the Covid-19 Outbreak</a:t>
                      </a:r>
                      <a:br>
                        <a:rPr lang="en-US" sz="1400" b="0" i="0" kern="1200" dirty="0">
                          <a:solidFill>
                            <a:schemeClr val="dk1"/>
                          </a:solidFill>
                          <a:effectLst/>
                          <a:latin typeface="Source Sans Pro" panose="020B0503030403020204" pitchFamily="34" charset="0"/>
                          <a:ea typeface="Source Sans Pro" panose="020B0503030403020204" pitchFamily="34" charset="0"/>
                          <a:cs typeface="+mn-cs"/>
                        </a:rPr>
                      </a:br>
                      <a:endParaRPr lang="en-US" sz="1400" b="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Ethereum blockchain</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It provides  an automated way of managing the donations in secure manner</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Not cost-effective,</a:t>
                      </a:r>
                    </a:p>
                    <a:p>
                      <a:r>
                        <a:rPr lang="en-US" sz="1400" dirty="0">
                          <a:latin typeface="Source Sans Pro" panose="020B0503030403020204" pitchFamily="34" charset="0"/>
                          <a:ea typeface="Source Sans Pro" panose="020B0503030403020204" pitchFamily="34" charset="0"/>
                        </a:rPr>
                        <a:t>Can be complex to use by a user</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DFB5F1D9-A665-CB4C-9567-F5CD5E084A10}"/>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AF9099CE-048A-3EDB-3BC3-41E2D45BA2D9}"/>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77521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1163340"/>
              </p:ext>
            </p:extLst>
          </p:nvPr>
        </p:nvGraphicFramePr>
        <p:xfrm>
          <a:off x="891168" y="900397"/>
          <a:ext cx="7571699" cy="3597261"/>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35430">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561831">
                <a:tc>
                  <a:txBody>
                    <a:bodyPr/>
                    <a:lstStyle/>
                    <a:p>
                      <a:r>
                        <a:rPr lang="en-US" sz="1400" dirty="0">
                          <a:latin typeface="Source Sans Pro" panose="020B0503030403020204" pitchFamily="34" charset="0"/>
                          <a:ea typeface="Source Sans Pro" panose="020B0503030403020204" pitchFamily="34" charset="0"/>
                        </a:rPr>
                        <a:t>2.</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Platform for Tracking Donations based on Blockchain Technology </a:t>
                      </a: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Smart Contract</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Blockchain approach for safeguarding and integrity</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The prototype built shows less precision and work inefficiently</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581D5F7E-FFCE-F8F8-7232-26D8275C1926}"/>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7A54FD71-AF31-E210-FD67-6B0A583345D9}"/>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5466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47948343"/>
              </p:ext>
            </p:extLst>
          </p:nvPr>
        </p:nvGraphicFramePr>
        <p:xfrm>
          <a:off x="901311" y="885095"/>
          <a:ext cx="7571700" cy="3649733"/>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315512">
                  <a:extLst>
                    <a:ext uri="{9D8B030D-6E8A-4147-A177-3AD203B41FA5}">
                      <a16:colId xmlns:a16="http://schemas.microsoft.com/office/drawing/2014/main" val="1607230008"/>
                    </a:ext>
                  </a:extLst>
                </a:gridCol>
                <a:gridCol w="1272509">
                  <a:extLst>
                    <a:ext uri="{9D8B030D-6E8A-4147-A177-3AD203B41FA5}">
                      <a16:colId xmlns:a16="http://schemas.microsoft.com/office/drawing/2014/main" val="1814034669"/>
                    </a:ext>
                  </a:extLst>
                </a:gridCol>
                <a:gridCol w="2374672">
                  <a:extLst>
                    <a:ext uri="{9D8B030D-6E8A-4147-A177-3AD203B41FA5}">
                      <a16:colId xmlns:a16="http://schemas.microsoft.com/office/drawing/2014/main" val="798615842"/>
                    </a:ext>
                  </a:extLst>
                </a:gridCol>
                <a:gridCol w="1539467">
                  <a:extLst>
                    <a:ext uri="{9D8B030D-6E8A-4147-A177-3AD203B41FA5}">
                      <a16:colId xmlns:a16="http://schemas.microsoft.com/office/drawing/2014/main" val="944127479"/>
                    </a:ext>
                  </a:extLst>
                </a:gridCol>
              </a:tblGrid>
              <a:tr h="832077">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817656">
                <a:tc>
                  <a:txBody>
                    <a:bodyPr/>
                    <a:lstStyle/>
                    <a:p>
                      <a:r>
                        <a:rPr lang="en-US" sz="1400" dirty="0">
                          <a:latin typeface="Source Sans Pro" panose="020B0503030403020204" pitchFamily="34" charset="0"/>
                          <a:ea typeface="Source Sans Pro" panose="020B0503030403020204" pitchFamily="34" charset="0"/>
                        </a:rPr>
                        <a:t>3.</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Developing a Reliable Service System of Charity Donation During the Covid-19 Outbreak.</a:t>
                      </a: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Blockchain Technology</a:t>
                      </a:r>
                    </a:p>
                  </a:txBody>
                  <a:tcPr marL="68580" marR="68580" marT="34290" marB="34290"/>
                </a:tc>
                <a:tc>
                  <a:txBody>
                    <a:bodyPr/>
                    <a:lstStyle/>
                    <a:p>
                      <a:pPr algn="l"/>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The system designed in the project was developed and implemented using</a:t>
                      </a:r>
                    </a:p>
                    <a:p>
                      <a:pPr algn="l"/>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Python, Flask framework with capability and ability to handle challenges fraud transactions and can speedily execute blocks and mine within the Blockchain</a:t>
                      </a:r>
                      <a:endParaRPr lang="en-US" sz="1400" dirty="0">
                        <a:latin typeface="Source Sans Pro" panose="020B0503030403020204" pitchFamily="34" charset="0"/>
                        <a:ea typeface="Source Sans Pro" panose="020B0503030403020204" pitchFamily="34" charset="0"/>
                      </a:endParaRP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Reduced data transfer speed</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F481D9A6-91F3-4EF7-766B-ACA848651A12}"/>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054BED2A-CEDF-66F2-E161-5BAB5FFFF48E}"/>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0364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84664" y="906966"/>
          <a:ext cx="7571701" cy="3650166"/>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4">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90">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50658">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599508">
                <a:tc>
                  <a:txBody>
                    <a:bodyPr/>
                    <a:lstStyle/>
                    <a:p>
                      <a:r>
                        <a:rPr lang="en-US" sz="1400" dirty="0">
                          <a:latin typeface="Source Sans Pro" panose="020B0503030403020204" pitchFamily="34" charset="0"/>
                          <a:ea typeface="Source Sans Pro" panose="020B0503030403020204" pitchFamily="34" charset="0"/>
                        </a:rPr>
                        <a:t>4.</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Research on Charity System Based on Blockchain</a:t>
                      </a: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blockchain technology</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All transactions are recorded on the blockchain to realize traceability of funds,</a:t>
                      </a:r>
                    </a:p>
                    <a:p>
                      <a:r>
                        <a:rPr lang="en-US" sz="1400" dirty="0">
                          <a:latin typeface="Source Sans Pro" panose="020B0503030403020204" pitchFamily="34" charset="0"/>
                          <a:ea typeface="Source Sans Pro" panose="020B0503030403020204" pitchFamily="34" charset="0"/>
                        </a:rPr>
                        <a:t>which increase the transparency of charities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May be time-consuming</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7C72E01C-113D-253B-73A0-BFDF43C9347C}"/>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2D1C772D-AA74-EC40-43F7-DE60A77862AA}"/>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1012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Statement</a:t>
            </a:r>
            <a:endParaRPr dirty="0"/>
          </a:p>
        </p:txBody>
      </p:sp>
      <p:sp>
        <p:nvSpPr>
          <p:cNvPr id="76" name="Google Shape;76;p13"/>
          <p:cNvSpPr txBox="1"/>
          <p:nvPr/>
        </p:nvSpPr>
        <p:spPr>
          <a:xfrm>
            <a:off x="786149" y="843848"/>
            <a:ext cx="7822591" cy="4203937"/>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Charity is a highly growing sector in today’s world and it has evolved from its traditional organizational concepts to a decentralized crypto-currency based system.</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this fast developing world of modernization, some people are becoming too competitive to earn money while others have no clue about getting even a penny.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But at the same time, there exist people who wish to contribute to the society out of altruism.</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There exist many online donation platforms in the world and yet issues concerning extra fees, accountability and processing delay still exist as well as these existing centralized systems for charities are so corrupt that people lose belief in these trustless systems and hence the charities become failure.</a:t>
            </a:r>
          </a:p>
          <a:p>
            <a:pPr marL="0" lvl="0" indent="0" algn="l" rtl="0">
              <a:spcBef>
                <a:spcPts val="600"/>
              </a:spcBef>
              <a:spcAft>
                <a:spcPts val="0"/>
              </a:spcAft>
              <a:buNone/>
            </a:pPr>
            <a:endParaRPr lang="en-IN"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03768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Development Environment</a:t>
            </a:r>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buClr>
                <a:schemeClr val="dk1"/>
              </a:buClr>
              <a:buSzPts val="1100"/>
            </a:pPr>
            <a:r>
              <a:rPr lang="en-US" b="1" dirty="0">
                <a:solidFill>
                  <a:srgbClr val="263238"/>
                </a:solidFill>
                <a:latin typeface="Source Sans Pro"/>
                <a:ea typeface="Source Sans Pro"/>
                <a:cs typeface="Source Sans Pro"/>
                <a:sym typeface="Source Sans Pro"/>
              </a:rPr>
              <a:t>HARDWARE REQUIREMENTS -</a:t>
            </a:r>
          </a:p>
          <a:p>
            <a:pPr lvl="0" algn="l" rtl="0">
              <a:spcBef>
                <a:spcPts val="600"/>
              </a:spcBef>
              <a:spcAft>
                <a:spcPts val="0"/>
              </a:spcAft>
              <a:buClr>
                <a:schemeClr val="dk1"/>
              </a:buClr>
              <a:buSzPts val="1100"/>
            </a:pPr>
            <a:r>
              <a:rPr lang="en-US" dirty="0">
                <a:solidFill>
                  <a:srgbClr val="263238"/>
                </a:solidFill>
                <a:latin typeface="Source Sans Pro"/>
                <a:ea typeface="Source Sans Pro"/>
                <a:cs typeface="Source Sans Pro"/>
                <a:sym typeface="Source Sans Pro"/>
              </a:rPr>
              <a:t>Processor			: Pentium Dual Core 2.00GHZ</a:t>
            </a:r>
          </a:p>
          <a:p>
            <a:pPr lvl="0" algn="l" rtl="0">
              <a:spcBef>
                <a:spcPts val="600"/>
              </a:spcBef>
              <a:spcAft>
                <a:spcPts val="0"/>
              </a:spcAft>
              <a:buClr>
                <a:schemeClr val="dk1"/>
              </a:buClr>
              <a:buSzPts val="1100"/>
            </a:pPr>
            <a:r>
              <a:rPr lang="en-US" dirty="0">
                <a:solidFill>
                  <a:srgbClr val="263238"/>
                </a:solidFill>
                <a:latin typeface="Source Sans Pro"/>
                <a:ea typeface="Source Sans Pro"/>
                <a:cs typeface="Source Sans Pro"/>
                <a:sym typeface="Source Sans Pro"/>
              </a:rPr>
              <a:t>Hard disk			: 120 GB</a:t>
            </a:r>
          </a:p>
          <a:p>
            <a:pPr lvl="0" algn="l" rtl="0">
              <a:spcBef>
                <a:spcPts val="600"/>
              </a:spcBef>
              <a:spcAft>
                <a:spcPts val="0"/>
              </a:spcAft>
              <a:buClr>
                <a:schemeClr val="dk1"/>
              </a:buClr>
              <a:buSzPts val="1100"/>
            </a:pPr>
            <a:r>
              <a:rPr lang="en-US" dirty="0">
                <a:solidFill>
                  <a:srgbClr val="263238"/>
                </a:solidFill>
                <a:latin typeface="Source Sans Pro"/>
                <a:ea typeface="Source Sans Pro"/>
                <a:cs typeface="Source Sans Pro"/>
                <a:sym typeface="Source Sans Pro"/>
              </a:rPr>
              <a:t>RAM			: 2GB (minimum)</a:t>
            </a:r>
          </a:p>
          <a:p>
            <a:pPr lvl="0" algn="l" rtl="0">
              <a:spcBef>
                <a:spcPts val="600"/>
              </a:spcBef>
              <a:spcAft>
                <a:spcPts val="0"/>
              </a:spcAft>
              <a:buClr>
                <a:schemeClr val="dk1"/>
              </a:buClr>
              <a:buSzPts val="1100"/>
            </a:pPr>
            <a:endParaRPr lang="en-US" dirty="0">
              <a:solidFill>
                <a:srgbClr val="263238"/>
              </a:solidFill>
              <a:latin typeface="Source Sans Pro"/>
              <a:ea typeface="Source Sans Pro"/>
              <a:cs typeface="Source Sans Pro"/>
              <a:sym typeface="Source Sans Pro"/>
            </a:endParaRPr>
          </a:p>
          <a:p>
            <a:pPr lvl="0" algn="l" rtl="0">
              <a:spcBef>
                <a:spcPts val="600"/>
              </a:spcBef>
              <a:spcAft>
                <a:spcPts val="0"/>
              </a:spcAft>
              <a:buClr>
                <a:schemeClr val="dk1"/>
              </a:buClr>
              <a:buSzPts val="1100"/>
            </a:pPr>
            <a:r>
              <a:rPr lang="en-US" b="1" dirty="0">
                <a:solidFill>
                  <a:srgbClr val="263238"/>
                </a:solidFill>
                <a:latin typeface="Source Sans Pro"/>
                <a:ea typeface="Source Sans Pro"/>
                <a:cs typeface="Source Sans Pro"/>
                <a:sym typeface="Source Sans Pro"/>
              </a:rPr>
              <a:t>SOFTWARE REQUIREMENTS -</a:t>
            </a:r>
          </a:p>
          <a:p>
            <a:pPr lvl="0" algn="l" rtl="0">
              <a:spcBef>
                <a:spcPts val="600"/>
              </a:spcBef>
              <a:spcAft>
                <a:spcPts val="0"/>
              </a:spcAft>
              <a:buClr>
                <a:schemeClr val="dk1"/>
              </a:buClr>
              <a:buSzPts val="1100"/>
            </a:pPr>
            <a:r>
              <a:rPr lang="en-US" dirty="0">
                <a:solidFill>
                  <a:srgbClr val="263238"/>
                </a:solidFill>
                <a:latin typeface="Source Sans Pro"/>
                <a:ea typeface="Source Sans Pro"/>
                <a:cs typeface="Source Sans Pro"/>
                <a:sym typeface="Source Sans Pro"/>
              </a:rPr>
              <a:t>Operating system 		: Windows7 (with service pack 1), 8, 8.1 and 10</a:t>
            </a:r>
          </a:p>
          <a:p>
            <a:pPr lvl="0" algn="l" rtl="0">
              <a:spcBef>
                <a:spcPts val="600"/>
              </a:spcBef>
              <a:spcAft>
                <a:spcPts val="0"/>
              </a:spcAft>
              <a:buClr>
                <a:schemeClr val="dk1"/>
              </a:buClr>
              <a:buSzPts val="1100"/>
            </a:pPr>
            <a:r>
              <a:rPr lang="en-US" dirty="0">
                <a:solidFill>
                  <a:srgbClr val="263238"/>
                </a:solidFill>
                <a:latin typeface="Source Sans Pro"/>
                <a:ea typeface="Source Sans Pro"/>
                <a:cs typeface="Source Sans Pro"/>
                <a:sym typeface="Source Sans Pro"/>
              </a:rPr>
              <a:t>IDE 			: Visual Studio Code</a:t>
            </a:r>
          </a:p>
          <a:p>
            <a:pPr lvl="0" algn="l" rtl="0">
              <a:spcBef>
                <a:spcPts val="600"/>
              </a:spcBef>
              <a:spcAft>
                <a:spcPts val="0"/>
              </a:spcAft>
              <a:buClr>
                <a:schemeClr val="dk1"/>
              </a:buClr>
              <a:buSzPts val="1100"/>
            </a:pPr>
            <a:r>
              <a:rPr lang="en-US" dirty="0">
                <a:solidFill>
                  <a:srgbClr val="263238"/>
                </a:solidFill>
                <a:latin typeface="Source Sans Pro"/>
                <a:ea typeface="Source Sans Pro"/>
                <a:cs typeface="Source Sans Pro"/>
                <a:sym typeface="Source Sans Pro"/>
              </a:rPr>
              <a:t>Backend 			: Node </a:t>
            </a:r>
            <a:r>
              <a:rPr lang="en-US" dirty="0" err="1">
                <a:solidFill>
                  <a:srgbClr val="263238"/>
                </a:solidFill>
                <a:latin typeface="Source Sans Pro"/>
                <a:ea typeface="Source Sans Pro"/>
                <a:cs typeface="Source Sans Pro"/>
                <a:sym typeface="Source Sans Pro"/>
              </a:rPr>
              <a:t>Js</a:t>
            </a:r>
            <a:endParaRPr lang="en-US" dirty="0">
              <a:solidFill>
                <a:srgbClr val="263238"/>
              </a:solidFill>
              <a:latin typeface="Source Sans Pro"/>
              <a:ea typeface="Source Sans Pro"/>
              <a:cs typeface="Source Sans Pro"/>
              <a:sym typeface="Source Sans Pro"/>
            </a:endParaRPr>
          </a:p>
          <a:p>
            <a:pPr lvl="0" algn="l" rtl="0">
              <a:spcBef>
                <a:spcPts val="600"/>
              </a:spcBef>
              <a:spcAft>
                <a:spcPts val="0"/>
              </a:spcAft>
              <a:buClr>
                <a:schemeClr val="dk1"/>
              </a:buClr>
              <a:buSzPts val="1100"/>
            </a:pPr>
            <a:r>
              <a:rPr lang="en-US" dirty="0">
                <a:solidFill>
                  <a:srgbClr val="263238"/>
                </a:solidFill>
                <a:latin typeface="Source Sans Pro"/>
                <a:ea typeface="Source Sans Pro"/>
                <a:cs typeface="Source Sans Pro"/>
                <a:sym typeface="Source Sans Pro"/>
              </a:rPr>
              <a:t>Frontend 			: React</a:t>
            </a:r>
            <a:endParaRPr lang="en-US" b="1"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2394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System Architecture</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a:extLst>
              <a:ext uri="{FF2B5EF4-FFF2-40B4-BE49-F238E27FC236}">
                <a16:creationId xmlns:a16="http://schemas.microsoft.com/office/drawing/2014/main" id="{EF20C1E2-559D-D2FD-3CC7-349C4C2047EE}"/>
              </a:ext>
            </a:extLst>
          </p:cNvPr>
          <p:cNvPicPr>
            <a:picLocks noChangeAspect="1"/>
          </p:cNvPicPr>
          <p:nvPr/>
        </p:nvPicPr>
        <p:blipFill>
          <a:blip r:embed="rId3"/>
          <a:stretch>
            <a:fillRect/>
          </a:stretch>
        </p:blipFill>
        <p:spPr>
          <a:xfrm>
            <a:off x="844438" y="702600"/>
            <a:ext cx="7291572" cy="4131221"/>
          </a:xfrm>
          <a:prstGeom prst="rect">
            <a:avLst/>
          </a:prstGeom>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1457</Words>
  <Application>Microsoft Office PowerPoint</Application>
  <PresentationFormat>On-screen Show (16:9)</PresentationFormat>
  <Paragraphs>176</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Roboto Slab</vt:lpstr>
      <vt:lpstr>TimesNewRomanPS-BoldMT</vt:lpstr>
      <vt:lpstr>Source Sans Pro</vt:lpstr>
      <vt:lpstr>Arial</vt:lpstr>
      <vt:lpstr>Cordelia template</vt:lpstr>
      <vt:lpstr>DISTRIBUTED CROWDFUNDING SYSTEM USING BLOCKCHAIN</vt:lpstr>
      <vt:lpstr>Introduction</vt:lpstr>
      <vt:lpstr>PowerPoint Presentation</vt:lpstr>
      <vt:lpstr>PowerPoint Presentation</vt:lpstr>
      <vt:lpstr>PowerPoint Presentation</vt:lpstr>
      <vt:lpstr>PowerPoint Presentation</vt:lpstr>
      <vt:lpstr>Problem Statement</vt:lpstr>
      <vt:lpstr>Development Environment</vt:lpstr>
      <vt:lpstr>System Architecture</vt:lpstr>
      <vt:lpstr>Use Case Diagram</vt:lpstr>
      <vt:lpstr>DFD (Level 1)</vt:lpstr>
      <vt:lpstr>DFD (Level 0)</vt:lpstr>
      <vt:lpstr>Activity Diagram</vt:lpstr>
      <vt:lpstr>Sequence Diagram</vt:lpstr>
      <vt:lpstr>Collaboration Diagram</vt:lpstr>
      <vt:lpstr>ER Diagram</vt:lpstr>
      <vt:lpstr>Module Explanation</vt:lpstr>
      <vt:lpstr>Campaign creation</vt:lpstr>
      <vt:lpstr>Analysis of campaign</vt:lpstr>
      <vt:lpstr>Contribution</vt:lpstr>
      <vt:lpstr>Testing</vt:lpstr>
      <vt:lpstr>Screenshots</vt:lpstr>
      <vt:lpstr>Screenshots</vt:lpstr>
      <vt:lpstr>Screenshots</vt:lpstr>
      <vt:lpstr>Conclusion</vt:lpstr>
      <vt:lpstr>References</vt:lpstr>
      <vt:lpstr>PowerPoint Presentation</vt:lpstr>
      <vt:lpstr>Plagiarism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Sriram Shankar</cp:lastModifiedBy>
  <cp:revision>12</cp:revision>
  <dcterms:modified xsi:type="dcterms:W3CDTF">2022-05-24T17:51:13Z</dcterms:modified>
</cp:coreProperties>
</file>