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82" r:id="rId5"/>
    <p:sldId id="285" r:id="rId6"/>
    <p:sldId id="272" r:id="rId7"/>
    <p:sldId id="258" r:id="rId8"/>
    <p:sldId id="283" r:id="rId9"/>
    <p:sldId id="284" r:id="rId10"/>
    <p:sldId id="273" r:id="rId11"/>
    <p:sldId id="259" r:id="rId12"/>
    <p:sldId id="274" r:id="rId13"/>
    <p:sldId id="267" r:id="rId14"/>
    <p:sldId id="275" r:id="rId15"/>
    <p:sldId id="266" r:id="rId16"/>
    <p:sldId id="281" r:id="rId17"/>
    <p:sldId id="287" r:id="rId18"/>
    <p:sldId id="276" r:id="rId19"/>
    <p:sldId id="265" r:id="rId20"/>
    <p:sldId id="278" r:id="rId21"/>
    <p:sldId id="264" r:id="rId22"/>
    <p:sldId id="268" r:id="rId23"/>
    <p:sldId id="279" r:id="rId24"/>
    <p:sldId id="263" r:id="rId25"/>
    <p:sldId id="286" r:id="rId26"/>
    <p:sldId id="260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3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F0A-0505-D0C4-3DC6-9444B71B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BA419-3D8F-9722-F519-583601C1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F36D-4BA9-1ED8-8CAC-1FD50B2C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611C-DF7E-7113-FF34-4EA94D29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AC82-3DEB-28E2-3D6B-482A9D59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7688-7E26-F91D-0D07-22FF39D3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9189-50FD-4A05-E59D-EBB9E33FC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BA5E-ACF3-9EC1-2839-A5F9456D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3FEC-2581-9AC7-3DA8-C379008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3204-B905-8893-A70E-9EAA682A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8FEDB-1B50-60FB-46F5-76095909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761B2-4CFD-39BD-82DB-52E483D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CA5C-0930-236A-9963-EF631996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A538-7C7C-D134-4D21-CEE15C6F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3D28-55CB-559B-15AC-A439451F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DBDF-B266-8E81-3CD8-2E88EC1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8934-357E-1B4C-DA1A-97BD53E0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81C1-B094-EC1E-4205-396953E6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8638-53B3-EDEC-52DB-04DA973E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8460-F159-7D80-B97D-134B9A28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ABE5-16A5-FEA4-3807-AA21417D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FB18-B9A1-E7FF-3BF0-E97BB832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9220-FF6D-694C-AEF9-A1E543AF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F7B0-BF7C-E21C-3CFA-BB1B801C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91F-E22A-B00E-9031-38C5C232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55C-2527-2B9A-8AB0-274ADEEE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800C-CD21-4695-5DEB-2EC96C7F7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02C5-2C6B-9BF1-5F2D-3181FC4C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576C4-E7EB-F744-C00E-842AA150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8463A-5B93-92B4-6869-1C292801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3FBA-7DBD-766D-9B0D-4536631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45D2-4680-49E7-6966-C35FDE04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616F-F6BB-3F83-28FD-CBD352A5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68183-8694-614F-92A1-C813A784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ECEBF-5F5E-53A6-7EEC-F0C5406B2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7BF46-5361-2C78-C550-888DD492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8ACF3-8AC2-9F40-2895-CEB1A0D7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FB08D-7428-1300-A125-1360B172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E16B8-2410-6634-19AE-49549E24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A06E-A338-FA62-F6C1-832EFE6C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2206-59FF-8219-908A-7232F149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F1227-D47F-F929-028B-E71D2A08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55ED-3DF4-3B83-D93A-5B302CA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57367-8D8E-1DA6-5EC4-84951406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0220-37D4-6CC9-7B75-76ECB67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21FF-6F5C-9D8A-0B2A-AFC6B3BE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D8AC-858F-CF15-8B1C-1609460D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D679-121B-B2B7-8DF6-3FE83F8F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07AB-BD2A-5081-0267-63893240E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55AE-46EF-624C-A5C4-BB32EEB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E7D0-3B8A-5806-1CDB-D9D3A9F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7EA8-C735-2FD0-AC34-B79F9D1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7154-ACDB-45B1-9484-50DBD40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65BE8-6FB0-ACEB-6A36-461AB5589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53DB-3D2C-6408-20E6-176BED85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6AA9-CC36-2069-C894-CAE15212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B31A-B775-7E21-4C1D-95C98D63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5E28-A69F-0429-4C41-F7ED14A1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4F82-D98F-C3CB-7E5D-1B87E5E0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EBE4-4061-000E-58A5-749E8BF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B30B-B898-551A-8ED4-4CA626AF5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454D-0A59-4C44-92D8-04D15EB1B48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A412-522A-3ECE-2D95-FF4EBFA0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A0CD-20DA-15F5-AC94-50FDE3A0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8590-971F-8144-9FD4-539B51A2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.amazon.com/index.php/Hystrix" TargetMode="External"/><Relationship Id="rId2" Type="http://schemas.openxmlformats.org/officeDocument/2006/relationships/hyperlink" Target="https://w.amazon.com/index.php/ChainMa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.amazon.com/index.php/SaboteurDependencyManagement/" TargetMode="External"/><Relationship Id="rId5" Type="http://schemas.openxmlformats.org/officeDocument/2006/relationships/hyperlink" Target="https://code.amazon.com/packages/CircuitBreaker4J/trees/mainline" TargetMode="External"/><Relationship Id="rId4" Type="http://schemas.openxmlformats.org/officeDocument/2006/relationships/hyperlink" Target="https://github.com/Netflix/Hystri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6A3-A321-6063-D584-E6CE2632D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Microservice patterns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9B44-A608-5292-9A5F-04C04B384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29050"/>
            <a:ext cx="9795642" cy="2519198"/>
          </a:xfrm>
        </p:spPr>
        <p:txBody>
          <a:bodyPr>
            <a:normAutofit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		</a:t>
            </a:r>
          </a:p>
          <a:p>
            <a:endParaRPr lang="en-US" b="1" dirty="0"/>
          </a:p>
          <a:p>
            <a:r>
              <a:rPr lang="en-US" b="1" dirty="0"/>
              <a:t>						Ram</a:t>
            </a:r>
          </a:p>
        </p:txBody>
      </p:sp>
    </p:spTree>
    <p:extLst>
      <p:ext uri="{BB962C8B-B14F-4D97-AF65-F5344CB8AC3E}">
        <p14:creationId xmlns:p14="http://schemas.microsoft.com/office/powerpoint/2010/main" val="159409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B8F7-CCA9-4E74-643B-909F6A1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Compatibility Example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6A88A-0394-12E7-4295-18529167C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363" y="1899766"/>
            <a:ext cx="6397642" cy="4351338"/>
          </a:xfrm>
        </p:spPr>
      </p:pic>
    </p:spTree>
    <p:extLst>
      <p:ext uri="{BB962C8B-B14F-4D97-AF65-F5344CB8AC3E}">
        <p14:creationId xmlns:p14="http://schemas.microsoft.com/office/powerpoint/2010/main" val="42538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C42D-9859-869C-E6CC-A046CFFF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Backend for Frontend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78EE-7B61-BD06-8C5D-8CA48EE6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Definition</a:t>
            </a:r>
            <a:r>
              <a:rPr lang="en-IN" dirty="0"/>
              <a:t>: A separate backend service created </a:t>
            </a:r>
            <a:r>
              <a:rPr lang="en-IN" b="1" dirty="0"/>
              <a:t>specifically for each frontend</a:t>
            </a:r>
            <a:r>
              <a:rPr lang="en-IN" dirty="0"/>
              <a:t> (Web, Mobile, etc.) to tailor data and logic to the client’s needs.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Benefits</a:t>
            </a:r>
          </a:p>
          <a:p>
            <a:pPr lvl="1"/>
            <a:r>
              <a:rPr lang="en-IN" dirty="0"/>
              <a:t>Optimized APIs per frontend</a:t>
            </a:r>
          </a:p>
          <a:p>
            <a:pPr lvl="1"/>
            <a:r>
              <a:rPr lang="en-IN" dirty="0"/>
              <a:t>Reduces frontend complexity</a:t>
            </a:r>
          </a:p>
          <a:p>
            <a:pPr lvl="1"/>
            <a:r>
              <a:rPr lang="en-IN" dirty="0"/>
              <a:t>Better performance (less over/under-fetching)</a:t>
            </a:r>
          </a:p>
          <a:p>
            <a:pPr lvl="1"/>
            <a:r>
              <a:rPr lang="en-IN" dirty="0"/>
              <a:t>Hides internal service details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Responsibilities</a:t>
            </a:r>
          </a:p>
          <a:p>
            <a:pPr lvl="1"/>
            <a:r>
              <a:rPr lang="en-IN" dirty="0"/>
              <a:t>API aggregation &amp; composition</a:t>
            </a:r>
          </a:p>
          <a:p>
            <a:pPr lvl="1"/>
            <a:r>
              <a:rPr lang="en-IN" dirty="0"/>
              <a:t>Response shaping &amp; transformation</a:t>
            </a:r>
          </a:p>
          <a:p>
            <a:pPr lvl="1"/>
            <a:r>
              <a:rPr lang="en-IN" dirty="0"/>
              <a:t>Enforce auth and client-specific rules</a:t>
            </a:r>
          </a:p>
          <a:p>
            <a:pPr lvl="1"/>
            <a:r>
              <a:rPr lang="en-IN" dirty="0"/>
              <a:t>Format data for UI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D1E-C576-9E51-DD1D-A7830011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Backend for Frontend Pattern Example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88A123-F2AD-BECA-2A19-CBC52394E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282" y="1825625"/>
            <a:ext cx="5964372" cy="4351338"/>
          </a:xfrm>
        </p:spPr>
      </p:pic>
    </p:spTree>
    <p:extLst>
      <p:ext uri="{BB962C8B-B14F-4D97-AF65-F5344CB8AC3E}">
        <p14:creationId xmlns:p14="http://schemas.microsoft.com/office/powerpoint/2010/main" val="22844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EF2C-D923-1BD6-D502-0C5B8C89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per service/Shared Database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8AFC-A591-47F5-CC77-F288E35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Database per Service Pattern</a:t>
            </a:r>
          </a:p>
          <a:p>
            <a:r>
              <a:rPr lang="en-IN" dirty="0"/>
              <a:t>Each microservice owns its own database/schema</a:t>
            </a:r>
          </a:p>
          <a:p>
            <a:r>
              <a:rPr lang="en-IN" dirty="0"/>
              <a:t>Data is encapsulated and managed independently by each service</a:t>
            </a:r>
          </a:p>
          <a:p>
            <a:r>
              <a:rPr lang="en-IN" dirty="0"/>
              <a:t>Promotes loose coupling and service autonomy</a:t>
            </a:r>
          </a:p>
          <a:p>
            <a:r>
              <a:rPr lang="en-IN" dirty="0"/>
              <a:t>Enables independent scaling, deployment, and technology choice per service</a:t>
            </a:r>
          </a:p>
          <a:p>
            <a:r>
              <a:rPr lang="en-IN" dirty="0"/>
              <a:t>Challenges: Data consistency, cross-service queries require APIs or event-driven integration.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Shared Database Pattern</a:t>
            </a:r>
          </a:p>
          <a:p>
            <a:r>
              <a:rPr lang="en-IN" dirty="0"/>
              <a:t>Multiple microservices share the same database instance/schema</a:t>
            </a:r>
          </a:p>
          <a:p>
            <a:r>
              <a:rPr lang="en-IN" dirty="0"/>
              <a:t>Easier to implement transactions and queries spanning multiple services</a:t>
            </a:r>
          </a:p>
          <a:p>
            <a:r>
              <a:rPr lang="en-IN" dirty="0"/>
              <a:t>Risks tight coupling between services at the data layer</a:t>
            </a:r>
          </a:p>
          <a:p>
            <a:r>
              <a:rPr lang="en-IN" dirty="0"/>
              <a:t>Can lead to deployment coordination and reduced autonomy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2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AA86-8E19-C783-3786-BC3BF7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365125"/>
            <a:ext cx="10501184" cy="96940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Database per service/Shared Database Pattern  Example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0F9EB-DAE5-8BCB-F98A-EAE3BE1F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929" y="1647439"/>
            <a:ext cx="8566580" cy="4360520"/>
          </a:xfrm>
        </p:spPr>
      </p:pic>
    </p:spTree>
    <p:extLst>
      <p:ext uri="{BB962C8B-B14F-4D97-AF65-F5344CB8AC3E}">
        <p14:creationId xmlns:p14="http://schemas.microsoft.com/office/powerpoint/2010/main" val="130883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69E0-FA14-C0D2-E667-BF94D037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Bulkhead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6977-04BB-6DA3-9B34-31217C03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Concept:</a:t>
            </a:r>
            <a:r>
              <a:rPr lang="en-IN" dirty="0"/>
              <a:t> Isolate components/resources into "compartments" to prevent cascading failures.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lvl="1"/>
            <a:r>
              <a:rPr lang="en-IN" b="1" dirty="0"/>
              <a:t>Dedicated Resource Pools:</a:t>
            </a:r>
            <a:r>
              <a:rPr lang="en-IN" dirty="0"/>
              <a:t> Allocate separate, limited resources (e.g., thread pools, connection pools) for different services or functions.</a:t>
            </a:r>
          </a:p>
          <a:p>
            <a:pPr lvl="1"/>
            <a:r>
              <a:rPr lang="en-IN" b="1" dirty="0"/>
              <a:t>Isolation:</a:t>
            </a:r>
            <a:r>
              <a:rPr lang="en-IN" dirty="0"/>
              <a:t> A failure/slowdown in one compartment exhausts only its dedicated resources, leaving others unaffected.</a:t>
            </a:r>
          </a:p>
          <a:p>
            <a:r>
              <a:rPr lang="en-IN" b="1" dirty="0"/>
              <a:t>Benefits:</a:t>
            </a:r>
            <a:endParaRPr lang="en-IN" dirty="0"/>
          </a:p>
          <a:p>
            <a:pPr lvl="1"/>
            <a:r>
              <a:rPr lang="en-IN" b="1" dirty="0"/>
              <a:t>Fault Isolation:</a:t>
            </a:r>
            <a:r>
              <a:rPr lang="en-IN" dirty="0"/>
              <a:t> Prevents issues from spreading.</a:t>
            </a:r>
          </a:p>
          <a:p>
            <a:pPr lvl="1"/>
            <a:r>
              <a:rPr lang="en-IN" b="1" dirty="0"/>
              <a:t>Improved Resilience:</a:t>
            </a:r>
            <a:r>
              <a:rPr lang="en-IN" dirty="0"/>
              <a:t> Keeps core system functions running.</a:t>
            </a:r>
          </a:p>
          <a:p>
            <a:pPr lvl="1"/>
            <a:r>
              <a:rPr lang="en-IN" b="1" dirty="0"/>
              <a:t>Graceful Degradation:</a:t>
            </a:r>
            <a:r>
              <a:rPr lang="en-IN" dirty="0"/>
              <a:t> Avoids total system collapse.</a:t>
            </a:r>
          </a:p>
          <a:p>
            <a:pPr lvl="1"/>
            <a:r>
              <a:rPr lang="en-IN" b="1" dirty="0"/>
              <a:t>When to Use:</a:t>
            </a:r>
            <a:r>
              <a:rPr lang="en-IN" dirty="0"/>
              <a:t> When a service depends on multiple external resources, or to protect critical operations from non-critical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F79-4B24-E1B2-F730-F129EB0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1737360"/>
            <a:ext cx="10412730" cy="4926330"/>
          </a:xfrm>
        </p:spPr>
        <p:txBody>
          <a:bodyPr>
            <a:noAutofit/>
          </a:bodyPr>
          <a:lstStyle/>
          <a:p>
            <a:r>
              <a:rPr lang="en-IN" sz="1800" dirty="0"/>
              <a:t>import io.github.resilience4j.bulkhead.annotation.Bulkhead;</a:t>
            </a:r>
            <a:br>
              <a:rPr lang="en-IN" sz="1800" dirty="0"/>
            </a:br>
            <a:r>
              <a:rPr lang="en-IN" sz="1800" dirty="0"/>
              <a:t> </a:t>
            </a:r>
            <a:br>
              <a:rPr lang="en-IN" sz="1800" dirty="0"/>
            </a:br>
            <a:r>
              <a:rPr lang="en-IN" sz="1800" dirty="0"/>
              <a:t>public class </a:t>
            </a:r>
            <a:r>
              <a:rPr lang="en-IN" sz="1800" dirty="0" err="1"/>
              <a:t>ProductService</a:t>
            </a:r>
            <a:r>
              <a:rPr lang="en-IN" sz="1800" dirty="0"/>
              <a:t> {</a:t>
            </a:r>
            <a:br>
              <a:rPr lang="en-IN" sz="1800" dirty="0"/>
            </a:br>
            <a:r>
              <a:rPr lang="en-IN" sz="1800" dirty="0"/>
              <a:t> </a:t>
            </a:r>
            <a:br>
              <a:rPr lang="en-IN" sz="1800" dirty="0"/>
            </a:br>
            <a:r>
              <a:rPr lang="en-IN" sz="1800" dirty="0"/>
              <a:t>	@Bulkhead(name = "</a:t>
            </a:r>
            <a:r>
              <a:rPr lang="en-IN" sz="1800" dirty="0" err="1"/>
              <a:t>recommendationService</a:t>
            </a:r>
            <a:r>
              <a:rPr lang="en-IN" sz="1800" dirty="0"/>
              <a:t>", type = </a:t>
            </a:r>
            <a:r>
              <a:rPr lang="en-IN" sz="1800" dirty="0" err="1"/>
              <a:t>Bulkhead.Type.THREADPOOL</a:t>
            </a:r>
            <a:r>
              <a:rPr lang="en-IN" sz="1800" dirty="0"/>
              <a:t>)</a:t>
            </a:r>
            <a:br>
              <a:rPr lang="en-IN" sz="1800" dirty="0"/>
            </a:br>
            <a:r>
              <a:rPr lang="en-IN" sz="1800" dirty="0"/>
              <a:t>	public String </a:t>
            </a:r>
            <a:r>
              <a:rPr lang="en-IN" sz="1800" dirty="0" err="1"/>
              <a:t>getRecommendations</a:t>
            </a:r>
            <a:r>
              <a:rPr lang="en-IN" sz="1800" dirty="0"/>
              <a:t>() {</a:t>
            </a:r>
            <a:br>
              <a:rPr lang="en-IN" sz="1800" dirty="0"/>
            </a:br>
            <a:r>
              <a:rPr lang="en-IN" sz="1800" dirty="0"/>
              <a:t>	    // Simulates a call to an external recommendation system</a:t>
            </a:r>
            <a:br>
              <a:rPr lang="en-IN" sz="1800" dirty="0"/>
            </a:br>
            <a:r>
              <a:rPr lang="en-IN" sz="1800" dirty="0"/>
              <a:t>	    return "Recommendation Info";</a:t>
            </a:r>
            <a:br>
              <a:rPr lang="en-IN" sz="1800" dirty="0"/>
            </a:br>
            <a:r>
              <a:rPr lang="en-IN" sz="1800" dirty="0"/>
              <a:t>	}</a:t>
            </a:r>
            <a:br>
              <a:rPr lang="en-IN" sz="1800" dirty="0"/>
            </a:br>
            <a:r>
              <a:rPr lang="en-IN" sz="1800" dirty="0"/>
              <a:t> </a:t>
            </a:r>
            <a:br>
              <a:rPr lang="en-IN" sz="1800" dirty="0"/>
            </a:br>
            <a:r>
              <a:rPr lang="en-IN" sz="1800" dirty="0"/>
              <a:t>	@Bulkhead(name = "</a:t>
            </a:r>
            <a:r>
              <a:rPr lang="en-IN" sz="1800" dirty="0" err="1"/>
              <a:t>productService</a:t>
            </a:r>
            <a:r>
              <a:rPr lang="en-IN" sz="1800" dirty="0"/>
              <a:t>", type = </a:t>
            </a:r>
            <a:r>
              <a:rPr lang="en-IN" sz="1800" dirty="0" err="1"/>
              <a:t>Bulkhead.Type.THREADPOOL</a:t>
            </a:r>
            <a:r>
              <a:rPr lang="en-IN" sz="1800" dirty="0"/>
              <a:t>)</a:t>
            </a:r>
            <a:br>
              <a:rPr lang="en-IN" sz="1800" dirty="0"/>
            </a:br>
            <a:r>
              <a:rPr lang="en-IN" sz="1800" dirty="0"/>
              <a:t>	public String </a:t>
            </a:r>
            <a:r>
              <a:rPr lang="en-IN" sz="1800" dirty="0" err="1"/>
              <a:t>getProducts</a:t>
            </a:r>
            <a:r>
              <a:rPr lang="en-IN" sz="1800" dirty="0"/>
              <a:t>() {</a:t>
            </a:r>
            <a:br>
              <a:rPr lang="en-IN" sz="1800" dirty="0"/>
            </a:br>
            <a:r>
              <a:rPr lang="en-IN" sz="1800" dirty="0"/>
              <a:t>	    // Simulates a call to an external pricing system</a:t>
            </a:r>
            <a:br>
              <a:rPr lang="en-IN" sz="1800" dirty="0"/>
            </a:br>
            <a:r>
              <a:rPr lang="en-IN" sz="1800" dirty="0"/>
              <a:t>	    return "Product1";</a:t>
            </a:r>
            <a:br>
              <a:rPr lang="en-IN" sz="1800" dirty="0"/>
            </a:br>
            <a:r>
              <a:rPr lang="en-IN" sz="1800" dirty="0"/>
              <a:t>	}</a:t>
            </a:r>
            <a:br>
              <a:rPr lang="en-IN" sz="1800" dirty="0"/>
            </a:br>
            <a:r>
              <a:rPr lang="en-IN" sz="1800" dirty="0"/>
              <a:t>}</a:t>
            </a:r>
            <a:br>
              <a:rPr lang="en-US" sz="1800" b="1" dirty="0"/>
            </a:br>
            <a:br>
              <a:rPr lang="en-US" sz="1400" b="1" dirty="0"/>
            </a:br>
            <a:br>
              <a:rPr lang="en-US" sz="1400" b="1" dirty="0"/>
            </a:br>
            <a:r>
              <a:rPr lang="en-IN" sz="1400" b="1" dirty="0"/>
              <a:t>Bulkhead</a:t>
            </a:r>
            <a:r>
              <a:rPr lang="en-IN" sz="1400" dirty="0"/>
              <a:t> limits the number of concurrent calls to a particular service or method.</a:t>
            </a:r>
            <a:br>
              <a:rPr lang="en-IN" sz="1400" dirty="0"/>
            </a:br>
            <a:r>
              <a:rPr lang="en-IN" sz="1400" b="1" dirty="0" err="1"/>
              <a:t>ThreadPool</a:t>
            </a:r>
            <a:r>
              <a:rPr lang="en-IN" sz="1400" dirty="0"/>
              <a:t> based bulkhead isolates services by providing </a:t>
            </a:r>
            <a:r>
              <a:rPr lang="en-IN" sz="1400" b="1" dirty="0"/>
              <a:t>dedicated thread pools</a:t>
            </a:r>
            <a:r>
              <a:rPr lang="en-IN" sz="1400" dirty="0"/>
              <a:t> for each protected resource.</a:t>
            </a:r>
            <a:br>
              <a:rPr lang="en-IN" sz="1400" dirty="0"/>
            </a:br>
            <a:br>
              <a:rPr lang="en-IN" sz="1400" b="1" dirty="0"/>
            </a:br>
            <a:br>
              <a:rPr lang="en-US" sz="1400" b="1" dirty="0"/>
            </a:b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FC8C9-D9F1-3BD2-DDDA-EF25755FD87F}"/>
              </a:ext>
            </a:extLst>
          </p:cNvPr>
          <p:cNvSpPr txBox="1"/>
          <p:nvPr/>
        </p:nvSpPr>
        <p:spPr>
          <a:xfrm>
            <a:off x="811530" y="480060"/>
            <a:ext cx="82867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  Bulkhead Pattern Code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77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5DF-BB83-DE7D-4A16-516A8B23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Bulkhead Pattern Configuration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1452-D061-BB88-D38E-4FF0B390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resilience4j.bulkhead:</a:t>
            </a:r>
            <a:br>
              <a:rPr lang="en-IN" dirty="0"/>
            </a:br>
            <a:r>
              <a:rPr lang="en-IN" dirty="0"/>
              <a:t>  instances: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productService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maxThreadPoolSize</a:t>
            </a:r>
            <a:r>
              <a:rPr lang="en-IN" dirty="0"/>
              <a:t>: 10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coreThreadPoolSize</a:t>
            </a:r>
            <a:r>
              <a:rPr lang="en-IN" dirty="0"/>
              <a:t>: 5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queueCapacity</a:t>
            </a:r>
            <a:r>
              <a:rPr lang="en-IN" dirty="0"/>
              <a:t>: 20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recommendationService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maxThreadPoolSize</a:t>
            </a:r>
            <a:r>
              <a:rPr lang="en-IN" dirty="0"/>
              <a:t>: 5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coreThreadPoolSize</a:t>
            </a:r>
            <a:r>
              <a:rPr lang="en-IN" dirty="0"/>
              <a:t>: 3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queueCapacity</a:t>
            </a:r>
            <a:r>
              <a:rPr lang="en-IN" dirty="0"/>
              <a:t>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321D-A20E-1F44-31F3-23DB8F9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74" y="365125"/>
            <a:ext cx="10411126" cy="1325563"/>
          </a:xfrm>
        </p:spPr>
        <p:txBody>
          <a:bodyPr/>
          <a:lstStyle/>
          <a:p>
            <a:r>
              <a:rPr lang="en-IN" b="1" dirty="0"/>
              <a:t>Bulkhead Pattern Example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A5363-B008-031F-6805-904046C54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2103727"/>
            <a:ext cx="10058100" cy="3287520"/>
          </a:xfrm>
        </p:spPr>
      </p:pic>
    </p:spTree>
    <p:extLst>
      <p:ext uri="{BB962C8B-B14F-4D97-AF65-F5344CB8AC3E}">
        <p14:creationId xmlns:p14="http://schemas.microsoft.com/office/powerpoint/2010/main" val="384930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BCA-7800-F92B-9E6D-6D28E5AD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23"/>
            <a:ext cx="10515600" cy="1468266"/>
          </a:xfrm>
        </p:spPr>
        <p:txBody>
          <a:bodyPr/>
          <a:lstStyle/>
          <a:p>
            <a:r>
              <a:rPr lang="en-IN" b="1" dirty="0"/>
              <a:t>Circuit Breaker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A8E9-BF40-A646-EFAA-227496EB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470650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Concept:</a:t>
            </a:r>
            <a:r>
              <a:rPr lang="en-IN" dirty="0"/>
              <a:t> Prevents an application from repeatedly invoking a failing service, allowing it time to recover and preventing cascading failures.</a:t>
            </a:r>
          </a:p>
          <a:p>
            <a:r>
              <a:rPr lang="en-IN" b="1" dirty="0"/>
              <a:t>Analogy:</a:t>
            </a:r>
            <a:r>
              <a:rPr lang="en-IN" dirty="0"/>
              <a:t> An electrical circuit breaker that "trips" to prevent damage from overloads.</a:t>
            </a:r>
          </a:p>
          <a:p>
            <a:r>
              <a:rPr lang="en-IN" b="1" dirty="0"/>
              <a:t>How it Works (States):</a:t>
            </a:r>
            <a:endParaRPr lang="en-IN" dirty="0"/>
          </a:p>
          <a:p>
            <a:pPr lvl="1"/>
            <a:r>
              <a:rPr lang="en-IN" b="1" dirty="0"/>
              <a:t>Closed:</a:t>
            </a:r>
            <a:r>
              <a:rPr lang="en-IN" dirty="0"/>
              <a:t> Requests go through. If failures exceed a threshold, trips to </a:t>
            </a:r>
            <a:r>
              <a:rPr lang="en-IN" b="1" dirty="0"/>
              <a:t>Open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Open:</a:t>
            </a:r>
            <a:r>
              <a:rPr lang="en-IN" dirty="0"/>
              <a:t> All requests immediately fail (fast-fail). After a timeout, moves to </a:t>
            </a:r>
            <a:r>
              <a:rPr lang="en-IN" b="1" dirty="0"/>
              <a:t>Half-Open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Half-Open:</a:t>
            </a:r>
            <a:r>
              <a:rPr lang="en-IN" dirty="0"/>
              <a:t> Allows a few test requests. If successful, back to </a:t>
            </a:r>
            <a:r>
              <a:rPr lang="en-IN" b="1" dirty="0"/>
              <a:t>Closed</a:t>
            </a:r>
            <a:r>
              <a:rPr lang="en-IN" dirty="0"/>
              <a:t>. If failures, back to </a:t>
            </a:r>
            <a:r>
              <a:rPr lang="en-IN" b="1" dirty="0"/>
              <a:t>Open</a:t>
            </a:r>
            <a:r>
              <a:rPr lang="en-IN" dirty="0"/>
              <a:t>.</a:t>
            </a:r>
          </a:p>
          <a:p>
            <a:r>
              <a:rPr lang="en-IN" b="1" dirty="0"/>
              <a:t>Benefits:</a:t>
            </a:r>
            <a:endParaRPr lang="en-IN" dirty="0"/>
          </a:p>
          <a:p>
            <a:pPr lvl="1"/>
            <a:r>
              <a:rPr lang="en-IN" b="1" dirty="0"/>
              <a:t>Prevents Cascading Failures:</a:t>
            </a:r>
            <a:r>
              <a:rPr lang="en-IN" dirty="0"/>
              <a:t> Isolates problems.</a:t>
            </a:r>
          </a:p>
          <a:p>
            <a:pPr lvl="1"/>
            <a:r>
              <a:rPr lang="en-IN" b="1" dirty="0"/>
              <a:t>Faster Failure Detection:</a:t>
            </a:r>
            <a:r>
              <a:rPr lang="en-IN" dirty="0"/>
              <a:t> Fails quickly instead of timing out.</a:t>
            </a:r>
          </a:p>
          <a:p>
            <a:pPr lvl="1"/>
            <a:r>
              <a:rPr lang="en-IN" b="1" dirty="0"/>
              <a:t>Improved Resilience:</a:t>
            </a:r>
            <a:r>
              <a:rPr lang="en-IN" dirty="0"/>
              <a:t> Gives time for faulty services to recover.</a:t>
            </a:r>
          </a:p>
          <a:p>
            <a:r>
              <a:rPr lang="en-IN" b="1" dirty="0"/>
              <a:t>When to Use:</a:t>
            </a:r>
            <a:r>
              <a:rPr lang="en-IN" dirty="0"/>
              <a:t> When interacting with potentially unreliable external services (APIs, microservices, databases).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90-9EAD-BC11-F6EB-7820C108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365125"/>
            <a:ext cx="10597055" cy="1325563"/>
          </a:xfrm>
        </p:spPr>
        <p:txBody>
          <a:bodyPr>
            <a:normAutofit/>
          </a:bodyPr>
          <a:lstStyle/>
          <a:p>
            <a:r>
              <a:rPr lang="en-IN" b="1" dirty="0"/>
              <a:t>Microservice Patterns – Overview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67625F-44A0-E8A0-2421-23F6CA82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Forward Compatibility</a:t>
            </a:r>
          </a:p>
          <a:p>
            <a:r>
              <a:rPr lang="en-IN" dirty="0"/>
              <a:t>Backend for Frontend (BFF)</a:t>
            </a:r>
          </a:p>
          <a:p>
            <a:r>
              <a:rPr lang="en-IN" dirty="0"/>
              <a:t>Database per Service / Shared Database</a:t>
            </a:r>
          </a:p>
          <a:p>
            <a:r>
              <a:rPr lang="en-IN" dirty="0"/>
              <a:t>Sidecar Pattern</a:t>
            </a:r>
          </a:p>
          <a:p>
            <a:r>
              <a:rPr lang="en-IN" dirty="0"/>
              <a:t>Bulkhead Pattern</a:t>
            </a:r>
          </a:p>
          <a:p>
            <a:r>
              <a:rPr lang="en-IN" dirty="0"/>
              <a:t>Circuit Breaker Pattern</a:t>
            </a:r>
          </a:p>
          <a:p>
            <a:r>
              <a:rPr lang="en-IN" dirty="0"/>
              <a:t>Asynchronous Messaging</a:t>
            </a:r>
          </a:p>
          <a:p>
            <a:r>
              <a:rPr lang="en-IN" dirty="0"/>
              <a:t>Outbox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FF83-E8D4-6BF6-987D-500C22D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Circuit Breaker Pattern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C4F8-B471-8354-C88E-5909677B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Libraries which provide circuit breaker functionality</a:t>
            </a:r>
          </a:p>
          <a:p>
            <a:r>
              <a:rPr lang="en-IN" dirty="0"/>
              <a:t>Chainmail - </a:t>
            </a:r>
            <a:r>
              <a:rPr lang="en-IN" dirty="0">
                <a:hlinkClick r:id="rId2"/>
              </a:rPr>
              <a:t>Wiki</a:t>
            </a:r>
            <a:endParaRPr lang="en-IN" dirty="0"/>
          </a:p>
          <a:p>
            <a:r>
              <a:rPr lang="en-IN" dirty="0"/>
              <a:t>Hystrix (Netflix's offering) - </a:t>
            </a:r>
            <a:r>
              <a:rPr lang="en-IN" dirty="0">
                <a:hlinkClick r:id="rId3"/>
              </a:rPr>
              <a:t>Wiki</a:t>
            </a:r>
            <a:r>
              <a:rPr lang="en-IN" dirty="0"/>
              <a:t> </a:t>
            </a:r>
            <a:r>
              <a:rPr lang="en-IN" dirty="0">
                <a:hlinkClick r:id="rId4"/>
              </a:rPr>
              <a:t>External Link</a:t>
            </a:r>
            <a:endParaRPr lang="en-IN" dirty="0"/>
          </a:p>
          <a:p>
            <a:r>
              <a:rPr lang="en-IN" dirty="0"/>
              <a:t>CircuitBreaker4J - </a:t>
            </a:r>
            <a:r>
              <a:rPr lang="en-IN" dirty="0">
                <a:hlinkClick r:id="rId5"/>
              </a:rPr>
              <a:t>Link</a:t>
            </a:r>
            <a:endParaRPr lang="en-IN" dirty="0"/>
          </a:p>
          <a:p>
            <a:r>
              <a:rPr lang="en-IN" dirty="0"/>
              <a:t>Saboteur - </a:t>
            </a:r>
            <a:r>
              <a:rPr lang="en-IN" dirty="0">
                <a:hlinkClick r:id="rId6"/>
              </a:rPr>
              <a:t>Wiki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7559-356F-3FA3-9CE7-C61B6D35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Messaging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14E1-5E1C-FA3E-BBD4-C2075BAF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Definition:</a:t>
            </a:r>
            <a:r>
              <a:rPr lang="en-IN" dirty="0"/>
              <a:t> Services communicate by sending messages via a broker without waiting for immediate response.</a:t>
            </a:r>
          </a:p>
          <a:p>
            <a:r>
              <a:rPr lang="en-IN" b="1" dirty="0"/>
              <a:t>Components:</a:t>
            </a:r>
            <a:r>
              <a:rPr lang="en-IN" dirty="0"/>
              <a:t> Message Broker (Kafka, RabbitMQ, SQS), Producers (senders), Consumers (receivers).</a:t>
            </a:r>
          </a:p>
          <a:p>
            <a:r>
              <a:rPr lang="en-IN" b="1" dirty="0"/>
              <a:t>Benefits:</a:t>
            </a:r>
            <a:br>
              <a:rPr lang="en-IN" dirty="0"/>
            </a:br>
            <a:r>
              <a:rPr lang="en-IN" dirty="0"/>
              <a:t>• Loose coupling &amp; independent scaling</a:t>
            </a:r>
            <a:br>
              <a:rPr lang="en-IN" dirty="0"/>
            </a:br>
            <a:r>
              <a:rPr lang="en-IN" dirty="0"/>
              <a:t>• Improved resilience &amp; fault tolerance</a:t>
            </a:r>
            <a:br>
              <a:rPr lang="en-IN" dirty="0"/>
            </a:br>
            <a:r>
              <a:rPr lang="en-IN" dirty="0"/>
              <a:t>• Enables event-driven, real-time workflows</a:t>
            </a:r>
          </a:p>
          <a:p>
            <a:r>
              <a:rPr lang="en-IN" b="1" dirty="0"/>
              <a:t>Challenges:</a:t>
            </a:r>
            <a:br>
              <a:rPr lang="en-IN" dirty="0"/>
            </a:br>
            <a:r>
              <a:rPr lang="en-IN" dirty="0"/>
              <a:t>• Eventual consistency &amp; complexity in handling failures</a:t>
            </a:r>
            <a:br>
              <a:rPr lang="en-IN" dirty="0"/>
            </a:br>
            <a:r>
              <a:rPr lang="en-IN" dirty="0"/>
              <a:t>• Monitoring and debugging can be harder</a:t>
            </a:r>
          </a:p>
          <a:p>
            <a:r>
              <a:rPr lang="en-IN" b="1" dirty="0"/>
              <a:t>Use Cases:</a:t>
            </a:r>
            <a:r>
              <a:rPr lang="en-IN" dirty="0"/>
              <a:t> Order processing, notifications, data sync, workflow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28521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0D9-4376-C83D-A794-CC1C3C4C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Outbox Pattern – Ensuring Reliable Messaging in Distributed Systems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6AD-807D-9F47-5286-6CE482DE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What is it?</a:t>
            </a:r>
            <a:br>
              <a:rPr lang="en-IN" dirty="0"/>
            </a:br>
            <a:r>
              <a:rPr lang="en-IN" dirty="0"/>
              <a:t>A pattern ensuring </a:t>
            </a:r>
            <a:r>
              <a:rPr lang="en-IN" b="1" dirty="0"/>
              <a:t>atomicity</a:t>
            </a:r>
            <a:r>
              <a:rPr lang="en-IN" dirty="0"/>
              <a:t> between database updates and event/message publishing to avoid lost messages.</a:t>
            </a:r>
          </a:p>
          <a:p>
            <a:pPr marL="0" indent="0">
              <a:buNone/>
            </a:pPr>
            <a:r>
              <a:rPr lang="en-IN" b="1" dirty="0"/>
              <a:t>How it works:</a:t>
            </a:r>
            <a:endParaRPr lang="en-IN" dirty="0"/>
          </a:p>
          <a:p>
            <a:r>
              <a:rPr lang="en-IN" dirty="0"/>
              <a:t>Write business data </a:t>
            </a:r>
            <a:r>
              <a:rPr lang="en-IN" b="1" dirty="0"/>
              <a:t>and</a:t>
            </a:r>
            <a:r>
              <a:rPr lang="en-IN" dirty="0"/>
              <a:t> event/message to an </a:t>
            </a:r>
            <a:r>
              <a:rPr lang="en-IN" b="1" dirty="0"/>
              <a:t>Outbox table</a:t>
            </a:r>
            <a:r>
              <a:rPr lang="en-IN" dirty="0"/>
              <a:t> in the same DB transaction.</a:t>
            </a:r>
          </a:p>
          <a:p>
            <a:r>
              <a:rPr lang="en-IN" dirty="0"/>
              <a:t>A background process reads the Outbox table asynchronously and publishes events to a message broker (e.g., Kafka, SQS).</a:t>
            </a:r>
          </a:p>
          <a:p>
            <a:r>
              <a:rPr lang="en-IN" dirty="0"/>
              <a:t>After successful publish, marks or deletes Outbox entries.</a:t>
            </a:r>
          </a:p>
          <a:p>
            <a:pPr marL="0" indent="0">
              <a:buNone/>
            </a:pPr>
            <a:r>
              <a:rPr lang="en-IN" b="1" dirty="0"/>
              <a:t>Benefits:</a:t>
            </a:r>
            <a:endParaRPr lang="en-IN" dirty="0"/>
          </a:p>
          <a:p>
            <a:r>
              <a:rPr lang="en-IN" dirty="0"/>
              <a:t>Guarantees </a:t>
            </a:r>
            <a:r>
              <a:rPr lang="en-IN" b="1" dirty="0"/>
              <a:t>no message loss</a:t>
            </a:r>
            <a:r>
              <a:rPr lang="en-IN" dirty="0"/>
              <a:t> even if system crashes.</a:t>
            </a:r>
          </a:p>
          <a:p>
            <a:r>
              <a:rPr lang="en-IN" dirty="0"/>
              <a:t>Avoids distributed transactions/2PC complexity.</a:t>
            </a:r>
          </a:p>
          <a:p>
            <a:r>
              <a:rPr lang="en-IN" dirty="0"/>
              <a:t>Decouples event publishing from business logic.</a:t>
            </a:r>
          </a:p>
          <a:p>
            <a:r>
              <a:rPr lang="en-IN" dirty="0"/>
              <a:t>Enables asynchronous, scalable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EF26-C64C-E665-7173-11488D5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Outbox Pattern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AB975-DE45-5D8F-ED6A-0860D8D5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3335936"/>
          </a:xfrm>
        </p:spPr>
      </p:pic>
    </p:spTree>
    <p:extLst>
      <p:ext uri="{BB962C8B-B14F-4D97-AF65-F5344CB8AC3E}">
        <p14:creationId xmlns:p14="http://schemas.microsoft.com/office/powerpoint/2010/main" val="240322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69E-AF81-AD81-6FA9-DC1B98D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0406"/>
          </a:xfrm>
        </p:spPr>
        <p:txBody>
          <a:bodyPr/>
          <a:lstStyle/>
          <a:p>
            <a:r>
              <a:rPr lang="en-IN" b="1" dirty="0"/>
              <a:t>Sidecar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CACA-73C6-2FDA-AF71-8D427F2E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/>
              <a:t>What is the Sidecar Pattern?</a:t>
            </a:r>
          </a:p>
          <a:p>
            <a:pPr lvl="1"/>
            <a:r>
              <a:rPr lang="en-IN" dirty="0"/>
              <a:t>A design pattern where helper components run alongside a microservice in a separate process or container.</a:t>
            </a:r>
          </a:p>
          <a:p>
            <a:pPr lvl="1"/>
            <a:r>
              <a:rPr lang="en-IN" dirty="0"/>
              <a:t>The “sidecar” enhances the main service by handling auxiliary tasks without changing the core service code.</a:t>
            </a:r>
          </a:p>
          <a:p>
            <a:r>
              <a:rPr lang="en-IN" sz="1800" b="1" dirty="0"/>
              <a:t>Common Use Cases</a:t>
            </a:r>
          </a:p>
          <a:p>
            <a:pPr lvl="1"/>
            <a:r>
              <a:rPr lang="en-IN" dirty="0"/>
              <a:t>Logging &amp; Monitoring agents</a:t>
            </a:r>
          </a:p>
          <a:p>
            <a:pPr lvl="1"/>
            <a:r>
              <a:rPr lang="en-IN" dirty="0"/>
              <a:t>Configuration &amp; Secrets management</a:t>
            </a:r>
          </a:p>
          <a:p>
            <a:pPr lvl="1"/>
            <a:r>
              <a:rPr lang="en-IN" dirty="0"/>
              <a:t>Service discovery &amp; health checks</a:t>
            </a:r>
          </a:p>
          <a:p>
            <a:pPr lvl="1"/>
            <a:r>
              <a:rPr lang="en-IN" dirty="0"/>
              <a:t>Proxy &amp; networking (e.g., service like </a:t>
            </a:r>
            <a:r>
              <a:rPr lang="en-IN" b="1" dirty="0"/>
              <a:t>Envoy, Apollo TLS  </a:t>
            </a:r>
            <a:r>
              <a:rPr lang="en-IN" dirty="0"/>
              <a:t>termination)</a:t>
            </a:r>
          </a:p>
          <a:p>
            <a:pPr lvl="1"/>
            <a:r>
              <a:rPr lang="en-IN" dirty="0"/>
              <a:t>Security (TLS termination, authentication)</a:t>
            </a:r>
          </a:p>
          <a:p>
            <a:pPr lvl="1"/>
            <a:r>
              <a:rPr lang="en-IN" dirty="0"/>
              <a:t>Can be used as cache for low latencies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0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893C-AEEE-1F8D-8847-A21E127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Sidecar Pattern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C318B-13DA-DD7D-7836-409ABC2A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690688"/>
            <a:ext cx="5471319" cy="4351338"/>
          </a:xfrm>
        </p:spPr>
      </p:pic>
    </p:spTree>
    <p:extLst>
      <p:ext uri="{BB962C8B-B14F-4D97-AF65-F5344CB8AC3E}">
        <p14:creationId xmlns:p14="http://schemas.microsoft.com/office/powerpoint/2010/main" val="129448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DE2-08B3-5BEF-EDE5-57C8CBD6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365125"/>
            <a:ext cx="9732579" cy="1325563"/>
          </a:xfrm>
        </p:spPr>
        <p:txBody>
          <a:bodyPr>
            <a:normAutofit/>
          </a:bodyPr>
          <a:lstStyle/>
          <a:p>
            <a:r>
              <a:rPr lang="en-IN" b="1" dirty="0"/>
              <a:t>Few more patterns for distributed transactions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E43B-32C7-1932-E4B4-0910026F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9" y="2038865"/>
            <a:ext cx="10773032" cy="41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dirty="0"/>
              <a:t> Two Phase Commit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0AC4A-3726-839D-B64B-83BB0ED0A097}"/>
              </a:ext>
            </a:extLst>
          </p:cNvPr>
          <p:cNvSpPr txBox="1"/>
          <p:nvPr/>
        </p:nvSpPr>
        <p:spPr>
          <a:xfrm>
            <a:off x="580769" y="2782669"/>
            <a:ext cx="8566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  Saga Pattern</a:t>
            </a:r>
          </a:p>
        </p:txBody>
      </p:sp>
    </p:spTree>
    <p:extLst>
      <p:ext uri="{BB962C8B-B14F-4D97-AF65-F5344CB8AC3E}">
        <p14:creationId xmlns:p14="http://schemas.microsoft.com/office/powerpoint/2010/main" val="109124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2BB7-5708-B089-3D75-5B218482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6711-9902-49AE-8540-C6B783FD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28" y="2617075"/>
            <a:ext cx="8988972" cy="3559887"/>
          </a:xfrm>
        </p:spPr>
        <p:txBody>
          <a:bodyPr/>
          <a:lstStyle/>
          <a:p>
            <a:r>
              <a:rPr lang="en-IN" b="1" dirty="0">
                <a:solidFill>
                  <a:srgbClr val="FFFFFF"/>
                </a:solidFill>
              </a:rPr>
              <a:t>Thank 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FFFFFF"/>
                </a:solidFill>
              </a:rPr>
              <a:t>            </a:t>
            </a: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13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CE0B-E2B6-CFF0-EDDA-67517AF5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Backward Compatibility in Microservices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F390-E8A3-8D73-E27B-2AC616B5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Definition</a:t>
            </a:r>
            <a:r>
              <a:rPr lang="en-IN" dirty="0"/>
              <a:t>: Newer service versions work seamlessly with older clients/services.</a:t>
            </a:r>
          </a:p>
          <a:p>
            <a:r>
              <a:rPr lang="en-IN" b="1" dirty="0"/>
              <a:t>Why It Matters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Enables </a:t>
            </a:r>
            <a:r>
              <a:rPr lang="en-IN" b="1" dirty="0"/>
              <a:t>independent deployments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Prevents </a:t>
            </a:r>
            <a:r>
              <a:rPr lang="en-IN" b="1" dirty="0"/>
              <a:t>downtime</a:t>
            </a:r>
            <a:r>
              <a:rPr lang="en-IN" dirty="0"/>
              <a:t> and </a:t>
            </a:r>
            <a:r>
              <a:rPr lang="en-IN" b="1" dirty="0"/>
              <a:t>cascading failures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Allows clients to </a:t>
            </a:r>
            <a:r>
              <a:rPr lang="en-IN" b="1" dirty="0"/>
              <a:t>upgrade at their own pace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Supports </a:t>
            </a:r>
            <a:r>
              <a:rPr lang="en-IN" b="1" dirty="0"/>
              <a:t>faster and safer iterations</a:t>
            </a:r>
            <a:r>
              <a:rPr lang="en-IN" dirty="0"/>
              <a:t>.</a:t>
            </a:r>
          </a:p>
          <a:p>
            <a:r>
              <a:rPr lang="en-IN" b="1" dirty="0"/>
              <a:t>Key Considerations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</a:t>
            </a:r>
            <a:r>
              <a:rPr lang="en-IN" b="1" dirty="0"/>
              <a:t>versioning</a:t>
            </a:r>
            <a:r>
              <a:rPr lang="en-IN" dirty="0"/>
              <a:t> (e.g., /v1, /v2).</a:t>
            </a:r>
          </a:p>
          <a:p>
            <a:pPr lvl="1"/>
            <a:r>
              <a:rPr lang="en-IN" dirty="0"/>
              <a:t>Make </a:t>
            </a:r>
            <a:r>
              <a:rPr lang="en-IN" b="1" dirty="0"/>
              <a:t>backward-compatible API changes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Set clear </a:t>
            </a:r>
            <a:r>
              <a:rPr lang="en-IN" b="1" dirty="0"/>
              <a:t>deprecation policies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Apply </a:t>
            </a:r>
            <a:r>
              <a:rPr lang="en-IN" b="1" dirty="0"/>
              <a:t>contract and regression testing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C60D-4194-3560-C08F-AB91EE6D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1" cy="1690688"/>
          </a:xfrm>
        </p:spPr>
        <p:txBody>
          <a:bodyPr/>
          <a:lstStyle/>
          <a:p>
            <a:r>
              <a:rPr lang="en-IN" b="1" dirty="0"/>
              <a:t>Backward Compatible JSON Response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1B5B-AA33-52FE-4671-0D430D0E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2503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BE9CF-F3F8-6306-89F2-5C0CC9FF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5" y="1438835"/>
            <a:ext cx="9722222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F842-06B8-FECB-3E16-0AB1A193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71" y="256033"/>
            <a:ext cx="10594529" cy="1434656"/>
          </a:xfrm>
        </p:spPr>
        <p:txBody>
          <a:bodyPr/>
          <a:lstStyle/>
          <a:p>
            <a:r>
              <a:rPr lang="en-IN" b="1" dirty="0"/>
              <a:t>Backward In-Compatible JSON Responses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43072-E325-BF96-DE50-6D08246FD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71" y="1690688"/>
            <a:ext cx="47701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4C3BB-7C8C-1240-3BA1-A6F1504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91" y="1431731"/>
            <a:ext cx="5769226" cy="48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FEB0-4FE6-A13F-24AC-D5A03F4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Backward Compatibility Example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F60548-EA0C-916D-121E-09495BA7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297" y="1825625"/>
            <a:ext cx="7624119" cy="4351338"/>
          </a:xfrm>
        </p:spPr>
      </p:pic>
    </p:spTree>
    <p:extLst>
      <p:ext uri="{BB962C8B-B14F-4D97-AF65-F5344CB8AC3E}">
        <p14:creationId xmlns:p14="http://schemas.microsoft.com/office/powerpoint/2010/main" val="23426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654-DCAB-7DF8-EE0B-721135F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Compatibility in Microservices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4B2-A558-EC0A-D512-ECA4FCDB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Definition</a:t>
            </a:r>
            <a:r>
              <a:rPr lang="en-IN" dirty="0"/>
              <a:t>: </a:t>
            </a:r>
            <a:r>
              <a:rPr lang="en-IN" b="1" dirty="0"/>
              <a:t>o</a:t>
            </a:r>
            <a:r>
              <a:rPr lang="en-IN" sz="2400" b="1" dirty="0"/>
              <a:t>lder systems can accept and operate on input designed for newer systems</a:t>
            </a:r>
            <a:r>
              <a:rPr lang="en-IN" sz="2400" dirty="0"/>
              <a:t>, without crashing or misbehaving.</a:t>
            </a:r>
          </a:p>
          <a:p>
            <a:r>
              <a:rPr lang="en-IN" b="1" dirty="0"/>
              <a:t>Why It Matters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Enables future-proofing of services.</a:t>
            </a:r>
          </a:p>
          <a:p>
            <a:pPr lvl="1"/>
            <a:r>
              <a:rPr lang="en-IN" dirty="0"/>
              <a:t>Supports rolling deployments across distributed systems.</a:t>
            </a:r>
          </a:p>
          <a:p>
            <a:pPr lvl="1"/>
            <a:r>
              <a:rPr lang="en-IN" dirty="0"/>
              <a:t>Prevents failures when clients update ahead of services.</a:t>
            </a:r>
          </a:p>
          <a:p>
            <a:r>
              <a:rPr lang="en-IN" b="1" dirty="0"/>
              <a:t>Key Strategies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Design APIs to ignore unknown fields.</a:t>
            </a:r>
          </a:p>
          <a:p>
            <a:pPr lvl="1"/>
            <a:r>
              <a:rPr lang="en-IN" dirty="0"/>
              <a:t>Use default values for missing data.</a:t>
            </a:r>
          </a:p>
          <a:p>
            <a:pPr lvl="1"/>
            <a:r>
              <a:rPr lang="en-IN" dirty="0"/>
              <a:t>Ensure loose coupling between services.</a:t>
            </a:r>
          </a:p>
          <a:p>
            <a:pPr lvl="1"/>
            <a:r>
              <a:rPr lang="en-IN" dirty="0"/>
              <a:t>Maintain flexible parsers (e.g., tolerant to schema changes).</a:t>
            </a:r>
          </a:p>
          <a:p>
            <a:r>
              <a:rPr lang="en-IN" b="1" dirty="0"/>
              <a:t>Use Case</a:t>
            </a:r>
            <a:r>
              <a:rPr lang="en-IN" dirty="0"/>
              <a:t>: If server sends an extra field—client ignores it without failing.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4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6502-7E7D-48BF-E23A-050D58A0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Forward-Compatible JSON Response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39309-2C85-0519-6974-EA059052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6" y="1852519"/>
            <a:ext cx="9672918" cy="4351338"/>
          </a:xfrm>
        </p:spPr>
      </p:pic>
    </p:spTree>
    <p:extLst>
      <p:ext uri="{BB962C8B-B14F-4D97-AF65-F5344CB8AC3E}">
        <p14:creationId xmlns:p14="http://schemas.microsoft.com/office/powerpoint/2010/main" val="215071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FEB-D8B4-9154-FCEE-4646212F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Forward-Compatible Client 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14594-35EF-DF4A-4936-23981F1F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587"/>
            <a:ext cx="9973235" cy="4294375"/>
          </a:xfrm>
        </p:spPr>
      </p:pic>
    </p:spTree>
    <p:extLst>
      <p:ext uri="{BB962C8B-B14F-4D97-AF65-F5344CB8AC3E}">
        <p14:creationId xmlns:p14="http://schemas.microsoft.com/office/powerpoint/2010/main" val="199148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1271</Words>
  <Application>Microsoft Macintosh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Microservice patterns</vt:lpstr>
      <vt:lpstr>Microservice Patterns – Overview</vt:lpstr>
      <vt:lpstr>Backward Compatibility in Microservices</vt:lpstr>
      <vt:lpstr>Backward Compatible JSON Response</vt:lpstr>
      <vt:lpstr>Backward In-Compatible JSON Responses</vt:lpstr>
      <vt:lpstr> Backward Compatibility Example</vt:lpstr>
      <vt:lpstr>Forward Compatibility in Microservices</vt:lpstr>
      <vt:lpstr>Forward-Compatible JSON Response</vt:lpstr>
      <vt:lpstr>Forward-Compatible Client Code</vt:lpstr>
      <vt:lpstr>Forward Compatibility Example</vt:lpstr>
      <vt:lpstr>Backend for Frontend Pattern</vt:lpstr>
      <vt:lpstr>Backend for Frontend Pattern Example</vt:lpstr>
      <vt:lpstr>Database per service/Shared Database Pattern</vt:lpstr>
      <vt:lpstr>Database per service/Shared Database Pattern  Example</vt:lpstr>
      <vt:lpstr>Bulkhead Pattern</vt:lpstr>
      <vt:lpstr>import io.github.resilience4j.bulkhead.annotation.Bulkhead;   public class ProductService {    @Bulkhead(name = "recommendationService", type = Bulkhead.Type.THREADPOOL)  public String getRecommendations() {      // Simulates a call to an external recommendation system      return "Recommendation Info";  }    @Bulkhead(name = "productService", type = Bulkhead.Type.THREADPOOL)  public String getProducts() {      // Simulates a call to an external pricing system      return "Product1";  } }   Bulkhead limits the number of concurrent calls to a particular service or method. ThreadPool based bulkhead isolates services by providing dedicated thread pools for each protected resource.   </vt:lpstr>
      <vt:lpstr>Bulkhead Pattern Configuration Example</vt:lpstr>
      <vt:lpstr>Bulkhead Pattern Example</vt:lpstr>
      <vt:lpstr>Circuit Breaker Pattern</vt:lpstr>
      <vt:lpstr>Circuit Breaker Pattern Examples</vt:lpstr>
      <vt:lpstr>Asynchronous Messaging Pattern</vt:lpstr>
      <vt:lpstr>Outbox Pattern – Ensuring Reliable Messaging in Distributed Systems</vt:lpstr>
      <vt:lpstr>Outbox Pattern</vt:lpstr>
      <vt:lpstr>Sidecar Pattern</vt:lpstr>
      <vt:lpstr>Sidecar Pattern Example</vt:lpstr>
      <vt:lpstr>Few more patterns for distributed transactions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24</cp:revision>
  <dcterms:created xsi:type="dcterms:W3CDTF">2025-05-24T05:57:11Z</dcterms:created>
  <dcterms:modified xsi:type="dcterms:W3CDTF">2025-06-12T14:00:55Z</dcterms:modified>
</cp:coreProperties>
</file>