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  <p:embeddedFont>
      <p:font typeface="Maven Pro Medium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35" Type="http://schemas.openxmlformats.org/officeDocument/2006/relationships/font" Target="fonts/MavenProMedium-bold.fntdata"/><Relationship Id="rId12" Type="http://schemas.openxmlformats.org/officeDocument/2006/relationships/slide" Target="slides/slide7.xml"/><Relationship Id="rId34" Type="http://schemas.openxmlformats.org/officeDocument/2006/relationships/font" Target="fonts/MavenProMedium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28d0fd35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528d0fd35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52a1e898c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52a1e898c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5290b2d9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5290b2d9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529757ab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529757ab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54542208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54542208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529757abc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529757ab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529757ab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529757ab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plotly graphs - &gt;disappear.</a:t>
            </a:r>
            <a:br>
              <a:rPr lang="fr"/>
            </a:br>
            <a:r>
              <a:rPr lang="fr"/>
              <a:t>Contest final clustering with min shift or other algorithms.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54542208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54542208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plotly graphs - &gt;disappear.</a:t>
            </a:r>
            <a:br>
              <a:rPr lang="fr"/>
            </a:br>
            <a:r>
              <a:rPr lang="fr"/>
              <a:t>Contest final clustering with min shift or other algorithms.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54542208f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54542208f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plotly graphs - &gt;disappear.</a:t>
            </a:r>
            <a:br>
              <a:rPr lang="fr"/>
            </a:br>
            <a:r>
              <a:rPr lang="fr"/>
              <a:t>Contest final clustering with min shift or other algorithms.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54542208f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54542208f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plotly graphs - &gt;disappear.</a:t>
            </a:r>
            <a:br>
              <a:rPr lang="fr"/>
            </a:br>
            <a:r>
              <a:rPr lang="fr"/>
              <a:t>Contest final clustering with min shift or other algorithms.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28d0fd35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28d0fd35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59bfc63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559bfc63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plotly graphs - &gt;disappear.</a:t>
            </a:r>
            <a:br>
              <a:rPr lang="fr"/>
            </a:br>
            <a:r>
              <a:rPr lang="fr"/>
              <a:t>Contest final clustering with min shift or other algorithms.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59bfc63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59bfc63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plotly graphs - &gt;disappear.</a:t>
            </a:r>
            <a:br>
              <a:rPr lang="fr"/>
            </a:br>
            <a:r>
              <a:rPr lang="fr"/>
              <a:t>Contest final clustering with min shift or other algorithms.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54542208f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54542208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plotly graphs - &gt;disappear.</a:t>
            </a:r>
            <a:br>
              <a:rPr lang="fr"/>
            </a:br>
            <a:r>
              <a:rPr lang="fr"/>
              <a:t>Contest final clustering with min shift or other algorithms.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28d0fd35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28d0fd35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2a1e898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52a1e898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28d0fd35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28d0fd35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28d0fd357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528d0fd357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28d0fd357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28d0fd357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528d0fd35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528d0fd35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elbow graph - &gt; starts from 2 not 1!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2a1e898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52a1e898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Relationship Id="rId5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5" Type="http://schemas.openxmlformats.org/officeDocument/2006/relationships/image" Target="../media/image4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4.png"/><Relationship Id="rId6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0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Segmentation des clients de e-commerce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Sriram Vadlamani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Feature engineering</a:t>
            </a:r>
            <a:endParaRPr/>
          </a:p>
        </p:txBody>
      </p:sp>
      <p:sp>
        <p:nvSpPr>
          <p:cNvPr id="350" name="Google Shape;350;p22"/>
          <p:cNvSpPr txBox="1"/>
          <p:nvPr/>
        </p:nvSpPr>
        <p:spPr>
          <a:xfrm>
            <a:off x="1303800" y="1134950"/>
            <a:ext cx="34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Conversion des variables en </a:t>
            </a: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catégorie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351" name="Google Shape;3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000" y="1736350"/>
            <a:ext cx="3600916" cy="324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400" y="1736350"/>
            <a:ext cx="2596849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Corrélation entre les nouvelles features</a:t>
            </a:r>
            <a:endParaRPr/>
          </a:p>
        </p:txBody>
      </p:sp>
      <p:pic>
        <p:nvPicPr>
          <p:cNvPr id="358" name="Google Shape;3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600" y="1408775"/>
            <a:ext cx="3454525" cy="358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Transformation des données</a:t>
            </a:r>
            <a:endParaRPr/>
          </a:p>
        </p:txBody>
      </p:sp>
      <p:pic>
        <p:nvPicPr>
          <p:cNvPr id="364" name="Google Shape;3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550" y="1365700"/>
            <a:ext cx="5221074" cy="374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5" name="Google Shape;365;p24"/>
          <p:cNvCxnSpPr/>
          <p:nvPr/>
        </p:nvCxnSpPr>
        <p:spPr>
          <a:xfrm rot="10800000">
            <a:off x="5185375" y="1603000"/>
            <a:ext cx="6900" cy="32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4"/>
          <p:cNvCxnSpPr/>
          <p:nvPr/>
        </p:nvCxnSpPr>
        <p:spPr>
          <a:xfrm flipH="1" rot="10800000">
            <a:off x="2049025" y="2021125"/>
            <a:ext cx="4857900" cy="27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7" name="Google Shape;367;p24"/>
          <p:cNvSpPr/>
          <p:nvPr/>
        </p:nvSpPr>
        <p:spPr>
          <a:xfrm>
            <a:off x="6941625" y="1916625"/>
            <a:ext cx="167275" cy="219525"/>
          </a:xfrm>
          <a:custGeom>
            <a:rect b="b" l="l" r="r" t="t"/>
            <a:pathLst>
              <a:path extrusionOk="0" h="8781" w="6691">
                <a:moveTo>
                  <a:pt x="6691" y="0"/>
                </a:moveTo>
                <a:lnTo>
                  <a:pt x="0" y="4320"/>
                </a:lnTo>
                <a:lnTo>
                  <a:pt x="6691" y="878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8" name="Google Shape;368;p24"/>
          <p:cNvSpPr txBox="1"/>
          <p:nvPr/>
        </p:nvSpPr>
        <p:spPr>
          <a:xfrm>
            <a:off x="7143600" y="1873088"/>
            <a:ext cx="6762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aven Pro Medium"/>
                <a:ea typeface="Maven Pro Medium"/>
                <a:cs typeface="Maven Pro Medium"/>
                <a:sym typeface="Maven Pro Medium"/>
              </a:rPr>
              <a:t>91.32%</a:t>
            </a:r>
            <a:endParaRPr sz="9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Clustering</a:t>
            </a:r>
            <a:endParaRPr/>
          </a:p>
        </p:txBody>
      </p:sp>
      <p:sp>
        <p:nvSpPr>
          <p:cNvPr id="374" name="Google Shape;374;p25"/>
          <p:cNvSpPr txBox="1"/>
          <p:nvPr/>
        </p:nvSpPr>
        <p:spPr>
          <a:xfrm>
            <a:off x="1303800" y="1134950"/>
            <a:ext cx="22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Avec toutes les </a:t>
            </a: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données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375" name="Google Shape;3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75" y="2159025"/>
            <a:ext cx="2914174" cy="20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9550" y="2159025"/>
            <a:ext cx="2818994" cy="205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3969" y="2247513"/>
            <a:ext cx="2610657" cy="1881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Clustering</a:t>
            </a:r>
            <a:endParaRPr/>
          </a:p>
        </p:txBody>
      </p:sp>
      <p:sp>
        <p:nvSpPr>
          <p:cNvPr id="383" name="Google Shape;383;p26"/>
          <p:cNvSpPr txBox="1"/>
          <p:nvPr/>
        </p:nvSpPr>
        <p:spPr>
          <a:xfrm>
            <a:off x="1303800" y="1134950"/>
            <a:ext cx="22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Avec toutes les données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384" name="Google Shape;3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63" y="1680575"/>
            <a:ext cx="3493686" cy="32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323" y="1680575"/>
            <a:ext cx="3493686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Clustering</a:t>
            </a:r>
            <a:endParaRPr/>
          </a:p>
        </p:txBody>
      </p:sp>
      <p:sp>
        <p:nvSpPr>
          <p:cNvPr id="391" name="Google Shape;391;p27"/>
          <p:cNvSpPr txBox="1"/>
          <p:nvPr/>
        </p:nvSpPr>
        <p:spPr>
          <a:xfrm>
            <a:off x="1303800" y="1134950"/>
            <a:ext cx="28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Avec filtrage de variance + ACP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392" name="Google Shape;3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25" y="2175500"/>
            <a:ext cx="2732975" cy="19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0450" y="2175500"/>
            <a:ext cx="2643749" cy="19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7500" y="2175500"/>
            <a:ext cx="2678651" cy="19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Clustering</a:t>
            </a:r>
            <a:endParaRPr/>
          </a:p>
        </p:txBody>
      </p:sp>
      <p:sp>
        <p:nvSpPr>
          <p:cNvPr id="400" name="Google Shape;400;p28"/>
          <p:cNvSpPr txBox="1"/>
          <p:nvPr/>
        </p:nvSpPr>
        <p:spPr>
          <a:xfrm>
            <a:off x="1303800" y="1134950"/>
            <a:ext cx="22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Avec filtrage de variance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401" name="Google Shape;4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25" y="2141600"/>
            <a:ext cx="2709516" cy="19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237" y="2141600"/>
            <a:ext cx="2709525" cy="1978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1675" y="2122200"/>
            <a:ext cx="2709525" cy="1952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Clustering</a:t>
            </a:r>
            <a:endParaRPr/>
          </a:p>
        </p:txBody>
      </p:sp>
      <p:sp>
        <p:nvSpPr>
          <p:cNvPr id="409" name="Google Shape;409;p29"/>
          <p:cNvSpPr txBox="1"/>
          <p:nvPr/>
        </p:nvSpPr>
        <p:spPr>
          <a:xfrm>
            <a:off x="1303800" y="1134950"/>
            <a:ext cx="22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Avec filtrage de variance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410" name="Google Shape;4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62" y="1651775"/>
            <a:ext cx="3634675" cy="315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600" y="1651757"/>
            <a:ext cx="3634700" cy="3151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Clustering</a:t>
            </a:r>
            <a:endParaRPr/>
          </a:p>
        </p:txBody>
      </p:sp>
      <p:sp>
        <p:nvSpPr>
          <p:cNvPr id="417" name="Google Shape;417;p30"/>
          <p:cNvSpPr txBox="1"/>
          <p:nvPr/>
        </p:nvSpPr>
        <p:spPr>
          <a:xfrm>
            <a:off x="1303800" y="1134950"/>
            <a:ext cx="54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Avec filtrage de variance - comparaison de score silhouette 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418" name="Google Shape;4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250" y="2164725"/>
            <a:ext cx="3647500" cy="24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500" y="2164726"/>
            <a:ext cx="3623022" cy="24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Clustering</a:t>
            </a:r>
            <a:endParaRPr/>
          </a:p>
        </p:txBody>
      </p:sp>
      <p:sp>
        <p:nvSpPr>
          <p:cNvPr id="425" name="Google Shape;425;p31"/>
          <p:cNvSpPr txBox="1"/>
          <p:nvPr/>
        </p:nvSpPr>
        <p:spPr>
          <a:xfrm>
            <a:off x="1303800" y="1134950"/>
            <a:ext cx="22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Avec filtrage de variance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426" name="Google Shape;4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475" y="1666650"/>
            <a:ext cx="7545044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50" y="1632725"/>
            <a:ext cx="2115226" cy="12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025" y="1464575"/>
            <a:ext cx="6519854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Clustering</a:t>
            </a:r>
            <a:endParaRPr/>
          </a:p>
        </p:txBody>
      </p:sp>
      <p:sp>
        <p:nvSpPr>
          <p:cNvPr id="432" name="Google Shape;432;p32"/>
          <p:cNvSpPr txBox="1"/>
          <p:nvPr/>
        </p:nvSpPr>
        <p:spPr>
          <a:xfrm>
            <a:off x="1303800" y="1134950"/>
            <a:ext cx="22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Avec filtrage de variance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433" name="Google Shape;4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75" y="1535150"/>
            <a:ext cx="2858425" cy="188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025" y="1535145"/>
            <a:ext cx="2858425" cy="1880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876" y="3367658"/>
            <a:ext cx="2749325" cy="1809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8025" y="3331752"/>
            <a:ext cx="2858425" cy="1880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Autres algorithmes de clustering</a:t>
            </a:r>
            <a:endParaRPr/>
          </a:p>
        </p:txBody>
      </p:sp>
      <p:sp>
        <p:nvSpPr>
          <p:cNvPr id="442" name="Google Shape;442;p33"/>
          <p:cNvSpPr/>
          <p:nvPr/>
        </p:nvSpPr>
        <p:spPr>
          <a:xfrm>
            <a:off x="1721475" y="1750275"/>
            <a:ext cx="1157100" cy="80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Mean shift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443" name="Google Shape;443;p33"/>
          <p:cNvSpPr txBox="1"/>
          <p:nvPr/>
        </p:nvSpPr>
        <p:spPr>
          <a:xfrm>
            <a:off x="1348725" y="2691275"/>
            <a:ext cx="2055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"/>
                <a:ea typeface="Maven Pro"/>
                <a:cs typeface="Maven Pro"/>
                <a:sym typeface="Maven Pro"/>
              </a:rPr>
              <a:t>Paramètre: bandwidth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44" name="Google Shape;444;p33"/>
          <p:cNvSpPr/>
          <p:nvPr/>
        </p:nvSpPr>
        <p:spPr>
          <a:xfrm>
            <a:off x="1721475" y="3449900"/>
            <a:ext cx="1157100" cy="80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   </a:t>
            </a: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DBScan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445" name="Google Shape;445;p33"/>
          <p:cNvSpPr txBox="1"/>
          <p:nvPr/>
        </p:nvSpPr>
        <p:spPr>
          <a:xfrm>
            <a:off x="1127475" y="4363025"/>
            <a:ext cx="2498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"/>
                <a:ea typeface="Maven Pro"/>
                <a:cs typeface="Maven Pro"/>
                <a:sym typeface="Maven Pro"/>
              </a:rPr>
              <a:t>Paramètre: min neighbours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46" name="Google Shape;4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950" y="1854825"/>
            <a:ext cx="3245101" cy="24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Stabilité temporelle des clusters</a:t>
            </a:r>
            <a:endParaRPr/>
          </a:p>
        </p:txBody>
      </p:sp>
      <p:pic>
        <p:nvPicPr>
          <p:cNvPr id="452" name="Google Shape;4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450" y="1359975"/>
            <a:ext cx="4918051" cy="34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 et analyse exploratoire 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00" y="1520025"/>
            <a:ext cx="2579650" cy="16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3513" y="1520025"/>
            <a:ext cx="3055818" cy="16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406" y="3326625"/>
            <a:ext cx="2492243" cy="181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3525" y="3652025"/>
            <a:ext cx="3231574" cy="13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9987" y="1520025"/>
            <a:ext cx="2240639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 d’un jeu de données client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530175" y="1990050"/>
            <a:ext cx="3965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fr"/>
              <a:t>Prendre en compte seulement les informations qui concernent un client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fr"/>
              <a:t>Joindre tout les données dans une base de données client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fr"/>
              <a:t>Traiter le nouveau jeu de données.</a:t>
            </a:r>
            <a:endParaRPr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875" y="1640438"/>
            <a:ext cx="324082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Segmentation RFM</a:t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75" y="2273000"/>
            <a:ext cx="264545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650" y="2273000"/>
            <a:ext cx="2717239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7324" y="2272999"/>
            <a:ext cx="2580193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Segmentation RFM</a:t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50" y="2244200"/>
            <a:ext cx="3104275" cy="16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675" y="1625825"/>
            <a:ext cx="5024975" cy="285777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8"/>
          <p:cNvSpPr txBox="1"/>
          <p:nvPr/>
        </p:nvSpPr>
        <p:spPr>
          <a:xfrm>
            <a:off x="1303800" y="1148875"/>
            <a:ext cx="14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Par score RFM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Segmentation RFM</a:t>
            </a:r>
            <a:endParaRPr/>
          </a:p>
        </p:txBody>
      </p:sp>
      <p:sp>
        <p:nvSpPr>
          <p:cNvPr id="324" name="Google Shape;324;p19"/>
          <p:cNvSpPr txBox="1"/>
          <p:nvPr/>
        </p:nvSpPr>
        <p:spPr>
          <a:xfrm>
            <a:off x="1303800" y="1197675"/>
            <a:ext cx="26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Segmentation </a:t>
            </a: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hiérarchique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650" y="1729375"/>
            <a:ext cx="6334702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Segmentation RFM</a:t>
            </a:r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62" y="2049563"/>
            <a:ext cx="2468126" cy="18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9013" y="2049575"/>
            <a:ext cx="2397046" cy="18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1787" y="2049564"/>
            <a:ext cx="2397050" cy="187336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0"/>
          <p:cNvSpPr txBox="1"/>
          <p:nvPr/>
        </p:nvSpPr>
        <p:spPr>
          <a:xfrm>
            <a:off x="3049200" y="4439575"/>
            <a:ext cx="30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Score silhouette pas au max pour 4!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1303800" y="1197675"/>
            <a:ext cx="26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Segmentation avec K-means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Feature engineering</a:t>
            </a:r>
            <a:endParaRPr/>
          </a:p>
        </p:txBody>
      </p:sp>
      <p:sp>
        <p:nvSpPr>
          <p:cNvPr id="341" name="Google Shape;341;p21"/>
          <p:cNvSpPr txBox="1"/>
          <p:nvPr/>
        </p:nvSpPr>
        <p:spPr>
          <a:xfrm>
            <a:off x="1303800" y="1134950"/>
            <a:ext cx="57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Addition des agrégations et conversion des variables catégoriques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1303800" y="1693600"/>
            <a:ext cx="353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Variables spéciales: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-"/>
            </a:pP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Catégories des produits achetés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-"/>
            </a:pPr>
            <a:r>
              <a:rPr lang="fr">
                <a:latin typeface="Maven Pro Medium"/>
                <a:ea typeface="Maven Pro Medium"/>
                <a:cs typeface="Maven Pro Medium"/>
                <a:sym typeface="Maven Pro Medium"/>
              </a:rPr>
              <a:t>Ville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343" name="Google Shape;3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625" y="3554925"/>
            <a:ext cx="1499950" cy="14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950" y="3591050"/>
            <a:ext cx="1903624" cy="14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