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0A2E-10A4-4A16-9C1F-F730577A46C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D8F7-F44B-448B-9910-61B9DC57D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59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0A2E-10A4-4A16-9C1F-F730577A46C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D8F7-F44B-448B-9910-61B9DC57D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92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0A2E-10A4-4A16-9C1F-F730577A46C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D8F7-F44B-448B-9910-61B9DC57D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721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0A2E-10A4-4A16-9C1F-F730577A46C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D8F7-F44B-448B-9910-61B9DC57DAE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001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0A2E-10A4-4A16-9C1F-F730577A46C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D8F7-F44B-448B-9910-61B9DC57D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88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0A2E-10A4-4A16-9C1F-F730577A46C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D8F7-F44B-448B-9910-61B9DC57D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11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0A2E-10A4-4A16-9C1F-F730577A46C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D8F7-F44B-448B-9910-61B9DC57D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729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0A2E-10A4-4A16-9C1F-F730577A46C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D8F7-F44B-448B-9910-61B9DC57D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981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0A2E-10A4-4A16-9C1F-F730577A46C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D8F7-F44B-448B-9910-61B9DC57D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48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0A2E-10A4-4A16-9C1F-F730577A46C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D8F7-F44B-448B-9910-61B9DC57D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98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0A2E-10A4-4A16-9C1F-F730577A46C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D8F7-F44B-448B-9910-61B9DC57D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84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0A2E-10A4-4A16-9C1F-F730577A46C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D8F7-F44B-448B-9910-61B9DC57D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75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0A2E-10A4-4A16-9C1F-F730577A46C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D8F7-F44B-448B-9910-61B9DC57D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4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0A2E-10A4-4A16-9C1F-F730577A46C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D8F7-F44B-448B-9910-61B9DC57D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23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0A2E-10A4-4A16-9C1F-F730577A46C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D8F7-F44B-448B-9910-61B9DC57D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77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0A2E-10A4-4A16-9C1F-F730577A46C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D8F7-F44B-448B-9910-61B9DC57D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50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0A2E-10A4-4A16-9C1F-F730577A46C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D8F7-F44B-448B-9910-61B9DC57D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4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AC0A2E-10A4-4A16-9C1F-F730577A46C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4D8F7-F44B-448B-9910-61B9DC57D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739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1501-2975-3BBA-D291-DBAD49F3B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777240"/>
            <a:ext cx="8825658" cy="3329581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ptos Display" panose="020B0004020202020204" pitchFamily="34" charset="0"/>
              </a:rPr>
              <a:t>Measuring Effects of layoffs </a:t>
            </a:r>
            <a:br>
              <a:rPr lang="en-US" sz="4800" dirty="0">
                <a:latin typeface="Aptos Display" panose="020B0004020202020204" pitchFamily="34" charset="0"/>
              </a:rPr>
            </a:br>
            <a:r>
              <a:rPr lang="en-US" sz="4800" dirty="0">
                <a:latin typeface="Aptos Display" panose="020B0004020202020204" pitchFamily="34" charset="0"/>
              </a:rPr>
              <a:t>on corporate reputation </a:t>
            </a:r>
            <a:br>
              <a:rPr lang="en-US" sz="4800" dirty="0">
                <a:latin typeface="Aptos Display" panose="020B0004020202020204" pitchFamily="34" charset="0"/>
              </a:rPr>
            </a:br>
            <a:r>
              <a:rPr lang="en-US" sz="4800" dirty="0">
                <a:latin typeface="Aptos Display" panose="020B0004020202020204" pitchFamily="34" charset="0"/>
              </a:rPr>
              <a:t>using sentiment analysis</a:t>
            </a:r>
            <a:br>
              <a:rPr lang="en-US" sz="4000" dirty="0"/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D8A24-6CB8-CDC2-0ECE-4D33B0D61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6475" y="4279540"/>
            <a:ext cx="8825658" cy="861420"/>
          </a:xfrm>
        </p:spPr>
        <p:txBody>
          <a:bodyPr>
            <a:noAutofit/>
          </a:bodyPr>
          <a:lstStyle/>
          <a:p>
            <a:pPr algn="r"/>
            <a:r>
              <a:rPr lang="en-US" sz="2800" dirty="0"/>
              <a:t>-Sriram Adhithyaa </a:t>
            </a:r>
          </a:p>
          <a:p>
            <a:pPr algn="r"/>
            <a:r>
              <a:rPr lang="en-US" sz="2800" dirty="0"/>
              <a:t>22BCE5203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0618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D8DE-6B22-7DBE-8FC9-3F1D596A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127F5-F584-3F03-E649-FEEF17B62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10438449" cy="4195481"/>
          </a:xfrm>
        </p:spPr>
        <p:txBody>
          <a:bodyPr>
            <a:noAutofit/>
          </a:bodyPr>
          <a:lstStyle/>
          <a:p>
            <a:r>
              <a:rPr lang="en-US" sz="2400" dirty="0"/>
              <a:t>Dataset Is collected from Twitter using </a:t>
            </a:r>
            <a:r>
              <a:rPr lang="en-US" sz="2400" dirty="0" err="1"/>
              <a:t>Snscrape</a:t>
            </a:r>
            <a:endParaRPr lang="en-US" sz="2400" dirty="0"/>
          </a:p>
          <a:p>
            <a:r>
              <a:rPr lang="en-US" sz="2400" dirty="0"/>
              <a:t>Tweets are stored in Pandas in </a:t>
            </a:r>
            <a:r>
              <a:rPr lang="en-US" sz="2400" dirty="0" err="1"/>
              <a:t>DataFrame</a:t>
            </a:r>
            <a:r>
              <a:rPr lang="en-US" sz="2400" dirty="0"/>
              <a:t> and saved as CSV Files</a:t>
            </a:r>
          </a:p>
          <a:p>
            <a:r>
              <a:rPr lang="en-US" sz="2400" dirty="0"/>
              <a:t>Four Datasets are collected and used:</a:t>
            </a:r>
          </a:p>
          <a:p>
            <a:pPr marL="0" indent="0">
              <a:buNone/>
            </a:pPr>
            <a:r>
              <a:rPr lang="en-US" sz="2400" dirty="0"/>
              <a:t>     1) Training data : 10,000 Tweets about Facebook</a:t>
            </a:r>
          </a:p>
          <a:p>
            <a:pPr marL="0" indent="0">
              <a:buNone/>
            </a:pPr>
            <a:r>
              <a:rPr lang="en-US" sz="2400" dirty="0"/>
              <a:t>     2)Before Layoff data:10,000 tweets about Facebook before the 	 	     	  layoffs</a:t>
            </a:r>
          </a:p>
          <a:p>
            <a:pPr marL="0" indent="0">
              <a:buNone/>
            </a:pPr>
            <a:r>
              <a:rPr lang="en-US" sz="2400" dirty="0"/>
              <a:t>     3)Layoff Specific Data : 10,000 tweets explicitly about layoffs</a:t>
            </a:r>
          </a:p>
          <a:p>
            <a:pPr marL="0" indent="0">
              <a:buNone/>
            </a:pPr>
            <a:r>
              <a:rPr lang="en-US" sz="2400" dirty="0"/>
              <a:t>     4)After Layoff Data:12,000 tweets post-layoff 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5859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7C8A-2850-5328-5CC4-C12083B2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file name and Entries: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0BB8-BC8E-E89D-7AC0-788B4E53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After_Layoff.csv – 10,000 Entries</a:t>
            </a:r>
          </a:p>
          <a:p>
            <a:r>
              <a:rPr lang="en-US" dirty="0"/>
              <a:t>2)After_Layoff_General2.csv – 12000 Entries</a:t>
            </a:r>
          </a:p>
          <a:p>
            <a:r>
              <a:rPr lang="en-US" dirty="0"/>
              <a:t>3)Before_Layoff.csv – 10000 Entries</a:t>
            </a:r>
          </a:p>
          <a:p>
            <a:r>
              <a:rPr lang="en-US" dirty="0"/>
              <a:t>4)Fb_Training.csv – 10 5772 Entries</a:t>
            </a:r>
          </a:p>
          <a:p>
            <a:r>
              <a:rPr lang="en-US" dirty="0"/>
              <a:t>5)vect.csv – 66470 Entries</a:t>
            </a:r>
          </a:p>
        </p:txBody>
      </p:sp>
    </p:spTree>
    <p:extLst>
      <p:ext uri="{BB962C8B-B14F-4D97-AF65-F5344CB8AC3E}">
        <p14:creationId xmlns:p14="http://schemas.microsoft.com/office/powerpoint/2010/main" val="1938466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3A23-DAEA-CFD1-F9CA-348AE59C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And Model 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9214-A509-DA7E-F729-3D0B1808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Sentimental Classification:</a:t>
            </a:r>
            <a:r>
              <a:rPr lang="en-IN" sz="2800" dirty="0"/>
              <a:t> Positive , Negative and Neutral labels</a:t>
            </a:r>
          </a:p>
          <a:p>
            <a:r>
              <a:rPr lang="en-IN" sz="2800" dirty="0"/>
              <a:t>ML models used: Support Vector Machine, Logistic regression, Naïve Bayes </a:t>
            </a:r>
          </a:p>
          <a:p>
            <a:r>
              <a:rPr lang="en-IN" sz="2800" dirty="0"/>
              <a:t>Visual Analysis: Count Plots and Pie charts show an Increase or decrease in positive sentiment or neutral sentiment or negative sentiment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3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C790-A978-25B3-84B8-7DC4327B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4A499-7089-60E7-796E-7EFB3A37E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dirty="0"/>
              <a:t>Sentiment analysis - </a:t>
            </a:r>
          </a:p>
          <a:p>
            <a:pPr marL="0" indent="0" algn="l">
              <a:buNone/>
            </a:pPr>
            <a:r>
              <a:rPr lang="en-US" dirty="0"/>
              <a:t>Sentiment analysis, also known as opinion mining, is the process of using natural language processing and machine learning techniques to extract and identify the sentiment or emotion behind a piece of text.</a:t>
            </a:r>
            <a:endParaRPr lang="en-US" sz="24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A87AE-37D4-09F5-AA4A-2041155AB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933" y="3933340"/>
            <a:ext cx="4349974" cy="25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0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F492-0435-F6DB-1A0D-40C22B30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continued..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F297-5EBD-6F0B-7DBD-25D0D8F20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14438"/>
            <a:ext cx="8946541" cy="4195481"/>
          </a:xfrm>
        </p:spPr>
        <p:txBody>
          <a:bodyPr>
            <a:noAutofit/>
          </a:bodyPr>
          <a:lstStyle/>
          <a:p>
            <a:r>
              <a:rPr lang="en-US" sz="1600" dirty="0"/>
              <a:t>Corporate Reputation- </a:t>
            </a:r>
          </a:p>
          <a:p>
            <a:pPr marL="0" indent="0" algn="just">
              <a:buNone/>
            </a:pPr>
            <a:r>
              <a:rPr lang="en-US" sz="1600" dirty="0"/>
              <a:t>Corporate reputation refers to the perception and image that an organization has among its stakeholders, including customers, investors, employees, suppliers, and the general public.</a:t>
            </a:r>
          </a:p>
          <a:p>
            <a:endParaRPr lang="en-US" sz="1600" dirty="0"/>
          </a:p>
          <a:p>
            <a:r>
              <a:rPr lang="en-US" sz="1600" dirty="0"/>
              <a:t>Importance of Corporate Reputation –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It can influence consumer behavior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It </a:t>
            </a:r>
            <a:r>
              <a:rPr lang="en-US" sz="1600" dirty="0">
                <a:effectLst/>
                <a:ea typeface="Calibri" panose="020F0502020204030204" pitchFamily="34" charset="0"/>
              </a:rPr>
              <a:t>can affect investor decisions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Is vital for attracting and retaining talented 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It can affect relationships with suppliers and partners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Layoff – A layoff or downsizing is the temporary suspension or permanent termination of employment of an employee for business reasons, such as personnel management or downsizing an organization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8815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5CE6-BE5A-E82C-C2A5-BEC2F6C8E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Representation: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EB1DC8-05AB-B0FB-A1D3-F88DD6416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9" y="1188720"/>
            <a:ext cx="11837291" cy="5669280"/>
          </a:xfrm>
        </p:spPr>
      </p:pic>
    </p:spTree>
    <p:extLst>
      <p:ext uri="{BB962C8B-B14F-4D97-AF65-F5344CB8AC3E}">
        <p14:creationId xmlns:p14="http://schemas.microsoft.com/office/powerpoint/2010/main" val="374882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E482A8-9369-E591-51AC-9641ABB97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41" y="1351280"/>
            <a:ext cx="11129176" cy="5019040"/>
          </a:xfrm>
        </p:spPr>
      </p:pic>
    </p:spTree>
    <p:extLst>
      <p:ext uri="{BB962C8B-B14F-4D97-AF65-F5344CB8AC3E}">
        <p14:creationId xmlns:p14="http://schemas.microsoft.com/office/powerpoint/2010/main" val="279734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9091-0C90-ACDB-C704-F8E00E58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E3CB0-E41D-6B14-CC23-1C09E5899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dirty="0"/>
              <a:t>Steps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Install and Import </a:t>
            </a:r>
            <a:r>
              <a:rPr lang="en-US" sz="2800" dirty="0" err="1"/>
              <a:t>Snscrape</a:t>
            </a:r>
            <a:r>
              <a:rPr lang="en-US" sz="2800" dirty="0"/>
              <a:t>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Fetch tweets in Pandas </a:t>
            </a:r>
            <a:r>
              <a:rPr lang="en-US" sz="2800" dirty="0" err="1"/>
              <a:t>dataframe</a:t>
            </a:r>
            <a:endParaRPr lang="en-US" sz="2800" dirty="0"/>
          </a:p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Store the data in CSV files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04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2D57-072E-CE58-68CD-C798EF27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A1188-13A9-6EFB-A915-33DAE26C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/>
              <a:t>Steps -&gt;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/>
              <a:t>Data Cleaning on training data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/>
              <a:t>Polarity calculation of training data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/>
              <a:t>Labeling sentiments of training data</a:t>
            </a:r>
          </a:p>
          <a:p>
            <a:pPr marL="342900" indent="-342900" algn="l">
              <a:buFont typeface="+mj-lt"/>
              <a:buAutoNum type="arabicPeriod"/>
            </a:pP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4EF92-A1CE-FF0E-51DD-91696FDF3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09" y="3910648"/>
            <a:ext cx="3297027" cy="2755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7AFC74-F25F-95D8-845B-1D933D099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793" y="761897"/>
            <a:ext cx="2593060" cy="28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1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EFB62-E0AE-2D4E-B4B6-D98A484C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71181-A466-EFC8-9012-4F647325A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Steps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3200" dirty="0"/>
              <a:t>Data splitting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3200" dirty="0"/>
              <a:t>Vectorization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3200" dirty="0"/>
              <a:t>Training the models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3200" dirty="0"/>
              <a:t>Testing the models</a:t>
            </a:r>
          </a:p>
          <a:p>
            <a:pPr marL="342900" indent="-342900" algn="l">
              <a:buFont typeface="+mj-lt"/>
              <a:buAutoNum type="arabicPeriod"/>
            </a:pPr>
            <a:endParaRPr lang="en-US" sz="3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F743AC-75BC-C935-0448-17B426BC5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868" y="1528128"/>
            <a:ext cx="3000056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0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C242-2A0C-3CE5-1453-F76B7117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Prediction &amp; Corporate reputation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8E3D8-B0A4-0E24-128C-FD598E36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209801"/>
            <a:ext cx="8946541" cy="4195481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Steps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Data cleaning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/>
              <a:t>Vectorization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/>
              <a:t>Prediction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400" dirty="0"/>
              <a:t>Calculating Corporate Reputation	</a:t>
            </a:r>
            <a:endParaRPr lang="en-US" sz="1800" dirty="0"/>
          </a:p>
          <a:p>
            <a:pPr marL="0" indent="0" algn="l">
              <a:buNone/>
            </a:pPr>
            <a:r>
              <a:rPr lang="en-US" sz="2400" dirty="0"/>
              <a:t>						</a:t>
            </a:r>
          </a:p>
          <a:p>
            <a:pPr marL="0" indent="0" algn="l">
              <a:buNone/>
            </a:pPr>
            <a:endParaRPr lang="en-US" sz="2400" dirty="0"/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B9D16-8E01-B060-585E-55F40D13D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146" y="2209801"/>
            <a:ext cx="2619375" cy="1876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3D0D14-78B9-224E-1F49-4174F012D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469" y="5058569"/>
            <a:ext cx="6481061" cy="85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33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408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 Display</vt:lpstr>
      <vt:lpstr>Arial</vt:lpstr>
      <vt:lpstr>Calibri</vt:lpstr>
      <vt:lpstr>Century Gothic</vt:lpstr>
      <vt:lpstr>Wingdings 3</vt:lpstr>
      <vt:lpstr>Ion</vt:lpstr>
      <vt:lpstr>Measuring Effects of layoffs  on corporate reputation  using sentiment analysis </vt:lpstr>
      <vt:lpstr>Introduction</vt:lpstr>
      <vt:lpstr>Introduction continued..</vt:lpstr>
      <vt:lpstr>Diagram Representation:</vt:lpstr>
      <vt:lpstr>PowerPoint Presentation</vt:lpstr>
      <vt:lpstr>Data Mining</vt:lpstr>
      <vt:lpstr>Data Preprocessing</vt:lpstr>
      <vt:lpstr>Model Training</vt:lpstr>
      <vt:lpstr>Data Prediction &amp; Corporate reputation</vt:lpstr>
      <vt:lpstr>Dataset</vt:lpstr>
      <vt:lpstr>Datasets file name and Entries:</vt:lpstr>
      <vt:lpstr>Metrics And Model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Sangeetha Senthil</dc:creator>
  <cp:lastModifiedBy>Sangeetha Senthil</cp:lastModifiedBy>
  <cp:revision>19</cp:revision>
  <dcterms:created xsi:type="dcterms:W3CDTF">2025-02-04T16:50:06Z</dcterms:created>
  <dcterms:modified xsi:type="dcterms:W3CDTF">2025-02-05T07:19:23Z</dcterms:modified>
</cp:coreProperties>
</file>