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7" r:id="rId21"/>
    <p:sldId id="276" r:id="rId22"/>
  </p:sldIdLst>
  <p:sldSz cx="12190413" cy="6859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p:scale>
          <a:sx n="100" d="100"/>
          <a:sy n="100" d="100"/>
        </p:scale>
        <p:origin x="-960" y="-307"/>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8FAA0-6A86-4E38-8A37-C894EFFEBAE3}" type="datetimeFigureOut">
              <a:rPr lang="en-IN" smtClean="0"/>
              <a:t>04-09-2024</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36921F-FDF0-4AA9-989D-1B45ECF57E13}" type="slidenum">
              <a:rPr lang="en-IN" smtClean="0"/>
              <a:t>‹#›</a:t>
            </a:fld>
            <a:endParaRPr lang="en-IN"/>
          </a:p>
        </p:txBody>
      </p:sp>
    </p:spTree>
    <p:extLst>
      <p:ext uri="{BB962C8B-B14F-4D97-AF65-F5344CB8AC3E}">
        <p14:creationId xmlns:p14="http://schemas.microsoft.com/office/powerpoint/2010/main" val="313326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36921F-FDF0-4AA9-989D-1B45ECF57E13}" type="slidenum">
              <a:rPr lang="en-IN" smtClean="0"/>
              <a:t>2</a:t>
            </a:fld>
            <a:endParaRPr lang="en-IN"/>
          </a:p>
        </p:txBody>
      </p:sp>
    </p:spTree>
    <p:extLst>
      <p:ext uri="{BB962C8B-B14F-4D97-AF65-F5344CB8AC3E}">
        <p14:creationId xmlns:p14="http://schemas.microsoft.com/office/powerpoint/2010/main" val="16752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5"/>
            <a:ext cx="10361851" cy="147036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16" indent="0" algn="ctr">
              <a:buNone/>
              <a:defRPr>
                <a:solidFill>
                  <a:schemeClr val="tx1">
                    <a:tint val="75000"/>
                  </a:schemeClr>
                </a:solidFill>
              </a:defRPr>
            </a:lvl2pPr>
            <a:lvl3pPr marL="1088433" indent="0" algn="ctr">
              <a:buNone/>
              <a:defRPr>
                <a:solidFill>
                  <a:schemeClr val="tx1">
                    <a:tint val="75000"/>
                  </a:schemeClr>
                </a:solidFill>
              </a:defRPr>
            </a:lvl3pPr>
            <a:lvl4pPr marL="1632649" indent="0" algn="ctr">
              <a:buNone/>
              <a:defRPr>
                <a:solidFill>
                  <a:schemeClr val="tx1">
                    <a:tint val="75000"/>
                  </a:schemeClr>
                </a:solidFill>
              </a:defRPr>
            </a:lvl4pPr>
            <a:lvl5pPr marL="2176864" indent="0" algn="ctr">
              <a:buNone/>
              <a:defRPr>
                <a:solidFill>
                  <a:schemeClr val="tx1">
                    <a:tint val="75000"/>
                  </a:schemeClr>
                </a:solidFill>
              </a:defRPr>
            </a:lvl5pPr>
            <a:lvl6pPr marL="2721079" indent="0" algn="ctr">
              <a:buNone/>
              <a:defRPr>
                <a:solidFill>
                  <a:schemeClr val="tx1">
                    <a:tint val="75000"/>
                  </a:schemeClr>
                </a:solidFill>
              </a:defRPr>
            </a:lvl6pPr>
            <a:lvl7pPr marL="3265296" indent="0" algn="ctr">
              <a:buNone/>
              <a:defRPr>
                <a:solidFill>
                  <a:schemeClr val="tx1">
                    <a:tint val="75000"/>
                  </a:schemeClr>
                </a:solidFill>
              </a:defRPr>
            </a:lvl7pPr>
            <a:lvl8pPr marL="3809512" indent="0" algn="ctr">
              <a:buNone/>
              <a:defRPr>
                <a:solidFill>
                  <a:schemeClr val="tx1">
                    <a:tint val="75000"/>
                  </a:schemeClr>
                </a:solidFill>
              </a:defRPr>
            </a:lvl8pPr>
            <a:lvl9pPr marL="435372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FA3F9C-9CDB-4533-B596-54967E84017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295656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FA3F9C-9CDB-4533-B596-54967E84017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396929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6"/>
            <a:ext cx="2742843"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2" y="274706"/>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FA3F9C-9CDB-4533-B596-54967E84017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3310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FA3F9C-9CDB-4533-B596-54967E84017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328910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5"/>
            <a:ext cx="10361851" cy="1362391"/>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962960" y="2907388"/>
            <a:ext cx="10361851" cy="1500534"/>
          </a:xfrm>
        </p:spPr>
        <p:txBody>
          <a:bodyPr anchor="b"/>
          <a:lstStyle>
            <a:lvl1pPr marL="0" indent="0">
              <a:buNone/>
              <a:defRPr sz="2400">
                <a:solidFill>
                  <a:schemeClr val="tx1">
                    <a:tint val="75000"/>
                  </a:schemeClr>
                </a:solidFill>
              </a:defRPr>
            </a:lvl1pPr>
            <a:lvl2pPr marL="544216" indent="0">
              <a:buNone/>
              <a:defRPr sz="2100">
                <a:solidFill>
                  <a:schemeClr val="tx1">
                    <a:tint val="75000"/>
                  </a:schemeClr>
                </a:solidFill>
              </a:defRPr>
            </a:lvl2pPr>
            <a:lvl3pPr marL="1088433" indent="0">
              <a:buNone/>
              <a:defRPr sz="1900">
                <a:solidFill>
                  <a:schemeClr val="tx1">
                    <a:tint val="75000"/>
                  </a:schemeClr>
                </a:solidFill>
              </a:defRPr>
            </a:lvl3pPr>
            <a:lvl4pPr marL="1632649" indent="0">
              <a:buNone/>
              <a:defRPr sz="1700">
                <a:solidFill>
                  <a:schemeClr val="tx1">
                    <a:tint val="75000"/>
                  </a:schemeClr>
                </a:solidFill>
              </a:defRPr>
            </a:lvl4pPr>
            <a:lvl5pPr marL="2176864" indent="0">
              <a:buNone/>
              <a:defRPr sz="1700">
                <a:solidFill>
                  <a:schemeClr val="tx1">
                    <a:tint val="75000"/>
                  </a:schemeClr>
                </a:solidFill>
              </a:defRPr>
            </a:lvl5pPr>
            <a:lvl6pPr marL="2721079" indent="0">
              <a:buNone/>
              <a:defRPr sz="1700">
                <a:solidFill>
                  <a:schemeClr val="tx1">
                    <a:tint val="75000"/>
                  </a:schemeClr>
                </a:solidFill>
              </a:defRPr>
            </a:lvl6pPr>
            <a:lvl7pPr marL="3265296" indent="0">
              <a:buNone/>
              <a:defRPr sz="1700">
                <a:solidFill>
                  <a:schemeClr val="tx1">
                    <a:tint val="75000"/>
                  </a:schemeClr>
                </a:solidFill>
              </a:defRPr>
            </a:lvl7pPr>
            <a:lvl8pPr marL="3809512" indent="0">
              <a:buNone/>
              <a:defRPr sz="1700">
                <a:solidFill>
                  <a:schemeClr val="tx1">
                    <a:tint val="75000"/>
                  </a:schemeClr>
                </a:solidFill>
              </a:defRPr>
            </a:lvl8pPr>
            <a:lvl9pPr marL="4353728"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FA3F9C-9CDB-4533-B596-54967E84017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411487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2"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FA3F9C-9CDB-4533-B596-54967E84017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3150978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1" y="1535472"/>
            <a:ext cx="5386216" cy="639910"/>
          </a:xfrm>
        </p:spPr>
        <p:txBody>
          <a:bodyPr anchor="b"/>
          <a:lstStyle>
            <a:lvl1pPr marL="0" indent="0">
              <a:buNone/>
              <a:defRPr sz="2900" b="1"/>
            </a:lvl1pPr>
            <a:lvl2pPr marL="544216" indent="0">
              <a:buNone/>
              <a:defRPr sz="2400" b="1"/>
            </a:lvl2pPr>
            <a:lvl3pPr marL="1088433" indent="0">
              <a:buNone/>
              <a:defRPr sz="2100" b="1"/>
            </a:lvl3pPr>
            <a:lvl4pPr marL="1632649" indent="0">
              <a:buNone/>
              <a:defRPr sz="1900" b="1"/>
            </a:lvl4pPr>
            <a:lvl5pPr marL="2176864" indent="0">
              <a:buNone/>
              <a:defRPr sz="1900" b="1"/>
            </a:lvl5pPr>
            <a:lvl6pPr marL="2721079" indent="0">
              <a:buNone/>
              <a:defRPr sz="1900" b="1"/>
            </a:lvl6pPr>
            <a:lvl7pPr marL="3265296" indent="0">
              <a:buNone/>
              <a:defRPr sz="1900" b="1"/>
            </a:lvl7pPr>
            <a:lvl8pPr marL="3809512" indent="0">
              <a:buNone/>
              <a:defRPr sz="1900" b="1"/>
            </a:lvl8pPr>
            <a:lvl9pPr marL="4353728"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80"/>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73" y="1535472"/>
            <a:ext cx="5388332" cy="639910"/>
          </a:xfrm>
        </p:spPr>
        <p:txBody>
          <a:bodyPr anchor="b"/>
          <a:lstStyle>
            <a:lvl1pPr marL="0" indent="0">
              <a:buNone/>
              <a:defRPr sz="2900" b="1"/>
            </a:lvl1pPr>
            <a:lvl2pPr marL="544216" indent="0">
              <a:buNone/>
              <a:defRPr sz="2400" b="1"/>
            </a:lvl2pPr>
            <a:lvl3pPr marL="1088433" indent="0">
              <a:buNone/>
              <a:defRPr sz="2100" b="1"/>
            </a:lvl3pPr>
            <a:lvl4pPr marL="1632649" indent="0">
              <a:buNone/>
              <a:defRPr sz="1900" b="1"/>
            </a:lvl4pPr>
            <a:lvl5pPr marL="2176864" indent="0">
              <a:buNone/>
              <a:defRPr sz="1900" b="1"/>
            </a:lvl5pPr>
            <a:lvl6pPr marL="2721079" indent="0">
              <a:buNone/>
              <a:defRPr sz="1900" b="1"/>
            </a:lvl6pPr>
            <a:lvl7pPr marL="3265296" indent="0">
              <a:buNone/>
              <a:defRPr sz="1900" b="1"/>
            </a:lvl7pPr>
            <a:lvl8pPr marL="3809512" indent="0">
              <a:buNone/>
              <a:defRPr sz="1900" b="1"/>
            </a:lvl8pPr>
            <a:lvl9pPr marL="4353728"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73" y="2175380"/>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FA3F9C-9CDB-4533-B596-54967E840174}"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372905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FA3F9C-9CDB-4533-B596-54967E840174}"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42903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A3F9C-9CDB-4533-B596-54967E840174}"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16347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33" y="273115"/>
            <a:ext cx="4010562" cy="1162319"/>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766113" y="273115"/>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33" y="1435438"/>
            <a:ext cx="4010562" cy="4692149"/>
          </a:xfrm>
        </p:spPr>
        <p:txBody>
          <a:bodyPr/>
          <a:lstStyle>
            <a:lvl1pPr marL="0" indent="0">
              <a:buNone/>
              <a:defRPr sz="1700"/>
            </a:lvl1pPr>
            <a:lvl2pPr marL="544216" indent="0">
              <a:buNone/>
              <a:defRPr sz="1400"/>
            </a:lvl2pPr>
            <a:lvl3pPr marL="1088433" indent="0">
              <a:buNone/>
              <a:defRPr sz="1200"/>
            </a:lvl3pPr>
            <a:lvl4pPr marL="1632649" indent="0">
              <a:buNone/>
              <a:defRPr sz="1100"/>
            </a:lvl4pPr>
            <a:lvl5pPr marL="2176864" indent="0">
              <a:buNone/>
              <a:defRPr sz="1100"/>
            </a:lvl5pPr>
            <a:lvl6pPr marL="2721079" indent="0">
              <a:buNone/>
              <a:defRPr sz="1100"/>
            </a:lvl6pPr>
            <a:lvl7pPr marL="3265296" indent="0">
              <a:buNone/>
              <a:defRPr sz="1100"/>
            </a:lvl7pPr>
            <a:lvl8pPr marL="3809512" indent="0">
              <a:buNone/>
              <a:defRPr sz="1100"/>
            </a:lvl8pPr>
            <a:lvl9pPr marL="435372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FA3F9C-9CDB-4533-B596-54967E84017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64225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3"/>
            <a:ext cx="7314248" cy="566869"/>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389406" y="612918"/>
            <a:ext cx="7314248" cy="4115753"/>
          </a:xfrm>
        </p:spPr>
        <p:txBody>
          <a:bodyPr/>
          <a:lstStyle>
            <a:lvl1pPr marL="0" indent="0">
              <a:buNone/>
              <a:defRPr sz="3800"/>
            </a:lvl1pPr>
            <a:lvl2pPr marL="544216" indent="0">
              <a:buNone/>
              <a:defRPr sz="3300"/>
            </a:lvl2pPr>
            <a:lvl3pPr marL="1088433" indent="0">
              <a:buNone/>
              <a:defRPr sz="2900"/>
            </a:lvl3pPr>
            <a:lvl4pPr marL="1632649" indent="0">
              <a:buNone/>
              <a:defRPr sz="2400"/>
            </a:lvl4pPr>
            <a:lvl5pPr marL="2176864" indent="0">
              <a:buNone/>
              <a:defRPr sz="2400"/>
            </a:lvl5pPr>
            <a:lvl6pPr marL="2721079" indent="0">
              <a:buNone/>
              <a:defRPr sz="2400"/>
            </a:lvl6pPr>
            <a:lvl7pPr marL="3265296" indent="0">
              <a:buNone/>
              <a:defRPr sz="2400"/>
            </a:lvl7pPr>
            <a:lvl8pPr marL="3809512" indent="0">
              <a:buNone/>
              <a:defRPr sz="2400"/>
            </a:lvl8pPr>
            <a:lvl9pPr marL="4353728" indent="0">
              <a:buNone/>
              <a:defRPr sz="2400"/>
            </a:lvl9pPr>
          </a:lstStyle>
          <a:p>
            <a:endParaRPr lang="en-IN"/>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16" indent="0">
              <a:buNone/>
              <a:defRPr sz="1400"/>
            </a:lvl2pPr>
            <a:lvl3pPr marL="1088433" indent="0">
              <a:buNone/>
              <a:defRPr sz="1200"/>
            </a:lvl3pPr>
            <a:lvl4pPr marL="1632649" indent="0">
              <a:buNone/>
              <a:defRPr sz="1100"/>
            </a:lvl4pPr>
            <a:lvl5pPr marL="2176864" indent="0">
              <a:buNone/>
              <a:defRPr sz="1100"/>
            </a:lvl5pPr>
            <a:lvl6pPr marL="2721079" indent="0">
              <a:buNone/>
              <a:defRPr sz="1100"/>
            </a:lvl6pPr>
            <a:lvl7pPr marL="3265296" indent="0">
              <a:buNone/>
              <a:defRPr sz="1100"/>
            </a:lvl7pPr>
            <a:lvl8pPr marL="3809512" indent="0">
              <a:buNone/>
              <a:defRPr sz="1100"/>
            </a:lvl8pPr>
            <a:lvl9pPr marL="435372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FA3F9C-9CDB-4533-B596-54967E84017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495E5D-185B-4114-B606-D6252A60199C}" type="slidenum">
              <a:rPr lang="en-IN" smtClean="0"/>
              <a:t>‹#›</a:t>
            </a:fld>
            <a:endParaRPr lang="en-IN"/>
          </a:p>
        </p:txBody>
      </p:sp>
    </p:spTree>
    <p:extLst>
      <p:ext uri="{BB962C8B-B14F-4D97-AF65-F5344CB8AC3E}">
        <p14:creationId xmlns:p14="http://schemas.microsoft.com/office/powerpoint/2010/main" val="96092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30" tIns="54416" rIns="108830" bIns="54416"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30" tIns="54416" rIns="108830" bIns="544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1" y="6357827"/>
            <a:ext cx="2844430" cy="365210"/>
          </a:xfrm>
          <a:prstGeom prst="rect">
            <a:avLst/>
          </a:prstGeom>
        </p:spPr>
        <p:txBody>
          <a:bodyPr vert="horz" lIns="108830" tIns="54416" rIns="108830" bIns="54416" rtlCol="0" anchor="ctr"/>
          <a:lstStyle>
            <a:lvl1pPr algn="l">
              <a:defRPr sz="1400">
                <a:solidFill>
                  <a:schemeClr val="tx1">
                    <a:tint val="75000"/>
                  </a:schemeClr>
                </a:solidFill>
              </a:defRPr>
            </a:lvl1pPr>
          </a:lstStyle>
          <a:p>
            <a:fld id="{0AFA3F9C-9CDB-4533-B596-54967E840174}" type="datetimeFigureOut">
              <a:rPr lang="en-IN" smtClean="0"/>
              <a:t>04-09-2024</a:t>
            </a:fld>
            <a:endParaRPr lang="en-IN"/>
          </a:p>
        </p:txBody>
      </p:sp>
      <p:sp>
        <p:nvSpPr>
          <p:cNvPr id="5" name="Footer Placeholder 4"/>
          <p:cNvSpPr>
            <a:spLocks noGrp="1"/>
          </p:cNvSpPr>
          <p:nvPr>
            <p:ph type="ftr" sz="quarter" idx="3"/>
          </p:nvPr>
        </p:nvSpPr>
        <p:spPr>
          <a:xfrm>
            <a:off x="4165058" y="6357827"/>
            <a:ext cx="3860297" cy="365210"/>
          </a:xfrm>
          <a:prstGeom prst="rect">
            <a:avLst/>
          </a:prstGeom>
        </p:spPr>
        <p:txBody>
          <a:bodyPr vert="horz" lIns="108830" tIns="54416" rIns="108830" bIns="54416"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7"/>
            <a:ext cx="2844430" cy="365210"/>
          </a:xfrm>
          <a:prstGeom prst="rect">
            <a:avLst/>
          </a:prstGeom>
        </p:spPr>
        <p:txBody>
          <a:bodyPr vert="horz" lIns="108830" tIns="54416" rIns="108830" bIns="54416" rtlCol="0" anchor="ctr"/>
          <a:lstStyle>
            <a:lvl1pPr algn="r">
              <a:defRPr sz="1400">
                <a:solidFill>
                  <a:schemeClr val="tx1">
                    <a:tint val="75000"/>
                  </a:schemeClr>
                </a:solidFill>
              </a:defRPr>
            </a:lvl1pPr>
          </a:lstStyle>
          <a:p>
            <a:fld id="{55495E5D-185B-4114-B606-D6252A60199C}" type="slidenum">
              <a:rPr lang="en-IN" smtClean="0"/>
              <a:t>‹#›</a:t>
            </a:fld>
            <a:endParaRPr lang="en-IN"/>
          </a:p>
        </p:txBody>
      </p:sp>
    </p:spTree>
    <p:extLst>
      <p:ext uri="{BB962C8B-B14F-4D97-AF65-F5344CB8AC3E}">
        <p14:creationId xmlns:p14="http://schemas.microsoft.com/office/powerpoint/2010/main" val="243034887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1088433" rtl="0" eaLnBrk="1" latinLnBrk="0" hangingPunct="1">
        <a:spcBef>
          <a:spcPct val="0"/>
        </a:spcBef>
        <a:buNone/>
        <a:defRPr sz="5200" kern="1200">
          <a:solidFill>
            <a:schemeClr val="tx1"/>
          </a:solidFill>
          <a:latin typeface="+mj-lt"/>
          <a:ea typeface="+mj-ea"/>
          <a:cs typeface="+mj-cs"/>
        </a:defRPr>
      </a:lvl1pPr>
    </p:titleStyle>
    <p:bodyStyle>
      <a:lvl1pPr marL="408162" indent="-408162" algn="l" defTabSz="1088433"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352" indent="-340135" algn="l" defTabSz="1088433"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540" indent="-272108" algn="l" defTabSz="1088433"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757"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8972"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188"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405"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621"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836" indent="-272108" algn="l" defTabSz="1088433"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433" rtl="0" eaLnBrk="1" latinLnBrk="0" hangingPunct="1">
        <a:defRPr sz="2100" kern="1200">
          <a:solidFill>
            <a:schemeClr val="tx1"/>
          </a:solidFill>
          <a:latin typeface="+mn-lt"/>
          <a:ea typeface="+mn-ea"/>
          <a:cs typeface="+mn-cs"/>
        </a:defRPr>
      </a:lvl1pPr>
      <a:lvl2pPr marL="544216" algn="l" defTabSz="1088433" rtl="0" eaLnBrk="1" latinLnBrk="0" hangingPunct="1">
        <a:defRPr sz="2100" kern="1200">
          <a:solidFill>
            <a:schemeClr val="tx1"/>
          </a:solidFill>
          <a:latin typeface="+mn-lt"/>
          <a:ea typeface="+mn-ea"/>
          <a:cs typeface="+mn-cs"/>
        </a:defRPr>
      </a:lvl2pPr>
      <a:lvl3pPr marL="1088433" algn="l" defTabSz="1088433" rtl="0" eaLnBrk="1" latinLnBrk="0" hangingPunct="1">
        <a:defRPr sz="2100" kern="1200">
          <a:solidFill>
            <a:schemeClr val="tx1"/>
          </a:solidFill>
          <a:latin typeface="+mn-lt"/>
          <a:ea typeface="+mn-ea"/>
          <a:cs typeface="+mn-cs"/>
        </a:defRPr>
      </a:lvl3pPr>
      <a:lvl4pPr marL="1632649" algn="l" defTabSz="1088433" rtl="0" eaLnBrk="1" latinLnBrk="0" hangingPunct="1">
        <a:defRPr sz="2100" kern="1200">
          <a:solidFill>
            <a:schemeClr val="tx1"/>
          </a:solidFill>
          <a:latin typeface="+mn-lt"/>
          <a:ea typeface="+mn-ea"/>
          <a:cs typeface="+mn-cs"/>
        </a:defRPr>
      </a:lvl4pPr>
      <a:lvl5pPr marL="2176864" algn="l" defTabSz="1088433" rtl="0" eaLnBrk="1" latinLnBrk="0" hangingPunct="1">
        <a:defRPr sz="2100" kern="1200">
          <a:solidFill>
            <a:schemeClr val="tx1"/>
          </a:solidFill>
          <a:latin typeface="+mn-lt"/>
          <a:ea typeface="+mn-ea"/>
          <a:cs typeface="+mn-cs"/>
        </a:defRPr>
      </a:lvl5pPr>
      <a:lvl6pPr marL="2721079" algn="l" defTabSz="1088433" rtl="0" eaLnBrk="1" latinLnBrk="0" hangingPunct="1">
        <a:defRPr sz="2100" kern="1200">
          <a:solidFill>
            <a:schemeClr val="tx1"/>
          </a:solidFill>
          <a:latin typeface="+mn-lt"/>
          <a:ea typeface="+mn-ea"/>
          <a:cs typeface="+mn-cs"/>
        </a:defRPr>
      </a:lvl6pPr>
      <a:lvl7pPr marL="3265296" algn="l" defTabSz="1088433" rtl="0" eaLnBrk="1" latinLnBrk="0" hangingPunct="1">
        <a:defRPr sz="2100" kern="1200">
          <a:solidFill>
            <a:schemeClr val="tx1"/>
          </a:solidFill>
          <a:latin typeface="+mn-lt"/>
          <a:ea typeface="+mn-ea"/>
          <a:cs typeface="+mn-cs"/>
        </a:defRPr>
      </a:lvl7pPr>
      <a:lvl8pPr marL="3809512" algn="l" defTabSz="1088433" rtl="0" eaLnBrk="1" latinLnBrk="0" hangingPunct="1">
        <a:defRPr sz="2100" kern="1200">
          <a:solidFill>
            <a:schemeClr val="tx1"/>
          </a:solidFill>
          <a:latin typeface="+mn-lt"/>
          <a:ea typeface="+mn-ea"/>
          <a:cs typeface="+mn-cs"/>
        </a:defRPr>
      </a:lvl8pPr>
      <a:lvl9pPr marL="4353728" algn="l" defTabSz="108843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9F0F229-5855-4319-82B4-789128860A9C}"/>
              </a:ext>
            </a:extLst>
          </p:cNvPr>
          <p:cNvSpPr/>
          <p:nvPr/>
        </p:nvSpPr>
        <p:spPr>
          <a:xfrm>
            <a:off x="1" y="189434"/>
            <a:ext cx="2514600" cy="466725"/>
          </a:xfrm>
          <a:prstGeom prst="rect">
            <a:avLst/>
          </a:prstGeom>
          <a:solidFill>
            <a:srgbClr val="32A19B"/>
          </a:solidFill>
          <a:ln>
            <a:solidFill>
              <a:srgbClr val="32A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a:latin typeface="Roboto" panose="02000000000000000000" pitchFamily="2" charset="0"/>
                <a:ea typeface="Roboto" panose="02000000000000000000" pitchFamily="2" charset="0"/>
              </a:rPr>
              <a:t>  Date: </a:t>
            </a:r>
            <a:r>
              <a:rPr lang="en-GB" sz="2000" b="1" dirty="0" smtClean="0">
                <a:latin typeface="Roboto" panose="02000000000000000000" pitchFamily="2" charset="0"/>
                <a:ea typeface="Roboto" panose="02000000000000000000" pitchFamily="2" charset="0"/>
              </a:rPr>
              <a:t>05/09/2024</a:t>
            </a:r>
            <a:endParaRPr lang="en-GB" sz="2000" b="1" dirty="0">
              <a:latin typeface="Roboto" panose="02000000000000000000" pitchFamily="2" charset="0"/>
              <a:ea typeface="Roboto" panose="02000000000000000000" pitchFamily="2" charset="0"/>
            </a:endParaRPr>
          </a:p>
        </p:txBody>
      </p:sp>
      <p:sp>
        <p:nvSpPr>
          <p:cNvPr id="6" name="Title 1">
            <a:extLst>
              <a:ext uri="{FF2B5EF4-FFF2-40B4-BE49-F238E27FC236}">
                <a16:creationId xmlns="" xmlns:a16="http://schemas.microsoft.com/office/drawing/2014/main" id="{89E72799-8DD9-4590-B7B4-7C4D41FC6629}"/>
              </a:ext>
            </a:extLst>
          </p:cNvPr>
          <p:cNvSpPr txBox="1">
            <a:spLocks/>
          </p:cNvSpPr>
          <p:nvPr/>
        </p:nvSpPr>
        <p:spPr>
          <a:xfrm>
            <a:off x="1117145" y="1701602"/>
            <a:ext cx="10515600" cy="3080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000" b="1" dirty="0" smtClean="0">
                <a:solidFill>
                  <a:srgbClr val="32A19B"/>
                </a:solidFill>
                <a:latin typeface="Roboto" panose="02000000000000000000" pitchFamily="2" charset="0"/>
                <a:ea typeface="Roboto" panose="02000000000000000000" pitchFamily="2" charset="0"/>
              </a:rPr>
              <a:t>Customer Churn Analysis and Prediction</a:t>
            </a:r>
            <a:endParaRPr lang="en-GB" sz="4000" b="1" dirty="0">
              <a:solidFill>
                <a:schemeClr val="bg1"/>
              </a:solidFill>
              <a:latin typeface="Roboto" panose="02000000000000000000" pitchFamily="2" charset="0"/>
              <a:ea typeface="Roboto" panose="02000000000000000000" pitchFamily="2" charset="0"/>
            </a:endParaRPr>
          </a:p>
          <a:p>
            <a:pPr algn="l"/>
            <a:endParaRPr lang="en-GB" sz="4000" b="1" dirty="0">
              <a:solidFill>
                <a:schemeClr val="bg1"/>
              </a:solidFill>
              <a:latin typeface="Roboto" panose="02000000000000000000" pitchFamily="2" charset="0"/>
              <a:ea typeface="Roboto" panose="02000000000000000000" pitchFamily="2" charset="0"/>
            </a:endParaRPr>
          </a:p>
          <a:p>
            <a:pPr algn="l"/>
            <a:r>
              <a:rPr lang="en-GB" sz="2800" b="1" dirty="0">
                <a:solidFill>
                  <a:schemeClr val="bg1"/>
                </a:solidFill>
                <a:latin typeface="Roboto" panose="02000000000000000000" pitchFamily="2" charset="0"/>
                <a:ea typeface="Roboto" panose="02000000000000000000" pitchFamily="2" charset="0"/>
              </a:rPr>
              <a:t>(June 2022 and July 2022)</a:t>
            </a:r>
          </a:p>
          <a:p>
            <a:pPr algn="l"/>
            <a:endParaRPr lang="en-GB" sz="4000" b="1" dirty="0">
              <a:solidFill>
                <a:srgbClr val="32A19B"/>
              </a:solidFill>
              <a:latin typeface="Roboto" panose="02000000000000000000" pitchFamily="2" charset="0"/>
              <a:ea typeface="Roboto" panose="02000000000000000000" pitchFamily="2" charset="0"/>
            </a:endParaRPr>
          </a:p>
        </p:txBody>
      </p:sp>
      <p:sp>
        <p:nvSpPr>
          <p:cNvPr id="7" name="Title 1">
            <a:extLst>
              <a:ext uri="{FF2B5EF4-FFF2-40B4-BE49-F238E27FC236}">
                <a16:creationId xmlns="" xmlns:a16="http://schemas.microsoft.com/office/drawing/2014/main" id="{1E6F3449-8383-422D-A758-5A1CF1410538}"/>
              </a:ext>
            </a:extLst>
          </p:cNvPr>
          <p:cNvSpPr txBox="1">
            <a:spLocks/>
          </p:cNvSpPr>
          <p:nvPr/>
        </p:nvSpPr>
        <p:spPr>
          <a:xfrm>
            <a:off x="1159677" y="4897966"/>
            <a:ext cx="2825094" cy="5613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b="1" dirty="0">
                <a:solidFill>
                  <a:srgbClr val="32A19B"/>
                </a:solidFill>
                <a:latin typeface="Roboto" panose="02000000000000000000" pitchFamily="2" charset="0"/>
                <a:ea typeface="Roboto" panose="02000000000000000000" pitchFamily="2" charset="0"/>
              </a:rPr>
              <a:t>by </a:t>
            </a:r>
            <a:r>
              <a:rPr lang="en-GB" sz="2000" b="1" dirty="0" err="1">
                <a:solidFill>
                  <a:srgbClr val="32A19B"/>
                </a:solidFill>
                <a:latin typeface="Roboto" panose="02000000000000000000" pitchFamily="2" charset="0"/>
                <a:ea typeface="Roboto" panose="02000000000000000000" pitchFamily="2" charset="0"/>
              </a:rPr>
              <a:t>Sriram</a:t>
            </a:r>
            <a:r>
              <a:rPr lang="en-GB" sz="2000" b="1" dirty="0">
                <a:solidFill>
                  <a:srgbClr val="32A19B"/>
                </a:solidFill>
                <a:latin typeface="Roboto" panose="02000000000000000000" pitchFamily="2" charset="0"/>
                <a:ea typeface="Roboto" panose="02000000000000000000" pitchFamily="2" charset="0"/>
              </a:rPr>
              <a:t> </a:t>
            </a:r>
            <a:r>
              <a:rPr lang="en-GB" sz="2000" b="1" dirty="0" err="1" smtClean="0">
                <a:solidFill>
                  <a:srgbClr val="32A19B"/>
                </a:solidFill>
                <a:latin typeface="Roboto" panose="02000000000000000000" pitchFamily="2" charset="0"/>
                <a:ea typeface="Roboto" panose="02000000000000000000" pitchFamily="2" charset="0"/>
              </a:rPr>
              <a:t>Murali</a:t>
            </a:r>
            <a:endParaRPr lang="en-GB" sz="2000" b="1" dirty="0">
              <a:solidFill>
                <a:srgbClr val="32A19B"/>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40022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Customer Segmentation (Demographic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63790" y="868949"/>
            <a:ext cx="11043984" cy="584775"/>
          </a:xfrm>
          <a:prstGeom prst="rect">
            <a:avLst/>
          </a:prstGeom>
          <a:noFill/>
        </p:spPr>
        <p:txBody>
          <a:bodyPr wrap="square" rtlCol="0">
            <a:spAutoFit/>
          </a:bodyPr>
          <a:lstStyle/>
          <a:p>
            <a:r>
              <a:rPr lang="en-US" sz="1600" dirty="0" smtClean="0"/>
              <a:t>Based  on the tenure months, I have segmented the customer into two categories. They are Short tenure customers and Long tenure customers. </a:t>
            </a:r>
            <a:endParaRPr lang="en-IN"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6" y="1533198"/>
            <a:ext cx="5075282" cy="297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175" y="1605207"/>
            <a:ext cx="5184576" cy="295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36516" y="4653930"/>
            <a:ext cx="11043984" cy="1815882"/>
          </a:xfrm>
          <a:prstGeom prst="rect">
            <a:avLst/>
          </a:prstGeom>
          <a:noFill/>
        </p:spPr>
        <p:txBody>
          <a:bodyPr wrap="square" rtlCol="0">
            <a:spAutoFit/>
          </a:bodyPr>
          <a:lstStyle/>
          <a:p>
            <a:pPr marL="285750" indent="-285750">
              <a:buFont typeface="Arial" pitchFamily="34" charset="0"/>
              <a:buChar char="•"/>
            </a:pPr>
            <a:r>
              <a:rPr lang="en-US" sz="1600" dirty="0" smtClean="0"/>
              <a:t>Short-Tenure: Both domestic and SME segments exhibit high churn rates approximately 0.8. This suggests that newer customers, regardless of their account type, are significantly more likely to discontinue services.</a:t>
            </a:r>
          </a:p>
          <a:p>
            <a:pPr marL="285750" indent="-285750">
              <a:buFont typeface="Arial" pitchFamily="34" charset="0"/>
              <a:buChar char="•"/>
            </a:pPr>
            <a:r>
              <a:rPr lang="en-US" sz="1600" dirty="0" smtClean="0"/>
              <a:t>Long-Tenure: Churn rates are considerably lower, indicating better retention over time. Domestic accounts show a particularly low churn rate under 0.2, signaling strong loyalty. SME, while also showing improved retention compared to short tenure customers, still have slightly a higher churn rate of about 0.4.</a:t>
            </a:r>
          </a:p>
          <a:p>
            <a:pPr marL="285750" indent="-285750">
              <a:buFont typeface="Arial" pitchFamily="34" charset="0"/>
              <a:buChar char="•"/>
            </a:pPr>
            <a:endParaRPr lang="en-US" sz="1600" dirty="0"/>
          </a:p>
          <a:p>
            <a:r>
              <a:rPr lang="en-US" sz="1600" dirty="0" smtClean="0"/>
              <a:t>This highlights the critical importance of early engagement, especially with SME customers to enhance retention rates.</a:t>
            </a:r>
            <a:endParaRPr lang="en-IN" sz="1600" dirty="0"/>
          </a:p>
        </p:txBody>
      </p:sp>
    </p:spTree>
    <p:extLst>
      <p:ext uri="{BB962C8B-B14F-4D97-AF65-F5344CB8AC3E}">
        <p14:creationId xmlns:p14="http://schemas.microsoft.com/office/powerpoint/2010/main" val="398715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Customer Segmentation (</a:t>
            </a:r>
            <a:r>
              <a:rPr kumimoji="0" lang="en-US" sz="2400" b="0" i="0" u="none" strike="noStrike" kern="1200" cap="none" spc="0" normalizeH="0" baseline="0" noProof="0" dirty="0" err="1" smtClean="0">
                <a:ln>
                  <a:noFill/>
                </a:ln>
                <a:solidFill>
                  <a:srgbClr val="FFFEFE"/>
                </a:solidFill>
                <a:effectLst/>
                <a:uLnTx/>
                <a:uFillTx/>
                <a:latin typeface="Arial" panose="020B0604020202020204" pitchFamily="34" charset="0"/>
                <a:cs typeface="Arial" panose="020B0604020202020204" pitchFamily="34" charset="0"/>
              </a:rPr>
              <a:t>Behavioural</a:t>
            </a: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52" y="1294068"/>
            <a:ext cx="3819474" cy="243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301" y="1193712"/>
            <a:ext cx="4104457" cy="254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3790" y="868949"/>
            <a:ext cx="11043984" cy="338554"/>
          </a:xfrm>
          <a:prstGeom prst="rect">
            <a:avLst/>
          </a:prstGeom>
          <a:noFill/>
        </p:spPr>
        <p:txBody>
          <a:bodyPr wrap="square" rtlCol="0">
            <a:spAutoFit/>
          </a:bodyPr>
          <a:lstStyle/>
          <a:p>
            <a:r>
              <a:rPr lang="en-US" sz="1600" dirty="0" smtClean="0"/>
              <a:t>Short Tenure Customers</a:t>
            </a:r>
            <a:endParaRPr lang="en-IN" sz="1600" dirty="0"/>
          </a:p>
        </p:txBody>
      </p:sp>
      <p:sp>
        <p:nvSpPr>
          <p:cNvPr id="7" name="TextBox 6"/>
          <p:cNvSpPr txBox="1"/>
          <p:nvPr/>
        </p:nvSpPr>
        <p:spPr>
          <a:xfrm>
            <a:off x="163790" y="3821897"/>
            <a:ext cx="11043984" cy="338554"/>
          </a:xfrm>
          <a:prstGeom prst="rect">
            <a:avLst/>
          </a:prstGeom>
          <a:noFill/>
        </p:spPr>
        <p:txBody>
          <a:bodyPr wrap="square" rtlCol="0">
            <a:spAutoFit/>
          </a:bodyPr>
          <a:lstStyle/>
          <a:p>
            <a:r>
              <a:rPr lang="en-US" sz="1600" dirty="0" smtClean="0"/>
              <a:t>Long Tenure Customers</a:t>
            </a:r>
            <a:endParaRPr lang="en-IN" sz="1600"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710" y="4305004"/>
            <a:ext cx="3738216" cy="237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302" y="4307992"/>
            <a:ext cx="4104456" cy="232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12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Customer Segmentation (</a:t>
            </a:r>
            <a:r>
              <a:rPr kumimoji="0" lang="en-US" sz="2400" b="0" i="0" u="none" strike="noStrike" kern="1200" cap="none" spc="0" normalizeH="0" baseline="0" noProof="0" dirty="0" err="1" smtClean="0">
                <a:ln>
                  <a:noFill/>
                </a:ln>
                <a:solidFill>
                  <a:srgbClr val="FFFEFE"/>
                </a:solidFill>
                <a:effectLst/>
                <a:uLnTx/>
                <a:uFillTx/>
                <a:latin typeface="Arial" panose="020B0604020202020204" pitchFamily="34" charset="0"/>
                <a:cs typeface="Arial" panose="020B0604020202020204" pitchFamily="34" charset="0"/>
              </a:rPr>
              <a:t>Behavioural</a:t>
            </a: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14702" y="981522"/>
            <a:ext cx="11043984" cy="1815882"/>
          </a:xfrm>
          <a:prstGeom prst="rect">
            <a:avLst/>
          </a:prstGeom>
          <a:noFill/>
        </p:spPr>
        <p:txBody>
          <a:bodyPr wrap="square" rtlCol="0">
            <a:spAutoFit/>
          </a:bodyPr>
          <a:lstStyle/>
          <a:p>
            <a:r>
              <a:rPr lang="en-US" sz="1600" b="1" dirty="0" smtClean="0"/>
              <a:t>Payment Frequency: </a:t>
            </a:r>
          </a:p>
          <a:p>
            <a:r>
              <a:rPr lang="en-US" sz="1600" dirty="0" smtClean="0"/>
              <a:t>Payment frequency profoundly impacts customer loyalty. While weekly payments initially seem to deter new users, those who continue beyond the short term phase adjust well, suggesting an initial period of discomfort that may require additional support or incentives. Conversely, the high churn rate for quarterly payments among new customers highlights the need for more frequent engagement strategies to maintain their interest and loyalty. Monthly payments consistently perform best, indicating an optimal balance of touch points for sustained customer relationships.  </a:t>
            </a:r>
          </a:p>
          <a:p>
            <a:r>
              <a:rPr lang="en-US" sz="1600" b="1" dirty="0" smtClean="0"/>
              <a:t>Recommendations: </a:t>
            </a:r>
            <a:r>
              <a:rPr lang="en-US" sz="1600" dirty="0" smtClean="0"/>
              <a:t>Enhance onboarding, Engagement initiatives and Feedback collection</a:t>
            </a:r>
            <a:endParaRPr lang="en-IN" sz="1600" dirty="0"/>
          </a:p>
        </p:txBody>
      </p:sp>
      <p:sp>
        <p:nvSpPr>
          <p:cNvPr id="4" name="TextBox 3"/>
          <p:cNvSpPr txBox="1"/>
          <p:nvPr/>
        </p:nvSpPr>
        <p:spPr>
          <a:xfrm>
            <a:off x="249208" y="3357786"/>
            <a:ext cx="11043984" cy="2554545"/>
          </a:xfrm>
          <a:prstGeom prst="rect">
            <a:avLst/>
          </a:prstGeom>
          <a:noFill/>
        </p:spPr>
        <p:txBody>
          <a:bodyPr wrap="square" rtlCol="0">
            <a:spAutoFit/>
          </a:bodyPr>
          <a:lstStyle/>
          <a:p>
            <a:r>
              <a:rPr lang="en-US" sz="1600" b="1" dirty="0" smtClean="0"/>
              <a:t>Contact Methods: </a:t>
            </a:r>
          </a:p>
          <a:p>
            <a:r>
              <a:rPr lang="en-US" sz="1600" dirty="0" smtClean="0"/>
              <a:t>These findings highlight the critical role of tailored communication strategies in enhancing customer retention. For short term customers, there is a clear need to refine email and direct mail strategies to reduce initial high churn rates. For long term customers, maintaining robust post letter communications could further enhance loyalty, particularly among those who prefer this traditional method. Additionally, the data suggests a review of how customer contact information is collected and </a:t>
            </a:r>
            <a:r>
              <a:rPr lang="en-US" sz="1600" dirty="0" err="1" smtClean="0"/>
              <a:t>utilised</a:t>
            </a:r>
            <a:r>
              <a:rPr lang="en-US" sz="1600" dirty="0" smtClean="0"/>
              <a:t>, as missing data correlates with higher churn across both customer groups.</a:t>
            </a:r>
          </a:p>
          <a:p>
            <a:r>
              <a:rPr lang="en-US" sz="1600" b="1" dirty="0" smtClean="0"/>
              <a:t>Recommendations: </a:t>
            </a:r>
            <a:r>
              <a:rPr lang="en-US" sz="1600" dirty="0" err="1" smtClean="0"/>
              <a:t>Optimising</a:t>
            </a:r>
            <a:r>
              <a:rPr lang="en-US" sz="1600" dirty="0" smtClean="0"/>
              <a:t> contact methods according to customer tenure and preferences can significantly impact churn rates. A strategy that </a:t>
            </a:r>
            <a:r>
              <a:rPr lang="en-US" sz="1600" dirty="0" err="1" smtClean="0"/>
              <a:t>personalises</a:t>
            </a:r>
            <a:r>
              <a:rPr lang="en-US" sz="1600" dirty="0" smtClean="0"/>
              <a:t> communication and addresses the unique needs and </a:t>
            </a:r>
            <a:r>
              <a:rPr lang="en-US" sz="1600" dirty="0" err="1" smtClean="0"/>
              <a:t>behaviours</a:t>
            </a:r>
            <a:r>
              <a:rPr lang="en-US" sz="1600" dirty="0" smtClean="0"/>
              <a:t> of different customer segments could turn transient users into long term clients.</a:t>
            </a:r>
            <a:endParaRPr lang="en-IN" sz="1600" dirty="0" smtClean="0"/>
          </a:p>
          <a:p>
            <a:endParaRPr lang="en-IN" sz="1600" dirty="0"/>
          </a:p>
        </p:txBody>
      </p:sp>
    </p:spTree>
    <p:extLst>
      <p:ext uri="{BB962C8B-B14F-4D97-AF65-F5344CB8AC3E}">
        <p14:creationId xmlns:p14="http://schemas.microsoft.com/office/powerpoint/2010/main" val="417980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Customer Segmentation (Risk and Financial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42" y="1341562"/>
            <a:ext cx="3940792" cy="24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3790" y="868949"/>
            <a:ext cx="11043984" cy="338554"/>
          </a:xfrm>
          <a:prstGeom prst="rect">
            <a:avLst/>
          </a:prstGeom>
          <a:noFill/>
        </p:spPr>
        <p:txBody>
          <a:bodyPr wrap="square" rtlCol="0">
            <a:spAutoFit/>
          </a:bodyPr>
          <a:lstStyle/>
          <a:p>
            <a:r>
              <a:rPr lang="en-US" sz="1600" dirty="0" smtClean="0"/>
              <a:t>Short Tenure Customers</a:t>
            </a:r>
            <a:endParaRPr lang="en-IN" sz="16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990" y="1328172"/>
            <a:ext cx="3875757" cy="246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795" y="1377084"/>
            <a:ext cx="3804718" cy="241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8542" y="3861842"/>
            <a:ext cx="11043984" cy="338554"/>
          </a:xfrm>
          <a:prstGeom prst="rect">
            <a:avLst/>
          </a:prstGeom>
          <a:noFill/>
        </p:spPr>
        <p:txBody>
          <a:bodyPr wrap="square" rtlCol="0">
            <a:spAutoFit/>
          </a:bodyPr>
          <a:lstStyle/>
          <a:p>
            <a:r>
              <a:rPr lang="en-US" sz="1600" dirty="0" smtClean="0"/>
              <a:t>Long Tenure Customers</a:t>
            </a:r>
            <a:endParaRPr lang="en-IN" sz="16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42" y="4293890"/>
            <a:ext cx="3940792" cy="235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7228" y="4293890"/>
            <a:ext cx="3949519" cy="238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3438" y="4268376"/>
            <a:ext cx="3855075" cy="241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50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Customer Segmentation (Risk and Financial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14702" y="882462"/>
            <a:ext cx="11043984" cy="2308324"/>
          </a:xfrm>
          <a:prstGeom prst="rect">
            <a:avLst/>
          </a:prstGeom>
          <a:noFill/>
        </p:spPr>
        <p:txBody>
          <a:bodyPr wrap="square" rtlCol="0">
            <a:spAutoFit/>
          </a:bodyPr>
          <a:lstStyle/>
          <a:p>
            <a:r>
              <a:rPr lang="en-US" sz="1600" b="1" dirty="0" smtClean="0"/>
              <a:t>Debt Plan: </a:t>
            </a:r>
          </a:p>
          <a:p>
            <a:r>
              <a:rPr lang="en-US" sz="1600" dirty="0" smtClean="0"/>
              <a:t>The analysis indicates a clear trend where customers who choose cash or direct debit tend to have better long term retention rates compared to those on payment plans. This could suggest that while payment plans are necessary for some customers due to financial constraints, they might also lead to higher initial churn due to potential dissatisfaction with payment terms or financial hardships. For new customers, particularly those on payment plans, proactive financial engagement could be beneficial. Offering early support, flexible payment restructuring, or incentives for switching to more stable payment methods like direct debit </a:t>
            </a:r>
            <a:r>
              <a:rPr lang="en-US" sz="1600" dirty="0" err="1" smtClean="0"/>
              <a:t>counld</a:t>
            </a:r>
            <a:r>
              <a:rPr lang="en-US" sz="1600" dirty="0" smtClean="0"/>
              <a:t> enhance customer satisfaction and reduce churn. The stark contrast in churn rates for long-term customers across different payment methods suggests that stability in financial transactions correlates with customer loyalty. Encouraging customers to adopt direct debit might combine the convenience they seek with the stability the business needs.</a:t>
            </a:r>
            <a:endParaRPr lang="en-IN" sz="1600" dirty="0"/>
          </a:p>
        </p:txBody>
      </p:sp>
      <p:sp>
        <p:nvSpPr>
          <p:cNvPr id="4" name="TextBox 3"/>
          <p:cNvSpPr txBox="1"/>
          <p:nvPr/>
        </p:nvSpPr>
        <p:spPr>
          <a:xfrm>
            <a:off x="190550" y="3249752"/>
            <a:ext cx="11043984" cy="1569660"/>
          </a:xfrm>
          <a:prstGeom prst="rect">
            <a:avLst/>
          </a:prstGeom>
          <a:noFill/>
        </p:spPr>
        <p:txBody>
          <a:bodyPr wrap="square" rtlCol="0">
            <a:spAutoFit/>
          </a:bodyPr>
          <a:lstStyle/>
          <a:p>
            <a:r>
              <a:rPr lang="en-US" sz="1600" b="1" dirty="0" err="1" smtClean="0"/>
              <a:t>Ofgem</a:t>
            </a:r>
            <a:r>
              <a:rPr lang="en-US" sz="1600" b="1" dirty="0" smtClean="0"/>
              <a:t> Risk Codes:</a:t>
            </a:r>
          </a:p>
          <a:p>
            <a:r>
              <a:rPr lang="en-US" sz="1600" dirty="0" smtClean="0"/>
              <a:t>The data highlights the critical importance of targeted, risk based support strategies, particularly during the early stages of the customer cycle. High risk and medium risk customers require immediate and sustained engagement to mitigate their vulnerabilities. Over time, these efforts appear to be effective, as evidenced by the significantly lower churn rates among long term customers. However, the consistently high churn among short term customers, even those considered lower risk, suggests a need for more proactive and comprehensive early intervention strategies to improve overall retention.</a:t>
            </a:r>
            <a:endParaRPr lang="en-IN" sz="1600" dirty="0"/>
          </a:p>
        </p:txBody>
      </p:sp>
      <p:sp>
        <p:nvSpPr>
          <p:cNvPr id="5" name="TextBox 4"/>
          <p:cNvSpPr txBox="1"/>
          <p:nvPr/>
        </p:nvSpPr>
        <p:spPr>
          <a:xfrm>
            <a:off x="224468" y="4944904"/>
            <a:ext cx="11043984" cy="1631216"/>
          </a:xfrm>
          <a:prstGeom prst="rect">
            <a:avLst/>
          </a:prstGeom>
          <a:noFill/>
        </p:spPr>
        <p:txBody>
          <a:bodyPr wrap="square" rtlCol="0">
            <a:spAutoFit/>
          </a:bodyPr>
          <a:lstStyle/>
          <a:p>
            <a:r>
              <a:rPr lang="en-US" sz="1600" b="1" dirty="0" smtClean="0"/>
              <a:t>Offset Value:</a:t>
            </a:r>
          </a:p>
          <a:p>
            <a:r>
              <a:rPr lang="en-US" sz="1600" dirty="0" smtClean="0"/>
              <a:t>For short tenure customers, having a low offset value seems to be associated with a higher likelihood of churn. This suggests that customers with lower outstanding balances may be more likely to leave, possibly due to dissatisfaction or lack of engagement early in their relationship with the company. For long tenure customers, offset value does not seem to have a strong influence on whether they churn. The overlapping distributions suggest that factors other than Offset Value play a more significant role in determining churn for customers who have been with the company for a longer time.</a:t>
            </a:r>
            <a:endParaRPr lang="en-IN" sz="1600" dirty="0"/>
          </a:p>
        </p:txBody>
      </p:sp>
    </p:spTree>
    <p:extLst>
      <p:ext uri="{BB962C8B-B14F-4D97-AF65-F5344CB8AC3E}">
        <p14:creationId xmlns:p14="http://schemas.microsoft.com/office/powerpoint/2010/main" val="128257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Feature Importance (Short Term Customers)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48" y="1413570"/>
            <a:ext cx="448239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59102" y="953063"/>
            <a:ext cx="6768752" cy="5663089"/>
          </a:xfrm>
          <a:prstGeom prst="rect">
            <a:avLst/>
          </a:prstGeom>
          <a:noFill/>
        </p:spPr>
        <p:txBody>
          <a:bodyPr wrap="square" rtlCol="0">
            <a:spAutoFit/>
          </a:bodyPr>
          <a:lstStyle/>
          <a:p>
            <a:r>
              <a:rPr lang="en-US" sz="1600" dirty="0" smtClean="0"/>
              <a:t>The stark emphasis on 'month' and '</a:t>
            </a:r>
            <a:r>
              <a:rPr lang="en-US" sz="1600" dirty="0" err="1" smtClean="0"/>
              <a:t>tenure_months</a:t>
            </a:r>
            <a:r>
              <a:rPr lang="en-US" sz="1600" dirty="0" smtClean="0"/>
              <a:t>' paints a clear picture of a critical early phase in the customer-company relationship. This can be narratively framed as a 'vulnerability window' where customers are assessing whether to continue or discontinue the service. Effective onboarding processes, timely check-ins, and initial customer satisfaction surveys could be instrumental in extending the tenure of these customers.</a:t>
            </a:r>
          </a:p>
          <a:p>
            <a:r>
              <a:rPr lang="en-US" sz="1600" b="1" dirty="0" smtClean="0"/>
              <a:t>Financial Health Support</a:t>
            </a:r>
            <a:r>
              <a:rPr lang="en-US" sz="1600" dirty="0" smtClean="0"/>
              <a:t>: The significant weight of 'offset value' tells a story of financial pressure influencing churn. Crafting strategies such as flexible payment options, proactive financial support, and perhaps early credit counseling for customers showing signs of financial stress can be a storyline that resonates with stakeholders looking to reduce churn.</a:t>
            </a:r>
          </a:p>
          <a:p>
            <a:r>
              <a:rPr lang="en-US" sz="1600" b="1" dirty="0" smtClean="0"/>
              <a:t>Tailored Communications and Offers</a:t>
            </a:r>
            <a:r>
              <a:rPr lang="en-US" sz="1600" dirty="0" smtClean="0"/>
              <a:t>: For features like 'Mosaic household income' and 'installment plan', personalized marketing strategies that consider these aspects can be developed. For instance, customers in lower income brackets might benefit from cost-saving tips and loyalty discounts, while those on installment plans may appreciate flexible terms during financially tough months.</a:t>
            </a:r>
          </a:p>
          <a:p>
            <a:r>
              <a:rPr lang="en-US" sz="1600" b="1" dirty="0" smtClean="0"/>
              <a:t>Engagement and Retention Initiatives</a:t>
            </a:r>
            <a:r>
              <a:rPr lang="en-US" sz="1600" dirty="0" smtClean="0"/>
              <a:t>: Leveraging this data, a narrative can be built around targeted engagement and retention initiatives. For example, knowing that customers with certain 'Mosaic' profiles are more likely to churn, customized offers or services can be designed to meet their specific needs and preferences.</a:t>
            </a:r>
            <a:endParaRPr lang="en-IN" sz="1600" dirty="0"/>
          </a:p>
        </p:txBody>
      </p:sp>
    </p:spTree>
    <p:extLst>
      <p:ext uri="{BB962C8B-B14F-4D97-AF65-F5344CB8AC3E}">
        <p14:creationId xmlns:p14="http://schemas.microsoft.com/office/powerpoint/2010/main" val="428223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Feature Importance (Long Term Customers)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269554"/>
            <a:ext cx="5120790" cy="50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59102" y="953063"/>
            <a:ext cx="6696744" cy="5016758"/>
          </a:xfrm>
          <a:prstGeom prst="rect">
            <a:avLst/>
          </a:prstGeom>
          <a:noFill/>
        </p:spPr>
        <p:txBody>
          <a:bodyPr wrap="square" rtlCol="0">
            <a:spAutoFit/>
          </a:bodyPr>
          <a:lstStyle/>
          <a:p>
            <a:r>
              <a:rPr lang="en-US" sz="1600" b="1" dirty="0" smtClean="0"/>
              <a:t>Temporal Strategies for Retention</a:t>
            </a:r>
            <a:r>
              <a:rPr lang="en-US" sz="1600" dirty="0" smtClean="0"/>
              <a:t>:</a:t>
            </a:r>
          </a:p>
          <a:p>
            <a:r>
              <a:rPr lang="en-US" sz="1600" dirty="0" smtClean="0"/>
              <a:t>The plot clearly points to the need for temporal-based retention strategies. Given the significant role of the 'month,' businesses should </a:t>
            </a:r>
            <a:r>
              <a:rPr lang="en-US" sz="1600" dirty="0" err="1" smtClean="0"/>
              <a:t>analyse</a:t>
            </a:r>
            <a:r>
              <a:rPr lang="en-US" sz="1600" dirty="0" smtClean="0"/>
              <a:t> which months show higher churn rates and why. Tailored marketing campaigns, special offers, or proactive customer service outreach during these high-risk periods could mitigate churn.</a:t>
            </a:r>
          </a:p>
          <a:p>
            <a:endParaRPr lang="en-US" sz="1600" dirty="0" smtClean="0"/>
          </a:p>
          <a:p>
            <a:r>
              <a:rPr lang="en-US" sz="1600" b="1" dirty="0" smtClean="0"/>
              <a:t>Financial Flexibility for Loyalty</a:t>
            </a:r>
            <a:r>
              <a:rPr lang="en-US" sz="1600" dirty="0" smtClean="0"/>
              <a:t>:</a:t>
            </a:r>
          </a:p>
          <a:p>
            <a:r>
              <a:rPr lang="en-US" sz="1600" dirty="0" smtClean="0"/>
              <a:t>The prominence of the 'debt plan group' emphasizes the need for financial strategies tailored to long-term customers. Offering loyalty discounts, renegotiating terms, or proactive financial check-ins can provide the flexibility that resonates with this group, potentially reducing churn.</a:t>
            </a:r>
          </a:p>
          <a:p>
            <a:endParaRPr lang="en-US" sz="1600" dirty="0" smtClean="0"/>
          </a:p>
          <a:p>
            <a:r>
              <a:rPr lang="en-US" sz="1600" b="1" dirty="0" smtClean="0"/>
              <a:t>Holistic Engagement</a:t>
            </a:r>
            <a:r>
              <a:rPr lang="en-US" sz="1600" dirty="0" smtClean="0"/>
              <a:t>:</a:t>
            </a:r>
          </a:p>
          <a:p>
            <a:r>
              <a:rPr lang="en-US" sz="1600" dirty="0" smtClean="0"/>
              <a:t>Although less critical, the influence of socioeconomic and demographic factors ('mosaic household income', 'Mosaic type') suggests a need for holistic engagement strategies that address the diverse backgrounds and circumstances of long-term customers. </a:t>
            </a:r>
            <a:r>
              <a:rPr lang="en-US" sz="1600" dirty="0" err="1" smtClean="0"/>
              <a:t>Customised</a:t>
            </a:r>
            <a:r>
              <a:rPr lang="en-US" sz="1600" dirty="0" smtClean="0"/>
              <a:t> experiences and communications can enhance satisfaction and loyalty.</a:t>
            </a:r>
          </a:p>
          <a:p>
            <a:endParaRPr lang="en-US" sz="1600" dirty="0"/>
          </a:p>
        </p:txBody>
      </p:sp>
    </p:spTree>
    <p:extLst>
      <p:ext uri="{BB962C8B-B14F-4D97-AF65-F5344CB8AC3E}">
        <p14:creationId xmlns:p14="http://schemas.microsoft.com/office/powerpoint/2010/main" val="62241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Modeling</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90550" y="1053530"/>
            <a:ext cx="8073340" cy="338554"/>
          </a:xfrm>
          <a:prstGeom prst="rect">
            <a:avLst/>
          </a:prstGeom>
          <a:noFill/>
        </p:spPr>
        <p:txBody>
          <a:bodyPr wrap="square" rtlCol="0">
            <a:spAutoFit/>
          </a:bodyPr>
          <a:lstStyle/>
          <a:p>
            <a:r>
              <a:rPr lang="en-US" sz="1600" dirty="0" smtClean="0"/>
              <a:t>I have used </a:t>
            </a:r>
            <a:r>
              <a:rPr lang="en-US" sz="1600" dirty="0" err="1" smtClean="0"/>
              <a:t>XGBoost</a:t>
            </a:r>
            <a:r>
              <a:rPr lang="en-US" sz="1600" dirty="0"/>
              <a:t> </a:t>
            </a:r>
            <a:r>
              <a:rPr lang="en-US" sz="1600" dirty="0" smtClean="0"/>
              <a:t>Classifier for modeling.</a:t>
            </a:r>
            <a:endParaRPr lang="en-IN"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5" y="1629594"/>
            <a:ext cx="4680520" cy="21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59" y="4077866"/>
            <a:ext cx="3128488" cy="228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647" y="4055775"/>
            <a:ext cx="3151591" cy="233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228174" y="1079327"/>
            <a:ext cx="5859408" cy="3785652"/>
          </a:xfrm>
          <a:prstGeom prst="rect">
            <a:avLst/>
          </a:prstGeom>
          <a:noFill/>
        </p:spPr>
        <p:txBody>
          <a:bodyPr wrap="square" rtlCol="0">
            <a:spAutoFit/>
          </a:bodyPr>
          <a:lstStyle/>
          <a:p>
            <a:pPr marL="285750" indent="-285750">
              <a:buFont typeface="Arial" pitchFamily="34" charset="0"/>
              <a:buChar char="•"/>
            </a:pPr>
            <a:r>
              <a:rPr lang="en-US" sz="1600" dirty="0" smtClean="0"/>
              <a:t>In our analysis, the model achieved perfect precision and recall, as shown by both the Precision-Recall and ROC curves, each with an area of 1.0. </a:t>
            </a:r>
          </a:p>
          <a:p>
            <a:pPr marL="285750" indent="-285750">
              <a:buFont typeface="Arial" pitchFamily="34" charset="0"/>
              <a:buChar char="•"/>
            </a:pPr>
            <a:r>
              <a:rPr lang="en-US" sz="1600" dirty="0" smtClean="0"/>
              <a:t>This indicates that the model has perfectly learned to distinguish between customers who will churn and those who will not, with no errors in prediction. </a:t>
            </a:r>
          </a:p>
          <a:p>
            <a:pPr marL="285750" indent="-285750">
              <a:buFont typeface="Arial" pitchFamily="34" charset="0"/>
              <a:buChar char="•"/>
            </a:pPr>
            <a:r>
              <a:rPr lang="en-US" sz="1600" dirty="0" smtClean="0"/>
              <a:t>However, such results, while impressive, also warrant caution. In real-world applications, especially with large and complex datasets, a model that performs perfectly might be </a:t>
            </a:r>
            <a:r>
              <a:rPr lang="en-US" sz="1600" dirty="0" err="1" smtClean="0"/>
              <a:t>overfitting</a:t>
            </a:r>
            <a:r>
              <a:rPr lang="en-US" sz="1600" dirty="0" smtClean="0"/>
              <a:t>, meaning it has learned the training data too well, including noise and specific patterns that don't generalize to new, unseen data. </a:t>
            </a:r>
          </a:p>
          <a:p>
            <a:pPr marL="285750" indent="-285750">
              <a:buFont typeface="Arial" pitchFamily="34" charset="0"/>
              <a:buChar char="•"/>
            </a:pPr>
            <a:r>
              <a:rPr lang="en-US" sz="1600" dirty="0" smtClean="0"/>
              <a:t>Therefore, while our current model performance is excellent, we should validate it further using entirely unseen data to ensure it generalizes well and truly offers value for predicting customer churn.</a:t>
            </a:r>
            <a:endParaRPr lang="en-IN" sz="1600" dirty="0"/>
          </a:p>
        </p:txBody>
      </p:sp>
    </p:spTree>
    <p:extLst>
      <p:ext uri="{BB962C8B-B14F-4D97-AF65-F5344CB8AC3E}">
        <p14:creationId xmlns:p14="http://schemas.microsoft.com/office/powerpoint/2010/main" val="402639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Modeling</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90550" y="1053530"/>
            <a:ext cx="4608512" cy="338554"/>
          </a:xfrm>
          <a:prstGeom prst="rect">
            <a:avLst/>
          </a:prstGeom>
          <a:noFill/>
        </p:spPr>
        <p:txBody>
          <a:bodyPr wrap="square" rtlCol="0">
            <a:spAutoFit/>
          </a:bodyPr>
          <a:lstStyle/>
          <a:p>
            <a:r>
              <a:rPr lang="en-US" sz="1600" dirty="0" smtClean="0"/>
              <a:t>I have also tried implementing Neural Network.</a:t>
            </a:r>
            <a:endParaRPr lang="en-IN"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0" y="1701602"/>
            <a:ext cx="4512118" cy="2391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66" y="4365898"/>
            <a:ext cx="3381554" cy="141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082" y="909514"/>
            <a:ext cx="3200818" cy="236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470" y="909514"/>
            <a:ext cx="3168352" cy="233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63158" y="3357786"/>
            <a:ext cx="5760640" cy="3323987"/>
          </a:xfrm>
          <a:prstGeom prst="rect">
            <a:avLst/>
          </a:prstGeom>
          <a:noFill/>
        </p:spPr>
        <p:txBody>
          <a:bodyPr wrap="square" rtlCol="0">
            <a:spAutoFit/>
          </a:bodyPr>
          <a:lstStyle/>
          <a:p>
            <a:r>
              <a:rPr lang="en-US" sz="1400" dirty="0" smtClean="0"/>
              <a:t>The model is performing exceptionally well, as indicated by the accuracy graph where both training and validation accuracy reach to close 100%. This indicates that the model is highly effective at distinguishing between the classes.</a:t>
            </a:r>
          </a:p>
          <a:p>
            <a:endParaRPr lang="en-US" sz="1400" dirty="0" smtClean="0"/>
          </a:p>
          <a:p>
            <a:r>
              <a:rPr lang="en-US" sz="1400" dirty="0" smtClean="0"/>
              <a:t>The fact that both training and validation accuracy and loss are nearly identical suggests that the model is not over fitting. Over fitting would typically show a large gap between training and validation metrics, where training accuracy is high and validation accuracy is low.</a:t>
            </a:r>
          </a:p>
          <a:p>
            <a:endParaRPr lang="en-US" sz="1400" dirty="0"/>
          </a:p>
          <a:p>
            <a:r>
              <a:rPr lang="en-US" sz="1400" b="1" dirty="0" smtClean="0"/>
              <a:t>Causes for high accuracy: </a:t>
            </a:r>
            <a:r>
              <a:rPr lang="en-US" sz="1400" dirty="0" smtClean="0"/>
              <a:t>The model might be working with a dataset where the classes are easily separable, possibly due to very strong or clear patterns in the data. While there's no immediate sign of over fitting, such high accuracy might still warrant checking for data leakage, where information from the validation set could be inadvertently included in the training set.</a:t>
            </a:r>
            <a:endParaRPr lang="en-IN" sz="1400" b="1" dirty="0"/>
          </a:p>
        </p:txBody>
      </p:sp>
    </p:spTree>
    <p:extLst>
      <p:ext uri="{BB962C8B-B14F-4D97-AF65-F5344CB8AC3E}">
        <p14:creationId xmlns:p14="http://schemas.microsoft.com/office/powerpoint/2010/main" val="272926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Conclusion</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534576" y="1053530"/>
            <a:ext cx="10945216" cy="1815882"/>
          </a:xfrm>
          <a:prstGeom prst="rect">
            <a:avLst/>
          </a:prstGeom>
          <a:noFill/>
        </p:spPr>
        <p:txBody>
          <a:bodyPr wrap="square" rtlCol="0">
            <a:spAutoFit/>
          </a:bodyPr>
          <a:lstStyle/>
          <a:p>
            <a:r>
              <a:rPr lang="en-US" sz="1400" b="1" dirty="0" smtClean="0"/>
              <a:t>Key Insights for Customer Churn:</a:t>
            </a:r>
          </a:p>
          <a:p>
            <a:pPr marL="285750" indent="-285750">
              <a:buFont typeface="Arial" pitchFamily="34" charset="0"/>
              <a:buChar char="•"/>
            </a:pPr>
            <a:r>
              <a:rPr lang="en-US" sz="1400" dirty="0" smtClean="0"/>
              <a:t>Early tenure Vulnerability – Analysis shows a critical window in the first 20 months of customer engagement where churn risk is heightened.</a:t>
            </a:r>
          </a:p>
          <a:p>
            <a:pPr marL="285750" indent="-285750">
              <a:buFont typeface="Arial" pitchFamily="34" charset="0"/>
              <a:buChar char="•"/>
            </a:pPr>
            <a:r>
              <a:rPr lang="en-US" sz="1400" dirty="0" smtClean="0"/>
              <a:t>Seasonal Fluctuations – Peaking in months 5 and 6, followed by a decline due to effective retention initiatives, suggesting that our actions are well aligned with customer expectations.</a:t>
            </a:r>
          </a:p>
          <a:p>
            <a:pPr marL="285750" indent="-285750">
              <a:buFont typeface="Arial" pitchFamily="34" charset="0"/>
              <a:buChar char="•"/>
            </a:pPr>
            <a:r>
              <a:rPr lang="en-US" sz="1400" dirty="0" smtClean="0"/>
              <a:t>Segment specific Trends – Newer customers, both domestic and SME are at higher risk of churning.</a:t>
            </a:r>
          </a:p>
          <a:p>
            <a:pPr marL="285750" indent="-285750">
              <a:buFont typeface="Arial" pitchFamily="34" charset="0"/>
              <a:buChar char="•"/>
            </a:pPr>
            <a:r>
              <a:rPr lang="en-US" sz="1400" dirty="0" smtClean="0"/>
              <a:t>Payment Methods Impact – The choice of payment method significantly affects customer retention. Direct Debits exhibit lower churn, indicating </a:t>
            </a:r>
            <a:r>
              <a:rPr lang="en-US" sz="1400" dirty="0" smtClean="0"/>
              <a:t>the </a:t>
            </a:r>
            <a:r>
              <a:rPr lang="en-US" sz="1400" dirty="0" smtClean="0"/>
              <a:t>stability and convenience in payment methods.</a:t>
            </a:r>
          </a:p>
          <a:p>
            <a:pPr marL="285750" indent="-285750">
              <a:buFont typeface="Arial" pitchFamily="34" charset="0"/>
              <a:buChar char="•"/>
            </a:pPr>
            <a:r>
              <a:rPr lang="en-US" sz="1400" dirty="0" smtClean="0"/>
              <a:t>Financial Engagement Needs – Customers facing financial pressures, especially on payment plans, exhibit higher initial churn rate.</a:t>
            </a:r>
            <a:endParaRPr lang="en-IN" sz="1400" dirty="0"/>
          </a:p>
        </p:txBody>
      </p:sp>
      <p:sp>
        <p:nvSpPr>
          <p:cNvPr id="4" name="TextBox 3"/>
          <p:cNvSpPr txBox="1"/>
          <p:nvPr/>
        </p:nvSpPr>
        <p:spPr>
          <a:xfrm>
            <a:off x="622598" y="3141762"/>
            <a:ext cx="10945216" cy="2677656"/>
          </a:xfrm>
          <a:prstGeom prst="rect">
            <a:avLst/>
          </a:prstGeom>
          <a:noFill/>
        </p:spPr>
        <p:txBody>
          <a:bodyPr wrap="square" rtlCol="0">
            <a:spAutoFit/>
          </a:bodyPr>
          <a:lstStyle/>
          <a:p>
            <a:r>
              <a:rPr lang="en-US" sz="1400" b="1" dirty="0" smtClean="0"/>
              <a:t>Strategic Recommendations for Enhanced Retention:</a:t>
            </a:r>
          </a:p>
          <a:p>
            <a:pPr marL="285750" indent="-285750">
              <a:buFont typeface="Arial" pitchFamily="34" charset="0"/>
              <a:buChar char="•"/>
            </a:pPr>
            <a:r>
              <a:rPr lang="en-US" sz="1400" dirty="0" smtClean="0"/>
              <a:t>Strengthen onboarding and Early engagement – Implement robust onboarding processes including </a:t>
            </a:r>
            <a:r>
              <a:rPr lang="en-US" sz="1400" dirty="0" err="1" smtClean="0"/>
              <a:t>personalised</a:t>
            </a:r>
            <a:r>
              <a:rPr lang="en-US" sz="1400" dirty="0" smtClean="0"/>
              <a:t> communications and targeted offers to address unique needs within the first 20 months. Enhance customer experience during this vulnerable phase to build strong foundation for long term loyalty.</a:t>
            </a:r>
          </a:p>
          <a:p>
            <a:pPr marL="285750" indent="-285750">
              <a:buFont typeface="Arial" pitchFamily="34" charset="0"/>
              <a:buChar char="•"/>
            </a:pPr>
            <a:r>
              <a:rPr lang="en-US" sz="1400" dirty="0" smtClean="0"/>
              <a:t>Seasonal Engagement Initiatives – Develop targeted marketing campaigns and special offers tailored to the months where churn peaks are observed.</a:t>
            </a:r>
          </a:p>
          <a:p>
            <a:pPr marL="285750" indent="-285750">
              <a:buFont typeface="Arial" pitchFamily="34" charset="0"/>
              <a:buChar char="•"/>
            </a:pPr>
            <a:r>
              <a:rPr lang="en-US" sz="1400" dirty="0" err="1" smtClean="0"/>
              <a:t>Optimise</a:t>
            </a:r>
            <a:r>
              <a:rPr lang="en-US" sz="1400" dirty="0" smtClean="0"/>
              <a:t> Payment Frequency and Methods – Encourage the adoption of direct debit by offering incentives, as it aligns with lower churn rate. Additionally provide support for customers on quarterly payment plans to reduce their higher churn rate.</a:t>
            </a:r>
          </a:p>
          <a:p>
            <a:pPr marL="285750" indent="-285750">
              <a:buFont typeface="Arial" pitchFamily="34" charset="0"/>
              <a:buChar char="•"/>
            </a:pPr>
            <a:r>
              <a:rPr lang="en-US" sz="1400" dirty="0" smtClean="0"/>
              <a:t>Tailored Communication for different segments – Refine communication strategies based on customer preferences and </a:t>
            </a:r>
            <a:r>
              <a:rPr lang="en-US" sz="1400" dirty="0" err="1" smtClean="0"/>
              <a:t>behaviours</a:t>
            </a:r>
            <a:r>
              <a:rPr lang="en-US" sz="1400" dirty="0" smtClean="0"/>
              <a:t> across different segments.</a:t>
            </a:r>
          </a:p>
          <a:p>
            <a:pPr marL="285750" indent="-285750">
              <a:buFont typeface="Arial" pitchFamily="34" charset="0"/>
              <a:buChar char="•"/>
            </a:pPr>
            <a:r>
              <a:rPr lang="en-US" sz="1400" dirty="0" smtClean="0"/>
              <a:t>Proactive Financial Support – Offer flexible payment restructuring and early financial advice, particularly to new customers on payment plans. This can help alleviate financial pressures and improve satisfaction, thereby reducing churn.</a:t>
            </a:r>
          </a:p>
        </p:txBody>
      </p:sp>
    </p:spTree>
    <p:extLst>
      <p:ext uri="{BB962C8B-B14F-4D97-AF65-F5344CB8AC3E}">
        <p14:creationId xmlns:p14="http://schemas.microsoft.com/office/powerpoint/2010/main" val="259206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Overview</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270670" y="1773610"/>
            <a:ext cx="9145016" cy="1569660"/>
          </a:xfrm>
          <a:prstGeom prst="rect">
            <a:avLst/>
          </a:prstGeom>
          <a:noFill/>
        </p:spPr>
        <p:txBody>
          <a:bodyPr wrap="square" rtlCol="0">
            <a:spAutoFit/>
          </a:bodyPr>
          <a:lstStyle/>
          <a:p>
            <a:r>
              <a:rPr lang="en-US" sz="2400" b="1" u="sng" dirty="0" smtClean="0"/>
              <a:t>Goals:</a:t>
            </a:r>
          </a:p>
          <a:p>
            <a:r>
              <a:rPr lang="en-US" sz="2400" b="1" dirty="0" smtClean="0"/>
              <a:t>Use the Customer Sample Dataset to:</a:t>
            </a:r>
          </a:p>
          <a:p>
            <a:pPr marL="285750" indent="-285750">
              <a:buFont typeface="Arial" pitchFamily="34" charset="0"/>
              <a:buChar char="•"/>
            </a:pPr>
            <a:r>
              <a:rPr lang="en-US" sz="2400" dirty="0" smtClean="0"/>
              <a:t>Present an analysis why customers have left ScottishPower</a:t>
            </a:r>
          </a:p>
          <a:p>
            <a:pPr marL="285750" indent="-285750">
              <a:buFont typeface="Arial" pitchFamily="34" charset="0"/>
              <a:buChar char="•"/>
            </a:pPr>
            <a:endParaRPr lang="en-IN" sz="2400" b="1" dirty="0"/>
          </a:p>
        </p:txBody>
      </p:sp>
      <p:sp>
        <p:nvSpPr>
          <p:cNvPr id="4" name="TextBox 3"/>
          <p:cNvSpPr txBox="1"/>
          <p:nvPr/>
        </p:nvSpPr>
        <p:spPr>
          <a:xfrm>
            <a:off x="1270670" y="3429794"/>
            <a:ext cx="9145016" cy="1200329"/>
          </a:xfrm>
          <a:prstGeom prst="rect">
            <a:avLst/>
          </a:prstGeom>
          <a:noFill/>
        </p:spPr>
        <p:txBody>
          <a:bodyPr wrap="square" rtlCol="0">
            <a:spAutoFit/>
          </a:bodyPr>
          <a:lstStyle/>
          <a:p>
            <a:r>
              <a:rPr lang="en-US" sz="2400" dirty="0" smtClean="0"/>
              <a:t>The presentation is divided into two categories.</a:t>
            </a:r>
          </a:p>
          <a:p>
            <a:pPr marL="285750" indent="-285750">
              <a:buFont typeface="Arial" pitchFamily="34" charset="0"/>
              <a:buChar char="•"/>
            </a:pPr>
            <a:r>
              <a:rPr lang="en-US" sz="2400" dirty="0" smtClean="0"/>
              <a:t>Exploratory Data Analysis </a:t>
            </a:r>
          </a:p>
          <a:p>
            <a:pPr marL="285750" indent="-285750">
              <a:buFont typeface="Arial" pitchFamily="34" charset="0"/>
              <a:buChar char="•"/>
            </a:pPr>
            <a:r>
              <a:rPr lang="en-US" sz="2400" dirty="0" smtClean="0"/>
              <a:t>Machine Learning Modeling</a:t>
            </a:r>
            <a:endParaRPr lang="en-IN" sz="2400" dirty="0"/>
          </a:p>
        </p:txBody>
      </p:sp>
    </p:spTree>
    <p:extLst>
      <p:ext uri="{BB962C8B-B14F-4D97-AF65-F5344CB8AC3E}">
        <p14:creationId xmlns:p14="http://schemas.microsoft.com/office/powerpoint/2010/main" val="204328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598" y="2421682"/>
            <a:ext cx="10945216" cy="1200329"/>
          </a:xfrm>
          <a:prstGeom prst="rect">
            <a:avLst/>
          </a:prstGeom>
          <a:noFill/>
        </p:spPr>
        <p:txBody>
          <a:bodyPr wrap="square" rtlCol="0">
            <a:spAutoFit/>
          </a:bodyPr>
          <a:lstStyle/>
          <a:p>
            <a:pPr algn="ctr"/>
            <a:r>
              <a:rPr lang="en-US" sz="7200" b="1" dirty="0" smtClean="0"/>
              <a:t>Thank You</a:t>
            </a:r>
            <a:endParaRPr lang="en-IN" sz="7200" dirty="0"/>
          </a:p>
        </p:txBody>
      </p:sp>
    </p:spTree>
    <p:extLst>
      <p:ext uri="{BB962C8B-B14F-4D97-AF65-F5344CB8AC3E}">
        <p14:creationId xmlns:p14="http://schemas.microsoft.com/office/powerpoint/2010/main" val="20708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www.slideteam.net/media/catalog/product/cache/1280x720/q/u/question_ppt_powerpoint_presentation_file_pictures_Slid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718" y="693490"/>
            <a:ext cx="8875536" cy="499249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89161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89434"/>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Outline</a:t>
            </a:r>
            <a:r>
              <a:rPr kumimoji="0" lang="en-US" sz="2400" b="0" i="0" u="none" strike="noStrike" kern="1200" cap="none" spc="0" normalizeH="0" noProof="0" dirty="0" smtClean="0">
                <a:ln>
                  <a:noFill/>
                </a:ln>
                <a:solidFill>
                  <a:srgbClr val="FFFEFE"/>
                </a:solidFill>
                <a:effectLst/>
                <a:uLnTx/>
                <a:uFillTx/>
                <a:latin typeface="Arial" panose="020B0604020202020204" pitchFamily="34" charset="0"/>
                <a:cs typeface="Arial" panose="020B0604020202020204" pitchFamily="34" charset="0"/>
              </a:rPr>
              <a:t> of the Analysis Report</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5" name="TextBox 4"/>
          <p:cNvSpPr txBox="1"/>
          <p:nvPr/>
        </p:nvSpPr>
        <p:spPr>
          <a:xfrm>
            <a:off x="262558" y="1053530"/>
            <a:ext cx="9145016" cy="7386638"/>
          </a:xfrm>
          <a:prstGeom prst="rect">
            <a:avLst/>
          </a:prstGeom>
          <a:noFill/>
        </p:spPr>
        <p:txBody>
          <a:bodyPr wrap="square" rtlCol="0">
            <a:spAutoFit/>
          </a:bodyPr>
          <a:lstStyle/>
          <a:p>
            <a:pPr marL="285750" indent="-285750">
              <a:lnSpc>
                <a:spcPct val="150000"/>
              </a:lnSpc>
              <a:buFont typeface="Arial" pitchFamily="34" charset="0"/>
              <a:buChar char="•"/>
            </a:pPr>
            <a:r>
              <a:rPr lang="en-US" b="1" dirty="0" smtClean="0"/>
              <a:t>Data Preprocessing</a:t>
            </a:r>
          </a:p>
          <a:p>
            <a:pPr marL="285750" indent="-285750">
              <a:lnSpc>
                <a:spcPct val="150000"/>
              </a:lnSpc>
              <a:buFont typeface="Arial" pitchFamily="34" charset="0"/>
              <a:buChar char="•"/>
            </a:pPr>
            <a:r>
              <a:rPr lang="en-US" b="1" dirty="0" smtClean="0"/>
              <a:t>Exploratory Data Analysis</a:t>
            </a:r>
          </a:p>
          <a:p>
            <a:pPr marL="285750" indent="-285750">
              <a:lnSpc>
                <a:spcPct val="150000"/>
              </a:lnSpc>
              <a:buFont typeface="Arial" pitchFamily="34" charset="0"/>
              <a:buChar char="•"/>
            </a:pPr>
            <a:r>
              <a:rPr lang="en-US" b="1" dirty="0" smtClean="0"/>
              <a:t>Churn Rate and Churn Trend</a:t>
            </a:r>
          </a:p>
          <a:p>
            <a:pPr marL="285750" indent="-285750">
              <a:lnSpc>
                <a:spcPct val="150000"/>
              </a:lnSpc>
              <a:buFont typeface="Arial" pitchFamily="34" charset="0"/>
              <a:buChar char="•"/>
            </a:pPr>
            <a:r>
              <a:rPr lang="en-US" b="1" dirty="0" smtClean="0"/>
              <a:t>Seasonal Fluctuations</a:t>
            </a:r>
          </a:p>
          <a:p>
            <a:pPr marL="285750" indent="-285750">
              <a:lnSpc>
                <a:spcPct val="150000"/>
              </a:lnSpc>
              <a:buFont typeface="Arial" pitchFamily="34" charset="0"/>
              <a:buChar char="•"/>
            </a:pPr>
            <a:r>
              <a:rPr lang="en-US" b="1" dirty="0" smtClean="0"/>
              <a:t>Churn rate by Tenure Months</a:t>
            </a:r>
          </a:p>
          <a:p>
            <a:pPr marL="285750" indent="-285750">
              <a:lnSpc>
                <a:spcPct val="150000"/>
              </a:lnSpc>
              <a:buFont typeface="Arial" pitchFamily="34" charset="0"/>
              <a:buChar char="•"/>
            </a:pPr>
            <a:r>
              <a:rPr lang="en-US" b="1" dirty="0" smtClean="0"/>
              <a:t>Customer Segmentation (Demographic Analysis)</a:t>
            </a:r>
          </a:p>
          <a:p>
            <a:pPr marL="285750" indent="-285750">
              <a:lnSpc>
                <a:spcPct val="150000"/>
              </a:lnSpc>
              <a:buFont typeface="Arial" pitchFamily="34" charset="0"/>
              <a:buChar char="•"/>
            </a:pPr>
            <a:r>
              <a:rPr lang="en-US" b="1" dirty="0" smtClean="0"/>
              <a:t>Customer Segmentation (</a:t>
            </a:r>
            <a:r>
              <a:rPr lang="en-US" b="1" dirty="0" err="1" smtClean="0"/>
              <a:t>Behavioural</a:t>
            </a:r>
            <a:r>
              <a:rPr lang="en-US" b="1" dirty="0" smtClean="0"/>
              <a:t> Analysis)</a:t>
            </a:r>
          </a:p>
          <a:p>
            <a:pPr marL="285750" indent="-285750">
              <a:lnSpc>
                <a:spcPct val="150000"/>
              </a:lnSpc>
              <a:buFont typeface="Arial" pitchFamily="34" charset="0"/>
              <a:buChar char="•"/>
            </a:pPr>
            <a:r>
              <a:rPr lang="en-US" b="1" dirty="0" smtClean="0"/>
              <a:t>Customer Segmentation (Risk and Financial Analysis)</a:t>
            </a:r>
          </a:p>
          <a:p>
            <a:pPr marL="285750" indent="-285750">
              <a:lnSpc>
                <a:spcPct val="150000"/>
              </a:lnSpc>
              <a:buFont typeface="Arial" pitchFamily="34" charset="0"/>
              <a:buChar char="•"/>
            </a:pPr>
            <a:r>
              <a:rPr lang="en-US" b="1" dirty="0" smtClean="0"/>
              <a:t>Feature Importance (Short Term Customers)</a:t>
            </a:r>
          </a:p>
          <a:p>
            <a:pPr marL="285750" indent="-285750">
              <a:lnSpc>
                <a:spcPct val="150000"/>
              </a:lnSpc>
              <a:buFont typeface="Arial" pitchFamily="34" charset="0"/>
              <a:buChar char="•"/>
            </a:pPr>
            <a:r>
              <a:rPr lang="en-US" b="1" dirty="0" smtClean="0"/>
              <a:t>Feature Importance (Long Term Customers)</a:t>
            </a:r>
          </a:p>
          <a:p>
            <a:pPr marL="285750" indent="-285750">
              <a:lnSpc>
                <a:spcPct val="150000"/>
              </a:lnSpc>
              <a:buFont typeface="Arial" pitchFamily="34" charset="0"/>
              <a:buChar char="•"/>
            </a:pPr>
            <a:r>
              <a:rPr lang="en-US" b="1" dirty="0" smtClean="0"/>
              <a:t>Modeling</a:t>
            </a:r>
          </a:p>
          <a:p>
            <a:pPr marL="285750" indent="-285750">
              <a:lnSpc>
                <a:spcPct val="150000"/>
              </a:lnSpc>
              <a:buFont typeface="Arial" pitchFamily="34" charset="0"/>
              <a:buChar char="•"/>
            </a:pPr>
            <a:r>
              <a:rPr lang="en-US" b="1" dirty="0" smtClean="0"/>
              <a:t>Conclusion</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IN" sz="2400" b="1" dirty="0"/>
          </a:p>
        </p:txBody>
      </p:sp>
    </p:spTree>
    <p:extLst>
      <p:ext uri="{BB962C8B-B14F-4D97-AF65-F5344CB8AC3E}">
        <p14:creationId xmlns:p14="http://schemas.microsoft.com/office/powerpoint/2010/main" val="252058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Data Processing</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90550" y="1000265"/>
            <a:ext cx="11665296" cy="738664"/>
          </a:xfrm>
          <a:prstGeom prst="rect">
            <a:avLst/>
          </a:prstGeom>
          <a:noFill/>
        </p:spPr>
        <p:txBody>
          <a:bodyPr wrap="square" rtlCol="0">
            <a:spAutoFit/>
          </a:bodyPr>
          <a:lstStyle/>
          <a:p>
            <a:r>
              <a:rPr lang="en-US" b="1" u="sng" dirty="0" smtClean="0"/>
              <a:t>Objective: </a:t>
            </a:r>
            <a:r>
              <a:rPr lang="en-US" dirty="0" smtClean="0"/>
              <a:t>Prepare the data for analysis by removing and modifying data</a:t>
            </a:r>
          </a:p>
          <a:p>
            <a:pPr marL="285750" indent="-285750">
              <a:buFont typeface="Arial" pitchFamily="34" charset="0"/>
              <a:buChar char="•"/>
            </a:pPr>
            <a:endParaRPr lang="en-IN" sz="2400" b="1" dirty="0"/>
          </a:p>
        </p:txBody>
      </p:sp>
      <p:sp>
        <p:nvSpPr>
          <p:cNvPr id="4" name="Rectangle 3">
            <a:extLst>
              <a:ext uri="{FF2B5EF4-FFF2-40B4-BE49-F238E27FC236}">
                <a16:creationId xmlns="" xmlns:a16="http://schemas.microsoft.com/office/drawing/2014/main" id="{29F0F229-5855-4319-82B4-789128860A9C}"/>
              </a:ext>
            </a:extLst>
          </p:cNvPr>
          <p:cNvSpPr/>
          <p:nvPr/>
        </p:nvSpPr>
        <p:spPr>
          <a:xfrm>
            <a:off x="118542" y="1917626"/>
            <a:ext cx="2514600" cy="466725"/>
          </a:xfrm>
          <a:prstGeom prst="rect">
            <a:avLst/>
          </a:prstGeom>
          <a:solidFill>
            <a:srgbClr val="32A19B"/>
          </a:solidFill>
          <a:ln>
            <a:solidFill>
              <a:srgbClr val="32A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smtClean="0">
                <a:latin typeface="Roboto" panose="02000000000000000000" pitchFamily="2" charset="0"/>
                <a:ea typeface="Roboto" panose="02000000000000000000" pitchFamily="2" charset="0"/>
              </a:rPr>
              <a:t>Categorical</a:t>
            </a:r>
            <a:endParaRPr lang="en-GB" sz="2000" b="1" dirty="0">
              <a:latin typeface="Roboto" panose="02000000000000000000" pitchFamily="2" charset="0"/>
              <a:ea typeface="Roboto" panose="02000000000000000000" pitchFamily="2" charset="0"/>
            </a:endParaRPr>
          </a:p>
        </p:txBody>
      </p:sp>
      <p:sp>
        <p:nvSpPr>
          <p:cNvPr id="5" name="Rectangle 4">
            <a:extLst>
              <a:ext uri="{FF2B5EF4-FFF2-40B4-BE49-F238E27FC236}">
                <a16:creationId xmlns="" xmlns:a16="http://schemas.microsoft.com/office/drawing/2014/main" id="{29F0F229-5855-4319-82B4-789128860A9C}"/>
              </a:ext>
            </a:extLst>
          </p:cNvPr>
          <p:cNvSpPr/>
          <p:nvPr/>
        </p:nvSpPr>
        <p:spPr>
          <a:xfrm>
            <a:off x="4325652" y="1917626"/>
            <a:ext cx="2514600" cy="466725"/>
          </a:xfrm>
          <a:prstGeom prst="rect">
            <a:avLst/>
          </a:prstGeom>
          <a:solidFill>
            <a:srgbClr val="32A19B"/>
          </a:solidFill>
          <a:ln>
            <a:solidFill>
              <a:srgbClr val="32A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smtClean="0">
                <a:latin typeface="Roboto" panose="02000000000000000000" pitchFamily="2" charset="0"/>
                <a:ea typeface="Roboto" panose="02000000000000000000" pitchFamily="2" charset="0"/>
              </a:rPr>
              <a:t>Missing Values</a:t>
            </a:r>
            <a:endParaRPr lang="en-GB" sz="2000" b="1" dirty="0">
              <a:latin typeface="Roboto" panose="02000000000000000000" pitchFamily="2" charset="0"/>
              <a:ea typeface="Roboto" panose="02000000000000000000" pitchFamily="2" charset="0"/>
            </a:endParaRPr>
          </a:p>
        </p:txBody>
      </p:sp>
      <p:sp>
        <p:nvSpPr>
          <p:cNvPr id="6" name="TextBox 5"/>
          <p:cNvSpPr txBox="1"/>
          <p:nvPr/>
        </p:nvSpPr>
        <p:spPr>
          <a:xfrm>
            <a:off x="139155" y="2685753"/>
            <a:ext cx="2514600" cy="1477328"/>
          </a:xfrm>
          <a:prstGeom prst="rect">
            <a:avLst/>
          </a:prstGeom>
          <a:noFill/>
        </p:spPr>
        <p:txBody>
          <a:bodyPr wrap="square" rtlCol="0">
            <a:spAutoFit/>
          </a:bodyPr>
          <a:lstStyle/>
          <a:p>
            <a:pPr marL="285750" indent="-285750">
              <a:buFont typeface="Arial" pitchFamily="34" charset="0"/>
              <a:buChar char="•"/>
            </a:pPr>
            <a:r>
              <a:rPr lang="en-US" dirty="0" smtClean="0"/>
              <a:t>Found appropriate level of detail.</a:t>
            </a:r>
          </a:p>
          <a:p>
            <a:pPr marL="285750" indent="-285750">
              <a:buFont typeface="Arial" pitchFamily="34" charset="0"/>
              <a:buChar char="•"/>
            </a:pPr>
            <a:r>
              <a:rPr lang="en-US" b="1" dirty="0" smtClean="0"/>
              <a:t>Label Encoding </a:t>
            </a:r>
            <a:r>
              <a:rPr lang="en-US" dirty="0" smtClean="0"/>
              <a:t>was used to deal with the categorical variables.</a:t>
            </a:r>
            <a:endParaRPr lang="en-IN" dirty="0"/>
          </a:p>
        </p:txBody>
      </p:sp>
      <p:sp>
        <p:nvSpPr>
          <p:cNvPr id="7" name="TextBox 6"/>
          <p:cNvSpPr txBox="1"/>
          <p:nvPr/>
        </p:nvSpPr>
        <p:spPr>
          <a:xfrm>
            <a:off x="3702546" y="2685753"/>
            <a:ext cx="3760812" cy="2308324"/>
          </a:xfrm>
          <a:prstGeom prst="rect">
            <a:avLst/>
          </a:prstGeom>
          <a:noFill/>
        </p:spPr>
        <p:txBody>
          <a:bodyPr wrap="square" rtlCol="0">
            <a:spAutoFit/>
          </a:bodyPr>
          <a:lstStyle/>
          <a:p>
            <a:pPr marL="285750" indent="-285750">
              <a:buFont typeface="Arial" pitchFamily="34" charset="0"/>
              <a:buChar char="•"/>
            </a:pPr>
            <a:r>
              <a:rPr lang="en-US" dirty="0" smtClean="0"/>
              <a:t>There was a few columns that had the missing values. </a:t>
            </a:r>
            <a:endParaRPr lang="en-US" dirty="0"/>
          </a:p>
          <a:p>
            <a:r>
              <a:rPr lang="en-US" dirty="0"/>
              <a:t> </a:t>
            </a:r>
            <a:r>
              <a:rPr lang="en-IN" dirty="0" err="1" smtClean="0"/>
              <a:t>InstallmentPlan</a:t>
            </a:r>
            <a:r>
              <a:rPr lang="en-IN" dirty="0" smtClean="0"/>
              <a:t> – 54 missing values</a:t>
            </a:r>
          </a:p>
          <a:p>
            <a:r>
              <a:rPr lang="en-IN" dirty="0" err="1" smtClean="0"/>
              <a:t>ComplaintType</a:t>
            </a:r>
            <a:r>
              <a:rPr lang="en-IN" dirty="0" smtClean="0"/>
              <a:t> – 4021 missing values</a:t>
            </a:r>
          </a:p>
          <a:p>
            <a:r>
              <a:rPr lang="en-IN" dirty="0" err="1" smtClean="0"/>
              <a:t>StatusGrouping</a:t>
            </a:r>
            <a:r>
              <a:rPr lang="en-IN" dirty="0" smtClean="0"/>
              <a:t> – 4021 missing values</a:t>
            </a:r>
          </a:p>
          <a:p>
            <a:pPr marL="285750" indent="-285750">
              <a:buFont typeface="Arial" pitchFamily="34" charset="0"/>
              <a:buChar char="•"/>
            </a:pPr>
            <a:r>
              <a:rPr lang="en-US" b="1" dirty="0" smtClean="0"/>
              <a:t>Simple Imputer with Mode imputation </a:t>
            </a:r>
            <a:r>
              <a:rPr lang="en-US" dirty="0" smtClean="0"/>
              <a:t>is used to handle the missing values</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454" y="1410799"/>
            <a:ext cx="3384375" cy="242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7494" y="4166529"/>
            <a:ext cx="3024336" cy="2482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32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Exploratory Data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90550" y="1000265"/>
            <a:ext cx="4752528" cy="738664"/>
          </a:xfrm>
          <a:prstGeom prst="rect">
            <a:avLst/>
          </a:prstGeom>
          <a:noFill/>
        </p:spPr>
        <p:txBody>
          <a:bodyPr wrap="square" rtlCol="0">
            <a:spAutoFit/>
          </a:bodyPr>
          <a:lstStyle/>
          <a:p>
            <a:r>
              <a:rPr lang="en-US" dirty="0" smtClean="0"/>
              <a:t>Some count plots are made to </a:t>
            </a:r>
            <a:r>
              <a:rPr lang="en-GB" dirty="0" smtClean="0"/>
              <a:t>visualise</a:t>
            </a:r>
            <a:r>
              <a:rPr lang="en-US" dirty="0" smtClean="0"/>
              <a:t> the data.</a:t>
            </a:r>
          </a:p>
          <a:p>
            <a:pPr marL="285750" indent="-285750">
              <a:buFont typeface="Arial" pitchFamily="34" charset="0"/>
              <a:buChar char="•"/>
            </a:pPr>
            <a:endParaRPr lang="en-IN"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6" y="1485578"/>
            <a:ext cx="5193576" cy="227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181" y="1510875"/>
            <a:ext cx="5184577" cy="2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66" y="3983211"/>
            <a:ext cx="5239553" cy="232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9181" y="3983211"/>
            <a:ext cx="5291884" cy="237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04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Exploratory Data Analysis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90550" y="1000265"/>
            <a:ext cx="9001000" cy="738664"/>
          </a:xfrm>
          <a:prstGeom prst="rect">
            <a:avLst/>
          </a:prstGeom>
          <a:noFill/>
        </p:spPr>
        <p:txBody>
          <a:bodyPr wrap="square" rtlCol="0">
            <a:spAutoFit/>
          </a:bodyPr>
          <a:lstStyle/>
          <a:p>
            <a:r>
              <a:rPr lang="en-US" dirty="0" smtClean="0"/>
              <a:t>Some more count plots are made to </a:t>
            </a:r>
            <a:r>
              <a:rPr lang="en-GB" dirty="0" smtClean="0"/>
              <a:t>visualise</a:t>
            </a:r>
            <a:r>
              <a:rPr lang="en-US" dirty="0" smtClean="0"/>
              <a:t> the data for the variables with more categories.</a:t>
            </a:r>
          </a:p>
          <a:p>
            <a:pPr marL="285750" indent="-285750">
              <a:buFont typeface="Arial" pitchFamily="34" charset="0"/>
              <a:buChar char="•"/>
            </a:pPr>
            <a:endParaRPr lang="en-IN"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2" y="1382967"/>
            <a:ext cx="4867466" cy="2988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50" y="1428428"/>
            <a:ext cx="4953199" cy="31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550" y="4869954"/>
            <a:ext cx="11665296" cy="1569660"/>
          </a:xfrm>
          <a:prstGeom prst="rect">
            <a:avLst/>
          </a:prstGeom>
          <a:noFill/>
        </p:spPr>
        <p:txBody>
          <a:bodyPr wrap="square" rtlCol="0">
            <a:spAutoFit/>
          </a:bodyPr>
          <a:lstStyle/>
          <a:p>
            <a:pPr marL="285750" indent="-285750">
              <a:buFont typeface="Arial" pitchFamily="34" charset="0"/>
              <a:buChar char="•"/>
            </a:pPr>
            <a:r>
              <a:rPr lang="en-US" dirty="0" smtClean="0"/>
              <a:t>From the first plot,  some of the groups like Municipal tenants, Rental Hubs, Aspiring Homemakers are tend to churn more compared to the rest of the groups.</a:t>
            </a:r>
          </a:p>
          <a:p>
            <a:pPr marL="285750" indent="-285750">
              <a:buFont typeface="Arial" pitchFamily="34" charset="0"/>
              <a:buChar char="•"/>
            </a:pPr>
            <a:r>
              <a:rPr lang="en-US" dirty="0" smtClean="0"/>
              <a:t>From the second plot, types like, Single Essentials, Families on a Budget, Renting Rooms, </a:t>
            </a:r>
            <a:r>
              <a:rPr lang="en-US" dirty="0" err="1" smtClean="0"/>
              <a:t>Flatlet</a:t>
            </a:r>
            <a:r>
              <a:rPr lang="en-US" dirty="0" smtClean="0"/>
              <a:t> senior etc. are tend to churn more when compared to the rest of the types.</a:t>
            </a:r>
          </a:p>
          <a:p>
            <a:pPr marL="285750" indent="-285750">
              <a:buFont typeface="Arial" pitchFamily="34" charset="0"/>
              <a:buChar char="•"/>
            </a:pPr>
            <a:endParaRPr lang="en-IN" sz="2400" b="1" dirty="0"/>
          </a:p>
        </p:txBody>
      </p:sp>
    </p:spTree>
    <p:extLst>
      <p:ext uri="{BB962C8B-B14F-4D97-AF65-F5344CB8AC3E}">
        <p14:creationId xmlns:p14="http://schemas.microsoft.com/office/powerpoint/2010/main" val="312492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Churn Rate and Churn Rate Trend</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63790" y="922289"/>
            <a:ext cx="10081120" cy="923330"/>
          </a:xfrm>
          <a:prstGeom prst="rect">
            <a:avLst/>
          </a:prstGeom>
          <a:noFill/>
        </p:spPr>
        <p:txBody>
          <a:bodyPr wrap="square" rtlCol="0">
            <a:spAutoFit/>
          </a:bodyPr>
          <a:lstStyle/>
          <a:p>
            <a:r>
              <a:rPr lang="en-US" dirty="0" smtClean="0"/>
              <a:t>Using the churned customers and the total number of customers Churn rate was found to be 20%</a:t>
            </a:r>
          </a:p>
          <a:p>
            <a:r>
              <a:rPr lang="en-US" dirty="0" smtClean="0"/>
              <a:t>The calculation used was </a:t>
            </a:r>
          </a:p>
          <a:p>
            <a:r>
              <a:rPr lang="en-US" dirty="0" smtClean="0"/>
              <a:t>Churn Rate = (Churned Customers / Total Customers) * 100</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50" y="1807519"/>
            <a:ext cx="617267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3604" y="5431542"/>
            <a:ext cx="11096178" cy="1200329"/>
          </a:xfrm>
          <a:prstGeom prst="rect">
            <a:avLst/>
          </a:prstGeom>
          <a:noFill/>
        </p:spPr>
        <p:txBody>
          <a:bodyPr wrap="square" rtlCol="0">
            <a:spAutoFit/>
          </a:bodyPr>
          <a:lstStyle/>
          <a:p>
            <a:r>
              <a:rPr lang="en-US" dirty="0" smtClean="0"/>
              <a:t>The Churn rate over time remains stable, indicating consistent customer retention. This suggests that our efforts in maintaining customer satisfaction and loyalty are effectively preventing significant fluctuations in customer attrition. A stable churn rate also provides predictability for future revenue streams, allowing us to focus on growth and acquisition strategies with confidence, knowing that our existing customer base remains steady.</a:t>
            </a:r>
            <a:endParaRPr lang="en-IN" dirty="0"/>
          </a:p>
        </p:txBody>
      </p:sp>
    </p:spTree>
    <p:extLst>
      <p:ext uri="{BB962C8B-B14F-4D97-AF65-F5344CB8AC3E}">
        <p14:creationId xmlns:p14="http://schemas.microsoft.com/office/powerpoint/2010/main" val="186211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54" y="1291620"/>
            <a:ext cx="6627413" cy="357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Seasonal Fluctuations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4" name="TextBox 3"/>
          <p:cNvSpPr txBox="1"/>
          <p:nvPr/>
        </p:nvSpPr>
        <p:spPr>
          <a:xfrm>
            <a:off x="163789" y="922289"/>
            <a:ext cx="11188001" cy="369332"/>
          </a:xfrm>
          <a:prstGeom prst="rect">
            <a:avLst/>
          </a:prstGeom>
          <a:noFill/>
        </p:spPr>
        <p:txBody>
          <a:bodyPr wrap="square" rtlCol="0">
            <a:spAutoFit/>
          </a:bodyPr>
          <a:lstStyle/>
          <a:p>
            <a:r>
              <a:rPr lang="en-US" dirty="0" smtClean="0"/>
              <a:t>Seasonal Fluctuations refers to the regular, predictable changes in data that occur at specific intervals within a year.</a:t>
            </a:r>
            <a:endParaRPr lang="en-IN" dirty="0"/>
          </a:p>
        </p:txBody>
      </p:sp>
      <p:sp>
        <p:nvSpPr>
          <p:cNvPr id="5" name="TextBox 4"/>
          <p:cNvSpPr txBox="1"/>
          <p:nvPr/>
        </p:nvSpPr>
        <p:spPr>
          <a:xfrm>
            <a:off x="186659" y="5013970"/>
            <a:ext cx="11188001" cy="1477328"/>
          </a:xfrm>
          <a:prstGeom prst="rect">
            <a:avLst/>
          </a:prstGeom>
          <a:noFill/>
        </p:spPr>
        <p:txBody>
          <a:bodyPr wrap="square" rtlCol="0">
            <a:spAutoFit/>
          </a:bodyPr>
          <a:lstStyle/>
          <a:p>
            <a:r>
              <a:rPr lang="en-US" dirty="0" smtClean="0"/>
              <a:t>The churn rate exhibits stable seasonal fluctuations during months 5 and 6, reflecting predictable customer </a:t>
            </a:r>
            <a:r>
              <a:rPr lang="en-US" dirty="0" err="1" smtClean="0"/>
              <a:t>behaviour</a:t>
            </a:r>
            <a:r>
              <a:rPr lang="en-US" dirty="0" smtClean="0"/>
              <a:t> patterns in these periods. However, a notable positive trend emerges as the churn rate begins to decrease consistently after month 6. This decline suggests that recent initiatives, such as targeted retention campaigns or product enhancements, are effectively reducing customer attrition, positioning us for stronger long-term retention and customer loyalty.</a:t>
            </a:r>
            <a:endParaRPr lang="en-IN" dirty="0"/>
          </a:p>
        </p:txBody>
      </p:sp>
    </p:spTree>
    <p:extLst>
      <p:ext uri="{BB962C8B-B14F-4D97-AF65-F5344CB8AC3E}">
        <p14:creationId xmlns:p14="http://schemas.microsoft.com/office/powerpoint/2010/main" val="281894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3D86438-1F2F-454D-BE18-F512E9DE2FD7}"/>
              </a:ext>
            </a:extLst>
          </p:cNvPr>
          <p:cNvSpPr/>
          <p:nvPr/>
        </p:nvSpPr>
        <p:spPr>
          <a:xfrm>
            <a:off x="0" y="190800"/>
            <a:ext cx="8263890" cy="652909"/>
          </a:xfrm>
          <a:prstGeom prst="rect">
            <a:avLst/>
          </a:prstGeom>
          <a:solidFill>
            <a:srgbClr val="01A19B"/>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EFE"/>
                </a:solidFill>
                <a:effectLst/>
                <a:uLnTx/>
                <a:uFillTx/>
                <a:latin typeface="Arial" panose="020B0604020202020204" pitchFamily="34" charset="0"/>
                <a:cs typeface="Arial" panose="020B0604020202020204" pitchFamily="34" charset="0"/>
              </a:rPr>
              <a:t>Churn Rate</a:t>
            </a:r>
            <a:r>
              <a:rPr kumimoji="0" lang="en-US" sz="2400" b="0" i="0" u="none" strike="noStrike" kern="1200" cap="none" spc="0" normalizeH="0" noProof="0" dirty="0" smtClean="0">
                <a:ln>
                  <a:noFill/>
                </a:ln>
                <a:solidFill>
                  <a:srgbClr val="FFFEFE"/>
                </a:solidFill>
                <a:effectLst/>
                <a:uLnTx/>
                <a:uFillTx/>
                <a:latin typeface="Arial" panose="020B0604020202020204" pitchFamily="34" charset="0"/>
                <a:cs typeface="Arial" panose="020B0604020202020204" pitchFamily="34" charset="0"/>
              </a:rPr>
              <a:t> by Tenure Months</a:t>
            </a:r>
            <a:endParaRPr kumimoji="0" lang="en-US" sz="2400" b="0" i="0" u="none" strike="noStrike" kern="1200" cap="none" spc="0" normalizeH="0" baseline="0" noProof="0" dirty="0">
              <a:ln>
                <a:noFill/>
              </a:ln>
              <a:solidFill>
                <a:srgbClr val="FFFEFE"/>
              </a:solidFill>
              <a:effectLst/>
              <a:uLnTx/>
              <a:uFillTx/>
              <a:latin typeface="Arial" panose="020B0604020202020204" pitchFamily="34" charset="0"/>
              <a:cs typeface="Arial" panose="020B0604020202020204" pitchFamily="34" charset="0"/>
            </a:endParaRPr>
          </a:p>
        </p:txBody>
      </p:sp>
      <p:sp>
        <p:nvSpPr>
          <p:cNvPr id="3" name="TextBox 2"/>
          <p:cNvSpPr txBox="1"/>
          <p:nvPr/>
        </p:nvSpPr>
        <p:spPr>
          <a:xfrm>
            <a:off x="163790" y="868949"/>
            <a:ext cx="11043984" cy="1077218"/>
          </a:xfrm>
          <a:prstGeom prst="rect">
            <a:avLst/>
          </a:prstGeom>
          <a:noFill/>
        </p:spPr>
        <p:txBody>
          <a:bodyPr wrap="square" rtlCol="0">
            <a:spAutoFit/>
          </a:bodyPr>
          <a:lstStyle/>
          <a:p>
            <a:pPr marL="285750" indent="-285750">
              <a:buFont typeface="Arial" pitchFamily="34" charset="0"/>
              <a:buChar char="•"/>
            </a:pPr>
            <a:r>
              <a:rPr lang="en-US" sz="1600" dirty="0" smtClean="0"/>
              <a:t>Tenure months is a metric that represents the total duration (in months) that a customer has been with a company or using a service.</a:t>
            </a:r>
          </a:p>
          <a:p>
            <a:pPr marL="285750" indent="-285750">
              <a:buFont typeface="Arial" pitchFamily="34" charset="0"/>
              <a:buChar char="•"/>
            </a:pPr>
            <a:r>
              <a:rPr lang="en-US" sz="1600" dirty="0" smtClean="0"/>
              <a:t>Tenure Month = (End date – Start date) / 30.44 (which is the avg. no. of days in a month)</a:t>
            </a:r>
          </a:p>
          <a:p>
            <a:pPr marL="285750" indent="-285750">
              <a:buFont typeface="Arial" pitchFamily="34" charset="0"/>
              <a:buChar char="•"/>
            </a:pPr>
            <a:r>
              <a:rPr lang="en-US" sz="1600" dirty="0" smtClean="0"/>
              <a:t>Tenure Months help identify critical periods during which customers are most likely to churn.</a:t>
            </a:r>
            <a:endParaRPr lang="en-IN"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1962582"/>
            <a:ext cx="7148512" cy="345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6190" y="5420292"/>
            <a:ext cx="11323632" cy="1323439"/>
          </a:xfrm>
          <a:prstGeom prst="rect">
            <a:avLst/>
          </a:prstGeom>
          <a:noFill/>
        </p:spPr>
        <p:txBody>
          <a:bodyPr wrap="square" rtlCol="0">
            <a:spAutoFit/>
          </a:bodyPr>
          <a:lstStyle/>
          <a:p>
            <a:r>
              <a:rPr lang="en-US" sz="1600" dirty="0" smtClean="0"/>
              <a:t>Analysis of customer tenure reveals a significant insight. Customers with a tenure of less than 20 months are far more likely to churn. This pattern suggests that the initial period of customer engagement is crucial, If customers do not feel committed or satisfied within the first 20 months, they are highly likely to leave. This highlights the importance of focusing on early retention strategies, such as onboarding experiences, </a:t>
            </a:r>
            <a:r>
              <a:rPr lang="en-US" sz="1600" dirty="0" err="1" smtClean="0"/>
              <a:t>personalised</a:t>
            </a:r>
            <a:r>
              <a:rPr lang="en-US" sz="1600" dirty="0" smtClean="0"/>
              <a:t> communication, and targeted offers, to reduce the churn during this critical period and foster long term loyalty.</a:t>
            </a:r>
            <a:endParaRPr lang="en-IN" sz="1600" dirty="0"/>
          </a:p>
        </p:txBody>
      </p:sp>
    </p:spTree>
    <p:extLst>
      <p:ext uri="{BB962C8B-B14F-4D97-AF65-F5344CB8AC3E}">
        <p14:creationId xmlns:p14="http://schemas.microsoft.com/office/powerpoint/2010/main" val="271847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TotalTime>
  <Words>2443</Words>
  <Application>Microsoft Office PowerPoint</Application>
  <PresentationFormat>Custom</PresentationFormat>
  <Paragraphs>129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29</cp:revision>
  <dcterms:created xsi:type="dcterms:W3CDTF">2024-09-03T16:11:00Z</dcterms:created>
  <dcterms:modified xsi:type="dcterms:W3CDTF">2024-09-04T21:58:37Z</dcterms:modified>
</cp:coreProperties>
</file>