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</p:sldIdLst>
  <p:sldSz cx="10693400" cy="10058400"/>
  <p:notesSz cx="10693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188" y="10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2100" y="878483"/>
            <a:ext cx="4509770" cy="60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7455" marR="5080" indent="-1215390">
              <a:lnSpc>
                <a:spcPct val="1194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THE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Tableau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HR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Scorecard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: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Measuring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Success in </a:t>
            </a:r>
            <a:r>
              <a:rPr sz="1600" b="1" spc="-385" dirty="0">
                <a:latin typeface="Times New Roman"/>
                <a:cs typeface="Times New Roman"/>
              </a:rPr>
              <a:t> </a:t>
            </a:r>
            <a:r>
              <a:rPr sz="1600" b="1" spc="-30" dirty="0">
                <a:latin typeface="Times New Roman"/>
                <a:cs typeface="Times New Roman"/>
              </a:rPr>
              <a:t>Talent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Management</a:t>
            </a:r>
            <a:endParaRPr sz="1600" dirty="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167317"/>
              </p:ext>
            </p:extLst>
          </p:nvPr>
        </p:nvGraphicFramePr>
        <p:xfrm>
          <a:off x="3405822" y="1828800"/>
          <a:ext cx="3730625" cy="1066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5780"/>
                <a:gridCol w="1934845"/>
              </a:tblGrid>
              <a:tr h="213925">
                <a:tc>
                  <a:txBody>
                    <a:bodyPr/>
                    <a:lstStyle/>
                    <a:p>
                      <a:pPr marL="127000">
                        <a:lnSpc>
                          <a:spcPts val="131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A.</a:t>
                      </a:r>
                      <a:r>
                        <a:rPr sz="1200" spc="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KARTHI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31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[C21UG155MAT001]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9559"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N.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POOVARASAN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[C21UG155MAT002]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/>
                </a:tc>
              </a:tr>
              <a:tr h="319277"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S.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SANTHOSH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[C21UG155MAT003]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9054" marB="0"/>
                </a:tc>
              </a:tr>
              <a:tr h="243643">
                <a:tc>
                  <a:txBody>
                    <a:bodyPr/>
                    <a:lstStyle/>
                    <a:p>
                      <a:pPr marL="135890">
                        <a:lnSpc>
                          <a:spcPts val="1360"/>
                        </a:lnSpc>
                        <a:spcBef>
                          <a:spcPts val="45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S.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SRIRAM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360"/>
                        </a:lnSpc>
                        <a:spcBef>
                          <a:spcPts val="45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[C21UG155MAT005]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146300" y="3445510"/>
            <a:ext cx="6324600" cy="1038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0875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Department</a:t>
            </a:r>
            <a:r>
              <a:rPr sz="1600" b="1" dirty="0">
                <a:latin typeface="Times New Roman"/>
                <a:cs typeface="Times New Roman"/>
              </a:rPr>
              <a:t> of </a:t>
            </a:r>
            <a:r>
              <a:rPr sz="1600" b="1" spc="-5" dirty="0">
                <a:latin typeface="Times New Roman"/>
                <a:cs typeface="Times New Roman"/>
              </a:rPr>
              <a:t>Mathematics,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Don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 err="1">
                <a:latin typeface="Times New Roman"/>
                <a:cs typeface="Times New Roman"/>
              </a:rPr>
              <a:t>Bosco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 smtClean="0">
                <a:latin typeface="Times New Roman"/>
                <a:cs typeface="Times New Roman"/>
              </a:rPr>
              <a:t>College</a:t>
            </a:r>
            <a:r>
              <a:rPr lang="en-US" sz="1600" b="1" spc="-5" dirty="0" smtClean="0">
                <a:latin typeface="Times New Roman"/>
                <a:cs typeface="Times New Roman"/>
              </a:rPr>
              <a:t> -</a:t>
            </a:r>
            <a:r>
              <a:rPr sz="1600" b="1" dirty="0" smtClean="0">
                <a:latin typeface="Times New Roman"/>
                <a:cs typeface="Times New Roman"/>
              </a:rPr>
              <a:t>636</a:t>
            </a:r>
            <a:r>
              <a:rPr sz="1600" b="1" spc="-15" dirty="0" smtClean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809</a:t>
            </a:r>
            <a:endParaRPr sz="1600" dirty="0">
              <a:latin typeface="Times New Roman"/>
              <a:cs typeface="Times New Roman"/>
            </a:endParaRPr>
          </a:p>
          <a:p>
            <a:pPr marL="1536065">
              <a:lnSpc>
                <a:spcPct val="100000"/>
              </a:lnSpc>
              <a:spcBef>
                <a:spcPts val="1060"/>
              </a:spcBef>
            </a:pPr>
            <a:r>
              <a:rPr sz="1600" b="1" dirty="0">
                <a:latin typeface="Times New Roman"/>
                <a:cs typeface="Times New Roman"/>
              </a:rPr>
              <a:t>Mentor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name</a:t>
            </a:r>
            <a:r>
              <a:rPr sz="1600" spc="-5" dirty="0">
                <a:latin typeface="Times New Roman"/>
                <a:cs typeface="Times New Roman"/>
              </a:rPr>
              <a:t>: k.JAI</a:t>
            </a:r>
            <a:r>
              <a:rPr sz="1600" spc="-10" dirty="0">
                <a:latin typeface="Times New Roman"/>
                <a:cs typeface="Times New Roman"/>
              </a:rPr>
              <a:t> SHANKAR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1.0: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INTRODUCTION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7700" y="4969889"/>
            <a:ext cx="6706870" cy="16703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Times New Roman"/>
                <a:cs typeface="Times New Roman"/>
              </a:rPr>
              <a:t>Data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visualization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 </a:t>
            </a:r>
            <a:r>
              <a:rPr spc="-5" dirty="0">
                <a:latin typeface="Times New Roman"/>
                <a:cs typeface="Times New Roman"/>
              </a:rPr>
              <a:t>powerful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and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essential tool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field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data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analysis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 smtClean="0">
                <a:latin typeface="Times New Roman"/>
                <a:cs typeface="Times New Roman"/>
              </a:rPr>
              <a:t>and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C</a:t>
            </a:r>
            <a:r>
              <a:rPr spc="-5" dirty="0" smtClean="0">
                <a:latin typeface="Times New Roman"/>
                <a:cs typeface="Times New Roman"/>
              </a:rPr>
              <a:t>ommunication</a:t>
            </a:r>
            <a:r>
              <a:rPr spc="-5" dirty="0">
                <a:latin typeface="Times New Roman"/>
                <a:cs typeface="Times New Roman"/>
              </a:rPr>
              <a:t>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It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involves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representing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data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graphical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or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visual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format,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making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complex </a:t>
            </a:r>
            <a:r>
              <a:rPr spc="-3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information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more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accessible,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understandable,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and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actionable.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Through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various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charts,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graphs, 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maps, and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other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visual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elements,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data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visualization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transforms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raw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data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into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meaningful 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insights,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patterns, and </a:t>
            </a:r>
            <a:r>
              <a:rPr dirty="0">
                <a:latin typeface="Times New Roman"/>
                <a:cs typeface="Times New Roman"/>
              </a:rPr>
              <a:t>trends</a:t>
            </a:r>
            <a:r>
              <a:rPr sz="16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05000" y="7086600"/>
            <a:ext cx="6719570" cy="22788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42875">
              <a:lnSpc>
                <a:spcPct val="103600"/>
              </a:lnSpc>
              <a:spcBef>
                <a:spcPts val="40"/>
              </a:spcBef>
            </a:pPr>
            <a:r>
              <a:rPr spc="-5" dirty="0">
                <a:latin typeface="Times New Roman"/>
                <a:cs typeface="Times New Roman"/>
              </a:rPr>
              <a:t>The primary </a:t>
            </a:r>
            <a:r>
              <a:rPr dirty="0">
                <a:latin typeface="Times New Roman"/>
                <a:cs typeface="Times New Roman"/>
              </a:rPr>
              <a:t>goal of </a:t>
            </a:r>
            <a:r>
              <a:rPr spc="-5" dirty="0">
                <a:latin typeface="Times New Roman"/>
                <a:cs typeface="Times New Roman"/>
              </a:rPr>
              <a:t>data visualization </a:t>
            </a:r>
            <a:r>
              <a:rPr dirty="0">
                <a:latin typeface="Times New Roman"/>
                <a:cs typeface="Times New Roman"/>
              </a:rPr>
              <a:t>is </a:t>
            </a:r>
            <a:r>
              <a:rPr spc="-5" dirty="0">
                <a:latin typeface="Times New Roman"/>
                <a:cs typeface="Times New Roman"/>
              </a:rPr>
              <a:t>to simplify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interpretation </a:t>
            </a:r>
            <a:r>
              <a:rPr dirty="0">
                <a:latin typeface="Times New Roman"/>
                <a:cs typeface="Times New Roman"/>
              </a:rPr>
              <a:t>of </a:t>
            </a:r>
            <a:r>
              <a:rPr spc="-5" dirty="0">
                <a:latin typeface="Times New Roman"/>
                <a:cs typeface="Times New Roman"/>
              </a:rPr>
              <a:t>data, enabling both </a:t>
            </a:r>
            <a:r>
              <a:rPr spc="-3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experts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and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non-experts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grasp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information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quickly.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Times New Roman"/>
                <a:cs typeface="Times New Roman"/>
              </a:rPr>
              <a:t>It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allows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individuals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see</a:t>
            </a:r>
            <a:endParaRPr dirty="0">
              <a:latin typeface="Times New Roman"/>
              <a:cs typeface="Times New Roman"/>
            </a:endParaRPr>
          </a:p>
          <a:p>
            <a:pPr marL="12700" marR="5080">
              <a:lnSpc>
                <a:spcPct val="103400"/>
              </a:lnSpc>
              <a:spcBef>
                <a:spcPts val="5"/>
              </a:spcBef>
            </a:pPr>
            <a:r>
              <a:rPr spc="-5" dirty="0">
                <a:latin typeface="Times New Roman"/>
                <a:cs typeface="Times New Roman"/>
              </a:rPr>
              <a:t>connections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and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correlations,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identify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outliers, </a:t>
            </a:r>
            <a:r>
              <a:rPr spc="-5" dirty="0">
                <a:latin typeface="Times New Roman"/>
                <a:cs typeface="Times New Roman"/>
              </a:rPr>
              <a:t>and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draw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informed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conclusions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from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data 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presented.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Data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visualization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widely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used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across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various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fields,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including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business,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science, 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healthcare,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journalism,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many </a:t>
            </a:r>
            <a:r>
              <a:rPr dirty="0">
                <a:latin typeface="Times New Roman"/>
                <a:cs typeface="Times New Roman"/>
              </a:rPr>
              <a:t>others,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as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it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aids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decision-making,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storytelling,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and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effective </a:t>
            </a:r>
            <a:r>
              <a:rPr spc="-3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communication.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200"/>
            <a:ext cx="9772650" cy="6638925"/>
            <a:chOff x="457200" y="457200"/>
            <a:chExt cx="9772650" cy="6638925"/>
          </a:xfrm>
        </p:grpSpPr>
        <p:sp>
          <p:nvSpPr>
            <p:cNvPr id="3" name="object 3"/>
            <p:cNvSpPr/>
            <p:nvPr/>
          </p:nvSpPr>
          <p:spPr>
            <a:xfrm>
              <a:off x="457200" y="457200"/>
              <a:ext cx="9772650" cy="6638925"/>
            </a:xfrm>
            <a:custGeom>
              <a:avLst/>
              <a:gdLst/>
              <a:ahLst/>
              <a:cxnLst/>
              <a:rect l="l" t="t" r="r" b="b"/>
              <a:pathLst>
                <a:path w="9772650" h="6638925">
                  <a:moveTo>
                    <a:pt x="9772650" y="6638925"/>
                  </a:moveTo>
                  <a:lnTo>
                    <a:pt x="0" y="6638925"/>
                  </a:lnTo>
                  <a:lnTo>
                    <a:pt x="0" y="0"/>
                  </a:lnTo>
                  <a:lnTo>
                    <a:pt x="9772650" y="0"/>
                  </a:lnTo>
                  <a:lnTo>
                    <a:pt x="9772650" y="6638925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725" y="876300"/>
              <a:ext cx="428625" cy="190500"/>
            </a:xfrm>
            <a:custGeom>
              <a:avLst/>
              <a:gdLst/>
              <a:ahLst/>
              <a:cxnLst/>
              <a:rect l="l" t="t" r="r" b="b"/>
              <a:pathLst>
                <a:path w="428625" h="190500">
                  <a:moveTo>
                    <a:pt x="0" y="0"/>
                  </a:moveTo>
                  <a:lnTo>
                    <a:pt x="428625" y="0"/>
                  </a:lnTo>
                  <a:lnTo>
                    <a:pt x="428625" y="190500"/>
                  </a:ln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6725" y="3876675"/>
              <a:ext cx="7715250" cy="533400"/>
            </a:xfrm>
            <a:custGeom>
              <a:avLst/>
              <a:gdLst/>
              <a:ahLst/>
              <a:cxnLst/>
              <a:rect l="l" t="t" r="r" b="b"/>
              <a:pathLst>
                <a:path w="7715250" h="533400">
                  <a:moveTo>
                    <a:pt x="0" y="0"/>
                  </a:moveTo>
                  <a:lnTo>
                    <a:pt x="428625" y="0"/>
                  </a:lnTo>
                  <a:lnTo>
                    <a:pt x="428625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  <a:path w="7715250" h="533400">
                  <a:moveTo>
                    <a:pt x="7286625" y="0"/>
                  </a:moveTo>
                  <a:lnTo>
                    <a:pt x="7715250" y="0"/>
                  </a:lnTo>
                  <a:lnTo>
                    <a:pt x="7715250" y="533400"/>
                  </a:lnTo>
                  <a:lnTo>
                    <a:pt x="7286625" y="533400"/>
                  </a:lnTo>
                  <a:lnTo>
                    <a:pt x="7286625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6725" y="876300"/>
              <a:ext cx="7715250" cy="3543300"/>
            </a:xfrm>
            <a:custGeom>
              <a:avLst/>
              <a:gdLst/>
              <a:ahLst/>
              <a:cxnLst/>
              <a:rect l="l" t="t" r="r" b="b"/>
              <a:pathLst>
                <a:path w="7715250" h="3543300">
                  <a:moveTo>
                    <a:pt x="0" y="0"/>
                  </a:moveTo>
                  <a:lnTo>
                    <a:pt x="7715250" y="0"/>
                  </a:lnTo>
                </a:path>
                <a:path w="7715250" h="3543300">
                  <a:moveTo>
                    <a:pt x="0" y="0"/>
                  </a:moveTo>
                  <a:lnTo>
                    <a:pt x="0" y="3533775"/>
                  </a:lnTo>
                </a:path>
                <a:path w="7715250" h="3543300">
                  <a:moveTo>
                    <a:pt x="7715250" y="0"/>
                  </a:moveTo>
                  <a:lnTo>
                    <a:pt x="7715250" y="3543300"/>
                  </a:lnTo>
                </a:path>
                <a:path w="7715250" h="3543300">
                  <a:moveTo>
                    <a:pt x="0" y="3533775"/>
                  </a:moveTo>
                  <a:lnTo>
                    <a:pt x="7715250" y="353377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5350" y="876300"/>
              <a:ext cx="6858000" cy="190500"/>
            </a:xfrm>
            <a:custGeom>
              <a:avLst/>
              <a:gdLst/>
              <a:ahLst/>
              <a:cxnLst/>
              <a:rect l="l" t="t" r="r" b="b"/>
              <a:pathLst>
                <a:path w="6858000" h="190500">
                  <a:moveTo>
                    <a:pt x="0" y="0"/>
                  </a:moveTo>
                  <a:lnTo>
                    <a:pt x="6858000" y="0"/>
                  </a:lnTo>
                  <a:lnTo>
                    <a:pt x="6858000" y="190500"/>
                  </a:ln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89734" y="892175"/>
            <a:ext cx="6699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95" dirty="0">
                <a:solidFill>
                  <a:srgbClr val="333333"/>
                </a:solidFill>
                <a:latin typeface="Lucida Sans Unicode"/>
                <a:cs typeface="Lucida Sans Unicode"/>
              </a:rPr>
              <a:t>C</a:t>
            </a:r>
            <a:r>
              <a:rPr sz="900" spc="15" dirty="0">
                <a:solidFill>
                  <a:srgbClr val="333333"/>
                </a:solidFill>
                <a:latin typeface="Lucida Sans Unicode"/>
                <a:cs typeface="Lucida Sans Unicode"/>
              </a:rPr>
              <a:t>F</a:t>
            </a:r>
            <a:r>
              <a:rPr sz="900" spc="-9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900" spc="5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900" spc="-35" dirty="0">
                <a:solidFill>
                  <a:srgbClr val="333333"/>
                </a:solidFill>
                <a:latin typeface="Lucida Sans Unicode"/>
                <a:cs typeface="Lucida Sans Unicode"/>
              </a:rPr>
              <a:t>g</a:t>
            </a:r>
            <a:r>
              <a:rPr sz="90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900" spc="-9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900" spc="-40" dirty="0">
                <a:solidFill>
                  <a:srgbClr val="333333"/>
                </a:solidFill>
                <a:latin typeface="Lucida Sans Unicode"/>
                <a:cs typeface="Lucida Sans Unicode"/>
              </a:rPr>
              <a:t>b</a:t>
            </a:r>
            <a:r>
              <a:rPr sz="900" spc="5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900" spc="-35" dirty="0">
                <a:solidFill>
                  <a:srgbClr val="333333"/>
                </a:solidFill>
                <a:latin typeface="Lucida Sans Unicode"/>
                <a:cs typeface="Lucida Sans Unicode"/>
              </a:rPr>
              <a:t>nd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90428" y="1057275"/>
            <a:ext cx="6868159" cy="2872105"/>
            <a:chOff x="890428" y="1057275"/>
            <a:chExt cx="6868159" cy="2872105"/>
          </a:xfrm>
        </p:grpSpPr>
        <p:sp>
          <p:nvSpPr>
            <p:cNvPr id="10" name="object 10"/>
            <p:cNvSpPr/>
            <p:nvPr/>
          </p:nvSpPr>
          <p:spPr>
            <a:xfrm>
              <a:off x="895350" y="1062037"/>
              <a:ext cx="6858000" cy="0"/>
            </a:xfrm>
            <a:custGeom>
              <a:avLst/>
              <a:gdLst/>
              <a:ahLst/>
              <a:cxnLst/>
              <a:rect l="l" t="t" r="r" b="b"/>
              <a:pathLst>
                <a:path w="6858000">
                  <a:moveTo>
                    <a:pt x="0" y="0"/>
                  </a:moveTo>
                  <a:lnTo>
                    <a:pt x="68580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2968" y="387667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</a:path>
              </a:pathLst>
            </a:custGeom>
            <a:ln w="4762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95350" y="3886200"/>
              <a:ext cx="6858000" cy="38100"/>
            </a:xfrm>
            <a:custGeom>
              <a:avLst/>
              <a:gdLst/>
              <a:ahLst/>
              <a:cxnLst/>
              <a:rect l="l" t="t" r="r" b="b"/>
              <a:pathLst>
                <a:path w="6858000" h="38100">
                  <a:moveTo>
                    <a:pt x="0" y="0"/>
                  </a:moveTo>
                  <a:lnTo>
                    <a:pt x="0" y="38100"/>
                  </a:lnTo>
                </a:path>
                <a:path w="6858000" h="38100">
                  <a:moveTo>
                    <a:pt x="1371600" y="0"/>
                  </a:moveTo>
                  <a:lnTo>
                    <a:pt x="1371600" y="38100"/>
                  </a:lnTo>
                </a:path>
                <a:path w="6858000" h="38100">
                  <a:moveTo>
                    <a:pt x="2743200" y="0"/>
                  </a:moveTo>
                  <a:lnTo>
                    <a:pt x="2743200" y="38100"/>
                  </a:lnTo>
                </a:path>
                <a:path w="6858000" h="38100">
                  <a:moveTo>
                    <a:pt x="4114800" y="0"/>
                  </a:moveTo>
                  <a:lnTo>
                    <a:pt x="4114800" y="38100"/>
                  </a:lnTo>
                </a:path>
                <a:path w="6858000" h="38100">
                  <a:moveTo>
                    <a:pt x="5486400" y="0"/>
                  </a:moveTo>
                  <a:lnTo>
                    <a:pt x="5486400" y="38100"/>
                  </a:lnTo>
                </a:path>
                <a:path w="6858000" h="38100">
                  <a:moveTo>
                    <a:pt x="6858000" y="0"/>
                  </a:moveTo>
                  <a:lnTo>
                    <a:pt x="6858000" y="38100"/>
                  </a:lnTo>
                </a:path>
              </a:pathLst>
            </a:custGeom>
            <a:ln w="9525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487379" y="3917672"/>
            <a:ext cx="183515" cy="385445"/>
          </a:xfrm>
          <a:prstGeom prst="rect">
            <a:avLst/>
          </a:prstGeom>
        </p:spPr>
        <p:txBody>
          <a:bodyPr vert="vert270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r>
              <a:rPr sz="900" dirty="0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r>
              <a:rPr sz="900" spc="-9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dirty="0">
                <a:solidFill>
                  <a:srgbClr val="666666"/>
                </a:solidFill>
                <a:latin typeface="Lucida Sans Unicode"/>
                <a:cs typeface="Lucida Sans Unicode"/>
              </a:rPr>
              <a:t>-</a:t>
            </a:r>
            <a:r>
              <a:rPr sz="900" spc="-9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3</a:t>
            </a:r>
            <a:r>
              <a:rPr sz="900" dirty="0">
                <a:solidFill>
                  <a:srgbClr val="666666"/>
                </a:solidFill>
                <a:latin typeface="Lucida Sans Unicode"/>
                <a:cs typeface="Lucida Sans Unicode"/>
              </a:rPr>
              <a:t>4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58979" y="3917672"/>
            <a:ext cx="183515" cy="385445"/>
          </a:xfrm>
          <a:prstGeom prst="rect">
            <a:avLst/>
          </a:prstGeom>
        </p:spPr>
        <p:txBody>
          <a:bodyPr vert="vert270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3</a:t>
            </a:r>
            <a:r>
              <a:rPr sz="900" dirty="0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r>
              <a:rPr sz="900" spc="-9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dirty="0">
                <a:solidFill>
                  <a:srgbClr val="666666"/>
                </a:solidFill>
                <a:latin typeface="Lucida Sans Unicode"/>
                <a:cs typeface="Lucida Sans Unicode"/>
              </a:rPr>
              <a:t>-</a:t>
            </a:r>
            <a:r>
              <a:rPr sz="900" spc="-9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4</a:t>
            </a:r>
            <a:r>
              <a:rPr sz="900" dirty="0">
                <a:solidFill>
                  <a:srgbClr val="666666"/>
                </a:solidFill>
                <a:latin typeface="Lucida Sans Unicode"/>
                <a:cs typeface="Lucida Sans Unicode"/>
              </a:rPr>
              <a:t>4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30578" y="3917672"/>
            <a:ext cx="183515" cy="385445"/>
          </a:xfrm>
          <a:prstGeom prst="rect">
            <a:avLst/>
          </a:prstGeom>
        </p:spPr>
        <p:txBody>
          <a:bodyPr vert="vert270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4</a:t>
            </a:r>
            <a:r>
              <a:rPr sz="900" dirty="0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r>
              <a:rPr sz="900" spc="-9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dirty="0">
                <a:solidFill>
                  <a:srgbClr val="666666"/>
                </a:solidFill>
                <a:latin typeface="Lucida Sans Unicode"/>
                <a:cs typeface="Lucida Sans Unicode"/>
              </a:rPr>
              <a:t>-</a:t>
            </a:r>
            <a:r>
              <a:rPr sz="900" spc="-9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r>
              <a:rPr sz="900" dirty="0">
                <a:solidFill>
                  <a:srgbClr val="666666"/>
                </a:solidFill>
                <a:latin typeface="Lucida Sans Unicode"/>
                <a:cs typeface="Lucida Sans Unicode"/>
              </a:rPr>
              <a:t>4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02178" y="3917672"/>
            <a:ext cx="183515" cy="444500"/>
          </a:xfrm>
          <a:prstGeom prst="rect">
            <a:avLst/>
          </a:prstGeom>
        </p:spPr>
        <p:txBody>
          <a:bodyPr vert="vert270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00" dirty="0">
                <a:solidFill>
                  <a:srgbClr val="666666"/>
                </a:solidFill>
                <a:latin typeface="Lucida Sans Unicode"/>
                <a:cs typeface="Lucida Sans Unicode"/>
              </a:rPr>
              <a:t>O</a:t>
            </a:r>
            <a:r>
              <a:rPr sz="9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ve</a:t>
            </a:r>
            <a:r>
              <a:rPr sz="900" dirty="0">
                <a:solidFill>
                  <a:srgbClr val="666666"/>
                </a:solidFill>
                <a:latin typeface="Lucida Sans Unicode"/>
                <a:cs typeface="Lucida Sans Unicode"/>
              </a:rPr>
              <a:t>r</a:t>
            </a:r>
            <a:r>
              <a:rPr sz="900" spc="-9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r>
              <a:rPr sz="900" dirty="0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73778" y="3898384"/>
            <a:ext cx="183515" cy="514984"/>
          </a:xfrm>
          <a:prstGeom prst="rect">
            <a:avLst/>
          </a:prstGeom>
        </p:spPr>
        <p:txBody>
          <a:bodyPr vert="vert270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Unde</a:t>
            </a:r>
            <a:r>
              <a:rPr sz="900" dirty="0">
                <a:solidFill>
                  <a:srgbClr val="666666"/>
                </a:solidFill>
                <a:latin typeface="Lucida Sans Unicode"/>
                <a:cs typeface="Lucida Sans Unicode"/>
              </a:rPr>
              <a:t>r</a:t>
            </a:r>
            <a:r>
              <a:rPr sz="900" spc="-9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r>
              <a:rPr sz="900" dirty="0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42962" y="1062037"/>
            <a:ext cx="6920230" cy="3357879"/>
            <a:chOff x="842962" y="1062037"/>
            <a:chExt cx="6920230" cy="3357879"/>
          </a:xfrm>
        </p:grpSpPr>
        <p:sp>
          <p:nvSpPr>
            <p:cNvPr id="19" name="object 19"/>
            <p:cNvSpPr/>
            <p:nvPr/>
          </p:nvSpPr>
          <p:spPr>
            <a:xfrm>
              <a:off x="904875" y="3886200"/>
              <a:ext cx="0" cy="523875"/>
            </a:xfrm>
            <a:custGeom>
              <a:avLst/>
              <a:gdLst/>
              <a:ahLst/>
              <a:cxnLst/>
              <a:rect l="l" t="t" r="r" b="b"/>
              <a:pathLst>
                <a:path h="523875">
                  <a:moveTo>
                    <a:pt x="0" y="0"/>
                  </a:moveTo>
                  <a:lnTo>
                    <a:pt x="0" y="5238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53350" y="3886200"/>
              <a:ext cx="0" cy="523875"/>
            </a:xfrm>
            <a:custGeom>
              <a:avLst/>
              <a:gdLst/>
              <a:ahLst/>
              <a:cxnLst/>
              <a:rect l="l" t="t" r="r" b="b"/>
              <a:pathLst>
                <a:path h="523875">
                  <a:moveTo>
                    <a:pt x="0" y="0"/>
                  </a:moveTo>
                  <a:lnTo>
                    <a:pt x="0" y="52387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95350" y="4410075"/>
              <a:ext cx="6858000" cy="0"/>
            </a:xfrm>
            <a:custGeom>
              <a:avLst/>
              <a:gdLst/>
              <a:ahLst/>
              <a:cxnLst/>
              <a:rect l="l" t="t" r="r" b="b"/>
              <a:pathLst>
                <a:path w="6858000">
                  <a:moveTo>
                    <a:pt x="0" y="0"/>
                  </a:moveTo>
                  <a:lnTo>
                    <a:pt x="685800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7725" y="1066800"/>
              <a:ext cx="47625" cy="2809875"/>
            </a:xfrm>
            <a:custGeom>
              <a:avLst/>
              <a:gdLst/>
              <a:ahLst/>
              <a:cxnLst/>
              <a:rect l="l" t="t" r="r" b="b"/>
              <a:pathLst>
                <a:path w="47625" h="2809875">
                  <a:moveTo>
                    <a:pt x="0" y="2809875"/>
                  </a:moveTo>
                  <a:lnTo>
                    <a:pt x="47625" y="2809875"/>
                  </a:lnTo>
                </a:path>
                <a:path w="47625" h="2809875">
                  <a:moveTo>
                    <a:pt x="0" y="1409700"/>
                  </a:moveTo>
                  <a:lnTo>
                    <a:pt x="47625" y="1409700"/>
                  </a:lnTo>
                </a:path>
                <a:path w="47625" h="280987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47514" y="3711575"/>
            <a:ext cx="93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7514" y="2397125"/>
            <a:ext cx="93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7514" y="1073150"/>
            <a:ext cx="93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0567" y="2258813"/>
            <a:ext cx="181610" cy="407034"/>
          </a:xfrm>
          <a:prstGeom prst="rect">
            <a:avLst/>
          </a:prstGeom>
        </p:spPr>
        <p:txBody>
          <a:bodyPr vert="vert270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MIN(1</a:t>
            </a:r>
            <a:r>
              <a:rPr sz="900" dirty="0">
                <a:solidFill>
                  <a:srgbClr val="333333"/>
                </a:solidFill>
                <a:latin typeface="Lucida Sans Unicode"/>
                <a:cs typeface="Lucida Sans Unicode"/>
              </a:rPr>
              <a:t>)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57200" y="1057275"/>
            <a:ext cx="7348855" cy="2828925"/>
            <a:chOff x="457200" y="1057275"/>
            <a:chExt cx="7348855" cy="2828925"/>
          </a:xfrm>
        </p:grpSpPr>
        <p:sp>
          <p:nvSpPr>
            <p:cNvPr id="28" name="object 28"/>
            <p:cNvSpPr/>
            <p:nvPr/>
          </p:nvSpPr>
          <p:spPr>
            <a:xfrm>
              <a:off x="466725" y="1066800"/>
              <a:ext cx="0" cy="2809875"/>
            </a:xfrm>
            <a:custGeom>
              <a:avLst/>
              <a:gdLst/>
              <a:ahLst/>
              <a:cxnLst/>
              <a:rect l="l" t="t" r="r" b="b"/>
              <a:pathLst>
                <a:path h="2809875">
                  <a:moveTo>
                    <a:pt x="0" y="0"/>
                  </a:moveTo>
                  <a:lnTo>
                    <a:pt x="0" y="280987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6725" y="1066800"/>
              <a:ext cx="428625" cy="2809875"/>
            </a:xfrm>
            <a:custGeom>
              <a:avLst/>
              <a:gdLst/>
              <a:ahLst/>
              <a:cxnLst/>
              <a:rect l="l" t="t" r="r" b="b"/>
              <a:pathLst>
                <a:path w="428625" h="2809875">
                  <a:moveTo>
                    <a:pt x="428625" y="0"/>
                  </a:moveTo>
                  <a:lnTo>
                    <a:pt x="0" y="0"/>
                  </a:lnTo>
                </a:path>
                <a:path w="428625" h="2809875">
                  <a:moveTo>
                    <a:pt x="428625" y="2809875"/>
                  </a:moveTo>
                  <a:lnTo>
                    <a:pt x="0" y="2809875"/>
                  </a:lnTo>
                </a:path>
              </a:pathLst>
            </a:custGeom>
            <a:ln w="9525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62875" y="2476500"/>
              <a:ext cx="38100" cy="1400175"/>
            </a:xfrm>
            <a:custGeom>
              <a:avLst/>
              <a:gdLst/>
              <a:ahLst/>
              <a:cxnLst/>
              <a:rect l="l" t="t" r="r" b="b"/>
              <a:pathLst>
                <a:path w="38100" h="1400175">
                  <a:moveTo>
                    <a:pt x="0" y="1400175"/>
                  </a:moveTo>
                  <a:lnTo>
                    <a:pt x="38100" y="1400175"/>
                  </a:lnTo>
                </a:path>
                <a:path w="38100" h="1400175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25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53350" y="1064418"/>
              <a:ext cx="47625" cy="5080"/>
            </a:xfrm>
            <a:custGeom>
              <a:avLst/>
              <a:gdLst/>
              <a:ahLst/>
              <a:cxnLst/>
              <a:rect l="l" t="t" r="r" b="b"/>
              <a:pathLst>
                <a:path w="47625" h="5080">
                  <a:moveTo>
                    <a:pt x="9525" y="4762"/>
                  </a:moveTo>
                  <a:lnTo>
                    <a:pt x="47625" y="4762"/>
                  </a:lnTo>
                </a:path>
                <a:path w="47625" h="5080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4762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815064" y="3711575"/>
            <a:ext cx="93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15064" y="2397125"/>
            <a:ext cx="93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815064" y="1073150"/>
            <a:ext cx="93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940543" y="2258813"/>
            <a:ext cx="181610" cy="407034"/>
          </a:xfrm>
          <a:prstGeom prst="rect">
            <a:avLst/>
          </a:prstGeom>
        </p:spPr>
        <p:txBody>
          <a:bodyPr vert="vert270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MIN(1</a:t>
            </a:r>
            <a:r>
              <a:rPr sz="900" dirty="0">
                <a:solidFill>
                  <a:srgbClr val="333333"/>
                </a:solidFill>
                <a:latin typeface="Lucida Sans Unicode"/>
                <a:cs typeface="Lucida Sans Unicode"/>
              </a:rPr>
              <a:t>)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90587" y="1057275"/>
            <a:ext cx="7301230" cy="2828925"/>
            <a:chOff x="890587" y="1057275"/>
            <a:chExt cx="7301230" cy="2828925"/>
          </a:xfrm>
        </p:grpSpPr>
        <p:sp>
          <p:nvSpPr>
            <p:cNvPr id="37" name="object 37"/>
            <p:cNvSpPr/>
            <p:nvPr/>
          </p:nvSpPr>
          <p:spPr>
            <a:xfrm>
              <a:off x="8181975" y="1066800"/>
              <a:ext cx="0" cy="2809875"/>
            </a:xfrm>
            <a:custGeom>
              <a:avLst/>
              <a:gdLst/>
              <a:ahLst/>
              <a:cxnLst/>
              <a:rect l="l" t="t" r="r" b="b"/>
              <a:pathLst>
                <a:path h="2809875">
                  <a:moveTo>
                    <a:pt x="0" y="0"/>
                  </a:moveTo>
                  <a:lnTo>
                    <a:pt x="0" y="280987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753350" y="1064418"/>
              <a:ext cx="428625" cy="5080"/>
            </a:xfrm>
            <a:custGeom>
              <a:avLst/>
              <a:gdLst/>
              <a:ahLst/>
              <a:cxnLst/>
              <a:rect l="l" t="t" r="r" b="b"/>
              <a:pathLst>
                <a:path w="428625" h="5080">
                  <a:moveTo>
                    <a:pt x="9525" y="4762"/>
                  </a:moveTo>
                  <a:lnTo>
                    <a:pt x="428625" y="4762"/>
                  </a:lnTo>
                </a:path>
                <a:path w="428625" h="5080">
                  <a:moveTo>
                    <a:pt x="0" y="0"/>
                  </a:moveTo>
                  <a:lnTo>
                    <a:pt x="428625" y="0"/>
                  </a:lnTo>
                </a:path>
              </a:pathLst>
            </a:custGeom>
            <a:ln w="476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762875" y="3876675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0" y="0"/>
                  </a:moveTo>
                  <a:lnTo>
                    <a:pt x="419100" y="0"/>
                  </a:lnTo>
                </a:path>
              </a:pathLst>
            </a:custGeom>
            <a:ln w="9525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95350" y="1066800"/>
              <a:ext cx="6867525" cy="2819400"/>
            </a:xfrm>
            <a:custGeom>
              <a:avLst/>
              <a:gdLst/>
              <a:ahLst/>
              <a:cxnLst/>
              <a:rect l="l" t="t" r="r" b="b"/>
              <a:pathLst>
                <a:path w="6867525" h="2819400">
                  <a:moveTo>
                    <a:pt x="6867525" y="2819400"/>
                  </a:moveTo>
                  <a:lnTo>
                    <a:pt x="0" y="2819400"/>
                  </a:lnTo>
                  <a:lnTo>
                    <a:pt x="0" y="0"/>
                  </a:lnTo>
                  <a:lnTo>
                    <a:pt x="6867525" y="0"/>
                  </a:lnTo>
                  <a:lnTo>
                    <a:pt x="6867525" y="281940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95350" y="1066800"/>
              <a:ext cx="6858000" cy="1409700"/>
            </a:xfrm>
            <a:custGeom>
              <a:avLst/>
              <a:gdLst/>
              <a:ahLst/>
              <a:cxnLst/>
              <a:rect l="l" t="t" r="r" b="b"/>
              <a:pathLst>
                <a:path w="6858000" h="1409700">
                  <a:moveTo>
                    <a:pt x="0" y="1409700"/>
                  </a:moveTo>
                  <a:lnTo>
                    <a:pt x="6858000" y="1409700"/>
                  </a:lnTo>
                </a:path>
                <a:path w="6858000" h="1409700">
                  <a:moveTo>
                    <a:pt x="0" y="0"/>
                  </a:moveTo>
                  <a:lnTo>
                    <a:pt x="6858000" y="0"/>
                  </a:lnTo>
                </a:path>
              </a:pathLst>
            </a:custGeom>
            <a:ln w="9525">
              <a:solidFill>
                <a:srgbClr val="D2B2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5350" y="3876675"/>
              <a:ext cx="6858000" cy="0"/>
            </a:xfrm>
            <a:custGeom>
              <a:avLst/>
              <a:gdLst/>
              <a:ahLst/>
              <a:cxnLst/>
              <a:rect l="l" t="t" r="r" b="b"/>
              <a:pathLst>
                <a:path w="6858000">
                  <a:moveTo>
                    <a:pt x="0" y="0"/>
                  </a:moveTo>
                  <a:lnTo>
                    <a:pt x="6858000" y="0"/>
                  </a:lnTo>
                </a:path>
              </a:pathLst>
            </a:custGeom>
            <a:ln w="9525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067550" y="1969925"/>
              <a:ext cx="502284" cy="996950"/>
            </a:xfrm>
            <a:custGeom>
              <a:avLst/>
              <a:gdLst/>
              <a:ahLst/>
              <a:cxnLst/>
              <a:rect l="l" t="t" r="r" b="b"/>
              <a:pathLst>
                <a:path w="502284" h="996950">
                  <a:moveTo>
                    <a:pt x="83062" y="996782"/>
                  </a:moveTo>
                  <a:lnTo>
                    <a:pt x="0" y="501812"/>
                  </a:lnTo>
                  <a:lnTo>
                    <a:pt x="0" y="0"/>
                  </a:lnTo>
                  <a:lnTo>
                    <a:pt x="48327" y="2297"/>
                  </a:lnTo>
                  <a:lnTo>
                    <a:pt x="95356" y="9048"/>
                  </a:lnTo>
                  <a:lnTo>
                    <a:pt x="140874" y="20043"/>
                  </a:lnTo>
                  <a:lnTo>
                    <a:pt x="184671" y="35072"/>
                  </a:lnTo>
                  <a:lnTo>
                    <a:pt x="226539" y="53924"/>
                  </a:lnTo>
                  <a:lnTo>
                    <a:pt x="266265" y="76388"/>
                  </a:lnTo>
                  <a:lnTo>
                    <a:pt x="303640" y="102256"/>
                  </a:lnTo>
                  <a:lnTo>
                    <a:pt x="338454" y="131316"/>
                  </a:lnTo>
                  <a:lnTo>
                    <a:pt x="370496" y="163357"/>
                  </a:lnTo>
                  <a:lnTo>
                    <a:pt x="399556" y="198171"/>
                  </a:lnTo>
                  <a:lnTo>
                    <a:pt x="425423" y="235546"/>
                  </a:lnTo>
                  <a:lnTo>
                    <a:pt x="447888" y="275273"/>
                  </a:lnTo>
                  <a:lnTo>
                    <a:pt x="466740" y="317140"/>
                  </a:lnTo>
                  <a:lnTo>
                    <a:pt x="481768" y="360938"/>
                  </a:lnTo>
                  <a:lnTo>
                    <a:pt x="492763" y="406456"/>
                  </a:lnTo>
                  <a:lnTo>
                    <a:pt x="499515" y="453484"/>
                  </a:lnTo>
                  <a:lnTo>
                    <a:pt x="501812" y="501812"/>
                  </a:lnTo>
                  <a:lnTo>
                    <a:pt x="499433" y="550991"/>
                  </a:lnTo>
                  <a:lnTo>
                    <a:pt x="492443" y="598820"/>
                  </a:lnTo>
                  <a:lnTo>
                    <a:pt x="481065" y="645076"/>
                  </a:lnTo>
                  <a:lnTo>
                    <a:pt x="465521" y="689539"/>
                  </a:lnTo>
                  <a:lnTo>
                    <a:pt x="446033" y="731985"/>
                  </a:lnTo>
                  <a:lnTo>
                    <a:pt x="422822" y="772194"/>
                  </a:lnTo>
                  <a:lnTo>
                    <a:pt x="396111" y="809944"/>
                  </a:lnTo>
                  <a:lnTo>
                    <a:pt x="366122" y="845012"/>
                  </a:lnTo>
                  <a:lnTo>
                    <a:pt x="333077" y="877177"/>
                  </a:lnTo>
                  <a:lnTo>
                    <a:pt x="297198" y="906217"/>
                  </a:lnTo>
                  <a:lnTo>
                    <a:pt x="258707" y="931910"/>
                  </a:lnTo>
                  <a:lnTo>
                    <a:pt x="217825" y="954035"/>
                  </a:lnTo>
                  <a:lnTo>
                    <a:pt x="174776" y="972370"/>
                  </a:lnTo>
                  <a:lnTo>
                    <a:pt x="129781" y="986693"/>
                  </a:lnTo>
                  <a:lnTo>
                    <a:pt x="83062" y="996782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65737" y="1969925"/>
              <a:ext cx="585470" cy="1003935"/>
            </a:xfrm>
            <a:custGeom>
              <a:avLst/>
              <a:gdLst/>
              <a:ahLst/>
              <a:cxnLst/>
              <a:rect l="l" t="t" r="r" b="b"/>
              <a:pathLst>
                <a:path w="585470" h="1003935">
                  <a:moveTo>
                    <a:pt x="501812" y="1003624"/>
                  </a:moveTo>
                  <a:lnTo>
                    <a:pt x="453484" y="1001327"/>
                  </a:lnTo>
                  <a:lnTo>
                    <a:pt x="406456" y="994576"/>
                  </a:lnTo>
                  <a:lnTo>
                    <a:pt x="360938" y="983581"/>
                  </a:lnTo>
                  <a:lnTo>
                    <a:pt x="317140" y="968552"/>
                  </a:lnTo>
                  <a:lnTo>
                    <a:pt x="275273" y="949700"/>
                  </a:lnTo>
                  <a:lnTo>
                    <a:pt x="235546" y="927235"/>
                  </a:lnTo>
                  <a:lnTo>
                    <a:pt x="198171" y="901368"/>
                  </a:lnTo>
                  <a:lnTo>
                    <a:pt x="163357" y="872308"/>
                  </a:lnTo>
                  <a:lnTo>
                    <a:pt x="131316" y="840266"/>
                  </a:lnTo>
                  <a:lnTo>
                    <a:pt x="102256" y="805452"/>
                  </a:lnTo>
                  <a:lnTo>
                    <a:pt x="76388" y="768077"/>
                  </a:lnTo>
                  <a:lnTo>
                    <a:pt x="53924" y="728351"/>
                  </a:lnTo>
                  <a:lnTo>
                    <a:pt x="35072" y="686484"/>
                  </a:lnTo>
                  <a:lnTo>
                    <a:pt x="20043" y="642686"/>
                  </a:lnTo>
                  <a:lnTo>
                    <a:pt x="9048" y="597168"/>
                  </a:lnTo>
                  <a:lnTo>
                    <a:pt x="2297" y="550140"/>
                  </a:lnTo>
                  <a:lnTo>
                    <a:pt x="0" y="501812"/>
                  </a:lnTo>
                  <a:lnTo>
                    <a:pt x="2297" y="453484"/>
                  </a:lnTo>
                  <a:lnTo>
                    <a:pt x="9048" y="406456"/>
                  </a:lnTo>
                  <a:lnTo>
                    <a:pt x="20043" y="360938"/>
                  </a:lnTo>
                  <a:lnTo>
                    <a:pt x="35072" y="317140"/>
                  </a:lnTo>
                  <a:lnTo>
                    <a:pt x="53924" y="275273"/>
                  </a:lnTo>
                  <a:lnTo>
                    <a:pt x="76388" y="235546"/>
                  </a:lnTo>
                  <a:lnTo>
                    <a:pt x="102256" y="198171"/>
                  </a:lnTo>
                  <a:lnTo>
                    <a:pt x="131316" y="163357"/>
                  </a:lnTo>
                  <a:lnTo>
                    <a:pt x="163357" y="131316"/>
                  </a:lnTo>
                  <a:lnTo>
                    <a:pt x="198171" y="102256"/>
                  </a:lnTo>
                  <a:lnTo>
                    <a:pt x="235546" y="76388"/>
                  </a:lnTo>
                  <a:lnTo>
                    <a:pt x="275273" y="53924"/>
                  </a:lnTo>
                  <a:lnTo>
                    <a:pt x="317140" y="35072"/>
                  </a:lnTo>
                  <a:lnTo>
                    <a:pt x="360938" y="20043"/>
                  </a:lnTo>
                  <a:lnTo>
                    <a:pt x="406456" y="9048"/>
                  </a:lnTo>
                  <a:lnTo>
                    <a:pt x="453484" y="2297"/>
                  </a:lnTo>
                  <a:lnTo>
                    <a:pt x="501812" y="0"/>
                  </a:lnTo>
                  <a:lnTo>
                    <a:pt x="501812" y="501812"/>
                  </a:lnTo>
                  <a:lnTo>
                    <a:pt x="584874" y="996782"/>
                  </a:lnTo>
                  <a:lnTo>
                    <a:pt x="564423" y="999753"/>
                  </a:lnTo>
                  <a:lnTo>
                    <a:pt x="543761" y="1001894"/>
                  </a:lnTo>
                  <a:lnTo>
                    <a:pt x="522890" y="1003189"/>
                  </a:lnTo>
                  <a:lnTo>
                    <a:pt x="501812" y="1003624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695950" y="1969925"/>
              <a:ext cx="502284" cy="573405"/>
            </a:xfrm>
            <a:custGeom>
              <a:avLst/>
              <a:gdLst/>
              <a:ahLst/>
              <a:cxnLst/>
              <a:rect l="l" t="t" r="r" b="b"/>
              <a:pathLst>
                <a:path w="502285" h="573405">
                  <a:moveTo>
                    <a:pt x="496829" y="572803"/>
                  </a:moveTo>
                  <a:lnTo>
                    <a:pt x="0" y="501812"/>
                  </a:lnTo>
                  <a:lnTo>
                    <a:pt x="0" y="0"/>
                  </a:lnTo>
                  <a:lnTo>
                    <a:pt x="48327" y="2297"/>
                  </a:lnTo>
                  <a:lnTo>
                    <a:pt x="95356" y="9048"/>
                  </a:lnTo>
                  <a:lnTo>
                    <a:pt x="140874" y="20043"/>
                  </a:lnTo>
                  <a:lnTo>
                    <a:pt x="184671" y="35072"/>
                  </a:lnTo>
                  <a:lnTo>
                    <a:pt x="226539" y="53924"/>
                  </a:lnTo>
                  <a:lnTo>
                    <a:pt x="266265" y="76388"/>
                  </a:lnTo>
                  <a:lnTo>
                    <a:pt x="303640" y="102256"/>
                  </a:lnTo>
                  <a:lnTo>
                    <a:pt x="338454" y="131316"/>
                  </a:lnTo>
                  <a:lnTo>
                    <a:pt x="370496" y="163357"/>
                  </a:lnTo>
                  <a:lnTo>
                    <a:pt x="399556" y="198171"/>
                  </a:lnTo>
                  <a:lnTo>
                    <a:pt x="425423" y="235546"/>
                  </a:lnTo>
                  <a:lnTo>
                    <a:pt x="447888" y="275273"/>
                  </a:lnTo>
                  <a:lnTo>
                    <a:pt x="466740" y="317140"/>
                  </a:lnTo>
                  <a:lnTo>
                    <a:pt x="481768" y="360938"/>
                  </a:lnTo>
                  <a:lnTo>
                    <a:pt x="492763" y="406456"/>
                  </a:lnTo>
                  <a:lnTo>
                    <a:pt x="499515" y="453484"/>
                  </a:lnTo>
                  <a:lnTo>
                    <a:pt x="501812" y="501812"/>
                  </a:lnTo>
                  <a:lnTo>
                    <a:pt x="501494" y="519848"/>
                  </a:lnTo>
                  <a:lnTo>
                    <a:pt x="500549" y="537708"/>
                  </a:lnTo>
                  <a:lnTo>
                    <a:pt x="498990" y="555369"/>
                  </a:lnTo>
                  <a:lnTo>
                    <a:pt x="496829" y="572803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94137" y="1969925"/>
              <a:ext cx="998855" cy="1003935"/>
            </a:xfrm>
            <a:custGeom>
              <a:avLst/>
              <a:gdLst/>
              <a:ahLst/>
              <a:cxnLst/>
              <a:rect l="l" t="t" r="r" b="b"/>
              <a:pathLst>
                <a:path w="998854" h="1003935">
                  <a:moveTo>
                    <a:pt x="501812" y="1003624"/>
                  </a:moveTo>
                  <a:lnTo>
                    <a:pt x="453484" y="1001327"/>
                  </a:lnTo>
                  <a:lnTo>
                    <a:pt x="406456" y="994576"/>
                  </a:lnTo>
                  <a:lnTo>
                    <a:pt x="360938" y="983581"/>
                  </a:lnTo>
                  <a:lnTo>
                    <a:pt x="317140" y="968552"/>
                  </a:lnTo>
                  <a:lnTo>
                    <a:pt x="275273" y="949700"/>
                  </a:lnTo>
                  <a:lnTo>
                    <a:pt x="235546" y="927235"/>
                  </a:lnTo>
                  <a:lnTo>
                    <a:pt x="198171" y="901368"/>
                  </a:lnTo>
                  <a:lnTo>
                    <a:pt x="163357" y="872308"/>
                  </a:lnTo>
                  <a:lnTo>
                    <a:pt x="131316" y="840266"/>
                  </a:lnTo>
                  <a:lnTo>
                    <a:pt x="102256" y="805452"/>
                  </a:lnTo>
                  <a:lnTo>
                    <a:pt x="76388" y="768077"/>
                  </a:lnTo>
                  <a:lnTo>
                    <a:pt x="53924" y="728351"/>
                  </a:lnTo>
                  <a:lnTo>
                    <a:pt x="35072" y="686484"/>
                  </a:lnTo>
                  <a:lnTo>
                    <a:pt x="20043" y="642686"/>
                  </a:lnTo>
                  <a:lnTo>
                    <a:pt x="9048" y="597168"/>
                  </a:lnTo>
                  <a:lnTo>
                    <a:pt x="2297" y="550140"/>
                  </a:lnTo>
                  <a:lnTo>
                    <a:pt x="0" y="501812"/>
                  </a:lnTo>
                  <a:lnTo>
                    <a:pt x="2297" y="453484"/>
                  </a:lnTo>
                  <a:lnTo>
                    <a:pt x="9048" y="406456"/>
                  </a:lnTo>
                  <a:lnTo>
                    <a:pt x="20043" y="360938"/>
                  </a:lnTo>
                  <a:lnTo>
                    <a:pt x="35072" y="317140"/>
                  </a:lnTo>
                  <a:lnTo>
                    <a:pt x="53924" y="275273"/>
                  </a:lnTo>
                  <a:lnTo>
                    <a:pt x="76388" y="235546"/>
                  </a:lnTo>
                  <a:lnTo>
                    <a:pt x="102256" y="198171"/>
                  </a:lnTo>
                  <a:lnTo>
                    <a:pt x="131316" y="163357"/>
                  </a:lnTo>
                  <a:lnTo>
                    <a:pt x="163357" y="131316"/>
                  </a:lnTo>
                  <a:lnTo>
                    <a:pt x="198171" y="102256"/>
                  </a:lnTo>
                  <a:lnTo>
                    <a:pt x="235546" y="76388"/>
                  </a:lnTo>
                  <a:lnTo>
                    <a:pt x="275273" y="53924"/>
                  </a:lnTo>
                  <a:lnTo>
                    <a:pt x="317140" y="35072"/>
                  </a:lnTo>
                  <a:lnTo>
                    <a:pt x="360938" y="20043"/>
                  </a:lnTo>
                  <a:lnTo>
                    <a:pt x="406456" y="9048"/>
                  </a:lnTo>
                  <a:lnTo>
                    <a:pt x="453484" y="2297"/>
                  </a:lnTo>
                  <a:lnTo>
                    <a:pt x="501812" y="0"/>
                  </a:lnTo>
                  <a:lnTo>
                    <a:pt x="501812" y="501812"/>
                  </a:lnTo>
                  <a:lnTo>
                    <a:pt x="998641" y="572803"/>
                  </a:lnTo>
                  <a:lnTo>
                    <a:pt x="989436" y="620733"/>
                  </a:lnTo>
                  <a:lnTo>
                    <a:pt x="975805" y="666928"/>
                  </a:lnTo>
                  <a:lnTo>
                    <a:pt x="957981" y="711153"/>
                  </a:lnTo>
                  <a:lnTo>
                    <a:pt x="936197" y="753177"/>
                  </a:lnTo>
                  <a:lnTo>
                    <a:pt x="910687" y="792766"/>
                  </a:lnTo>
                  <a:lnTo>
                    <a:pt x="881682" y="829690"/>
                  </a:lnTo>
                  <a:lnTo>
                    <a:pt x="849416" y="863713"/>
                  </a:lnTo>
                  <a:lnTo>
                    <a:pt x="814121" y="894606"/>
                  </a:lnTo>
                  <a:lnTo>
                    <a:pt x="776030" y="922133"/>
                  </a:lnTo>
                  <a:lnTo>
                    <a:pt x="735376" y="946064"/>
                  </a:lnTo>
                  <a:lnTo>
                    <a:pt x="692392" y="966166"/>
                  </a:lnTo>
                  <a:lnTo>
                    <a:pt x="647311" y="982205"/>
                  </a:lnTo>
                  <a:lnTo>
                    <a:pt x="600365" y="993949"/>
                  </a:lnTo>
                  <a:lnTo>
                    <a:pt x="551788" y="1001167"/>
                  </a:lnTo>
                  <a:lnTo>
                    <a:pt x="501812" y="1003624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324350" y="1969925"/>
              <a:ext cx="502284" cy="821690"/>
            </a:xfrm>
            <a:custGeom>
              <a:avLst/>
              <a:gdLst/>
              <a:ahLst/>
              <a:cxnLst/>
              <a:rect l="l" t="t" r="r" b="b"/>
              <a:pathLst>
                <a:path w="502285" h="821689">
                  <a:moveTo>
                    <a:pt x="386872" y="821435"/>
                  </a:moveTo>
                  <a:lnTo>
                    <a:pt x="0" y="501812"/>
                  </a:lnTo>
                  <a:lnTo>
                    <a:pt x="0" y="0"/>
                  </a:lnTo>
                  <a:lnTo>
                    <a:pt x="48327" y="2297"/>
                  </a:lnTo>
                  <a:lnTo>
                    <a:pt x="95356" y="9048"/>
                  </a:lnTo>
                  <a:lnTo>
                    <a:pt x="140874" y="20043"/>
                  </a:lnTo>
                  <a:lnTo>
                    <a:pt x="184671" y="35072"/>
                  </a:lnTo>
                  <a:lnTo>
                    <a:pt x="226539" y="53924"/>
                  </a:lnTo>
                  <a:lnTo>
                    <a:pt x="266265" y="76388"/>
                  </a:lnTo>
                  <a:lnTo>
                    <a:pt x="303640" y="102256"/>
                  </a:lnTo>
                  <a:lnTo>
                    <a:pt x="338454" y="131316"/>
                  </a:lnTo>
                  <a:lnTo>
                    <a:pt x="370496" y="163357"/>
                  </a:lnTo>
                  <a:lnTo>
                    <a:pt x="399556" y="198171"/>
                  </a:lnTo>
                  <a:lnTo>
                    <a:pt x="425423" y="235546"/>
                  </a:lnTo>
                  <a:lnTo>
                    <a:pt x="447888" y="275273"/>
                  </a:lnTo>
                  <a:lnTo>
                    <a:pt x="466740" y="317140"/>
                  </a:lnTo>
                  <a:lnTo>
                    <a:pt x="481768" y="360938"/>
                  </a:lnTo>
                  <a:lnTo>
                    <a:pt x="492763" y="406456"/>
                  </a:lnTo>
                  <a:lnTo>
                    <a:pt x="499515" y="453484"/>
                  </a:lnTo>
                  <a:lnTo>
                    <a:pt x="501812" y="501812"/>
                  </a:lnTo>
                  <a:lnTo>
                    <a:pt x="499213" y="553202"/>
                  </a:lnTo>
                  <a:lnTo>
                    <a:pt x="491584" y="603105"/>
                  </a:lnTo>
                  <a:lnTo>
                    <a:pt x="479179" y="651267"/>
                  </a:lnTo>
                  <a:lnTo>
                    <a:pt x="462252" y="697435"/>
                  </a:lnTo>
                  <a:lnTo>
                    <a:pt x="441056" y="741354"/>
                  </a:lnTo>
                  <a:lnTo>
                    <a:pt x="415845" y="782772"/>
                  </a:lnTo>
                  <a:lnTo>
                    <a:pt x="386872" y="821435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822537" y="1969925"/>
              <a:ext cx="889000" cy="1003935"/>
            </a:xfrm>
            <a:custGeom>
              <a:avLst/>
              <a:gdLst/>
              <a:ahLst/>
              <a:cxnLst/>
              <a:rect l="l" t="t" r="r" b="b"/>
              <a:pathLst>
                <a:path w="889000" h="1003935">
                  <a:moveTo>
                    <a:pt x="501812" y="1003624"/>
                  </a:moveTo>
                  <a:lnTo>
                    <a:pt x="453484" y="1001327"/>
                  </a:lnTo>
                  <a:lnTo>
                    <a:pt x="406456" y="994576"/>
                  </a:lnTo>
                  <a:lnTo>
                    <a:pt x="360938" y="983581"/>
                  </a:lnTo>
                  <a:lnTo>
                    <a:pt x="317140" y="968552"/>
                  </a:lnTo>
                  <a:lnTo>
                    <a:pt x="275273" y="949700"/>
                  </a:lnTo>
                  <a:lnTo>
                    <a:pt x="235546" y="927235"/>
                  </a:lnTo>
                  <a:lnTo>
                    <a:pt x="198171" y="901368"/>
                  </a:lnTo>
                  <a:lnTo>
                    <a:pt x="163357" y="872308"/>
                  </a:lnTo>
                  <a:lnTo>
                    <a:pt x="131316" y="840266"/>
                  </a:lnTo>
                  <a:lnTo>
                    <a:pt x="102256" y="805452"/>
                  </a:lnTo>
                  <a:lnTo>
                    <a:pt x="76388" y="768077"/>
                  </a:lnTo>
                  <a:lnTo>
                    <a:pt x="53924" y="728351"/>
                  </a:lnTo>
                  <a:lnTo>
                    <a:pt x="35072" y="686484"/>
                  </a:lnTo>
                  <a:lnTo>
                    <a:pt x="20043" y="642686"/>
                  </a:lnTo>
                  <a:lnTo>
                    <a:pt x="9048" y="597168"/>
                  </a:lnTo>
                  <a:lnTo>
                    <a:pt x="2297" y="550140"/>
                  </a:lnTo>
                  <a:lnTo>
                    <a:pt x="0" y="501812"/>
                  </a:lnTo>
                  <a:lnTo>
                    <a:pt x="2297" y="453484"/>
                  </a:lnTo>
                  <a:lnTo>
                    <a:pt x="9048" y="406456"/>
                  </a:lnTo>
                  <a:lnTo>
                    <a:pt x="20043" y="360938"/>
                  </a:lnTo>
                  <a:lnTo>
                    <a:pt x="35072" y="317140"/>
                  </a:lnTo>
                  <a:lnTo>
                    <a:pt x="53924" y="275273"/>
                  </a:lnTo>
                  <a:lnTo>
                    <a:pt x="76388" y="235546"/>
                  </a:lnTo>
                  <a:lnTo>
                    <a:pt x="102256" y="198171"/>
                  </a:lnTo>
                  <a:lnTo>
                    <a:pt x="131316" y="163357"/>
                  </a:lnTo>
                  <a:lnTo>
                    <a:pt x="163357" y="131316"/>
                  </a:lnTo>
                  <a:lnTo>
                    <a:pt x="198171" y="102256"/>
                  </a:lnTo>
                  <a:lnTo>
                    <a:pt x="235546" y="76388"/>
                  </a:lnTo>
                  <a:lnTo>
                    <a:pt x="275273" y="53924"/>
                  </a:lnTo>
                  <a:lnTo>
                    <a:pt x="317140" y="35072"/>
                  </a:lnTo>
                  <a:lnTo>
                    <a:pt x="360938" y="20043"/>
                  </a:lnTo>
                  <a:lnTo>
                    <a:pt x="406456" y="9048"/>
                  </a:lnTo>
                  <a:lnTo>
                    <a:pt x="453484" y="2297"/>
                  </a:lnTo>
                  <a:lnTo>
                    <a:pt x="501812" y="0"/>
                  </a:lnTo>
                  <a:lnTo>
                    <a:pt x="501812" y="501812"/>
                  </a:lnTo>
                  <a:lnTo>
                    <a:pt x="888684" y="821435"/>
                  </a:lnTo>
                  <a:lnTo>
                    <a:pt x="856301" y="856992"/>
                  </a:lnTo>
                  <a:lnTo>
                    <a:pt x="820680" y="889307"/>
                  </a:lnTo>
                  <a:lnTo>
                    <a:pt x="782074" y="918129"/>
                  </a:lnTo>
                  <a:lnTo>
                    <a:pt x="740734" y="943205"/>
                  </a:lnTo>
                  <a:lnTo>
                    <a:pt x="696910" y="964286"/>
                  </a:lnTo>
                  <a:lnTo>
                    <a:pt x="650855" y="981120"/>
                  </a:lnTo>
                  <a:lnTo>
                    <a:pt x="602819" y="993455"/>
                  </a:lnTo>
                  <a:lnTo>
                    <a:pt x="553055" y="1001040"/>
                  </a:lnTo>
                  <a:lnTo>
                    <a:pt x="501812" y="1003624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52750" y="1969925"/>
              <a:ext cx="502284" cy="579120"/>
            </a:xfrm>
            <a:custGeom>
              <a:avLst/>
              <a:gdLst/>
              <a:ahLst/>
              <a:cxnLst/>
              <a:rect l="l" t="t" r="r" b="b"/>
              <a:pathLst>
                <a:path w="502285" h="579119">
                  <a:moveTo>
                    <a:pt x="495948" y="578765"/>
                  </a:moveTo>
                  <a:lnTo>
                    <a:pt x="0" y="501812"/>
                  </a:lnTo>
                  <a:lnTo>
                    <a:pt x="0" y="0"/>
                  </a:lnTo>
                  <a:lnTo>
                    <a:pt x="48327" y="2297"/>
                  </a:lnTo>
                  <a:lnTo>
                    <a:pt x="95356" y="9048"/>
                  </a:lnTo>
                  <a:lnTo>
                    <a:pt x="140874" y="20043"/>
                  </a:lnTo>
                  <a:lnTo>
                    <a:pt x="184671" y="35072"/>
                  </a:lnTo>
                  <a:lnTo>
                    <a:pt x="226539" y="53924"/>
                  </a:lnTo>
                  <a:lnTo>
                    <a:pt x="266265" y="76388"/>
                  </a:lnTo>
                  <a:lnTo>
                    <a:pt x="303640" y="102256"/>
                  </a:lnTo>
                  <a:lnTo>
                    <a:pt x="338454" y="131316"/>
                  </a:lnTo>
                  <a:lnTo>
                    <a:pt x="370496" y="163357"/>
                  </a:lnTo>
                  <a:lnTo>
                    <a:pt x="399556" y="198171"/>
                  </a:lnTo>
                  <a:lnTo>
                    <a:pt x="425423" y="235546"/>
                  </a:lnTo>
                  <a:lnTo>
                    <a:pt x="447888" y="275273"/>
                  </a:lnTo>
                  <a:lnTo>
                    <a:pt x="466740" y="317140"/>
                  </a:lnTo>
                  <a:lnTo>
                    <a:pt x="481768" y="360938"/>
                  </a:lnTo>
                  <a:lnTo>
                    <a:pt x="492763" y="406456"/>
                  </a:lnTo>
                  <a:lnTo>
                    <a:pt x="499515" y="453484"/>
                  </a:lnTo>
                  <a:lnTo>
                    <a:pt x="501812" y="501812"/>
                  </a:lnTo>
                  <a:lnTo>
                    <a:pt x="501437" y="521386"/>
                  </a:lnTo>
                  <a:lnTo>
                    <a:pt x="500325" y="540755"/>
                  </a:lnTo>
                  <a:lnTo>
                    <a:pt x="498490" y="559891"/>
                  </a:lnTo>
                  <a:lnTo>
                    <a:pt x="495948" y="578765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450937" y="1969925"/>
              <a:ext cx="998219" cy="1003935"/>
            </a:xfrm>
            <a:custGeom>
              <a:avLst/>
              <a:gdLst/>
              <a:ahLst/>
              <a:cxnLst/>
              <a:rect l="l" t="t" r="r" b="b"/>
              <a:pathLst>
                <a:path w="998220" h="1003935">
                  <a:moveTo>
                    <a:pt x="501812" y="1003624"/>
                  </a:moveTo>
                  <a:lnTo>
                    <a:pt x="453484" y="1001327"/>
                  </a:lnTo>
                  <a:lnTo>
                    <a:pt x="406456" y="994576"/>
                  </a:lnTo>
                  <a:lnTo>
                    <a:pt x="360938" y="983581"/>
                  </a:lnTo>
                  <a:lnTo>
                    <a:pt x="317140" y="968552"/>
                  </a:lnTo>
                  <a:lnTo>
                    <a:pt x="275273" y="949700"/>
                  </a:lnTo>
                  <a:lnTo>
                    <a:pt x="235546" y="927235"/>
                  </a:lnTo>
                  <a:lnTo>
                    <a:pt x="198171" y="901368"/>
                  </a:lnTo>
                  <a:lnTo>
                    <a:pt x="163357" y="872308"/>
                  </a:lnTo>
                  <a:lnTo>
                    <a:pt x="131316" y="840266"/>
                  </a:lnTo>
                  <a:lnTo>
                    <a:pt x="102256" y="805452"/>
                  </a:lnTo>
                  <a:lnTo>
                    <a:pt x="76388" y="768077"/>
                  </a:lnTo>
                  <a:lnTo>
                    <a:pt x="53924" y="728351"/>
                  </a:lnTo>
                  <a:lnTo>
                    <a:pt x="35072" y="686484"/>
                  </a:lnTo>
                  <a:lnTo>
                    <a:pt x="20043" y="642686"/>
                  </a:lnTo>
                  <a:lnTo>
                    <a:pt x="9048" y="597168"/>
                  </a:lnTo>
                  <a:lnTo>
                    <a:pt x="2297" y="550140"/>
                  </a:lnTo>
                  <a:lnTo>
                    <a:pt x="0" y="501812"/>
                  </a:lnTo>
                  <a:lnTo>
                    <a:pt x="2297" y="453484"/>
                  </a:lnTo>
                  <a:lnTo>
                    <a:pt x="9048" y="406456"/>
                  </a:lnTo>
                  <a:lnTo>
                    <a:pt x="20043" y="360938"/>
                  </a:lnTo>
                  <a:lnTo>
                    <a:pt x="35072" y="317140"/>
                  </a:lnTo>
                  <a:lnTo>
                    <a:pt x="53924" y="275273"/>
                  </a:lnTo>
                  <a:lnTo>
                    <a:pt x="76388" y="235546"/>
                  </a:lnTo>
                  <a:lnTo>
                    <a:pt x="102256" y="198171"/>
                  </a:lnTo>
                  <a:lnTo>
                    <a:pt x="131316" y="163357"/>
                  </a:lnTo>
                  <a:lnTo>
                    <a:pt x="163357" y="131316"/>
                  </a:lnTo>
                  <a:lnTo>
                    <a:pt x="198171" y="102256"/>
                  </a:lnTo>
                  <a:lnTo>
                    <a:pt x="235546" y="76388"/>
                  </a:lnTo>
                  <a:lnTo>
                    <a:pt x="275273" y="53924"/>
                  </a:lnTo>
                  <a:lnTo>
                    <a:pt x="317140" y="35072"/>
                  </a:lnTo>
                  <a:lnTo>
                    <a:pt x="360938" y="20043"/>
                  </a:lnTo>
                  <a:lnTo>
                    <a:pt x="406456" y="9048"/>
                  </a:lnTo>
                  <a:lnTo>
                    <a:pt x="453484" y="2297"/>
                  </a:lnTo>
                  <a:lnTo>
                    <a:pt x="501812" y="0"/>
                  </a:lnTo>
                  <a:lnTo>
                    <a:pt x="501812" y="501812"/>
                  </a:lnTo>
                  <a:lnTo>
                    <a:pt x="997760" y="578765"/>
                  </a:lnTo>
                  <a:lnTo>
                    <a:pt x="988097" y="626113"/>
                  </a:lnTo>
                  <a:lnTo>
                    <a:pt x="974106" y="671725"/>
                  </a:lnTo>
                  <a:lnTo>
                    <a:pt x="956016" y="715377"/>
                  </a:lnTo>
                  <a:lnTo>
                    <a:pt x="934052" y="756840"/>
                  </a:lnTo>
                  <a:lnTo>
                    <a:pt x="908443" y="795889"/>
                  </a:lnTo>
                  <a:lnTo>
                    <a:pt x="879415" y="832295"/>
                  </a:lnTo>
                  <a:lnTo>
                    <a:pt x="847196" y="865833"/>
                  </a:lnTo>
                  <a:lnTo>
                    <a:pt x="812013" y="896274"/>
                  </a:lnTo>
                  <a:lnTo>
                    <a:pt x="774093" y="923394"/>
                  </a:lnTo>
                  <a:lnTo>
                    <a:pt x="733662" y="946963"/>
                  </a:lnTo>
                  <a:lnTo>
                    <a:pt x="690949" y="966756"/>
                  </a:lnTo>
                  <a:lnTo>
                    <a:pt x="646180" y="982545"/>
                  </a:lnTo>
                  <a:lnTo>
                    <a:pt x="599583" y="994104"/>
                  </a:lnTo>
                  <a:lnTo>
                    <a:pt x="551385" y="1001206"/>
                  </a:lnTo>
                  <a:lnTo>
                    <a:pt x="501812" y="1003624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581150" y="1969925"/>
              <a:ext cx="502284" cy="876300"/>
            </a:xfrm>
            <a:custGeom>
              <a:avLst/>
              <a:gdLst/>
              <a:ahLst/>
              <a:cxnLst/>
              <a:rect l="l" t="t" r="r" b="b"/>
              <a:pathLst>
                <a:path w="502285" h="876300">
                  <a:moveTo>
                    <a:pt x="334559" y="875831"/>
                  </a:moveTo>
                  <a:lnTo>
                    <a:pt x="0" y="501812"/>
                  </a:lnTo>
                  <a:lnTo>
                    <a:pt x="0" y="0"/>
                  </a:lnTo>
                  <a:lnTo>
                    <a:pt x="48327" y="2297"/>
                  </a:lnTo>
                  <a:lnTo>
                    <a:pt x="95356" y="9048"/>
                  </a:lnTo>
                  <a:lnTo>
                    <a:pt x="140874" y="20043"/>
                  </a:lnTo>
                  <a:lnTo>
                    <a:pt x="184671" y="35072"/>
                  </a:lnTo>
                  <a:lnTo>
                    <a:pt x="226539" y="53924"/>
                  </a:lnTo>
                  <a:lnTo>
                    <a:pt x="266265" y="76388"/>
                  </a:lnTo>
                  <a:lnTo>
                    <a:pt x="303640" y="102256"/>
                  </a:lnTo>
                  <a:lnTo>
                    <a:pt x="338454" y="131316"/>
                  </a:lnTo>
                  <a:lnTo>
                    <a:pt x="370496" y="163357"/>
                  </a:lnTo>
                  <a:lnTo>
                    <a:pt x="399556" y="198171"/>
                  </a:lnTo>
                  <a:lnTo>
                    <a:pt x="425423" y="235546"/>
                  </a:lnTo>
                  <a:lnTo>
                    <a:pt x="447888" y="275273"/>
                  </a:lnTo>
                  <a:lnTo>
                    <a:pt x="466740" y="317140"/>
                  </a:lnTo>
                  <a:lnTo>
                    <a:pt x="481768" y="360938"/>
                  </a:lnTo>
                  <a:lnTo>
                    <a:pt x="492763" y="406456"/>
                  </a:lnTo>
                  <a:lnTo>
                    <a:pt x="499515" y="453484"/>
                  </a:lnTo>
                  <a:lnTo>
                    <a:pt x="501812" y="501812"/>
                  </a:lnTo>
                  <a:lnTo>
                    <a:pt x="499456" y="550754"/>
                  </a:lnTo>
                  <a:lnTo>
                    <a:pt x="492533" y="598360"/>
                  </a:lnTo>
                  <a:lnTo>
                    <a:pt x="481261" y="644411"/>
                  </a:lnTo>
                  <a:lnTo>
                    <a:pt x="465861" y="688688"/>
                  </a:lnTo>
                  <a:lnTo>
                    <a:pt x="446549" y="730975"/>
                  </a:lnTo>
                  <a:lnTo>
                    <a:pt x="423544" y="771050"/>
                  </a:lnTo>
                  <a:lnTo>
                    <a:pt x="397065" y="808697"/>
                  </a:lnTo>
                  <a:lnTo>
                    <a:pt x="367331" y="843697"/>
                  </a:lnTo>
                  <a:lnTo>
                    <a:pt x="334559" y="875831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79337" y="1969925"/>
              <a:ext cx="836930" cy="1003935"/>
            </a:xfrm>
            <a:custGeom>
              <a:avLst/>
              <a:gdLst/>
              <a:ahLst/>
              <a:cxnLst/>
              <a:rect l="l" t="t" r="r" b="b"/>
              <a:pathLst>
                <a:path w="836930" h="1003935">
                  <a:moveTo>
                    <a:pt x="501812" y="1003624"/>
                  </a:moveTo>
                  <a:lnTo>
                    <a:pt x="453484" y="1001327"/>
                  </a:lnTo>
                  <a:lnTo>
                    <a:pt x="406456" y="994576"/>
                  </a:lnTo>
                  <a:lnTo>
                    <a:pt x="360938" y="983581"/>
                  </a:lnTo>
                  <a:lnTo>
                    <a:pt x="317140" y="968552"/>
                  </a:lnTo>
                  <a:lnTo>
                    <a:pt x="275273" y="949700"/>
                  </a:lnTo>
                  <a:lnTo>
                    <a:pt x="235546" y="927235"/>
                  </a:lnTo>
                  <a:lnTo>
                    <a:pt x="198171" y="901368"/>
                  </a:lnTo>
                  <a:lnTo>
                    <a:pt x="163357" y="872308"/>
                  </a:lnTo>
                  <a:lnTo>
                    <a:pt x="131316" y="840266"/>
                  </a:lnTo>
                  <a:lnTo>
                    <a:pt x="102256" y="805452"/>
                  </a:lnTo>
                  <a:lnTo>
                    <a:pt x="76388" y="768077"/>
                  </a:lnTo>
                  <a:lnTo>
                    <a:pt x="53924" y="728351"/>
                  </a:lnTo>
                  <a:lnTo>
                    <a:pt x="35072" y="686484"/>
                  </a:lnTo>
                  <a:lnTo>
                    <a:pt x="20043" y="642686"/>
                  </a:lnTo>
                  <a:lnTo>
                    <a:pt x="9048" y="597168"/>
                  </a:lnTo>
                  <a:lnTo>
                    <a:pt x="2297" y="550140"/>
                  </a:lnTo>
                  <a:lnTo>
                    <a:pt x="0" y="501812"/>
                  </a:lnTo>
                  <a:lnTo>
                    <a:pt x="2297" y="453484"/>
                  </a:lnTo>
                  <a:lnTo>
                    <a:pt x="9048" y="406456"/>
                  </a:lnTo>
                  <a:lnTo>
                    <a:pt x="20043" y="360938"/>
                  </a:lnTo>
                  <a:lnTo>
                    <a:pt x="35072" y="317140"/>
                  </a:lnTo>
                  <a:lnTo>
                    <a:pt x="53924" y="275273"/>
                  </a:lnTo>
                  <a:lnTo>
                    <a:pt x="76388" y="235546"/>
                  </a:lnTo>
                  <a:lnTo>
                    <a:pt x="102256" y="198171"/>
                  </a:lnTo>
                  <a:lnTo>
                    <a:pt x="131316" y="163357"/>
                  </a:lnTo>
                  <a:lnTo>
                    <a:pt x="163357" y="131316"/>
                  </a:lnTo>
                  <a:lnTo>
                    <a:pt x="198171" y="102256"/>
                  </a:lnTo>
                  <a:lnTo>
                    <a:pt x="235546" y="76388"/>
                  </a:lnTo>
                  <a:lnTo>
                    <a:pt x="275273" y="53924"/>
                  </a:lnTo>
                  <a:lnTo>
                    <a:pt x="317140" y="35072"/>
                  </a:lnTo>
                  <a:lnTo>
                    <a:pt x="360938" y="20043"/>
                  </a:lnTo>
                  <a:lnTo>
                    <a:pt x="406456" y="9048"/>
                  </a:lnTo>
                  <a:lnTo>
                    <a:pt x="453484" y="2297"/>
                  </a:lnTo>
                  <a:lnTo>
                    <a:pt x="501812" y="0"/>
                  </a:lnTo>
                  <a:lnTo>
                    <a:pt x="501812" y="501812"/>
                  </a:lnTo>
                  <a:lnTo>
                    <a:pt x="836372" y="875831"/>
                  </a:lnTo>
                  <a:lnTo>
                    <a:pt x="796629" y="907932"/>
                  </a:lnTo>
                  <a:lnTo>
                    <a:pt x="753702" y="935920"/>
                  </a:lnTo>
                  <a:lnTo>
                    <a:pt x="707891" y="959492"/>
                  </a:lnTo>
                  <a:lnTo>
                    <a:pt x="659496" y="978349"/>
                  </a:lnTo>
                  <a:lnTo>
                    <a:pt x="608817" y="992190"/>
                  </a:lnTo>
                  <a:lnTo>
                    <a:pt x="556156" y="1000716"/>
                  </a:lnTo>
                  <a:lnTo>
                    <a:pt x="501812" y="1003624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067550" y="2207175"/>
              <a:ext cx="0" cy="264795"/>
            </a:xfrm>
            <a:custGeom>
              <a:avLst/>
              <a:gdLst/>
              <a:ahLst/>
              <a:cxnLst/>
              <a:rect l="l" t="t" r="r" b="b"/>
              <a:pathLst>
                <a:path h="264794">
                  <a:moveTo>
                    <a:pt x="0" y="264561"/>
                  </a:moveTo>
                  <a:lnTo>
                    <a:pt x="0" y="0"/>
                  </a:lnTo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800315" y="2204503"/>
              <a:ext cx="534670" cy="534670"/>
            </a:xfrm>
            <a:custGeom>
              <a:avLst/>
              <a:gdLst/>
              <a:ahLst/>
              <a:cxnLst/>
              <a:rect l="l" t="t" r="r" b="b"/>
              <a:pathLst>
                <a:path w="534670" h="534669">
                  <a:moveTo>
                    <a:pt x="267234" y="534468"/>
                  </a:moveTo>
                  <a:lnTo>
                    <a:pt x="219198" y="530162"/>
                  </a:lnTo>
                  <a:lnTo>
                    <a:pt x="173987" y="517749"/>
                  </a:lnTo>
                  <a:lnTo>
                    <a:pt x="132355" y="497982"/>
                  </a:lnTo>
                  <a:lnTo>
                    <a:pt x="95058" y="471618"/>
                  </a:lnTo>
                  <a:lnTo>
                    <a:pt x="62850" y="439409"/>
                  </a:lnTo>
                  <a:lnTo>
                    <a:pt x="36485" y="402112"/>
                  </a:lnTo>
                  <a:lnTo>
                    <a:pt x="16718" y="360480"/>
                  </a:lnTo>
                  <a:lnTo>
                    <a:pt x="4305" y="315269"/>
                  </a:lnTo>
                  <a:lnTo>
                    <a:pt x="0" y="267234"/>
                  </a:lnTo>
                  <a:lnTo>
                    <a:pt x="4305" y="219198"/>
                  </a:lnTo>
                  <a:lnTo>
                    <a:pt x="16718" y="173987"/>
                  </a:lnTo>
                  <a:lnTo>
                    <a:pt x="36485" y="132355"/>
                  </a:lnTo>
                  <a:lnTo>
                    <a:pt x="62850" y="95058"/>
                  </a:lnTo>
                  <a:lnTo>
                    <a:pt x="95058" y="62850"/>
                  </a:lnTo>
                  <a:lnTo>
                    <a:pt x="132355" y="36485"/>
                  </a:lnTo>
                  <a:lnTo>
                    <a:pt x="173987" y="16718"/>
                  </a:lnTo>
                  <a:lnTo>
                    <a:pt x="219198" y="4305"/>
                  </a:lnTo>
                  <a:lnTo>
                    <a:pt x="267234" y="0"/>
                  </a:lnTo>
                  <a:lnTo>
                    <a:pt x="267234" y="267234"/>
                  </a:lnTo>
                  <a:lnTo>
                    <a:pt x="534468" y="267234"/>
                  </a:lnTo>
                  <a:lnTo>
                    <a:pt x="530162" y="315269"/>
                  </a:lnTo>
                  <a:lnTo>
                    <a:pt x="517749" y="360480"/>
                  </a:lnTo>
                  <a:lnTo>
                    <a:pt x="497982" y="402112"/>
                  </a:lnTo>
                  <a:lnTo>
                    <a:pt x="471618" y="439409"/>
                  </a:lnTo>
                  <a:lnTo>
                    <a:pt x="439409" y="471618"/>
                  </a:lnTo>
                  <a:lnTo>
                    <a:pt x="402112" y="497982"/>
                  </a:lnTo>
                  <a:lnTo>
                    <a:pt x="360480" y="517749"/>
                  </a:lnTo>
                  <a:lnTo>
                    <a:pt x="315269" y="530162"/>
                  </a:lnTo>
                  <a:lnTo>
                    <a:pt x="267234" y="534468"/>
                  </a:lnTo>
                  <a:close/>
                </a:path>
                <a:path w="534670" h="534669">
                  <a:moveTo>
                    <a:pt x="534468" y="267234"/>
                  </a:moveTo>
                  <a:lnTo>
                    <a:pt x="267234" y="267234"/>
                  </a:lnTo>
                  <a:lnTo>
                    <a:pt x="267234" y="0"/>
                  </a:lnTo>
                  <a:lnTo>
                    <a:pt x="315269" y="4305"/>
                  </a:lnTo>
                  <a:lnTo>
                    <a:pt x="360480" y="16718"/>
                  </a:lnTo>
                  <a:lnTo>
                    <a:pt x="402112" y="36485"/>
                  </a:lnTo>
                  <a:lnTo>
                    <a:pt x="439409" y="62850"/>
                  </a:lnTo>
                  <a:lnTo>
                    <a:pt x="471618" y="95058"/>
                  </a:lnTo>
                  <a:lnTo>
                    <a:pt x="497982" y="132355"/>
                  </a:lnTo>
                  <a:lnTo>
                    <a:pt x="517749" y="173987"/>
                  </a:lnTo>
                  <a:lnTo>
                    <a:pt x="530162" y="219198"/>
                  </a:lnTo>
                  <a:lnTo>
                    <a:pt x="534468" y="267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695950" y="2207175"/>
              <a:ext cx="0" cy="264795"/>
            </a:xfrm>
            <a:custGeom>
              <a:avLst/>
              <a:gdLst/>
              <a:ahLst/>
              <a:cxnLst/>
              <a:rect l="l" t="t" r="r" b="b"/>
              <a:pathLst>
                <a:path h="264794">
                  <a:moveTo>
                    <a:pt x="0" y="264561"/>
                  </a:moveTo>
                  <a:lnTo>
                    <a:pt x="0" y="0"/>
                  </a:lnTo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428715" y="2204503"/>
              <a:ext cx="534670" cy="534670"/>
            </a:xfrm>
            <a:custGeom>
              <a:avLst/>
              <a:gdLst/>
              <a:ahLst/>
              <a:cxnLst/>
              <a:rect l="l" t="t" r="r" b="b"/>
              <a:pathLst>
                <a:path w="534670" h="534669">
                  <a:moveTo>
                    <a:pt x="267234" y="534468"/>
                  </a:moveTo>
                  <a:lnTo>
                    <a:pt x="219198" y="530162"/>
                  </a:lnTo>
                  <a:lnTo>
                    <a:pt x="173987" y="517749"/>
                  </a:lnTo>
                  <a:lnTo>
                    <a:pt x="132355" y="497982"/>
                  </a:lnTo>
                  <a:lnTo>
                    <a:pt x="95058" y="471618"/>
                  </a:lnTo>
                  <a:lnTo>
                    <a:pt x="62850" y="439409"/>
                  </a:lnTo>
                  <a:lnTo>
                    <a:pt x="36485" y="402112"/>
                  </a:lnTo>
                  <a:lnTo>
                    <a:pt x="16718" y="360480"/>
                  </a:lnTo>
                  <a:lnTo>
                    <a:pt x="4305" y="315269"/>
                  </a:lnTo>
                  <a:lnTo>
                    <a:pt x="0" y="267234"/>
                  </a:lnTo>
                  <a:lnTo>
                    <a:pt x="4305" y="219198"/>
                  </a:lnTo>
                  <a:lnTo>
                    <a:pt x="16718" y="173987"/>
                  </a:lnTo>
                  <a:lnTo>
                    <a:pt x="36485" y="132355"/>
                  </a:lnTo>
                  <a:lnTo>
                    <a:pt x="62850" y="95058"/>
                  </a:lnTo>
                  <a:lnTo>
                    <a:pt x="95058" y="62850"/>
                  </a:lnTo>
                  <a:lnTo>
                    <a:pt x="132355" y="36485"/>
                  </a:lnTo>
                  <a:lnTo>
                    <a:pt x="173987" y="16718"/>
                  </a:lnTo>
                  <a:lnTo>
                    <a:pt x="219198" y="4305"/>
                  </a:lnTo>
                  <a:lnTo>
                    <a:pt x="267234" y="0"/>
                  </a:lnTo>
                  <a:lnTo>
                    <a:pt x="267234" y="267234"/>
                  </a:lnTo>
                  <a:lnTo>
                    <a:pt x="534468" y="267234"/>
                  </a:lnTo>
                  <a:lnTo>
                    <a:pt x="530162" y="315269"/>
                  </a:lnTo>
                  <a:lnTo>
                    <a:pt x="517749" y="360480"/>
                  </a:lnTo>
                  <a:lnTo>
                    <a:pt x="497982" y="402112"/>
                  </a:lnTo>
                  <a:lnTo>
                    <a:pt x="471618" y="439409"/>
                  </a:lnTo>
                  <a:lnTo>
                    <a:pt x="439409" y="471618"/>
                  </a:lnTo>
                  <a:lnTo>
                    <a:pt x="402112" y="497982"/>
                  </a:lnTo>
                  <a:lnTo>
                    <a:pt x="360480" y="517749"/>
                  </a:lnTo>
                  <a:lnTo>
                    <a:pt x="315269" y="530162"/>
                  </a:lnTo>
                  <a:lnTo>
                    <a:pt x="267234" y="534468"/>
                  </a:lnTo>
                  <a:close/>
                </a:path>
                <a:path w="534670" h="534669">
                  <a:moveTo>
                    <a:pt x="534468" y="267234"/>
                  </a:moveTo>
                  <a:lnTo>
                    <a:pt x="267234" y="267234"/>
                  </a:lnTo>
                  <a:lnTo>
                    <a:pt x="267234" y="0"/>
                  </a:lnTo>
                  <a:lnTo>
                    <a:pt x="315269" y="4305"/>
                  </a:lnTo>
                  <a:lnTo>
                    <a:pt x="360480" y="16718"/>
                  </a:lnTo>
                  <a:lnTo>
                    <a:pt x="402112" y="36485"/>
                  </a:lnTo>
                  <a:lnTo>
                    <a:pt x="439409" y="62850"/>
                  </a:lnTo>
                  <a:lnTo>
                    <a:pt x="471618" y="95058"/>
                  </a:lnTo>
                  <a:lnTo>
                    <a:pt x="497982" y="132355"/>
                  </a:lnTo>
                  <a:lnTo>
                    <a:pt x="517749" y="173987"/>
                  </a:lnTo>
                  <a:lnTo>
                    <a:pt x="530162" y="219198"/>
                  </a:lnTo>
                  <a:lnTo>
                    <a:pt x="534468" y="267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24350" y="2207175"/>
              <a:ext cx="0" cy="264795"/>
            </a:xfrm>
            <a:custGeom>
              <a:avLst/>
              <a:gdLst/>
              <a:ahLst/>
              <a:cxnLst/>
              <a:rect l="l" t="t" r="r" b="b"/>
              <a:pathLst>
                <a:path h="264794">
                  <a:moveTo>
                    <a:pt x="0" y="264561"/>
                  </a:moveTo>
                  <a:lnTo>
                    <a:pt x="0" y="0"/>
                  </a:lnTo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057115" y="2204503"/>
              <a:ext cx="534670" cy="534670"/>
            </a:xfrm>
            <a:custGeom>
              <a:avLst/>
              <a:gdLst/>
              <a:ahLst/>
              <a:cxnLst/>
              <a:rect l="l" t="t" r="r" b="b"/>
              <a:pathLst>
                <a:path w="534670" h="534669">
                  <a:moveTo>
                    <a:pt x="267234" y="534468"/>
                  </a:moveTo>
                  <a:lnTo>
                    <a:pt x="219198" y="530162"/>
                  </a:lnTo>
                  <a:lnTo>
                    <a:pt x="173987" y="517749"/>
                  </a:lnTo>
                  <a:lnTo>
                    <a:pt x="132355" y="497982"/>
                  </a:lnTo>
                  <a:lnTo>
                    <a:pt x="95058" y="471618"/>
                  </a:lnTo>
                  <a:lnTo>
                    <a:pt x="62850" y="439409"/>
                  </a:lnTo>
                  <a:lnTo>
                    <a:pt x="36485" y="402112"/>
                  </a:lnTo>
                  <a:lnTo>
                    <a:pt x="16718" y="360480"/>
                  </a:lnTo>
                  <a:lnTo>
                    <a:pt x="4305" y="315269"/>
                  </a:lnTo>
                  <a:lnTo>
                    <a:pt x="0" y="267234"/>
                  </a:lnTo>
                  <a:lnTo>
                    <a:pt x="4305" y="219198"/>
                  </a:lnTo>
                  <a:lnTo>
                    <a:pt x="16718" y="173987"/>
                  </a:lnTo>
                  <a:lnTo>
                    <a:pt x="36485" y="132355"/>
                  </a:lnTo>
                  <a:lnTo>
                    <a:pt x="62850" y="95058"/>
                  </a:lnTo>
                  <a:lnTo>
                    <a:pt x="95058" y="62850"/>
                  </a:lnTo>
                  <a:lnTo>
                    <a:pt x="132355" y="36485"/>
                  </a:lnTo>
                  <a:lnTo>
                    <a:pt x="173987" y="16718"/>
                  </a:lnTo>
                  <a:lnTo>
                    <a:pt x="219198" y="4305"/>
                  </a:lnTo>
                  <a:lnTo>
                    <a:pt x="267234" y="0"/>
                  </a:lnTo>
                  <a:lnTo>
                    <a:pt x="267234" y="267234"/>
                  </a:lnTo>
                  <a:lnTo>
                    <a:pt x="534468" y="267234"/>
                  </a:lnTo>
                  <a:lnTo>
                    <a:pt x="530162" y="315269"/>
                  </a:lnTo>
                  <a:lnTo>
                    <a:pt x="517749" y="360480"/>
                  </a:lnTo>
                  <a:lnTo>
                    <a:pt x="497982" y="402112"/>
                  </a:lnTo>
                  <a:lnTo>
                    <a:pt x="471618" y="439409"/>
                  </a:lnTo>
                  <a:lnTo>
                    <a:pt x="439409" y="471618"/>
                  </a:lnTo>
                  <a:lnTo>
                    <a:pt x="402112" y="497982"/>
                  </a:lnTo>
                  <a:lnTo>
                    <a:pt x="360480" y="517749"/>
                  </a:lnTo>
                  <a:lnTo>
                    <a:pt x="315269" y="530162"/>
                  </a:lnTo>
                  <a:lnTo>
                    <a:pt x="267234" y="534468"/>
                  </a:lnTo>
                  <a:close/>
                </a:path>
                <a:path w="534670" h="534669">
                  <a:moveTo>
                    <a:pt x="534468" y="267234"/>
                  </a:moveTo>
                  <a:lnTo>
                    <a:pt x="267234" y="267234"/>
                  </a:lnTo>
                  <a:lnTo>
                    <a:pt x="267234" y="0"/>
                  </a:lnTo>
                  <a:lnTo>
                    <a:pt x="315269" y="4305"/>
                  </a:lnTo>
                  <a:lnTo>
                    <a:pt x="360480" y="16718"/>
                  </a:lnTo>
                  <a:lnTo>
                    <a:pt x="402112" y="36485"/>
                  </a:lnTo>
                  <a:lnTo>
                    <a:pt x="439409" y="62850"/>
                  </a:lnTo>
                  <a:lnTo>
                    <a:pt x="471618" y="95058"/>
                  </a:lnTo>
                  <a:lnTo>
                    <a:pt x="497982" y="132355"/>
                  </a:lnTo>
                  <a:lnTo>
                    <a:pt x="517749" y="173987"/>
                  </a:lnTo>
                  <a:lnTo>
                    <a:pt x="530162" y="219198"/>
                  </a:lnTo>
                  <a:lnTo>
                    <a:pt x="534468" y="267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952750" y="2207175"/>
              <a:ext cx="0" cy="264795"/>
            </a:xfrm>
            <a:custGeom>
              <a:avLst/>
              <a:gdLst/>
              <a:ahLst/>
              <a:cxnLst/>
              <a:rect l="l" t="t" r="r" b="b"/>
              <a:pathLst>
                <a:path h="264794">
                  <a:moveTo>
                    <a:pt x="0" y="264561"/>
                  </a:moveTo>
                  <a:lnTo>
                    <a:pt x="0" y="0"/>
                  </a:lnTo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685515" y="2204503"/>
              <a:ext cx="534670" cy="534670"/>
            </a:xfrm>
            <a:custGeom>
              <a:avLst/>
              <a:gdLst/>
              <a:ahLst/>
              <a:cxnLst/>
              <a:rect l="l" t="t" r="r" b="b"/>
              <a:pathLst>
                <a:path w="534669" h="534669">
                  <a:moveTo>
                    <a:pt x="267234" y="534468"/>
                  </a:moveTo>
                  <a:lnTo>
                    <a:pt x="219198" y="530162"/>
                  </a:lnTo>
                  <a:lnTo>
                    <a:pt x="173987" y="517749"/>
                  </a:lnTo>
                  <a:lnTo>
                    <a:pt x="132355" y="497982"/>
                  </a:lnTo>
                  <a:lnTo>
                    <a:pt x="95058" y="471618"/>
                  </a:lnTo>
                  <a:lnTo>
                    <a:pt x="62850" y="439409"/>
                  </a:lnTo>
                  <a:lnTo>
                    <a:pt x="36485" y="402112"/>
                  </a:lnTo>
                  <a:lnTo>
                    <a:pt x="16718" y="360480"/>
                  </a:lnTo>
                  <a:lnTo>
                    <a:pt x="4305" y="315269"/>
                  </a:lnTo>
                  <a:lnTo>
                    <a:pt x="0" y="267234"/>
                  </a:lnTo>
                  <a:lnTo>
                    <a:pt x="4305" y="219198"/>
                  </a:lnTo>
                  <a:lnTo>
                    <a:pt x="16718" y="173987"/>
                  </a:lnTo>
                  <a:lnTo>
                    <a:pt x="36485" y="132355"/>
                  </a:lnTo>
                  <a:lnTo>
                    <a:pt x="62850" y="95058"/>
                  </a:lnTo>
                  <a:lnTo>
                    <a:pt x="95058" y="62850"/>
                  </a:lnTo>
                  <a:lnTo>
                    <a:pt x="132355" y="36485"/>
                  </a:lnTo>
                  <a:lnTo>
                    <a:pt x="173987" y="16718"/>
                  </a:lnTo>
                  <a:lnTo>
                    <a:pt x="219198" y="4305"/>
                  </a:lnTo>
                  <a:lnTo>
                    <a:pt x="267234" y="0"/>
                  </a:lnTo>
                  <a:lnTo>
                    <a:pt x="267234" y="267234"/>
                  </a:lnTo>
                  <a:lnTo>
                    <a:pt x="534468" y="267234"/>
                  </a:lnTo>
                  <a:lnTo>
                    <a:pt x="530162" y="315269"/>
                  </a:lnTo>
                  <a:lnTo>
                    <a:pt x="517749" y="360480"/>
                  </a:lnTo>
                  <a:lnTo>
                    <a:pt x="497982" y="402112"/>
                  </a:lnTo>
                  <a:lnTo>
                    <a:pt x="471618" y="439409"/>
                  </a:lnTo>
                  <a:lnTo>
                    <a:pt x="439409" y="471618"/>
                  </a:lnTo>
                  <a:lnTo>
                    <a:pt x="402112" y="497982"/>
                  </a:lnTo>
                  <a:lnTo>
                    <a:pt x="360480" y="517749"/>
                  </a:lnTo>
                  <a:lnTo>
                    <a:pt x="315269" y="530162"/>
                  </a:lnTo>
                  <a:lnTo>
                    <a:pt x="267234" y="534468"/>
                  </a:lnTo>
                  <a:close/>
                </a:path>
                <a:path w="534669" h="534669">
                  <a:moveTo>
                    <a:pt x="534468" y="267234"/>
                  </a:moveTo>
                  <a:lnTo>
                    <a:pt x="267234" y="267234"/>
                  </a:lnTo>
                  <a:lnTo>
                    <a:pt x="267234" y="0"/>
                  </a:lnTo>
                  <a:lnTo>
                    <a:pt x="315269" y="4305"/>
                  </a:lnTo>
                  <a:lnTo>
                    <a:pt x="360480" y="16718"/>
                  </a:lnTo>
                  <a:lnTo>
                    <a:pt x="402112" y="36485"/>
                  </a:lnTo>
                  <a:lnTo>
                    <a:pt x="439409" y="62850"/>
                  </a:lnTo>
                  <a:lnTo>
                    <a:pt x="471618" y="95058"/>
                  </a:lnTo>
                  <a:lnTo>
                    <a:pt x="497982" y="132355"/>
                  </a:lnTo>
                  <a:lnTo>
                    <a:pt x="517749" y="173987"/>
                  </a:lnTo>
                  <a:lnTo>
                    <a:pt x="530162" y="219198"/>
                  </a:lnTo>
                  <a:lnTo>
                    <a:pt x="534468" y="267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581150" y="2207175"/>
              <a:ext cx="0" cy="264795"/>
            </a:xfrm>
            <a:custGeom>
              <a:avLst/>
              <a:gdLst/>
              <a:ahLst/>
              <a:cxnLst/>
              <a:rect l="l" t="t" r="r" b="b"/>
              <a:pathLst>
                <a:path h="264794">
                  <a:moveTo>
                    <a:pt x="0" y="264561"/>
                  </a:moveTo>
                  <a:lnTo>
                    <a:pt x="0" y="0"/>
                  </a:lnTo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313915" y="2204503"/>
              <a:ext cx="534670" cy="534670"/>
            </a:xfrm>
            <a:custGeom>
              <a:avLst/>
              <a:gdLst/>
              <a:ahLst/>
              <a:cxnLst/>
              <a:rect l="l" t="t" r="r" b="b"/>
              <a:pathLst>
                <a:path w="534669" h="534669">
                  <a:moveTo>
                    <a:pt x="267234" y="534468"/>
                  </a:moveTo>
                  <a:lnTo>
                    <a:pt x="219198" y="530162"/>
                  </a:lnTo>
                  <a:lnTo>
                    <a:pt x="173987" y="517749"/>
                  </a:lnTo>
                  <a:lnTo>
                    <a:pt x="132355" y="497982"/>
                  </a:lnTo>
                  <a:lnTo>
                    <a:pt x="95058" y="471618"/>
                  </a:lnTo>
                  <a:lnTo>
                    <a:pt x="62850" y="439409"/>
                  </a:lnTo>
                  <a:lnTo>
                    <a:pt x="36485" y="402112"/>
                  </a:lnTo>
                  <a:lnTo>
                    <a:pt x="16718" y="360480"/>
                  </a:lnTo>
                  <a:lnTo>
                    <a:pt x="4305" y="315269"/>
                  </a:lnTo>
                  <a:lnTo>
                    <a:pt x="0" y="267234"/>
                  </a:lnTo>
                  <a:lnTo>
                    <a:pt x="4305" y="219198"/>
                  </a:lnTo>
                  <a:lnTo>
                    <a:pt x="16718" y="173987"/>
                  </a:lnTo>
                  <a:lnTo>
                    <a:pt x="36485" y="132355"/>
                  </a:lnTo>
                  <a:lnTo>
                    <a:pt x="62850" y="95058"/>
                  </a:lnTo>
                  <a:lnTo>
                    <a:pt x="95058" y="62850"/>
                  </a:lnTo>
                  <a:lnTo>
                    <a:pt x="132355" y="36485"/>
                  </a:lnTo>
                  <a:lnTo>
                    <a:pt x="173987" y="16718"/>
                  </a:lnTo>
                  <a:lnTo>
                    <a:pt x="219198" y="4305"/>
                  </a:lnTo>
                  <a:lnTo>
                    <a:pt x="267234" y="0"/>
                  </a:lnTo>
                  <a:lnTo>
                    <a:pt x="267234" y="267234"/>
                  </a:lnTo>
                  <a:lnTo>
                    <a:pt x="534468" y="267234"/>
                  </a:lnTo>
                  <a:lnTo>
                    <a:pt x="530162" y="315269"/>
                  </a:lnTo>
                  <a:lnTo>
                    <a:pt x="517749" y="360480"/>
                  </a:lnTo>
                  <a:lnTo>
                    <a:pt x="497982" y="402112"/>
                  </a:lnTo>
                  <a:lnTo>
                    <a:pt x="471618" y="439409"/>
                  </a:lnTo>
                  <a:lnTo>
                    <a:pt x="439409" y="471618"/>
                  </a:lnTo>
                  <a:lnTo>
                    <a:pt x="402112" y="497982"/>
                  </a:lnTo>
                  <a:lnTo>
                    <a:pt x="360480" y="517749"/>
                  </a:lnTo>
                  <a:lnTo>
                    <a:pt x="315269" y="530162"/>
                  </a:lnTo>
                  <a:lnTo>
                    <a:pt x="267234" y="534468"/>
                  </a:lnTo>
                  <a:close/>
                </a:path>
                <a:path w="534669" h="534669">
                  <a:moveTo>
                    <a:pt x="534468" y="267234"/>
                  </a:moveTo>
                  <a:lnTo>
                    <a:pt x="267234" y="267234"/>
                  </a:lnTo>
                  <a:lnTo>
                    <a:pt x="267234" y="0"/>
                  </a:lnTo>
                  <a:lnTo>
                    <a:pt x="315269" y="4305"/>
                  </a:lnTo>
                  <a:lnTo>
                    <a:pt x="360480" y="16718"/>
                  </a:lnTo>
                  <a:lnTo>
                    <a:pt x="402112" y="36485"/>
                  </a:lnTo>
                  <a:lnTo>
                    <a:pt x="439409" y="62850"/>
                  </a:lnTo>
                  <a:lnTo>
                    <a:pt x="471618" y="95058"/>
                  </a:lnTo>
                  <a:lnTo>
                    <a:pt x="497982" y="132355"/>
                  </a:lnTo>
                  <a:lnTo>
                    <a:pt x="517749" y="173987"/>
                  </a:lnTo>
                  <a:lnTo>
                    <a:pt x="530162" y="219198"/>
                  </a:lnTo>
                  <a:lnTo>
                    <a:pt x="534468" y="267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949325" y="2654300"/>
            <a:ext cx="1625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latin typeface="Lucida Sans Unicode"/>
                <a:cs typeface="Lucida Sans Unicode"/>
              </a:rPr>
              <a:t>6</a:t>
            </a:r>
            <a:r>
              <a:rPr sz="900" spc="-30" dirty="0">
                <a:latin typeface="Lucida Sans Unicode"/>
                <a:cs typeface="Lucida Sans Unicode"/>
              </a:rPr>
              <a:t>9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054225" y="2120900"/>
            <a:ext cx="1625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latin typeface="Lucida Sans Unicode"/>
                <a:cs typeface="Lucida Sans Unicode"/>
              </a:rPr>
              <a:t>4</a:t>
            </a:r>
            <a:r>
              <a:rPr sz="900" spc="-30" dirty="0">
                <a:latin typeface="Lucida Sans Unicode"/>
                <a:cs typeface="Lucida Sans Unicode"/>
              </a:rPr>
              <a:t>3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406650" y="2806700"/>
            <a:ext cx="1625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latin typeface="Lucida Sans Unicode"/>
                <a:cs typeface="Lucida Sans Unicode"/>
              </a:rPr>
              <a:t>3</a:t>
            </a:r>
            <a:r>
              <a:rPr sz="900" spc="-30" dirty="0">
                <a:latin typeface="Lucida Sans Unicode"/>
                <a:cs typeface="Lucida Sans Unicode"/>
              </a:rPr>
              <a:t>7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340100" y="1968500"/>
            <a:ext cx="1625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latin typeface="Lucida Sans Unicode"/>
                <a:cs typeface="Lucida Sans Unicode"/>
              </a:rPr>
              <a:t>1</a:t>
            </a:r>
            <a:r>
              <a:rPr sz="900" spc="-30" dirty="0">
                <a:latin typeface="Lucida Sans Unicode"/>
                <a:cs typeface="Lucida Sans Unicode"/>
              </a:rPr>
              <a:t>4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702050" y="2692400"/>
            <a:ext cx="1625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latin typeface="Lucida Sans Unicode"/>
                <a:cs typeface="Lucida Sans Unicode"/>
              </a:rPr>
              <a:t>1</a:t>
            </a:r>
            <a:r>
              <a:rPr sz="900" spc="-30" dirty="0">
                <a:latin typeface="Lucida Sans Unicode"/>
                <a:cs typeface="Lucida Sans Unicode"/>
              </a:rPr>
              <a:t>6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397625" y="2511425"/>
            <a:ext cx="1625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latin typeface="Lucida Sans Unicode"/>
                <a:cs typeface="Lucida Sans Unicode"/>
              </a:rPr>
              <a:t>2</a:t>
            </a:r>
            <a:r>
              <a:rPr sz="900" spc="-30" dirty="0">
                <a:latin typeface="Lucida Sans Unicode"/>
                <a:cs typeface="Lucida Sans Unicode"/>
              </a:rPr>
              <a:t>0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569200" y="2263775"/>
            <a:ext cx="1625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latin typeface="Lucida Sans Unicode"/>
                <a:cs typeface="Lucida Sans Unicode"/>
              </a:rPr>
              <a:t>1</a:t>
            </a:r>
            <a:r>
              <a:rPr sz="900" spc="-30" dirty="0">
                <a:latin typeface="Lucida Sans Unicode"/>
                <a:cs typeface="Lucida Sans Unicode"/>
              </a:rPr>
              <a:t>8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778375" y="2082800"/>
            <a:ext cx="93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Lucida Sans Unicode"/>
                <a:cs typeface="Lucida Sans Unicode"/>
              </a:rPr>
              <a:t>9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216525" y="2806700"/>
            <a:ext cx="93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Lucida Sans Unicode"/>
                <a:cs typeface="Lucida Sans Unicode"/>
              </a:rPr>
              <a:t>8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073775" y="1968500"/>
            <a:ext cx="93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Lucida Sans Unicode"/>
                <a:cs typeface="Lucida Sans Unicode"/>
              </a:rPr>
              <a:t>3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530350" y="2387600"/>
            <a:ext cx="93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Lucida Sans Unicode"/>
                <a:cs typeface="Lucida Sans Unicode"/>
              </a:rPr>
              <a:t>1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901950" y="2387600"/>
            <a:ext cx="93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Lucida Sans Unicode"/>
                <a:cs typeface="Lucida Sans Unicode"/>
              </a:rPr>
              <a:t>1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273550" y="2387600"/>
            <a:ext cx="93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Lucida Sans Unicode"/>
                <a:cs typeface="Lucida Sans Unicode"/>
              </a:rPr>
              <a:t>1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645150" y="2387600"/>
            <a:ext cx="93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Lucida Sans Unicode"/>
                <a:cs typeface="Lucida Sans Unicode"/>
              </a:rPr>
              <a:t>1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016750" y="2387600"/>
            <a:ext cx="93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Lucida Sans Unicode"/>
                <a:cs typeface="Lucida Sans Unicode"/>
              </a:rPr>
              <a:t>1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890587" y="1062037"/>
            <a:ext cx="7558405" cy="2819400"/>
            <a:chOff x="890587" y="1062037"/>
            <a:chExt cx="7558405" cy="2819400"/>
          </a:xfrm>
        </p:grpSpPr>
        <p:sp>
          <p:nvSpPr>
            <p:cNvPr id="79" name="object 79"/>
            <p:cNvSpPr/>
            <p:nvPr/>
          </p:nvSpPr>
          <p:spPr>
            <a:xfrm>
              <a:off x="895350" y="1066800"/>
              <a:ext cx="6858000" cy="2809875"/>
            </a:xfrm>
            <a:custGeom>
              <a:avLst/>
              <a:gdLst/>
              <a:ahLst/>
              <a:cxnLst/>
              <a:rect l="l" t="t" r="r" b="b"/>
              <a:pathLst>
                <a:path w="6858000" h="2809875">
                  <a:moveTo>
                    <a:pt x="0" y="0"/>
                  </a:moveTo>
                  <a:lnTo>
                    <a:pt x="0" y="2809875"/>
                  </a:lnTo>
                </a:path>
                <a:path w="6858000" h="2809875">
                  <a:moveTo>
                    <a:pt x="6858000" y="0"/>
                  </a:moveTo>
                  <a:lnTo>
                    <a:pt x="6858000" y="2809875"/>
                  </a:lnTo>
                </a:path>
                <a:path w="6858000" h="2809875">
                  <a:moveTo>
                    <a:pt x="0" y="0"/>
                  </a:moveTo>
                  <a:lnTo>
                    <a:pt x="6858000" y="0"/>
                  </a:lnTo>
                </a:path>
                <a:path w="6858000" h="2809875">
                  <a:moveTo>
                    <a:pt x="0" y="2809875"/>
                  </a:moveTo>
                  <a:lnTo>
                    <a:pt x="6858000" y="2809875"/>
                  </a:lnTo>
                </a:path>
              </a:pathLst>
            </a:custGeom>
            <a:ln w="9525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315325" y="107632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133350"/>
                  </a:moveTo>
                  <a:lnTo>
                    <a:pt x="0" y="133350"/>
                  </a:lnTo>
                  <a:lnTo>
                    <a:pt x="0" y="0"/>
                  </a:lnTo>
                  <a:lnTo>
                    <a:pt x="133350" y="0"/>
                  </a:lnTo>
                  <a:lnTo>
                    <a:pt x="133350" y="133350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315325" y="126682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133350"/>
                  </a:moveTo>
                  <a:lnTo>
                    <a:pt x="0" y="133350"/>
                  </a:lnTo>
                  <a:lnTo>
                    <a:pt x="0" y="0"/>
                  </a:lnTo>
                  <a:lnTo>
                    <a:pt x="133350" y="0"/>
                  </a:lnTo>
                  <a:lnTo>
                    <a:pt x="133350" y="133350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2191146" y="530225"/>
            <a:ext cx="42665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95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1500" b="1" spc="150" dirty="0">
                <a:solidFill>
                  <a:srgbClr val="333333"/>
                </a:solidFill>
                <a:latin typeface="Arial"/>
                <a:cs typeface="Arial"/>
              </a:rPr>
              <a:t>tt</a:t>
            </a:r>
            <a:r>
              <a:rPr sz="1500" b="1" spc="5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1500" b="1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1500" b="1" spc="150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1500" b="1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1500" b="1" spc="-5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1500" b="1" spc="-3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1500" b="1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b="1" spc="5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1500" b="1" spc="15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1500" b="1" spc="150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1500" b="1" spc="-5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1500" b="1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b="1" spc="-35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1500" b="1" spc="-20" dirty="0">
                <a:solidFill>
                  <a:srgbClr val="333333"/>
                </a:solidFill>
                <a:latin typeface="Arial"/>
                <a:cs typeface="Arial"/>
              </a:rPr>
              <a:t>y</a:t>
            </a:r>
            <a:r>
              <a:rPr sz="1500" b="1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b="1" spc="-30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1500" b="1" spc="-1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1500" b="1" spc="-35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1500" b="1" spc="-30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1500" b="1" spc="-1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1500" b="1" spc="60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1500" b="1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b="1" spc="85" dirty="0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sz="1500" b="1" spc="-5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1500" b="1" spc="60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1500" b="1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b="1" spc="-30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1500" b="1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1500" b="1" spc="210" dirty="0">
                <a:solidFill>
                  <a:srgbClr val="333333"/>
                </a:solidFill>
                <a:latin typeface="Arial"/>
                <a:cs typeface="Arial"/>
              </a:rPr>
              <a:t>ﬀ</a:t>
            </a:r>
            <a:r>
              <a:rPr sz="1500" b="1" spc="-1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1500" b="1" spc="5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1500" b="1" spc="-1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1500" b="1" spc="-35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1500" b="1" spc="15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1500" b="1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b="1" spc="15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1500" b="1" spc="-30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1500" b="1" spc="-5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1500" b="1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b="1" spc="-30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1500" b="1" spc="5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1500" b="1" spc="-5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1500" b="1" spc="-40" dirty="0">
                <a:solidFill>
                  <a:srgbClr val="333333"/>
                </a:solidFill>
                <a:latin typeface="Arial"/>
                <a:cs typeface="Arial"/>
              </a:rPr>
              <a:t>u</a:t>
            </a:r>
            <a:r>
              <a:rPr sz="1500" b="1" spc="-25" dirty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endParaRPr sz="15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283575" y="857885"/>
            <a:ext cx="614680" cy="5588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900" spc="-20" dirty="0">
                <a:solidFill>
                  <a:srgbClr val="292929"/>
                </a:solidFill>
                <a:latin typeface="Lucida Sans Unicode"/>
                <a:cs typeface="Lucida Sans Unicode"/>
              </a:rPr>
              <a:t>Gender1</a:t>
            </a:r>
            <a:endParaRPr sz="900">
              <a:latin typeface="Lucida Sans Unicode"/>
              <a:cs typeface="Lucida Sans Unicode"/>
            </a:endParaRPr>
          </a:p>
          <a:p>
            <a:pPr marL="212725">
              <a:lnSpc>
                <a:spcPct val="100000"/>
              </a:lnSpc>
              <a:spcBef>
                <a:spcPts val="270"/>
              </a:spcBef>
            </a:pPr>
            <a:r>
              <a:rPr sz="900" spc="-10" dirty="0">
                <a:solidFill>
                  <a:srgbClr val="333333"/>
                </a:solidFill>
                <a:latin typeface="Lucida Sans Unicode"/>
                <a:cs typeface="Lucida Sans Unicode"/>
              </a:rPr>
              <a:t>Female</a:t>
            </a:r>
            <a:endParaRPr sz="900">
              <a:latin typeface="Lucida Sans Unicode"/>
              <a:cs typeface="Lucida Sans Unicode"/>
            </a:endParaRPr>
          </a:p>
          <a:p>
            <a:pPr marL="212725">
              <a:lnSpc>
                <a:spcPct val="100000"/>
              </a:lnSpc>
              <a:spcBef>
                <a:spcPts val="420"/>
              </a:spcBef>
            </a:pPr>
            <a:r>
              <a:rPr sz="900" spc="10" dirty="0">
                <a:solidFill>
                  <a:srgbClr val="333333"/>
                </a:solidFill>
                <a:latin typeface="Lucida Sans Unicode"/>
                <a:cs typeface="Lucida Sans Unicode"/>
              </a:rPr>
              <a:t>Male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54025" y="4483100"/>
            <a:ext cx="5112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666666"/>
                </a:solidFill>
                <a:latin typeface="Lucida Sans Unicode"/>
                <a:cs typeface="Lucida Sans Unicode"/>
              </a:rPr>
              <a:t>MIN(1)</a:t>
            </a:r>
            <a:r>
              <a:rPr sz="900" spc="-9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solidFill>
                  <a:srgbClr val="666666"/>
                </a:solidFill>
                <a:latin typeface="Lucida Sans Unicode"/>
                <a:cs typeface="Lucida Sans Unicode"/>
              </a:rPr>
              <a:t>and</a:t>
            </a:r>
            <a:r>
              <a:rPr sz="900" spc="-9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20" dirty="0">
                <a:solidFill>
                  <a:srgbClr val="666666"/>
                </a:solidFill>
                <a:latin typeface="Lucida Sans Unicode"/>
                <a:cs typeface="Lucida Sans Unicode"/>
              </a:rPr>
              <a:t>MIN(1)</a:t>
            </a:r>
            <a:r>
              <a:rPr sz="900" spc="-9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dirty="0">
                <a:solidFill>
                  <a:srgbClr val="666666"/>
                </a:solidFill>
                <a:latin typeface="Lucida Sans Unicode"/>
                <a:cs typeface="Lucida Sans Unicode"/>
              </a:rPr>
              <a:t>for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15" dirty="0">
                <a:solidFill>
                  <a:srgbClr val="666666"/>
                </a:solidFill>
                <a:latin typeface="Lucida Sans Unicode"/>
                <a:cs typeface="Lucida Sans Unicode"/>
              </a:rPr>
              <a:t>each</a:t>
            </a:r>
            <a:r>
              <a:rPr sz="900" spc="-9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40" dirty="0">
                <a:solidFill>
                  <a:srgbClr val="666666"/>
                </a:solidFill>
                <a:latin typeface="Lucida Sans Unicode"/>
                <a:cs typeface="Lucida Sans Unicode"/>
              </a:rPr>
              <a:t>CF</a:t>
            </a:r>
            <a:r>
              <a:rPr sz="900" spc="-9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age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25" dirty="0">
                <a:solidFill>
                  <a:srgbClr val="666666"/>
                </a:solidFill>
                <a:latin typeface="Lucida Sans Unicode"/>
                <a:cs typeface="Lucida Sans Unicode"/>
              </a:rPr>
              <a:t>band.</a:t>
            </a:r>
            <a:r>
              <a:rPr sz="900" spc="10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For</a:t>
            </a:r>
            <a:r>
              <a:rPr sz="900" spc="-9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solidFill>
                  <a:srgbClr val="666666"/>
                </a:solidFill>
                <a:latin typeface="Lucida Sans Unicode"/>
                <a:cs typeface="Lucida Sans Unicode"/>
              </a:rPr>
              <a:t>pane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15" dirty="0">
                <a:solidFill>
                  <a:srgbClr val="666666"/>
                </a:solidFill>
                <a:latin typeface="Lucida Sans Unicode"/>
                <a:cs typeface="Lucida Sans Unicode"/>
              </a:rPr>
              <a:t>MIN(1):</a:t>
            </a:r>
            <a:r>
              <a:rPr sz="900" spc="10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Color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shows</a:t>
            </a:r>
            <a:r>
              <a:rPr sz="900" spc="-9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dirty="0">
                <a:solidFill>
                  <a:srgbClr val="666666"/>
                </a:solidFill>
                <a:latin typeface="Lucida Sans Unicode"/>
                <a:cs typeface="Lucida Sans Unicode"/>
              </a:rPr>
              <a:t>details</a:t>
            </a:r>
            <a:r>
              <a:rPr sz="900" spc="-9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about</a:t>
            </a:r>
            <a:r>
              <a:rPr sz="900" spc="-9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solidFill>
                  <a:srgbClr val="666666"/>
                </a:solidFill>
                <a:latin typeface="Lucida Sans Unicode"/>
                <a:cs typeface="Lucida Sans Unicode"/>
              </a:rPr>
              <a:t>Gender1.</a:t>
            </a:r>
            <a:endParaRPr sz="9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59758" y="1137947"/>
            <a:ext cx="2016760" cy="1653539"/>
            <a:chOff x="6259758" y="1137947"/>
            <a:chExt cx="2016760" cy="1653539"/>
          </a:xfrm>
        </p:grpSpPr>
        <p:sp>
          <p:nvSpPr>
            <p:cNvPr id="3" name="object 3"/>
            <p:cNvSpPr/>
            <p:nvPr/>
          </p:nvSpPr>
          <p:spPr>
            <a:xfrm>
              <a:off x="6259758" y="1137947"/>
              <a:ext cx="2016760" cy="1653539"/>
            </a:xfrm>
            <a:custGeom>
              <a:avLst/>
              <a:gdLst/>
              <a:ahLst/>
              <a:cxnLst/>
              <a:rect l="l" t="t" r="r" b="b"/>
              <a:pathLst>
                <a:path w="2016759" h="1653539">
                  <a:moveTo>
                    <a:pt x="2016308" y="1653242"/>
                  </a:moveTo>
                  <a:lnTo>
                    <a:pt x="0" y="1653242"/>
                  </a:lnTo>
                  <a:lnTo>
                    <a:pt x="0" y="0"/>
                  </a:lnTo>
                  <a:lnTo>
                    <a:pt x="2016308" y="0"/>
                  </a:lnTo>
                  <a:lnTo>
                    <a:pt x="2016308" y="1653242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67912" y="1678699"/>
              <a:ext cx="90170" cy="286385"/>
            </a:xfrm>
            <a:custGeom>
              <a:avLst/>
              <a:gdLst/>
              <a:ahLst/>
              <a:cxnLst/>
              <a:rect l="l" t="t" r="r" b="b"/>
              <a:pathLst>
                <a:path w="90170" h="286385">
                  <a:moveTo>
                    <a:pt x="0" y="285869"/>
                  </a:moveTo>
                  <a:lnTo>
                    <a:pt x="0" y="0"/>
                  </a:lnTo>
                  <a:lnTo>
                    <a:pt x="23252" y="931"/>
                  </a:lnTo>
                  <a:lnTo>
                    <a:pt x="45986" y="3678"/>
                  </a:lnTo>
                  <a:lnTo>
                    <a:pt x="68125" y="8165"/>
                  </a:lnTo>
                  <a:lnTo>
                    <a:pt x="89591" y="14320"/>
                  </a:lnTo>
                  <a:lnTo>
                    <a:pt x="0" y="285869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83201" y="1693019"/>
              <a:ext cx="471170" cy="557530"/>
            </a:xfrm>
            <a:custGeom>
              <a:avLst/>
              <a:gdLst/>
              <a:ahLst/>
              <a:cxnLst/>
              <a:rect l="l" t="t" r="r" b="b"/>
              <a:pathLst>
                <a:path w="471170" h="557530">
                  <a:moveTo>
                    <a:pt x="184710" y="557418"/>
                  </a:moveTo>
                  <a:lnTo>
                    <a:pt x="133147" y="552780"/>
                  </a:lnTo>
                  <a:lnTo>
                    <a:pt x="84630" y="539410"/>
                  </a:lnTo>
                  <a:lnTo>
                    <a:pt x="39976" y="518124"/>
                  </a:lnTo>
                  <a:lnTo>
                    <a:pt x="0" y="489738"/>
                  </a:lnTo>
                  <a:lnTo>
                    <a:pt x="184710" y="271549"/>
                  </a:lnTo>
                  <a:lnTo>
                    <a:pt x="274302" y="0"/>
                  </a:lnTo>
                  <a:lnTo>
                    <a:pt x="315474" y="17279"/>
                  </a:lnTo>
                  <a:lnTo>
                    <a:pt x="353075" y="40504"/>
                  </a:lnTo>
                  <a:lnTo>
                    <a:pt x="386515" y="69082"/>
                  </a:lnTo>
                  <a:lnTo>
                    <a:pt x="415201" y="102421"/>
                  </a:lnTo>
                  <a:lnTo>
                    <a:pt x="438542" y="139930"/>
                  </a:lnTo>
                  <a:lnTo>
                    <a:pt x="455946" y="181015"/>
                  </a:lnTo>
                  <a:lnTo>
                    <a:pt x="466823" y="225085"/>
                  </a:lnTo>
                  <a:lnTo>
                    <a:pt x="470580" y="271549"/>
                  </a:lnTo>
                  <a:lnTo>
                    <a:pt x="466838" y="317918"/>
                  </a:lnTo>
                  <a:lnTo>
                    <a:pt x="456006" y="361906"/>
                  </a:lnTo>
                  <a:lnTo>
                    <a:pt x="438672" y="402922"/>
                  </a:lnTo>
                  <a:lnTo>
                    <a:pt x="415424" y="440379"/>
                  </a:lnTo>
                  <a:lnTo>
                    <a:pt x="386851" y="473689"/>
                  </a:lnTo>
                  <a:lnTo>
                    <a:pt x="353541" y="502262"/>
                  </a:lnTo>
                  <a:lnTo>
                    <a:pt x="316084" y="525510"/>
                  </a:lnTo>
                  <a:lnTo>
                    <a:pt x="275067" y="542844"/>
                  </a:lnTo>
                  <a:lnTo>
                    <a:pt x="231080" y="553677"/>
                  </a:lnTo>
                  <a:lnTo>
                    <a:pt x="184710" y="557418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82043" y="1678699"/>
              <a:ext cx="286385" cy="504190"/>
            </a:xfrm>
            <a:custGeom>
              <a:avLst/>
              <a:gdLst/>
              <a:ahLst/>
              <a:cxnLst/>
              <a:rect l="l" t="t" r="r" b="b"/>
              <a:pathLst>
                <a:path w="286384" h="504189">
                  <a:moveTo>
                    <a:pt x="101158" y="504058"/>
                  </a:moveTo>
                  <a:lnTo>
                    <a:pt x="66875" y="469627"/>
                  </a:lnTo>
                  <a:lnTo>
                    <a:pt x="38818" y="429791"/>
                  </a:lnTo>
                  <a:lnTo>
                    <a:pt x="17786" y="385353"/>
                  </a:lnTo>
                  <a:lnTo>
                    <a:pt x="4579" y="337112"/>
                  </a:lnTo>
                  <a:lnTo>
                    <a:pt x="0" y="285869"/>
                  </a:lnTo>
                  <a:lnTo>
                    <a:pt x="3741" y="239499"/>
                  </a:lnTo>
                  <a:lnTo>
                    <a:pt x="14573" y="195512"/>
                  </a:lnTo>
                  <a:lnTo>
                    <a:pt x="31908" y="154496"/>
                  </a:lnTo>
                  <a:lnTo>
                    <a:pt x="55156" y="117038"/>
                  </a:lnTo>
                  <a:lnTo>
                    <a:pt x="83729" y="83729"/>
                  </a:lnTo>
                  <a:lnTo>
                    <a:pt x="117038" y="55156"/>
                  </a:lnTo>
                  <a:lnTo>
                    <a:pt x="154495" y="31908"/>
                  </a:lnTo>
                  <a:lnTo>
                    <a:pt x="195512" y="14573"/>
                  </a:lnTo>
                  <a:lnTo>
                    <a:pt x="239499" y="3741"/>
                  </a:lnTo>
                  <a:lnTo>
                    <a:pt x="285869" y="0"/>
                  </a:lnTo>
                  <a:lnTo>
                    <a:pt x="285869" y="285869"/>
                  </a:lnTo>
                  <a:lnTo>
                    <a:pt x="101158" y="504058"/>
                  </a:lnTo>
                  <a:close/>
                </a:path>
              </a:pathLst>
            </a:custGeom>
            <a:solidFill>
              <a:srgbClr val="E05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254896" y="1133084"/>
            <a:ext cx="2026285" cy="1663064"/>
          </a:xfrm>
          <a:prstGeom prst="rect">
            <a:avLst/>
          </a:prstGeom>
          <a:ln w="97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329565" algn="ctr">
              <a:lnSpc>
                <a:spcPct val="100000"/>
              </a:lnSpc>
              <a:spcBef>
                <a:spcPts val="660"/>
              </a:spcBef>
            </a:pPr>
            <a:r>
              <a:rPr sz="600" spc="15" dirty="0">
                <a:solidFill>
                  <a:srgbClr val="F8A554"/>
                </a:solidFill>
                <a:latin typeface="Lucida Sans Unicode"/>
                <a:cs typeface="Lucida Sans Unicode"/>
              </a:rPr>
              <a:t>5.06%</a:t>
            </a:r>
            <a:endParaRPr sz="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00">
              <a:latin typeface="Lucida Sans Unicode"/>
              <a:cs typeface="Lucida Sans Unicode"/>
            </a:endParaRPr>
          </a:p>
          <a:p>
            <a:pPr marL="452120">
              <a:lnSpc>
                <a:spcPct val="100000"/>
              </a:lnSpc>
            </a:pPr>
            <a:r>
              <a:rPr sz="600" spc="10" dirty="0">
                <a:solidFill>
                  <a:srgbClr val="F8A554"/>
                </a:solidFill>
                <a:latin typeface="Lucida Sans Unicode"/>
                <a:cs typeface="Lucida Sans Unicode"/>
              </a:rPr>
              <a:t>38.82%</a:t>
            </a:r>
            <a:endParaRPr sz="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0">
              <a:latin typeface="Lucida Sans Unicode"/>
              <a:cs typeface="Lucida Sans Unicode"/>
            </a:endParaRPr>
          </a:p>
          <a:p>
            <a:pPr marL="1275080">
              <a:lnSpc>
                <a:spcPct val="100000"/>
              </a:lnSpc>
            </a:pPr>
            <a:r>
              <a:rPr sz="600" spc="10" dirty="0">
                <a:solidFill>
                  <a:srgbClr val="F8A554"/>
                </a:solidFill>
                <a:latin typeface="Lucida Sans Unicode"/>
                <a:cs typeface="Lucida Sans Unicode"/>
              </a:rPr>
              <a:t>56.12%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65566" y="891848"/>
            <a:ext cx="1624330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-30" dirty="0">
                <a:solidFill>
                  <a:srgbClr val="333333"/>
                </a:solidFill>
                <a:latin typeface="Tahoma"/>
                <a:cs typeface="Tahoma"/>
              </a:rPr>
              <a:t>d</a:t>
            </a:r>
            <a:r>
              <a:rPr sz="1000" b="1" spc="-35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1000" b="1" spc="-30" dirty="0">
                <a:solidFill>
                  <a:srgbClr val="333333"/>
                </a:solidFill>
                <a:latin typeface="Tahoma"/>
                <a:cs typeface="Tahoma"/>
              </a:rPr>
              <a:t>p</a:t>
            </a:r>
            <a:r>
              <a:rPr sz="1000" b="1" spc="-20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1000" b="1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1000" b="1" spc="25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1000" b="1" spc="-60" dirty="0">
                <a:solidFill>
                  <a:srgbClr val="333333"/>
                </a:solidFill>
                <a:latin typeface="Tahoma"/>
                <a:cs typeface="Tahoma"/>
              </a:rPr>
              <a:t>m</a:t>
            </a:r>
            <a:r>
              <a:rPr sz="1000" b="1" spc="-35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1000" b="1" spc="-45" dirty="0">
                <a:solidFill>
                  <a:srgbClr val="333333"/>
                </a:solidFill>
                <a:latin typeface="Tahoma"/>
                <a:cs typeface="Tahoma"/>
              </a:rPr>
              <a:t>n</a:t>
            </a:r>
            <a:r>
              <a:rPr sz="1000" b="1" spc="30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1000" b="1" spc="-7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000" b="1" spc="-45" dirty="0">
                <a:solidFill>
                  <a:srgbClr val="333333"/>
                </a:solidFill>
                <a:latin typeface="Tahoma"/>
                <a:cs typeface="Tahoma"/>
              </a:rPr>
              <a:t>w</a:t>
            </a:r>
            <a:r>
              <a:rPr sz="1000" b="1" spc="-10" dirty="0">
                <a:solidFill>
                  <a:srgbClr val="333333"/>
                </a:solidFill>
                <a:latin typeface="Tahoma"/>
                <a:cs typeface="Tahoma"/>
              </a:rPr>
              <a:t>i</a:t>
            </a:r>
            <a:r>
              <a:rPr sz="1000" b="1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r>
              <a:rPr sz="1000" b="1" spc="-30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1000" b="1" spc="-7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000" b="1" spc="-20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1000" b="1" spc="25" dirty="0">
                <a:solidFill>
                  <a:srgbClr val="333333"/>
                </a:solidFill>
                <a:latin typeface="Tahoma"/>
                <a:cs typeface="Tahoma"/>
              </a:rPr>
              <a:t>tt</a:t>
            </a:r>
            <a:r>
              <a:rPr sz="1000" b="1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1000" b="1" spc="-10" dirty="0">
                <a:solidFill>
                  <a:srgbClr val="333333"/>
                </a:solidFill>
                <a:latin typeface="Tahoma"/>
                <a:cs typeface="Tahoma"/>
              </a:rPr>
              <a:t>i</a:t>
            </a:r>
            <a:r>
              <a:rPr sz="1000" b="1" spc="25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1000" b="1" spc="-10" dirty="0">
                <a:solidFill>
                  <a:srgbClr val="333333"/>
                </a:solidFill>
                <a:latin typeface="Tahoma"/>
                <a:cs typeface="Tahoma"/>
              </a:rPr>
              <a:t>i</a:t>
            </a:r>
            <a:r>
              <a:rPr sz="1000" b="1" spc="-30" dirty="0">
                <a:solidFill>
                  <a:srgbClr val="333333"/>
                </a:solidFill>
                <a:latin typeface="Tahoma"/>
                <a:cs typeface="Tahoma"/>
              </a:rPr>
              <a:t>o</a:t>
            </a:r>
            <a:r>
              <a:rPr sz="1000" b="1" spc="-40" dirty="0">
                <a:solidFill>
                  <a:srgbClr val="333333"/>
                </a:solidFill>
                <a:latin typeface="Tahoma"/>
                <a:cs typeface="Tahoma"/>
              </a:rPr>
              <a:t>n</a:t>
            </a:r>
            <a:endParaRPr sz="1000">
              <a:latin typeface="Tahoma"/>
              <a:cs typeface="Tahom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656711" y="1137947"/>
          <a:ext cx="2242818" cy="1711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79"/>
                <a:gridCol w="1983739"/>
              </a:tblGrid>
              <a:tr h="3549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ts val="690"/>
                        </a:lnSpc>
                      </a:pPr>
                      <a:r>
                        <a:rPr sz="600" spc="-1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Gen..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6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Attritio</a:t>
                      </a:r>
                      <a:r>
                        <a:rPr sz="6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600" spc="-6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6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coun</a:t>
                      </a:r>
                      <a:r>
                        <a:rPr sz="6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  <a:tabLst>
                          <a:tab pos="1918970" algn="l"/>
                        </a:tabLst>
                      </a:pPr>
                      <a:r>
                        <a:rPr sz="6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0	1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33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ACACA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</a:tr>
              <a:tr h="131286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600" spc="-1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Fem..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CACACA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ACAC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CACACA"/>
                      </a:solidFill>
                      <a:prstDash val="solid"/>
                    </a:lnT>
                    <a:lnB w="9525">
                      <a:solidFill>
                        <a:srgbClr val="1A1A1A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</a:tr>
              <a:tr h="2463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CACACA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50" spc="-25" dirty="0">
                          <a:latin typeface="Lucida Sans Unicode"/>
                          <a:cs typeface="Lucida Sans Unicode"/>
                        </a:rPr>
                        <a:t>87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T="41275" marB="0">
                    <a:lnL w="9525">
                      <a:solidFill>
                        <a:srgbClr val="CACAC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1A1A1A"/>
                      </a:solidFill>
                      <a:prstDash val="solid"/>
                    </a:lnT>
                    <a:lnB w="9525">
                      <a:solidFill>
                        <a:srgbClr val="1A1A1A"/>
                      </a:solidFill>
                      <a:prstDash val="solid"/>
                    </a:lnB>
                    <a:solidFill>
                      <a:srgbClr val="CAD7E4"/>
                    </a:solidFill>
                  </a:tcPr>
                </a:tc>
              </a:tr>
              <a:tr h="12318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CACACA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ACAC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1A1A1A"/>
                      </a:solidFill>
                      <a:prstDash val="solid"/>
                    </a:lnT>
                    <a:lnB w="9525">
                      <a:solidFill>
                        <a:srgbClr val="1A1A1A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</a:tr>
              <a:tr h="129666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572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600" spc="1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Male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CACACA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CACAC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1A1A1A"/>
                      </a:solidFill>
                      <a:prstDash val="solid"/>
                    </a:lnT>
                    <a:lnB w="9525">
                      <a:solidFill>
                        <a:srgbClr val="1A1A1A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</a:tr>
              <a:tr h="2463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CACACA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50" spc="-25" dirty="0">
                          <a:latin typeface="Lucida Sans Unicode"/>
                          <a:cs typeface="Lucida Sans Unicode"/>
                        </a:rPr>
                        <a:t>150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T="41275" marB="0">
                    <a:lnL w="9525">
                      <a:solidFill>
                        <a:srgbClr val="CACAC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1A1A1A"/>
                      </a:solidFill>
                      <a:prstDash val="solid"/>
                    </a:lnT>
                    <a:lnB w="9525">
                      <a:solidFill>
                        <a:srgbClr val="1A1A1A"/>
                      </a:solidFill>
                      <a:prstDash val="solid"/>
                    </a:lnB>
                    <a:solidFill>
                      <a:srgbClr val="FADDC0"/>
                    </a:solidFill>
                  </a:tcPr>
                </a:tc>
              </a:tr>
              <a:tr h="12318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CACACA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ACAC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1A1A1A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</a:tr>
              <a:tr h="3565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  <a:tabLst>
                          <a:tab pos="1918970" algn="l"/>
                        </a:tabLst>
                      </a:pPr>
                      <a:r>
                        <a:rPr sz="6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0	1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6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Attritio</a:t>
                      </a:r>
                      <a:r>
                        <a:rPr sz="6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600" spc="-6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6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coun</a:t>
                      </a:r>
                      <a:r>
                        <a:rPr sz="6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ACACA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3307791" y="528782"/>
            <a:ext cx="2089785" cy="550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b="1" spc="-45" dirty="0">
                <a:solidFill>
                  <a:srgbClr val="333333"/>
                </a:solidFill>
                <a:latin typeface="Tahoma"/>
                <a:cs typeface="Tahoma"/>
              </a:rPr>
              <a:t>H</a:t>
            </a:r>
            <a:r>
              <a:rPr sz="1200" b="1" spc="-60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1200" b="1" spc="-9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b="1" spc="-15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1200" b="1" spc="-25" dirty="0">
                <a:solidFill>
                  <a:srgbClr val="333333"/>
                </a:solidFill>
                <a:latin typeface="Tahoma"/>
                <a:cs typeface="Tahoma"/>
              </a:rPr>
              <a:t>N</a:t>
            </a:r>
            <a:r>
              <a:rPr sz="1200" b="1" spc="-15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1200" b="1" spc="-80" dirty="0">
                <a:solidFill>
                  <a:srgbClr val="333333"/>
                </a:solidFill>
                <a:latin typeface="Tahoma"/>
                <a:cs typeface="Tahoma"/>
              </a:rPr>
              <a:t>L</a:t>
            </a:r>
            <a:r>
              <a:rPr sz="1200" b="1" spc="-55" dirty="0">
                <a:solidFill>
                  <a:srgbClr val="333333"/>
                </a:solidFill>
                <a:latin typeface="Tahoma"/>
                <a:cs typeface="Tahoma"/>
              </a:rPr>
              <a:t>Y</a:t>
            </a:r>
            <a:r>
              <a:rPr sz="1200" b="1" spc="-40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1200" b="1" spc="-185" dirty="0">
                <a:solidFill>
                  <a:srgbClr val="333333"/>
                </a:solidFill>
                <a:latin typeface="Tahoma"/>
                <a:cs typeface="Tahoma"/>
              </a:rPr>
              <a:t>I</a:t>
            </a:r>
            <a:r>
              <a:rPr sz="1200" b="1" spc="-80" dirty="0">
                <a:solidFill>
                  <a:srgbClr val="333333"/>
                </a:solidFill>
                <a:latin typeface="Tahoma"/>
                <a:cs typeface="Tahoma"/>
              </a:rPr>
              <a:t>C</a:t>
            </a:r>
            <a:r>
              <a:rPr sz="1200" b="1" spc="-35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r>
              <a:rPr sz="1200" b="1" spc="-9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b="1" spc="-60" dirty="0">
                <a:solidFill>
                  <a:srgbClr val="333333"/>
                </a:solidFill>
                <a:latin typeface="Tahoma"/>
                <a:cs typeface="Tahoma"/>
              </a:rPr>
              <a:t>D</a:t>
            </a:r>
            <a:r>
              <a:rPr sz="1200" b="1" spc="-15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1200" b="1" spc="-40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r>
              <a:rPr sz="1200" b="1" spc="-45" dirty="0">
                <a:solidFill>
                  <a:srgbClr val="333333"/>
                </a:solidFill>
                <a:latin typeface="Tahoma"/>
                <a:cs typeface="Tahoma"/>
              </a:rPr>
              <a:t>H</a:t>
            </a:r>
            <a:r>
              <a:rPr sz="1200" b="1" spc="-20" dirty="0">
                <a:solidFill>
                  <a:srgbClr val="333333"/>
                </a:solidFill>
                <a:latin typeface="Tahoma"/>
                <a:cs typeface="Tahoma"/>
              </a:rPr>
              <a:t>B</a:t>
            </a:r>
            <a:r>
              <a:rPr sz="1200" b="1" spc="-45" dirty="0">
                <a:solidFill>
                  <a:srgbClr val="333333"/>
                </a:solidFill>
                <a:latin typeface="Tahoma"/>
                <a:cs typeface="Tahoma"/>
              </a:rPr>
              <a:t>O</a:t>
            </a:r>
            <a:r>
              <a:rPr sz="1200" b="1" spc="-15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1200" b="1" spc="-65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1200" b="1" spc="-60" dirty="0">
                <a:solidFill>
                  <a:srgbClr val="333333"/>
                </a:solidFill>
                <a:latin typeface="Tahoma"/>
                <a:cs typeface="Tahoma"/>
              </a:rPr>
              <a:t>D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ahoma"/>
              <a:cs typeface="Tahoma"/>
            </a:endParaRPr>
          </a:p>
          <a:p>
            <a:pPr marL="889635">
              <a:lnSpc>
                <a:spcPct val="100000"/>
              </a:lnSpc>
            </a:pPr>
            <a:r>
              <a:rPr sz="1000" b="1" u="sng" spc="-1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ahoma"/>
                <a:cs typeface="Tahoma"/>
              </a:rPr>
              <a:t>A</a:t>
            </a:r>
            <a:r>
              <a:rPr sz="1000" b="1" u="sng" spc="2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ahoma"/>
                <a:cs typeface="Tahoma"/>
              </a:rPr>
              <a:t>tt</a:t>
            </a:r>
            <a:r>
              <a:rPr sz="1000" b="1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ahoma"/>
                <a:cs typeface="Tahoma"/>
              </a:rPr>
              <a:t>r</a:t>
            </a:r>
            <a:r>
              <a:rPr sz="1000" b="1" u="sng" spc="-1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ahoma"/>
                <a:cs typeface="Tahoma"/>
              </a:rPr>
              <a:t>i</a:t>
            </a:r>
            <a:r>
              <a:rPr sz="1000" b="1" u="sng" spc="2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ahoma"/>
                <a:cs typeface="Tahoma"/>
              </a:rPr>
              <a:t>t</a:t>
            </a:r>
            <a:r>
              <a:rPr sz="1000" b="1" u="sng" spc="-1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ahoma"/>
                <a:cs typeface="Tahoma"/>
              </a:rPr>
              <a:t>i</a:t>
            </a:r>
            <a:r>
              <a:rPr sz="1000" b="1" u="sng" spc="-3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ahoma"/>
                <a:cs typeface="Tahoma"/>
              </a:rPr>
              <a:t>o</a:t>
            </a:r>
            <a:r>
              <a:rPr sz="1000" b="1" u="sng" spc="-4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ahoma"/>
                <a:cs typeface="Tahoma"/>
              </a:rPr>
              <a:t>n</a:t>
            </a:r>
            <a:r>
              <a:rPr sz="1000" b="1" u="sng" spc="-7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ahoma"/>
                <a:cs typeface="Tahoma"/>
              </a:rPr>
              <a:t> </a:t>
            </a:r>
            <a:r>
              <a:rPr sz="1000" b="1" u="sng" spc="-3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ahoma"/>
                <a:cs typeface="Tahoma"/>
              </a:rPr>
              <a:t>b</a:t>
            </a:r>
            <a:r>
              <a:rPr sz="1000" b="1" u="sng" spc="-2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ahoma"/>
                <a:cs typeface="Tahoma"/>
              </a:rPr>
              <a:t>y</a:t>
            </a:r>
            <a:r>
              <a:rPr sz="1000" b="1" u="sng" spc="-7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ahoma"/>
                <a:cs typeface="Tahoma"/>
              </a:rPr>
              <a:t> </a:t>
            </a:r>
            <a:r>
              <a:rPr sz="1000" b="1" u="sng" spc="-3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ahoma"/>
                <a:cs typeface="Tahoma"/>
              </a:rPr>
              <a:t>Ge</a:t>
            </a:r>
            <a:r>
              <a:rPr sz="1000" b="1" u="sng" spc="-4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ahoma"/>
                <a:cs typeface="Tahoma"/>
              </a:rPr>
              <a:t>n</a:t>
            </a:r>
            <a:r>
              <a:rPr sz="1000" b="1" u="sng" spc="-3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ahoma"/>
                <a:cs typeface="Tahoma"/>
              </a:rPr>
              <a:t>d</a:t>
            </a:r>
            <a:r>
              <a:rPr sz="1000" b="1" u="sng" spc="-3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ahoma"/>
                <a:cs typeface="Tahoma"/>
              </a:rPr>
              <a:t>e</a:t>
            </a:r>
            <a:r>
              <a:rPr sz="1000" b="1" u="sng" spc="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ahoma"/>
                <a:cs typeface="Tahoma"/>
              </a:rPr>
              <a:t>r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49747" y="1267362"/>
            <a:ext cx="1925955" cy="1511300"/>
            <a:chOff x="949747" y="1267362"/>
            <a:chExt cx="1925955" cy="1511300"/>
          </a:xfrm>
        </p:grpSpPr>
        <p:sp>
          <p:nvSpPr>
            <p:cNvPr id="12" name="object 12"/>
            <p:cNvSpPr/>
            <p:nvPr/>
          </p:nvSpPr>
          <p:spPr>
            <a:xfrm>
              <a:off x="956414" y="1274096"/>
              <a:ext cx="1912620" cy="1497965"/>
            </a:xfrm>
            <a:custGeom>
              <a:avLst/>
              <a:gdLst/>
              <a:ahLst/>
              <a:cxnLst/>
              <a:rect l="l" t="t" r="r" b="b"/>
              <a:pathLst>
                <a:path w="1912620" h="1497964">
                  <a:moveTo>
                    <a:pt x="1912575" y="1497643"/>
                  </a:moveTo>
                  <a:lnTo>
                    <a:pt x="0" y="1497643"/>
                  </a:lnTo>
                  <a:lnTo>
                    <a:pt x="0" y="0"/>
                  </a:lnTo>
                  <a:lnTo>
                    <a:pt x="1912575" y="0"/>
                  </a:lnTo>
                  <a:lnTo>
                    <a:pt x="1912575" y="1497643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56414" y="2415158"/>
              <a:ext cx="518795" cy="356870"/>
            </a:xfrm>
            <a:custGeom>
              <a:avLst/>
              <a:gdLst/>
              <a:ahLst/>
              <a:cxnLst/>
              <a:rect l="l" t="t" r="r" b="b"/>
              <a:pathLst>
                <a:path w="518794" h="356869">
                  <a:moveTo>
                    <a:pt x="0" y="0"/>
                  </a:moveTo>
                  <a:lnTo>
                    <a:pt x="518664" y="0"/>
                  </a:lnTo>
                  <a:lnTo>
                    <a:pt x="518664" y="356581"/>
                  </a:lnTo>
                  <a:lnTo>
                    <a:pt x="0" y="356581"/>
                  </a:lnTo>
                  <a:lnTo>
                    <a:pt x="0" y="0"/>
                  </a:lnTo>
                  <a:close/>
                </a:path>
              </a:pathLst>
            </a:custGeom>
            <a:ln w="129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56414" y="1277338"/>
              <a:ext cx="518795" cy="0"/>
            </a:xfrm>
            <a:custGeom>
              <a:avLst/>
              <a:gdLst/>
              <a:ahLst/>
              <a:cxnLst/>
              <a:rect l="l" t="t" r="r" b="b"/>
              <a:pathLst>
                <a:path w="518794">
                  <a:moveTo>
                    <a:pt x="0" y="0"/>
                  </a:moveTo>
                  <a:lnTo>
                    <a:pt x="518664" y="0"/>
                  </a:lnTo>
                </a:path>
              </a:pathLst>
            </a:custGeom>
            <a:ln w="6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6414" y="1270854"/>
              <a:ext cx="1912620" cy="0"/>
            </a:xfrm>
            <a:custGeom>
              <a:avLst/>
              <a:gdLst/>
              <a:ahLst/>
              <a:cxnLst/>
              <a:rect l="l" t="t" r="r" b="b"/>
              <a:pathLst>
                <a:path w="1912620">
                  <a:moveTo>
                    <a:pt x="0" y="0"/>
                  </a:moveTo>
                  <a:lnTo>
                    <a:pt x="1912575" y="0"/>
                  </a:lnTo>
                </a:path>
              </a:pathLst>
            </a:custGeom>
            <a:ln w="6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56414" y="1274096"/>
              <a:ext cx="1912620" cy="1497965"/>
            </a:xfrm>
            <a:custGeom>
              <a:avLst/>
              <a:gdLst/>
              <a:ahLst/>
              <a:cxnLst/>
              <a:rect l="l" t="t" r="r" b="b"/>
              <a:pathLst>
                <a:path w="1912620" h="1497964">
                  <a:moveTo>
                    <a:pt x="0" y="0"/>
                  </a:moveTo>
                  <a:lnTo>
                    <a:pt x="0" y="1497643"/>
                  </a:lnTo>
                </a:path>
                <a:path w="1912620" h="1497964">
                  <a:moveTo>
                    <a:pt x="0" y="1497643"/>
                  </a:moveTo>
                  <a:lnTo>
                    <a:pt x="1912575" y="1497643"/>
                  </a:lnTo>
                </a:path>
              </a:pathLst>
            </a:custGeom>
            <a:ln w="129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75079" y="2415158"/>
              <a:ext cx="1219200" cy="33020"/>
            </a:xfrm>
            <a:custGeom>
              <a:avLst/>
              <a:gdLst/>
              <a:ahLst/>
              <a:cxnLst/>
              <a:rect l="l" t="t" r="r" b="b"/>
              <a:pathLst>
                <a:path w="1219200" h="33019">
                  <a:moveTo>
                    <a:pt x="0" y="0"/>
                  </a:moveTo>
                  <a:lnTo>
                    <a:pt x="0" y="32416"/>
                  </a:lnTo>
                </a:path>
                <a:path w="1219200" h="33019">
                  <a:moveTo>
                    <a:pt x="304715" y="0"/>
                  </a:moveTo>
                  <a:lnTo>
                    <a:pt x="304715" y="32416"/>
                  </a:lnTo>
                </a:path>
                <a:path w="1219200" h="33019">
                  <a:moveTo>
                    <a:pt x="609430" y="0"/>
                  </a:moveTo>
                  <a:lnTo>
                    <a:pt x="609430" y="32416"/>
                  </a:lnTo>
                </a:path>
                <a:path w="1219200" h="33019">
                  <a:moveTo>
                    <a:pt x="914146" y="0"/>
                  </a:moveTo>
                  <a:lnTo>
                    <a:pt x="914146" y="32416"/>
                  </a:lnTo>
                </a:path>
                <a:path w="1219200" h="33019">
                  <a:moveTo>
                    <a:pt x="1218861" y="0"/>
                  </a:moveTo>
                  <a:lnTo>
                    <a:pt x="1218861" y="32416"/>
                  </a:lnTo>
                </a:path>
              </a:pathLst>
            </a:custGeom>
            <a:ln w="64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87539" y="2454324"/>
            <a:ext cx="1381760" cy="2749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537845" algn="l"/>
                <a:tab pos="842644" algn="l"/>
                <a:tab pos="1147445" algn="l"/>
              </a:tabLst>
            </a:pPr>
            <a:r>
              <a:rPr sz="600" spc="10" dirty="0">
                <a:solidFill>
                  <a:srgbClr val="666666"/>
                </a:solidFill>
                <a:latin typeface="Lucida Sans Unicode"/>
                <a:cs typeface="Lucida Sans Unicode"/>
              </a:rPr>
              <a:t>0M   </a:t>
            </a:r>
            <a:r>
              <a:rPr sz="600" spc="12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600" spc="10" dirty="0">
                <a:solidFill>
                  <a:srgbClr val="666666"/>
                </a:solidFill>
                <a:latin typeface="Lucida Sans Unicode"/>
                <a:cs typeface="Lucida Sans Unicode"/>
              </a:rPr>
              <a:t>2M	4M	6M	8M</a:t>
            </a:r>
            <a:endParaRPr sz="600">
              <a:latin typeface="Lucida Sans Unicode"/>
              <a:cs typeface="Lucida Sans Unicode"/>
            </a:endParaRPr>
          </a:p>
          <a:p>
            <a:pPr algn="r">
              <a:lnSpc>
                <a:spcPct val="100000"/>
              </a:lnSpc>
              <a:spcBef>
                <a:spcPts val="505"/>
              </a:spcBef>
            </a:pPr>
            <a:r>
              <a:rPr sz="600" dirty="0">
                <a:solidFill>
                  <a:srgbClr val="333333"/>
                </a:solidFill>
                <a:latin typeface="Lucida Sans Unicode"/>
                <a:cs typeface="Lucida Sans Unicode"/>
              </a:rPr>
              <a:t>Value</a:t>
            </a:r>
            <a:endParaRPr sz="600">
              <a:latin typeface="Lucida Sans Unicode"/>
              <a:cs typeface="Lucida Sans Unicode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468411" y="2408490"/>
            <a:ext cx="1407795" cy="370205"/>
            <a:chOff x="1468411" y="2408490"/>
            <a:chExt cx="1407795" cy="370205"/>
          </a:xfrm>
        </p:grpSpPr>
        <p:sp>
          <p:nvSpPr>
            <p:cNvPr id="20" name="object 20"/>
            <p:cNvSpPr/>
            <p:nvPr/>
          </p:nvSpPr>
          <p:spPr>
            <a:xfrm>
              <a:off x="1475079" y="2415158"/>
              <a:ext cx="1394460" cy="356870"/>
            </a:xfrm>
            <a:custGeom>
              <a:avLst/>
              <a:gdLst/>
              <a:ahLst/>
              <a:cxnLst/>
              <a:rect l="l" t="t" r="r" b="b"/>
              <a:pathLst>
                <a:path w="1394460" h="356869">
                  <a:moveTo>
                    <a:pt x="6483" y="356581"/>
                  </a:moveTo>
                  <a:lnTo>
                    <a:pt x="6483" y="0"/>
                  </a:lnTo>
                </a:path>
                <a:path w="1394460" h="356869">
                  <a:moveTo>
                    <a:pt x="0" y="356581"/>
                  </a:moveTo>
                  <a:lnTo>
                    <a:pt x="1393910" y="356581"/>
                  </a:lnTo>
                </a:path>
              </a:pathLst>
            </a:custGeom>
            <a:ln w="129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68989" y="2415158"/>
              <a:ext cx="0" cy="356870"/>
            </a:xfrm>
            <a:custGeom>
              <a:avLst/>
              <a:gdLst/>
              <a:ahLst/>
              <a:cxnLst/>
              <a:rect l="l" t="t" r="r" b="b"/>
              <a:pathLst>
                <a:path h="356869">
                  <a:moveTo>
                    <a:pt x="0" y="0"/>
                  </a:moveTo>
                  <a:lnTo>
                    <a:pt x="0" y="356581"/>
                  </a:lnTo>
                </a:path>
              </a:pathLst>
            </a:custGeom>
            <a:ln w="129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62897" y="1288683"/>
            <a:ext cx="509270" cy="109220"/>
          </a:xfrm>
          <a:prstGeom prst="rect">
            <a:avLst/>
          </a:prstGeom>
          <a:solidFill>
            <a:srgbClr val="D3D3D3"/>
          </a:solidFill>
        </p:spPr>
        <p:txBody>
          <a:bodyPr vert="horz" wrap="square" lIns="0" tIns="6350" rIns="0" bIns="0" rtlCol="0">
            <a:spAutoFit/>
          </a:bodyPr>
          <a:lstStyle/>
          <a:p>
            <a:pPr marL="5080">
              <a:lnSpc>
                <a:spcPct val="100000"/>
              </a:lnSpc>
              <a:spcBef>
                <a:spcPts val="50"/>
              </a:spcBef>
            </a:pPr>
            <a:r>
              <a:rPr sz="600" spc="-15" dirty="0">
                <a:solidFill>
                  <a:srgbClr val="666666"/>
                </a:solidFill>
                <a:latin typeface="Lucida Sans Unicode"/>
                <a:cs typeface="Lucida Sans Unicode"/>
              </a:rPr>
              <a:t>A</a:t>
            </a:r>
            <a:r>
              <a:rPr sz="600" spc="-20" dirty="0">
                <a:solidFill>
                  <a:srgbClr val="666666"/>
                </a:solidFill>
                <a:latin typeface="Lucida Sans Unicode"/>
                <a:cs typeface="Lucida Sans Unicode"/>
              </a:rPr>
              <a:t>c</a:t>
            </a:r>
            <a:r>
              <a:rPr sz="600" spc="35" dirty="0">
                <a:solidFill>
                  <a:srgbClr val="666666"/>
                </a:solidFill>
                <a:latin typeface="Lucida Sans Unicode"/>
                <a:cs typeface="Lucida Sans Unicode"/>
              </a:rPr>
              <a:t>t</a:t>
            </a:r>
            <a:r>
              <a:rPr sz="600" dirty="0">
                <a:solidFill>
                  <a:srgbClr val="666666"/>
                </a:solidFill>
                <a:latin typeface="Lucida Sans Unicode"/>
                <a:cs typeface="Lucida Sans Unicode"/>
              </a:rPr>
              <a:t>i</a:t>
            </a:r>
            <a:r>
              <a:rPr sz="600" spc="15" dirty="0">
                <a:solidFill>
                  <a:srgbClr val="666666"/>
                </a:solidFill>
                <a:latin typeface="Lucida Sans Unicode"/>
                <a:cs typeface="Lucida Sans Unicode"/>
              </a:rPr>
              <a:t>v</a:t>
            </a:r>
            <a:r>
              <a:rPr sz="600" spc="5" dirty="0">
                <a:solidFill>
                  <a:srgbClr val="666666"/>
                </a:solidFill>
                <a:latin typeface="Lucida Sans Unicode"/>
                <a:cs typeface="Lucida Sans Unicode"/>
              </a:rPr>
              <a:t>e</a:t>
            </a:r>
            <a:r>
              <a:rPr sz="600" spc="-6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600" dirty="0">
                <a:solidFill>
                  <a:srgbClr val="666666"/>
                </a:solidFill>
                <a:latin typeface="Lucida Sans Unicode"/>
                <a:cs typeface="Lucida Sans Unicode"/>
              </a:rPr>
              <a:t>e</a:t>
            </a:r>
            <a:r>
              <a:rPr sz="6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m</a:t>
            </a:r>
            <a:r>
              <a:rPr sz="600" spc="-20" dirty="0">
                <a:solidFill>
                  <a:srgbClr val="666666"/>
                </a:solidFill>
                <a:latin typeface="Lucida Sans Unicode"/>
                <a:cs typeface="Lucida Sans Unicode"/>
              </a:rPr>
              <a:t>p</a:t>
            </a:r>
            <a:r>
              <a:rPr sz="600" dirty="0">
                <a:solidFill>
                  <a:srgbClr val="666666"/>
                </a:solidFill>
                <a:latin typeface="Lucida Sans Unicode"/>
                <a:cs typeface="Lucida Sans Unicode"/>
              </a:rPr>
              <a:t>l</a:t>
            </a:r>
            <a:r>
              <a:rPr sz="600" spc="-1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6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62897" y="1410245"/>
            <a:ext cx="509270" cy="116839"/>
          </a:xfrm>
          <a:prstGeom prst="rect">
            <a:avLst/>
          </a:prstGeom>
          <a:solidFill>
            <a:srgbClr val="D3D3D3"/>
          </a:solidFill>
        </p:spPr>
        <p:txBody>
          <a:bodyPr vert="horz" wrap="square" lIns="0" tIns="14605" rIns="0" bIns="0" rtlCol="0">
            <a:spAutoFit/>
          </a:bodyPr>
          <a:lstStyle/>
          <a:p>
            <a:pPr marL="338455">
              <a:lnSpc>
                <a:spcPct val="100000"/>
              </a:lnSpc>
              <a:spcBef>
                <a:spcPts val="115"/>
              </a:spcBef>
            </a:pPr>
            <a:r>
              <a:rPr sz="6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Age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62897" y="1539912"/>
            <a:ext cx="509270" cy="116839"/>
          </a:xfrm>
          <a:prstGeom prst="rect">
            <a:avLst/>
          </a:prstGeom>
          <a:solidFill>
            <a:srgbClr val="D3D3D3"/>
          </a:solidFill>
        </p:spPr>
        <p:txBody>
          <a:bodyPr vert="horz" wrap="square" lIns="0" tIns="14605" rIns="0" bIns="0" rtlCol="0">
            <a:spAutoFit/>
          </a:bodyPr>
          <a:lstStyle/>
          <a:p>
            <a:pPr marL="10160">
              <a:lnSpc>
                <a:spcPct val="100000"/>
              </a:lnSpc>
              <a:spcBef>
                <a:spcPts val="115"/>
              </a:spcBef>
            </a:pPr>
            <a:r>
              <a:rPr sz="600" spc="-15" dirty="0">
                <a:solidFill>
                  <a:srgbClr val="666666"/>
                </a:solidFill>
                <a:latin typeface="Lucida Sans Unicode"/>
                <a:cs typeface="Lucida Sans Unicode"/>
              </a:rPr>
              <a:t>A</a:t>
            </a:r>
            <a:r>
              <a:rPr sz="600" spc="35" dirty="0">
                <a:solidFill>
                  <a:srgbClr val="666666"/>
                </a:solidFill>
                <a:latin typeface="Lucida Sans Unicode"/>
                <a:cs typeface="Lucida Sans Unicode"/>
              </a:rPr>
              <a:t>tt</a:t>
            </a:r>
            <a:r>
              <a:rPr sz="600" spc="10" dirty="0">
                <a:solidFill>
                  <a:srgbClr val="666666"/>
                </a:solidFill>
                <a:latin typeface="Lucida Sans Unicode"/>
                <a:cs typeface="Lucida Sans Unicode"/>
              </a:rPr>
              <a:t>r</a:t>
            </a:r>
            <a:r>
              <a:rPr sz="600" dirty="0">
                <a:solidFill>
                  <a:srgbClr val="666666"/>
                </a:solidFill>
                <a:latin typeface="Lucida Sans Unicode"/>
                <a:cs typeface="Lucida Sans Unicode"/>
              </a:rPr>
              <a:t>i</a:t>
            </a:r>
            <a:r>
              <a:rPr sz="600" spc="35" dirty="0">
                <a:solidFill>
                  <a:srgbClr val="666666"/>
                </a:solidFill>
                <a:latin typeface="Lucida Sans Unicode"/>
                <a:cs typeface="Lucida Sans Unicode"/>
              </a:rPr>
              <a:t>t</a:t>
            </a:r>
            <a:r>
              <a:rPr sz="600" dirty="0">
                <a:solidFill>
                  <a:srgbClr val="666666"/>
                </a:solidFill>
                <a:latin typeface="Lucida Sans Unicode"/>
                <a:cs typeface="Lucida Sans Unicode"/>
              </a:rPr>
              <a:t>i</a:t>
            </a:r>
            <a:r>
              <a:rPr sz="600" spc="-20" dirty="0">
                <a:solidFill>
                  <a:srgbClr val="666666"/>
                </a:solidFill>
                <a:latin typeface="Lucida Sans Unicode"/>
                <a:cs typeface="Lucida Sans Unicode"/>
              </a:rPr>
              <a:t>o</a:t>
            </a:r>
            <a:r>
              <a:rPr sz="600" spc="-15" dirty="0">
                <a:solidFill>
                  <a:srgbClr val="666666"/>
                </a:solidFill>
                <a:latin typeface="Lucida Sans Unicode"/>
                <a:cs typeface="Lucida Sans Unicode"/>
              </a:rPr>
              <a:t>n</a:t>
            </a:r>
            <a:r>
              <a:rPr sz="600" spc="-6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600" spc="-20" dirty="0">
                <a:solidFill>
                  <a:srgbClr val="666666"/>
                </a:solidFill>
                <a:latin typeface="Lucida Sans Unicode"/>
                <a:cs typeface="Lucida Sans Unicode"/>
              </a:rPr>
              <a:t>co</a:t>
            </a:r>
            <a:r>
              <a:rPr sz="600" spc="-1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6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62897" y="1669578"/>
            <a:ext cx="509270" cy="116839"/>
          </a:xfrm>
          <a:prstGeom prst="rect">
            <a:avLst/>
          </a:prstGeom>
          <a:solidFill>
            <a:srgbClr val="D3D3D3"/>
          </a:solidFill>
        </p:spPr>
        <p:txBody>
          <a:bodyPr vert="horz" wrap="square" lIns="0" tIns="1460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15"/>
              </a:spcBef>
            </a:pPr>
            <a:r>
              <a:rPr sz="6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D</a:t>
            </a:r>
            <a:r>
              <a:rPr sz="600" spc="10" dirty="0">
                <a:solidFill>
                  <a:srgbClr val="666666"/>
                </a:solidFill>
                <a:latin typeface="Lucida Sans Unicode"/>
                <a:cs typeface="Lucida Sans Unicode"/>
              </a:rPr>
              <a:t>a</a:t>
            </a:r>
            <a:r>
              <a:rPr sz="600" dirty="0">
                <a:solidFill>
                  <a:srgbClr val="666666"/>
                </a:solidFill>
                <a:latin typeface="Lucida Sans Unicode"/>
                <a:cs typeface="Lucida Sans Unicode"/>
              </a:rPr>
              <a:t>il</a:t>
            </a:r>
            <a:r>
              <a:rPr sz="600" spc="20" dirty="0">
                <a:solidFill>
                  <a:srgbClr val="666666"/>
                </a:solidFill>
                <a:latin typeface="Lucida Sans Unicode"/>
                <a:cs typeface="Lucida Sans Unicode"/>
              </a:rPr>
              <a:t>y</a:t>
            </a:r>
            <a:r>
              <a:rPr sz="600" spc="-6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600" spc="20" dirty="0">
                <a:solidFill>
                  <a:srgbClr val="666666"/>
                </a:solidFill>
                <a:latin typeface="Lucida Sans Unicode"/>
                <a:cs typeface="Lucida Sans Unicode"/>
              </a:rPr>
              <a:t>R</a:t>
            </a:r>
            <a:r>
              <a:rPr sz="600" spc="10" dirty="0">
                <a:solidFill>
                  <a:srgbClr val="666666"/>
                </a:solidFill>
                <a:latin typeface="Lucida Sans Unicode"/>
                <a:cs typeface="Lucida Sans Unicode"/>
              </a:rPr>
              <a:t>a</a:t>
            </a:r>
            <a:r>
              <a:rPr sz="600" spc="35" dirty="0">
                <a:solidFill>
                  <a:srgbClr val="666666"/>
                </a:solidFill>
                <a:latin typeface="Lucida Sans Unicode"/>
                <a:cs typeface="Lucida Sans Unicode"/>
              </a:rPr>
              <a:t>t</a:t>
            </a:r>
            <a:r>
              <a:rPr sz="600" spc="5" dirty="0">
                <a:solidFill>
                  <a:srgbClr val="666666"/>
                </a:solidFill>
                <a:latin typeface="Lucida Sans Unicode"/>
                <a:cs typeface="Lucida Sans Unicode"/>
              </a:rPr>
              <a:t>e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62897" y="1799244"/>
            <a:ext cx="509270" cy="116839"/>
          </a:xfrm>
          <a:prstGeom prst="rect">
            <a:avLst/>
          </a:prstGeom>
          <a:solidFill>
            <a:srgbClr val="D3D3D3"/>
          </a:solidFill>
        </p:spPr>
        <p:txBody>
          <a:bodyPr vert="horz" wrap="square" lIns="0" tIns="14605" rIns="0" bIns="0" rtlCol="0">
            <a:spAutoFit/>
          </a:bodyPr>
          <a:lstStyle/>
          <a:p>
            <a:pPr marL="11430">
              <a:lnSpc>
                <a:spcPct val="100000"/>
              </a:lnSpc>
              <a:spcBef>
                <a:spcPts val="115"/>
              </a:spcBef>
            </a:pPr>
            <a:r>
              <a:rPr sz="600" spc="40" dirty="0">
                <a:solidFill>
                  <a:srgbClr val="666666"/>
                </a:solidFill>
                <a:latin typeface="Lucida Sans Unicode"/>
                <a:cs typeface="Lucida Sans Unicode"/>
              </a:rPr>
              <a:t>E</a:t>
            </a:r>
            <a:r>
              <a:rPr sz="6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m</a:t>
            </a:r>
            <a:r>
              <a:rPr sz="600" spc="-20" dirty="0">
                <a:solidFill>
                  <a:srgbClr val="666666"/>
                </a:solidFill>
                <a:latin typeface="Lucida Sans Unicode"/>
                <a:cs typeface="Lucida Sans Unicode"/>
              </a:rPr>
              <a:t>p</a:t>
            </a:r>
            <a:r>
              <a:rPr sz="600" dirty="0">
                <a:solidFill>
                  <a:srgbClr val="666666"/>
                </a:solidFill>
                <a:latin typeface="Lucida Sans Unicode"/>
                <a:cs typeface="Lucida Sans Unicode"/>
              </a:rPr>
              <a:t>l</a:t>
            </a:r>
            <a:r>
              <a:rPr sz="600" spc="-20" dirty="0">
                <a:solidFill>
                  <a:srgbClr val="666666"/>
                </a:solidFill>
                <a:latin typeface="Lucida Sans Unicode"/>
                <a:cs typeface="Lucida Sans Unicode"/>
              </a:rPr>
              <a:t>o</a:t>
            </a:r>
            <a:r>
              <a:rPr sz="600" spc="15" dirty="0">
                <a:solidFill>
                  <a:srgbClr val="666666"/>
                </a:solidFill>
                <a:latin typeface="Lucida Sans Unicode"/>
                <a:cs typeface="Lucida Sans Unicode"/>
              </a:rPr>
              <a:t>y</a:t>
            </a:r>
            <a:r>
              <a:rPr sz="600" dirty="0">
                <a:solidFill>
                  <a:srgbClr val="666666"/>
                </a:solidFill>
                <a:latin typeface="Lucida Sans Unicode"/>
                <a:cs typeface="Lucida Sans Unicode"/>
              </a:rPr>
              <a:t>e</a:t>
            </a:r>
            <a:r>
              <a:rPr sz="600" spc="5" dirty="0">
                <a:solidFill>
                  <a:srgbClr val="666666"/>
                </a:solidFill>
                <a:latin typeface="Lucida Sans Unicode"/>
                <a:cs typeface="Lucida Sans Unicode"/>
              </a:rPr>
              <a:t>e</a:t>
            </a:r>
            <a:r>
              <a:rPr sz="600" spc="-60" dirty="0">
                <a:solidFill>
                  <a:srgbClr val="666666"/>
                </a:solidFill>
                <a:latin typeface="Lucida Sans Unicode"/>
                <a:cs typeface="Lucida Sans Unicode"/>
              </a:rPr>
              <a:t> C</a:t>
            </a:r>
            <a:r>
              <a:rPr sz="600" spc="-1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6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62897" y="1928910"/>
            <a:ext cx="509270" cy="116839"/>
          </a:xfrm>
          <a:prstGeom prst="rect">
            <a:avLst/>
          </a:prstGeom>
          <a:solidFill>
            <a:srgbClr val="D3D3D3"/>
          </a:solidFill>
        </p:spPr>
        <p:txBody>
          <a:bodyPr vert="horz" wrap="square" lIns="0" tIns="1460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15"/>
              </a:spcBef>
            </a:pPr>
            <a:r>
              <a:rPr sz="6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H</a:t>
            </a:r>
            <a:r>
              <a:rPr sz="600" spc="-20" dirty="0">
                <a:solidFill>
                  <a:srgbClr val="666666"/>
                </a:solidFill>
                <a:latin typeface="Lucida Sans Unicode"/>
                <a:cs typeface="Lucida Sans Unicode"/>
              </a:rPr>
              <a:t>ou</a:t>
            </a:r>
            <a:r>
              <a:rPr sz="600" spc="10" dirty="0">
                <a:solidFill>
                  <a:srgbClr val="666666"/>
                </a:solidFill>
                <a:latin typeface="Lucida Sans Unicode"/>
                <a:cs typeface="Lucida Sans Unicode"/>
              </a:rPr>
              <a:t>r</a:t>
            </a:r>
            <a:r>
              <a:rPr sz="600" dirty="0">
                <a:solidFill>
                  <a:srgbClr val="666666"/>
                </a:solidFill>
                <a:latin typeface="Lucida Sans Unicode"/>
                <a:cs typeface="Lucida Sans Unicode"/>
              </a:rPr>
              <a:t>l</a:t>
            </a:r>
            <a:r>
              <a:rPr sz="600" spc="20" dirty="0">
                <a:solidFill>
                  <a:srgbClr val="666666"/>
                </a:solidFill>
                <a:latin typeface="Lucida Sans Unicode"/>
                <a:cs typeface="Lucida Sans Unicode"/>
              </a:rPr>
              <a:t>y</a:t>
            </a:r>
            <a:r>
              <a:rPr sz="600" spc="-6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600" spc="20" dirty="0">
                <a:solidFill>
                  <a:srgbClr val="666666"/>
                </a:solidFill>
                <a:latin typeface="Lucida Sans Unicode"/>
                <a:cs typeface="Lucida Sans Unicode"/>
              </a:rPr>
              <a:t>R</a:t>
            </a:r>
            <a:r>
              <a:rPr sz="600" spc="10" dirty="0">
                <a:solidFill>
                  <a:srgbClr val="666666"/>
                </a:solidFill>
                <a:latin typeface="Lucida Sans Unicode"/>
                <a:cs typeface="Lucida Sans Unicode"/>
              </a:rPr>
              <a:t>a</a:t>
            </a:r>
            <a:r>
              <a:rPr sz="600" spc="35" dirty="0">
                <a:solidFill>
                  <a:srgbClr val="666666"/>
                </a:solidFill>
                <a:latin typeface="Lucida Sans Unicode"/>
                <a:cs typeface="Lucida Sans Unicode"/>
              </a:rPr>
              <a:t>t</a:t>
            </a:r>
            <a:r>
              <a:rPr sz="600" spc="5" dirty="0">
                <a:solidFill>
                  <a:srgbClr val="666666"/>
                </a:solidFill>
                <a:latin typeface="Lucida Sans Unicode"/>
                <a:cs typeface="Lucida Sans Unicode"/>
              </a:rPr>
              <a:t>e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51109" y="2022536"/>
            <a:ext cx="504825" cy="285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41800"/>
              </a:lnSpc>
              <a:spcBef>
                <a:spcPts val="95"/>
              </a:spcBef>
            </a:pPr>
            <a:r>
              <a:rPr sz="600" spc="100" dirty="0">
                <a:solidFill>
                  <a:srgbClr val="666666"/>
                </a:solidFill>
                <a:latin typeface="Lucida Sans Unicode"/>
                <a:cs typeface="Lucida Sans Unicode"/>
              </a:rPr>
              <a:t>J</a:t>
            </a:r>
            <a:r>
              <a:rPr sz="600" spc="-20" dirty="0">
                <a:solidFill>
                  <a:srgbClr val="666666"/>
                </a:solidFill>
                <a:latin typeface="Lucida Sans Unicode"/>
                <a:cs typeface="Lucida Sans Unicode"/>
              </a:rPr>
              <a:t>ob</a:t>
            </a:r>
            <a:r>
              <a:rPr sz="600" spc="-6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600" spc="20" dirty="0">
                <a:solidFill>
                  <a:srgbClr val="666666"/>
                </a:solidFill>
                <a:latin typeface="Lucida Sans Unicode"/>
                <a:cs typeface="Lucida Sans Unicode"/>
              </a:rPr>
              <a:t>I</a:t>
            </a:r>
            <a:r>
              <a:rPr sz="600" spc="-20" dirty="0">
                <a:solidFill>
                  <a:srgbClr val="666666"/>
                </a:solidFill>
                <a:latin typeface="Lucida Sans Unicode"/>
                <a:cs typeface="Lucida Sans Unicode"/>
              </a:rPr>
              <a:t>n</a:t>
            </a:r>
            <a:r>
              <a:rPr sz="600" spc="15" dirty="0">
                <a:solidFill>
                  <a:srgbClr val="666666"/>
                </a:solidFill>
                <a:latin typeface="Lucida Sans Unicode"/>
                <a:cs typeface="Lucida Sans Unicode"/>
              </a:rPr>
              <a:t>v</a:t>
            </a:r>
            <a:r>
              <a:rPr sz="600" spc="-20" dirty="0">
                <a:solidFill>
                  <a:srgbClr val="666666"/>
                </a:solidFill>
                <a:latin typeface="Lucida Sans Unicode"/>
                <a:cs typeface="Lucida Sans Unicode"/>
              </a:rPr>
              <a:t>o</a:t>
            </a:r>
            <a:r>
              <a:rPr sz="600" dirty="0">
                <a:solidFill>
                  <a:srgbClr val="666666"/>
                </a:solidFill>
                <a:latin typeface="Lucida Sans Unicode"/>
                <a:cs typeface="Lucida Sans Unicode"/>
              </a:rPr>
              <a:t>l</a:t>
            </a:r>
            <a:r>
              <a:rPr sz="600" spc="15" dirty="0">
                <a:solidFill>
                  <a:srgbClr val="666666"/>
                </a:solidFill>
                <a:latin typeface="Lucida Sans Unicode"/>
                <a:cs typeface="Lucida Sans Unicode"/>
              </a:rPr>
              <a:t>v</a:t>
            </a:r>
            <a:r>
              <a:rPr sz="600" dirty="0">
                <a:solidFill>
                  <a:srgbClr val="666666"/>
                </a:solidFill>
                <a:latin typeface="Lucida Sans Unicode"/>
                <a:cs typeface="Lucida Sans Unicode"/>
              </a:rPr>
              <a:t>e</a:t>
            </a:r>
            <a:r>
              <a:rPr sz="600" spc="-1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6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.  </a:t>
            </a:r>
            <a:r>
              <a:rPr sz="600" spc="35" dirty="0">
                <a:solidFill>
                  <a:srgbClr val="666666"/>
                </a:solidFill>
                <a:latin typeface="Lucida Sans Unicode"/>
                <a:cs typeface="Lucida Sans Unicode"/>
              </a:rPr>
              <a:t>M</a:t>
            </a:r>
            <a:r>
              <a:rPr sz="600" spc="-20" dirty="0">
                <a:solidFill>
                  <a:srgbClr val="666666"/>
                </a:solidFill>
                <a:latin typeface="Lucida Sans Unicode"/>
                <a:cs typeface="Lucida Sans Unicode"/>
              </a:rPr>
              <a:t>on</a:t>
            </a:r>
            <a:r>
              <a:rPr sz="600" spc="35" dirty="0">
                <a:solidFill>
                  <a:srgbClr val="666666"/>
                </a:solidFill>
                <a:latin typeface="Lucida Sans Unicode"/>
                <a:cs typeface="Lucida Sans Unicode"/>
              </a:rPr>
              <a:t>t</a:t>
            </a:r>
            <a:r>
              <a:rPr sz="600" spc="-20" dirty="0">
                <a:solidFill>
                  <a:srgbClr val="666666"/>
                </a:solidFill>
                <a:latin typeface="Lucida Sans Unicode"/>
                <a:cs typeface="Lucida Sans Unicode"/>
              </a:rPr>
              <a:t>h</a:t>
            </a:r>
            <a:r>
              <a:rPr sz="600" dirty="0">
                <a:solidFill>
                  <a:srgbClr val="666666"/>
                </a:solidFill>
                <a:latin typeface="Lucida Sans Unicode"/>
                <a:cs typeface="Lucida Sans Unicode"/>
              </a:rPr>
              <a:t>l</a:t>
            </a:r>
            <a:r>
              <a:rPr sz="600" spc="20" dirty="0">
                <a:solidFill>
                  <a:srgbClr val="666666"/>
                </a:solidFill>
                <a:latin typeface="Lucida Sans Unicode"/>
                <a:cs typeface="Lucida Sans Unicode"/>
              </a:rPr>
              <a:t>y</a:t>
            </a:r>
            <a:r>
              <a:rPr sz="600" spc="-6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600" spc="20" dirty="0">
                <a:solidFill>
                  <a:srgbClr val="666666"/>
                </a:solidFill>
                <a:latin typeface="Lucida Sans Unicode"/>
                <a:cs typeface="Lucida Sans Unicode"/>
              </a:rPr>
              <a:t>I</a:t>
            </a:r>
            <a:r>
              <a:rPr sz="600" spc="-20" dirty="0">
                <a:solidFill>
                  <a:srgbClr val="666666"/>
                </a:solidFill>
                <a:latin typeface="Lucida Sans Unicode"/>
                <a:cs typeface="Lucida Sans Unicode"/>
              </a:rPr>
              <a:t>nc</a:t>
            </a:r>
            <a:r>
              <a:rPr sz="600" spc="-1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6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63974" y="2311692"/>
            <a:ext cx="491490" cy="119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spc="35" dirty="0">
                <a:solidFill>
                  <a:srgbClr val="666666"/>
                </a:solidFill>
                <a:latin typeface="Lucida Sans Unicode"/>
                <a:cs typeface="Lucida Sans Unicode"/>
              </a:rPr>
              <a:t>M</a:t>
            </a:r>
            <a:r>
              <a:rPr sz="600" spc="-20" dirty="0">
                <a:solidFill>
                  <a:srgbClr val="666666"/>
                </a:solidFill>
                <a:latin typeface="Lucida Sans Unicode"/>
                <a:cs typeface="Lucida Sans Unicode"/>
              </a:rPr>
              <a:t>on</a:t>
            </a:r>
            <a:r>
              <a:rPr sz="600" spc="35" dirty="0">
                <a:solidFill>
                  <a:srgbClr val="666666"/>
                </a:solidFill>
                <a:latin typeface="Lucida Sans Unicode"/>
                <a:cs typeface="Lucida Sans Unicode"/>
              </a:rPr>
              <a:t>t</a:t>
            </a:r>
            <a:r>
              <a:rPr sz="600" spc="-20" dirty="0">
                <a:solidFill>
                  <a:srgbClr val="666666"/>
                </a:solidFill>
                <a:latin typeface="Lucida Sans Unicode"/>
                <a:cs typeface="Lucida Sans Unicode"/>
              </a:rPr>
              <a:t>h</a:t>
            </a:r>
            <a:r>
              <a:rPr sz="600" dirty="0">
                <a:solidFill>
                  <a:srgbClr val="666666"/>
                </a:solidFill>
                <a:latin typeface="Lucida Sans Unicode"/>
                <a:cs typeface="Lucida Sans Unicode"/>
              </a:rPr>
              <a:t>l</a:t>
            </a:r>
            <a:r>
              <a:rPr sz="600" spc="20" dirty="0">
                <a:solidFill>
                  <a:srgbClr val="666666"/>
                </a:solidFill>
                <a:latin typeface="Lucida Sans Unicode"/>
                <a:cs typeface="Lucida Sans Unicode"/>
              </a:rPr>
              <a:t>y</a:t>
            </a:r>
            <a:r>
              <a:rPr sz="600" spc="-6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600" spc="20" dirty="0">
                <a:solidFill>
                  <a:srgbClr val="666666"/>
                </a:solidFill>
                <a:latin typeface="Lucida Sans Unicode"/>
                <a:cs typeface="Lucida Sans Unicode"/>
              </a:rPr>
              <a:t>R</a:t>
            </a:r>
            <a:r>
              <a:rPr sz="600" spc="10" dirty="0">
                <a:solidFill>
                  <a:srgbClr val="666666"/>
                </a:solidFill>
                <a:latin typeface="Lucida Sans Unicode"/>
                <a:cs typeface="Lucida Sans Unicode"/>
              </a:rPr>
              <a:t>a</a:t>
            </a:r>
            <a:r>
              <a:rPr sz="600" spc="-1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6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endParaRPr sz="600">
              <a:latin typeface="Lucida Sans Unicode"/>
              <a:cs typeface="Lucida Sans Unicode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49931" y="1270854"/>
            <a:ext cx="2039620" cy="1621155"/>
            <a:chOff x="949931" y="1270854"/>
            <a:chExt cx="2039620" cy="1621155"/>
          </a:xfrm>
        </p:grpSpPr>
        <p:sp>
          <p:nvSpPr>
            <p:cNvPr id="31" name="object 31"/>
            <p:cNvSpPr/>
            <p:nvPr/>
          </p:nvSpPr>
          <p:spPr>
            <a:xfrm>
              <a:off x="949931" y="1274096"/>
              <a:ext cx="13335" cy="1148080"/>
            </a:xfrm>
            <a:custGeom>
              <a:avLst/>
              <a:gdLst/>
              <a:ahLst/>
              <a:cxnLst/>
              <a:rect l="l" t="t" r="r" b="b"/>
              <a:pathLst>
                <a:path w="13334" h="1148080">
                  <a:moveTo>
                    <a:pt x="0" y="0"/>
                  </a:moveTo>
                  <a:lnTo>
                    <a:pt x="12966" y="0"/>
                  </a:lnTo>
                  <a:lnTo>
                    <a:pt x="12966" y="1147544"/>
                  </a:lnTo>
                  <a:lnTo>
                    <a:pt x="0" y="1147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56414" y="1274096"/>
              <a:ext cx="0" cy="1037590"/>
            </a:xfrm>
            <a:custGeom>
              <a:avLst/>
              <a:gdLst/>
              <a:ahLst/>
              <a:cxnLst/>
              <a:rect l="l" t="t" r="r" b="b"/>
              <a:pathLst>
                <a:path h="1037589">
                  <a:moveTo>
                    <a:pt x="0" y="0"/>
                  </a:moveTo>
                  <a:lnTo>
                    <a:pt x="0" y="129666"/>
                  </a:lnTo>
                </a:path>
                <a:path h="1037589">
                  <a:moveTo>
                    <a:pt x="0" y="129666"/>
                  </a:moveTo>
                  <a:lnTo>
                    <a:pt x="0" y="259332"/>
                  </a:lnTo>
                </a:path>
                <a:path h="1037589">
                  <a:moveTo>
                    <a:pt x="0" y="259332"/>
                  </a:moveTo>
                  <a:lnTo>
                    <a:pt x="0" y="388998"/>
                  </a:lnTo>
                </a:path>
                <a:path h="1037589">
                  <a:moveTo>
                    <a:pt x="0" y="388998"/>
                  </a:moveTo>
                  <a:lnTo>
                    <a:pt x="0" y="518664"/>
                  </a:lnTo>
                </a:path>
                <a:path h="1037589">
                  <a:moveTo>
                    <a:pt x="0" y="518664"/>
                  </a:moveTo>
                  <a:lnTo>
                    <a:pt x="0" y="648330"/>
                  </a:lnTo>
                </a:path>
                <a:path h="1037589">
                  <a:moveTo>
                    <a:pt x="0" y="648330"/>
                  </a:moveTo>
                  <a:lnTo>
                    <a:pt x="0" y="777996"/>
                  </a:lnTo>
                </a:path>
                <a:path h="1037589">
                  <a:moveTo>
                    <a:pt x="0" y="777996"/>
                  </a:moveTo>
                  <a:lnTo>
                    <a:pt x="0" y="907662"/>
                  </a:lnTo>
                </a:path>
                <a:path h="1037589">
                  <a:moveTo>
                    <a:pt x="0" y="907662"/>
                  </a:moveTo>
                  <a:lnTo>
                    <a:pt x="0" y="1037328"/>
                  </a:lnTo>
                </a:path>
              </a:pathLst>
            </a:custGeom>
            <a:ln w="129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49931" y="2311425"/>
              <a:ext cx="13335" cy="110489"/>
            </a:xfrm>
            <a:custGeom>
              <a:avLst/>
              <a:gdLst/>
              <a:ahLst/>
              <a:cxnLst/>
              <a:rect l="l" t="t" r="r" b="b"/>
              <a:pathLst>
                <a:path w="13334" h="110489">
                  <a:moveTo>
                    <a:pt x="0" y="0"/>
                  </a:moveTo>
                  <a:lnTo>
                    <a:pt x="12966" y="0"/>
                  </a:lnTo>
                  <a:lnTo>
                    <a:pt x="12966" y="110216"/>
                  </a:lnTo>
                  <a:lnTo>
                    <a:pt x="0" y="110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56414" y="1280579"/>
              <a:ext cx="518795" cy="1031240"/>
            </a:xfrm>
            <a:custGeom>
              <a:avLst/>
              <a:gdLst/>
              <a:ahLst/>
              <a:cxnLst/>
              <a:rect l="l" t="t" r="r" b="b"/>
              <a:pathLst>
                <a:path w="518794" h="1031239">
                  <a:moveTo>
                    <a:pt x="518664" y="0"/>
                  </a:moveTo>
                  <a:lnTo>
                    <a:pt x="0" y="0"/>
                  </a:lnTo>
                </a:path>
                <a:path w="518794" h="1031239">
                  <a:moveTo>
                    <a:pt x="518664" y="123182"/>
                  </a:moveTo>
                  <a:lnTo>
                    <a:pt x="0" y="123182"/>
                  </a:lnTo>
                </a:path>
                <a:path w="518794" h="1031239">
                  <a:moveTo>
                    <a:pt x="518664" y="252848"/>
                  </a:moveTo>
                  <a:lnTo>
                    <a:pt x="0" y="252848"/>
                  </a:lnTo>
                </a:path>
                <a:path w="518794" h="1031239">
                  <a:moveTo>
                    <a:pt x="518664" y="382515"/>
                  </a:moveTo>
                  <a:lnTo>
                    <a:pt x="0" y="382515"/>
                  </a:lnTo>
                </a:path>
                <a:path w="518794" h="1031239">
                  <a:moveTo>
                    <a:pt x="518664" y="512181"/>
                  </a:moveTo>
                  <a:lnTo>
                    <a:pt x="0" y="512181"/>
                  </a:lnTo>
                </a:path>
                <a:path w="518794" h="1031239">
                  <a:moveTo>
                    <a:pt x="518664" y="641847"/>
                  </a:moveTo>
                  <a:lnTo>
                    <a:pt x="0" y="641847"/>
                  </a:lnTo>
                </a:path>
                <a:path w="518794" h="1031239">
                  <a:moveTo>
                    <a:pt x="518664" y="771513"/>
                  </a:moveTo>
                  <a:lnTo>
                    <a:pt x="0" y="771513"/>
                  </a:lnTo>
                </a:path>
                <a:path w="518794" h="1031239">
                  <a:moveTo>
                    <a:pt x="518664" y="901179"/>
                  </a:moveTo>
                  <a:lnTo>
                    <a:pt x="0" y="901179"/>
                  </a:lnTo>
                </a:path>
                <a:path w="518794" h="1031239">
                  <a:moveTo>
                    <a:pt x="518664" y="1030845"/>
                  </a:moveTo>
                  <a:lnTo>
                    <a:pt x="0" y="1030845"/>
                  </a:lnTo>
                </a:path>
              </a:pathLst>
            </a:custGeom>
            <a:ln w="129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56414" y="2415158"/>
              <a:ext cx="518795" cy="0"/>
            </a:xfrm>
            <a:custGeom>
              <a:avLst/>
              <a:gdLst/>
              <a:ahLst/>
              <a:cxnLst/>
              <a:rect l="l" t="t" r="r" b="b"/>
              <a:pathLst>
                <a:path w="518794">
                  <a:moveTo>
                    <a:pt x="0" y="0"/>
                  </a:moveTo>
                  <a:lnTo>
                    <a:pt x="518664" y="0"/>
                  </a:lnTo>
                </a:path>
              </a:pathLst>
            </a:custGeom>
            <a:ln w="129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76552" y="1274101"/>
              <a:ext cx="920750" cy="1141095"/>
            </a:xfrm>
            <a:custGeom>
              <a:avLst/>
              <a:gdLst/>
              <a:ahLst/>
              <a:cxnLst/>
              <a:rect l="l" t="t" r="r" b="b"/>
              <a:pathLst>
                <a:path w="920750" h="1141095">
                  <a:moveTo>
                    <a:pt x="6477" y="1134579"/>
                  </a:moveTo>
                  <a:lnTo>
                    <a:pt x="0" y="1134579"/>
                  </a:lnTo>
                  <a:lnTo>
                    <a:pt x="0" y="1141056"/>
                  </a:lnTo>
                  <a:lnTo>
                    <a:pt x="6477" y="1141056"/>
                  </a:lnTo>
                  <a:lnTo>
                    <a:pt x="6477" y="1134579"/>
                  </a:lnTo>
                  <a:close/>
                </a:path>
                <a:path w="920750" h="1141095">
                  <a:moveTo>
                    <a:pt x="6477" y="1004912"/>
                  </a:moveTo>
                  <a:lnTo>
                    <a:pt x="0" y="1004912"/>
                  </a:lnTo>
                  <a:lnTo>
                    <a:pt x="0" y="1069746"/>
                  </a:lnTo>
                  <a:lnTo>
                    <a:pt x="6477" y="1069746"/>
                  </a:lnTo>
                  <a:lnTo>
                    <a:pt x="6477" y="1004912"/>
                  </a:lnTo>
                  <a:close/>
                </a:path>
                <a:path w="920750" h="1141095">
                  <a:moveTo>
                    <a:pt x="6477" y="0"/>
                  </a:moveTo>
                  <a:lnTo>
                    <a:pt x="0" y="0"/>
                  </a:lnTo>
                  <a:lnTo>
                    <a:pt x="0" y="940079"/>
                  </a:lnTo>
                  <a:lnTo>
                    <a:pt x="6477" y="940079"/>
                  </a:lnTo>
                  <a:lnTo>
                    <a:pt x="6477" y="0"/>
                  </a:lnTo>
                  <a:close/>
                </a:path>
                <a:path w="920750" h="1141095">
                  <a:moveTo>
                    <a:pt x="311188" y="1134579"/>
                  </a:moveTo>
                  <a:lnTo>
                    <a:pt x="304711" y="1134579"/>
                  </a:lnTo>
                  <a:lnTo>
                    <a:pt x="304711" y="1141056"/>
                  </a:lnTo>
                  <a:lnTo>
                    <a:pt x="311188" y="1141056"/>
                  </a:lnTo>
                  <a:lnTo>
                    <a:pt x="311188" y="1134579"/>
                  </a:lnTo>
                  <a:close/>
                </a:path>
                <a:path w="920750" h="1141095">
                  <a:moveTo>
                    <a:pt x="311188" y="1004912"/>
                  </a:moveTo>
                  <a:lnTo>
                    <a:pt x="304711" y="1004912"/>
                  </a:lnTo>
                  <a:lnTo>
                    <a:pt x="304711" y="1069746"/>
                  </a:lnTo>
                  <a:lnTo>
                    <a:pt x="311188" y="1069746"/>
                  </a:lnTo>
                  <a:lnTo>
                    <a:pt x="311188" y="1004912"/>
                  </a:lnTo>
                  <a:close/>
                </a:path>
                <a:path w="920750" h="1141095">
                  <a:moveTo>
                    <a:pt x="311188" y="0"/>
                  </a:moveTo>
                  <a:lnTo>
                    <a:pt x="304711" y="0"/>
                  </a:lnTo>
                  <a:lnTo>
                    <a:pt x="304711" y="940079"/>
                  </a:lnTo>
                  <a:lnTo>
                    <a:pt x="311188" y="940079"/>
                  </a:lnTo>
                  <a:lnTo>
                    <a:pt x="311188" y="0"/>
                  </a:lnTo>
                  <a:close/>
                </a:path>
                <a:path w="920750" h="1141095">
                  <a:moveTo>
                    <a:pt x="615911" y="1134579"/>
                  </a:moveTo>
                  <a:lnTo>
                    <a:pt x="609422" y="1134579"/>
                  </a:lnTo>
                  <a:lnTo>
                    <a:pt x="609422" y="1141056"/>
                  </a:lnTo>
                  <a:lnTo>
                    <a:pt x="615911" y="1141056"/>
                  </a:lnTo>
                  <a:lnTo>
                    <a:pt x="615911" y="1134579"/>
                  </a:lnTo>
                  <a:close/>
                </a:path>
                <a:path w="920750" h="1141095">
                  <a:moveTo>
                    <a:pt x="615911" y="1004912"/>
                  </a:moveTo>
                  <a:lnTo>
                    <a:pt x="609422" y="1004912"/>
                  </a:lnTo>
                  <a:lnTo>
                    <a:pt x="609422" y="1069746"/>
                  </a:lnTo>
                  <a:lnTo>
                    <a:pt x="615911" y="1069746"/>
                  </a:lnTo>
                  <a:lnTo>
                    <a:pt x="615911" y="1004912"/>
                  </a:lnTo>
                  <a:close/>
                </a:path>
                <a:path w="920750" h="1141095">
                  <a:moveTo>
                    <a:pt x="615911" y="0"/>
                  </a:moveTo>
                  <a:lnTo>
                    <a:pt x="609422" y="0"/>
                  </a:lnTo>
                  <a:lnTo>
                    <a:pt x="609422" y="940079"/>
                  </a:lnTo>
                  <a:lnTo>
                    <a:pt x="615911" y="940079"/>
                  </a:lnTo>
                  <a:lnTo>
                    <a:pt x="615911" y="0"/>
                  </a:lnTo>
                  <a:close/>
                </a:path>
                <a:path w="920750" h="1141095">
                  <a:moveTo>
                    <a:pt x="920623" y="1134579"/>
                  </a:moveTo>
                  <a:lnTo>
                    <a:pt x="914146" y="1134579"/>
                  </a:lnTo>
                  <a:lnTo>
                    <a:pt x="914146" y="1141056"/>
                  </a:lnTo>
                  <a:lnTo>
                    <a:pt x="920623" y="1141056"/>
                  </a:lnTo>
                  <a:lnTo>
                    <a:pt x="920623" y="1134579"/>
                  </a:lnTo>
                  <a:close/>
                </a:path>
                <a:path w="920750" h="1141095">
                  <a:moveTo>
                    <a:pt x="920623" y="1004912"/>
                  </a:moveTo>
                  <a:lnTo>
                    <a:pt x="914146" y="1004912"/>
                  </a:lnTo>
                  <a:lnTo>
                    <a:pt x="914146" y="1069746"/>
                  </a:lnTo>
                  <a:lnTo>
                    <a:pt x="920623" y="1069746"/>
                  </a:lnTo>
                  <a:lnTo>
                    <a:pt x="920623" y="1004912"/>
                  </a:lnTo>
                  <a:close/>
                </a:path>
                <a:path w="920750" h="1141095">
                  <a:moveTo>
                    <a:pt x="920623" y="0"/>
                  </a:moveTo>
                  <a:lnTo>
                    <a:pt x="914146" y="0"/>
                  </a:lnTo>
                  <a:lnTo>
                    <a:pt x="914146" y="940079"/>
                  </a:lnTo>
                  <a:lnTo>
                    <a:pt x="920623" y="940079"/>
                  </a:lnTo>
                  <a:lnTo>
                    <a:pt x="920623" y="0"/>
                  </a:lnTo>
                  <a:close/>
                </a:path>
              </a:pathLst>
            </a:custGeom>
            <a:solidFill>
              <a:srgbClr val="D2B2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75066" y="1274101"/>
              <a:ext cx="3810" cy="1141095"/>
            </a:xfrm>
            <a:custGeom>
              <a:avLst/>
              <a:gdLst/>
              <a:ahLst/>
              <a:cxnLst/>
              <a:rect l="l" t="t" r="r" b="b"/>
              <a:pathLst>
                <a:path w="3809" h="1141095">
                  <a:moveTo>
                    <a:pt x="3251" y="1134579"/>
                  </a:moveTo>
                  <a:lnTo>
                    <a:pt x="0" y="1134579"/>
                  </a:lnTo>
                  <a:lnTo>
                    <a:pt x="0" y="1141056"/>
                  </a:lnTo>
                  <a:lnTo>
                    <a:pt x="3251" y="1141056"/>
                  </a:lnTo>
                  <a:lnTo>
                    <a:pt x="3251" y="1134579"/>
                  </a:lnTo>
                  <a:close/>
                </a:path>
                <a:path w="3809" h="1141095">
                  <a:moveTo>
                    <a:pt x="3251" y="1004912"/>
                  </a:moveTo>
                  <a:lnTo>
                    <a:pt x="0" y="1004912"/>
                  </a:lnTo>
                  <a:lnTo>
                    <a:pt x="0" y="1069746"/>
                  </a:lnTo>
                  <a:lnTo>
                    <a:pt x="3251" y="1069746"/>
                  </a:lnTo>
                  <a:lnTo>
                    <a:pt x="3251" y="1004912"/>
                  </a:lnTo>
                  <a:close/>
                </a:path>
                <a:path w="3809" h="1141095">
                  <a:moveTo>
                    <a:pt x="3251" y="486244"/>
                  </a:moveTo>
                  <a:lnTo>
                    <a:pt x="0" y="486244"/>
                  </a:lnTo>
                  <a:lnTo>
                    <a:pt x="0" y="940079"/>
                  </a:lnTo>
                  <a:lnTo>
                    <a:pt x="3251" y="940079"/>
                  </a:lnTo>
                  <a:lnTo>
                    <a:pt x="3251" y="486244"/>
                  </a:lnTo>
                  <a:close/>
                </a:path>
                <a:path w="3809" h="1141095">
                  <a:moveTo>
                    <a:pt x="3251" y="0"/>
                  </a:moveTo>
                  <a:lnTo>
                    <a:pt x="0" y="0"/>
                  </a:lnTo>
                  <a:lnTo>
                    <a:pt x="0" y="421411"/>
                  </a:lnTo>
                  <a:lnTo>
                    <a:pt x="3251" y="421411"/>
                  </a:lnTo>
                  <a:lnTo>
                    <a:pt x="3251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75066" y="1306524"/>
              <a:ext cx="1394460" cy="1102360"/>
            </a:xfrm>
            <a:custGeom>
              <a:avLst/>
              <a:gdLst/>
              <a:ahLst/>
              <a:cxnLst/>
              <a:rect l="l" t="t" r="r" b="b"/>
              <a:pathLst>
                <a:path w="1394460" h="1102360">
                  <a:moveTo>
                    <a:pt x="6489" y="777989"/>
                  </a:moveTo>
                  <a:lnTo>
                    <a:pt x="0" y="777989"/>
                  </a:lnTo>
                  <a:lnTo>
                    <a:pt x="0" y="842822"/>
                  </a:lnTo>
                  <a:lnTo>
                    <a:pt x="6489" y="842822"/>
                  </a:lnTo>
                  <a:lnTo>
                    <a:pt x="6489" y="777989"/>
                  </a:lnTo>
                  <a:close/>
                </a:path>
                <a:path w="1394460" h="1102360">
                  <a:moveTo>
                    <a:pt x="6489" y="518655"/>
                  </a:moveTo>
                  <a:lnTo>
                    <a:pt x="0" y="518655"/>
                  </a:lnTo>
                  <a:lnTo>
                    <a:pt x="0" y="583488"/>
                  </a:lnTo>
                  <a:lnTo>
                    <a:pt x="6489" y="583488"/>
                  </a:lnTo>
                  <a:lnTo>
                    <a:pt x="6489" y="518655"/>
                  </a:lnTo>
                  <a:close/>
                </a:path>
                <a:path w="1394460" h="1102360">
                  <a:moveTo>
                    <a:pt x="6489" y="259321"/>
                  </a:moveTo>
                  <a:lnTo>
                    <a:pt x="0" y="259321"/>
                  </a:lnTo>
                  <a:lnTo>
                    <a:pt x="0" y="324154"/>
                  </a:lnTo>
                  <a:lnTo>
                    <a:pt x="6489" y="324154"/>
                  </a:lnTo>
                  <a:lnTo>
                    <a:pt x="6489" y="259321"/>
                  </a:lnTo>
                  <a:close/>
                </a:path>
                <a:path w="1394460" h="1102360">
                  <a:moveTo>
                    <a:pt x="6489" y="129654"/>
                  </a:moveTo>
                  <a:lnTo>
                    <a:pt x="0" y="129654"/>
                  </a:lnTo>
                  <a:lnTo>
                    <a:pt x="0" y="194487"/>
                  </a:lnTo>
                  <a:lnTo>
                    <a:pt x="6489" y="194487"/>
                  </a:lnTo>
                  <a:lnTo>
                    <a:pt x="6489" y="129654"/>
                  </a:lnTo>
                  <a:close/>
                </a:path>
                <a:path w="1394460" h="1102360">
                  <a:moveTo>
                    <a:pt x="6489" y="0"/>
                  </a:moveTo>
                  <a:lnTo>
                    <a:pt x="0" y="0"/>
                  </a:lnTo>
                  <a:lnTo>
                    <a:pt x="0" y="64833"/>
                  </a:lnTo>
                  <a:lnTo>
                    <a:pt x="6489" y="64833"/>
                  </a:lnTo>
                  <a:lnTo>
                    <a:pt x="6489" y="0"/>
                  </a:lnTo>
                  <a:close/>
                </a:path>
                <a:path w="1394460" h="1102360">
                  <a:moveTo>
                    <a:pt x="12966" y="648322"/>
                  </a:moveTo>
                  <a:lnTo>
                    <a:pt x="0" y="648322"/>
                  </a:lnTo>
                  <a:lnTo>
                    <a:pt x="0" y="713155"/>
                  </a:lnTo>
                  <a:lnTo>
                    <a:pt x="12966" y="713155"/>
                  </a:lnTo>
                  <a:lnTo>
                    <a:pt x="12966" y="648322"/>
                  </a:lnTo>
                  <a:close/>
                </a:path>
                <a:path w="1394460" h="1102360">
                  <a:moveTo>
                    <a:pt x="181533" y="388988"/>
                  </a:moveTo>
                  <a:lnTo>
                    <a:pt x="0" y="388988"/>
                  </a:lnTo>
                  <a:lnTo>
                    <a:pt x="0" y="453821"/>
                  </a:lnTo>
                  <a:lnTo>
                    <a:pt x="181533" y="453821"/>
                  </a:lnTo>
                  <a:lnTo>
                    <a:pt x="181533" y="388988"/>
                  </a:lnTo>
                  <a:close/>
                </a:path>
                <a:path w="1394460" h="1102360">
                  <a:moveTo>
                    <a:pt x="1393913" y="1037323"/>
                  </a:moveTo>
                  <a:lnTo>
                    <a:pt x="0" y="1037323"/>
                  </a:lnTo>
                  <a:lnTo>
                    <a:pt x="0" y="1102156"/>
                  </a:lnTo>
                  <a:lnTo>
                    <a:pt x="1393913" y="1102156"/>
                  </a:lnTo>
                  <a:lnTo>
                    <a:pt x="1393913" y="1037323"/>
                  </a:lnTo>
                  <a:close/>
                </a:path>
                <a:path w="1394460" h="1102360">
                  <a:moveTo>
                    <a:pt x="1393913" y="907656"/>
                  </a:moveTo>
                  <a:lnTo>
                    <a:pt x="0" y="907656"/>
                  </a:lnTo>
                  <a:lnTo>
                    <a:pt x="0" y="972489"/>
                  </a:lnTo>
                  <a:lnTo>
                    <a:pt x="1393913" y="972489"/>
                  </a:lnTo>
                  <a:lnTo>
                    <a:pt x="1393913" y="907656"/>
                  </a:lnTo>
                  <a:close/>
                </a:path>
              </a:pathLst>
            </a:custGeom>
            <a:solidFill>
              <a:srgbClr val="295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75066" y="1274101"/>
              <a:ext cx="1394460" cy="1141095"/>
            </a:xfrm>
            <a:custGeom>
              <a:avLst/>
              <a:gdLst/>
              <a:ahLst/>
              <a:cxnLst/>
              <a:rect l="l" t="t" r="r" b="b"/>
              <a:pathLst>
                <a:path w="1394460" h="1141095">
                  <a:moveTo>
                    <a:pt x="1393913" y="0"/>
                  </a:moveTo>
                  <a:lnTo>
                    <a:pt x="16217" y="0"/>
                  </a:lnTo>
                  <a:lnTo>
                    <a:pt x="0" y="0"/>
                  </a:lnTo>
                  <a:lnTo>
                    <a:pt x="0" y="16205"/>
                  </a:lnTo>
                  <a:lnTo>
                    <a:pt x="0" y="1141056"/>
                  </a:lnTo>
                  <a:lnTo>
                    <a:pt x="16217" y="1141056"/>
                  </a:lnTo>
                  <a:lnTo>
                    <a:pt x="16217" y="16205"/>
                  </a:lnTo>
                  <a:lnTo>
                    <a:pt x="1393913" y="16205"/>
                  </a:lnTo>
                  <a:lnTo>
                    <a:pt x="13939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75079" y="1274096"/>
              <a:ext cx="1394460" cy="1141095"/>
            </a:xfrm>
            <a:custGeom>
              <a:avLst/>
              <a:gdLst/>
              <a:ahLst/>
              <a:cxnLst/>
              <a:rect l="l" t="t" r="r" b="b"/>
              <a:pathLst>
                <a:path w="1394460" h="1141095">
                  <a:moveTo>
                    <a:pt x="0" y="1141061"/>
                  </a:moveTo>
                  <a:lnTo>
                    <a:pt x="1393910" y="1141061"/>
                  </a:lnTo>
                </a:path>
                <a:path w="1394460" h="1141095">
                  <a:moveTo>
                    <a:pt x="0" y="0"/>
                  </a:moveTo>
                  <a:lnTo>
                    <a:pt x="0" y="1141061"/>
                  </a:lnTo>
                </a:path>
              </a:pathLst>
            </a:custGeom>
            <a:ln w="64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475079" y="1274096"/>
              <a:ext cx="1394460" cy="1141095"/>
            </a:xfrm>
            <a:custGeom>
              <a:avLst/>
              <a:gdLst/>
              <a:ahLst/>
              <a:cxnLst/>
              <a:rect l="l" t="t" r="r" b="b"/>
              <a:pathLst>
                <a:path w="1394460" h="1141095">
                  <a:moveTo>
                    <a:pt x="1393910" y="0"/>
                  </a:moveTo>
                  <a:lnTo>
                    <a:pt x="1393910" y="1141061"/>
                  </a:lnTo>
                </a:path>
                <a:path w="1394460" h="1141095">
                  <a:moveTo>
                    <a:pt x="0" y="1141061"/>
                  </a:moveTo>
                  <a:lnTo>
                    <a:pt x="1393910" y="1141061"/>
                  </a:lnTo>
                </a:path>
              </a:pathLst>
            </a:custGeom>
            <a:ln w="194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56414" y="2791189"/>
              <a:ext cx="1925955" cy="97790"/>
            </a:xfrm>
            <a:custGeom>
              <a:avLst/>
              <a:gdLst/>
              <a:ahLst/>
              <a:cxnLst/>
              <a:rect l="l" t="t" r="r" b="b"/>
              <a:pathLst>
                <a:path w="1925955" h="97789">
                  <a:moveTo>
                    <a:pt x="0" y="0"/>
                  </a:moveTo>
                  <a:lnTo>
                    <a:pt x="1925541" y="0"/>
                  </a:lnTo>
                  <a:lnTo>
                    <a:pt x="1925541" y="97249"/>
                  </a:lnTo>
                  <a:lnTo>
                    <a:pt x="0" y="97249"/>
                  </a:lnTo>
                  <a:lnTo>
                    <a:pt x="0" y="0"/>
                  </a:lnTo>
                  <a:close/>
                </a:path>
              </a:pathLst>
            </a:custGeom>
            <a:ln w="6483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56414" y="2791189"/>
              <a:ext cx="804545" cy="97790"/>
            </a:xfrm>
            <a:custGeom>
              <a:avLst/>
              <a:gdLst/>
              <a:ahLst/>
              <a:cxnLst/>
              <a:rect l="l" t="t" r="r" b="b"/>
              <a:pathLst>
                <a:path w="804544" h="97789">
                  <a:moveTo>
                    <a:pt x="803929" y="97249"/>
                  </a:moveTo>
                  <a:lnTo>
                    <a:pt x="0" y="97249"/>
                  </a:lnTo>
                  <a:lnTo>
                    <a:pt x="0" y="0"/>
                  </a:lnTo>
                  <a:lnTo>
                    <a:pt x="803929" y="0"/>
                  </a:lnTo>
                  <a:lnTo>
                    <a:pt x="803929" y="9724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56414" y="2791189"/>
              <a:ext cx="804545" cy="97790"/>
            </a:xfrm>
            <a:custGeom>
              <a:avLst/>
              <a:gdLst/>
              <a:ahLst/>
              <a:cxnLst/>
              <a:rect l="l" t="t" r="r" b="b"/>
              <a:pathLst>
                <a:path w="804544" h="97789">
                  <a:moveTo>
                    <a:pt x="0" y="0"/>
                  </a:moveTo>
                  <a:lnTo>
                    <a:pt x="803929" y="0"/>
                  </a:lnTo>
                  <a:lnTo>
                    <a:pt x="803929" y="97249"/>
                  </a:lnTo>
                  <a:lnTo>
                    <a:pt x="0" y="97249"/>
                  </a:lnTo>
                  <a:lnTo>
                    <a:pt x="0" y="0"/>
                  </a:lnTo>
                  <a:close/>
                </a:path>
              </a:pathLst>
            </a:custGeom>
            <a:ln w="6483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68989" y="1274096"/>
              <a:ext cx="0" cy="1497965"/>
            </a:xfrm>
            <a:custGeom>
              <a:avLst/>
              <a:gdLst/>
              <a:ahLst/>
              <a:cxnLst/>
              <a:rect l="l" t="t" r="r" b="b"/>
              <a:pathLst>
                <a:path h="1497964">
                  <a:moveTo>
                    <a:pt x="0" y="0"/>
                  </a:moveTo>
                  <a:lnTo>
                    <a:pt x="0" y="1497643"/>
                  </a:lnTo>
                </a:path>
              </a:pathLst>
            </a:custGeom>
            <a:ln w="129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88439" y="1274096"/>
              <a:ext cx="97790" cy="1141095"/>
            </a:xfrm>
            <a:custGeom>
              <a:avLst/>
              <a:gdLst/>
              <a:ahLst/>
              <a:cxnLst/>
              <a:rect l="l" t="t" r="r" b="b"/>
              <a:pathLst>
                <a:path w="97789" h="1141095">
                  <a:moveTo>
                    <a:pt x="0" y="0"/>
                  </a:moveTo>
                  <a:lnTo>
                    <a:pt x="97249" y="0"/>
                  </a:lnTo>
                  <a:lnTo>
                    <a:pt x="97249" y="1141061"/>
                  </a:lnTo>
                  <a:lnTo>
                    <a:pt x="0" y="1141061"/>
                  </a:lnTo>
                  <a:lnTo>
                    <a:pt x="0" y="0"/>
                  </a:lnTo>
                  <a:close/>
                </a:path>
              </a:pathLst>
            </a:custGeom>
            <a:ln w="6483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88439" y="1274096"/>
              <a:ext cx="97790" cy="914400"/>
            </a:xfrm>
            <a:custGeom>
              <a:avLst/>
              <a:gdLst/>
              <a:ahLst/>
              <a:cxnLst/>
              <a:rect l="l" t="t" r="r" b="b"/>
              <a:pathLst>
                <a:path w="97789" h="914400">
                  <a:moveTo>
                    <a:pt x="97249" y="914146"/>
                  </a:moveTo>
                  <a:lnTo>
                    <a:pt x="0" y="914146"/>
                  </a:lnTo>
                  <a:lnTo>
                    <a:pt x="0" y="0"/>
                  </a:lnTo>
                  <a:lnTo>
                    <a:pt x="97249" y="0"/>
                  </a:lnTo>
                  <a:lnTo>
                    <a:pt x="97249" y="9141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888439" y="1274096"/>
              <a:ext cx="97790" cy="914400"/>
            </a:xfrm>
            <a:custGeom>
              <a:avLst/>
              <a:gdLst/>
              <a:ahLst/>
              <a:cxnLst/>
              <a:rect l="l" t="t" r="r" b="b"/>
              <a:pathLst>
                <a:path w="97789" h="914400">
                  <a:moveTo>
                    <a:pt x="0" y="0"/>
                  </a:moveTo>
                  <a:lnTo>
                    <a:pt x="97249" y="0"/>
                  </a:lnTo>
                  <a:lnTo>
                    <a:pt x="97249" y="914146"/>
                  </a:lnTo>
                  <a:lnTo>
                    <a:pt x="0" y="914146"/>
                  </a:lnTo>
                  <a:lnTo>
                    <a:pt x="0" y="0"/>
                  </a:lnTo>
                  <a:close/>
                </a:path>
              </a:pathLst>
            </a:custGeom>
            <a:ln w="6483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56414" y="2415158"/>
              <a:ext cx="1912620" cy="0"/>
            </a:xfrm>
            <a:custGeom>
              <a:avLst/>
              <a:gdLst/>
              <a:ahLst/>
              <a:cxnLst/>
              <a:rect l="l" t="t" r="r" b="b"/>
              <a:pathLst>
                <a:path w="1912620">
                  <a:moveTo>
                    <a:pt x="0" y="0"/>
                  </a:moveTo>
                  <a:lnTo>
                    <a:pt x="1912575" y="0"/>
                  </a:lnTo>
                </a:path>
              </a:pathLst>
            </a:custGeom>
            <a:ln w="129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802550" y="1027997"/>
            <a:ext cx="227329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-80" dirty="0">
                <a:solidFill>
                  <a:srgbClr val="333333"/>
                </a:solidFill>
                <a:latin typeface="Tahoma"/>
                <a:cs typeface="Tahoma"/>
              </a:rPr>
              <a:t>K</a:t>
            </a:r>
            <a:r>
              <a:rPr sz="1000" b="1" spc="-35" dirty="0">
                <a:solidFill>
                  <a:srgbClr val="333333"/>
                </a:solidFill>
                <a:latin typeface="Tahoma"/>
                <a:cs typeface="Tahoma"/>
              </a:rPr>
              <a:t>P</a:t>
            </a:r>
            <a:r>
              <a:rPr sz="1000" b="1" spc="-150" dirty="0">
                <a:solidFill>
                  <a:srgbClr val="333333"/>
                </a:solidFill>
                <a:latin typeface="Tahoma"/>
                <a:cs typeface="Tahoma"/>
              </a:rPr>
              <a:t>I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040513" y="3199454"/>
            <a:ext cx="1984375" cy="1932939"/>
            <a:chOff x="1040513" y="3199454"/>
            <a:chExt cx="1984375" cy="1932939"/>
          </a:xfrm>
        </p:grpSpPr>
        <p:sp>
          <p:nvSpPr>
            <p:cNvPr id="52" name="object 52"/>
            <p:cNvSpPr/>
            <p:nvPr/>
          </p:nvSpPr>
          <p:spPr>
            <a:xfrm>
              <a:off x="1047180" y="3206121"/>
              <a:ext cx="1971039" cy="1912620"/>
            </a:xfrm>
            <a:custGeom>
              <a:avLst/>
              <a:gdLst/>
              <a:ahLst/>
              <a:cxnLst/>
              <a:rect l="l" t="t" r="r" b="b"/>
              <a:pathLst>
                <a:path w="1971039" h="1912620">
                  <a:moveTo>
                    <a:pt x="1970924" y="1912575"/>
                  </a:moveTo>
                  <a:lnTo>
                    <a:pt x="0" y="1912575"/>
                  </a:lnTo>
                  <a:lnTo>
                    <a:pt x="0" y="0"/>
                  </a:lnTo>
                  <a:lnTo>
                    <a:pt x="1970924" y="0"/>
                  </a:lnTo>
                  <a:lnTo>
                    <a:pt x="1970924" y="1912575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47180" y="3206121"/>
              <a:ext cx="382905" cy="110489"/>
            </a:xfrm>
            <a:custGeom>
              <a:avLst/>
              <a:gdLst/>
              <a:ahLst/>
              <a:cxnLst/>
              <a:rect l="l" t="t" r="r" b="b"/>
              <a:pathLst>
                <a:path w="382905" h="110489">
                  <a:moveTo>
                    <a:pt x="0" y="0"/>
                  </a:moveTo>
                  <a:lnTo>
                    <a:pt x="382515" y="0"/>
                  </a:lnTo>
                  <a:lnTo>
                    <a:pt x="382515" y="110216"/>
                  </a:lnTo>
                  <a:lnTo>
                    <a:pt x="0" y="110216"/>
                  </a:lnTo>
                  <a:lnTo>
                    <a:pt x="0" y="0"/>
                  </a:lnTo>
                  <a:close/>
                </a:path>
              </a:pathLst>
            </a:custGeom>
            <a:ln w="129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47180" y="4982547"/>
              <a:ext cx="382905" cy="136525"/>
            </a:xfrm>
            <a:custGeom>
              <a:avLst/>
              <a:gdLst/>
              <a:ahLst/>
              <a:cxnLst/>
              <a:rect l="l" t="t" r="r" b="b"/>
              <a:pathLst>
                <a:path w="382905" h="136525">
                  <a:moveTo>
                    <a:pt x="0" y="0"/>
                  </a:moveTo>
                  <a:lnTo>
                    <a:pt x="382515" y="0"/>
                  </a:lnTo>
                  <a:lnTo>
                    <a:pt x="382515" y="136149"/>
                  </a:lnTo>
                  <a:lnTo>
                    <a:pt x="0" y="136149"/>
                  </a:lnTo>
                  <a:lnTo>
                    <a:pt x="0" y="0"/>
                  </a:lnTo>
                  <a:close/>
                </a:path>
              </a:pathLst>
            </a:custGeom>
            <a:ln w="129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47180" y="3206121"/>
              <a:ext cx="1971039" cy="1919605"/>
            </a:xfrm>
            <a:custGeom>
              <a:avLst/>
              <a:gdLst/>
              <a:ahLst/>
              <a:cxnLst/>
              <a:rect l="l" t="t" r="r" b="b"/>
              <a:pathLst>
                <a:path w="1971039" h="1919604">
                  <a:moveTo>
                    <a:pt x="0" y="0"/>
                  </a:moveTo>
                  <a:lnTo>
                    <a:pt x="1970924" y="0"/>
                  </a:lnTo>
                </a:path>
                <a:path w="1971039" h="1919604">
                  <a:moveTo>
                    <a:pt x="0" y="0"/>
                  </a:moveTo>
                  <a:lnTo>
                    <a:pt x="0" y="1912575"/>
                  </a:lnTo>
                </a:path>
                <a:path w="1971039" h="1919604">
                  <a:moveTo>
                    <a:pt x="1970924" y="0"/>
                  </a:moveTo>
                  <a:lnTo>
                    <a:pt x="1970924" y="1919058"/>
                  </a:lnTo>
                </a:path>
                <a:path w="1971039" h="1919604">
                  <a:moveTo>
                    <a:pt x="0" y="1912575"/>
                  </a:moveTo>
                  <a:lnTo>
                    <a:pt x="1970924" y="1912575"/>
                  </a:lnTo>
                </a:path>
              </a:pathLst>
            </a:custGeom>
            <a:ln w="129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429695" y="3206121"/>
            <a:ext cx="1588770" cy="110489"/>
          </a:xfrm>
          <a:prstGeom prst="rect">
            <a:avLst/>
          </a:prstGeom>
          <a:solidFill>
            <a:srgbClr val="D3D3D3"/>
          </a:solidFill>
          <a:ln w="12966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600" spc="-15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600" spc="-20" dirty="0">
                <a:solidFill>
                  <a:srgbClr val="333333"/>
                </a:solidFill>
                <a:latin typeface="Lucida Sans Unicode"/>
                <a:cs typeface="Lucida Sans Unicode"/>
              </a:rPr>
              <a:t>g</a:t>
            </a:r>
            <a:r>
              <a:rPr sz="600" spc="5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600" spc="-6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600" spc="30" dirty="0">
                <a:solidFill>
                  <a:srgbClr val="333333"/>
                </a:solidFill>
                <a:latin typeface="Lucida Sans Unicode"/>
                <a:cs typeface="Lucida Sans Unicode"/>
              </a:rPr>
              <a:t>(</a:t>
            </a:r>
            <a:r>
              <a:rPr sz="600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b</a:t>
            </a:r>
            <a:r>
              <a:rPr sz="600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600" spc="-20" dirty="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r>
              <a:rPr sz="600" spc="35" dirty="0">
                <a:solidFill>
                  <a:srgbClr val="333333"/>
                </a:solidFill>
                <a:latin typeface="Lucida Sans Unicode"/>
                <a:cs typeface="Lucida Sans Unicode"/>
              </a:rPr>
              <a:t>)</a:t>
            </a:r>
            <a:endParaRPr sz="600">
              <a:latin typeface="Lucida Sans Unicode"/>
              <a:cs typeface="Lucida Sans Unicode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426203" y="3309603"/>
            <a:ext cx="1598930" cy="1692910"/>
            <a:chOff x="1426203" y="3309603"/>
            <a:chExt cx="1598930" cy="1692910"/>
          </a:xfrm>
        </p:grpSpPr>
        <p:sp>
          <p:nvSpPr>
            <p:cNvPr id="58" name="object 58"/>
            <p:cNvSpPr/>
            <p:nvPr/>
          </p:nvSpPr>
          <p:spPr>
            <a:xfrm>
              <a:off x="1429695" y="3313096"/>
              <a:ext cx="1588770" cy="0"/>
            </a:xfrm>
            <a:custGeom>
              <a:avLst/>
              <a:gdLst/>
              <a:ahLst/>
              <a:cxnLst/>
              <a:rect l="l" t="t" r="r" b="b"/>
              <a:pathLst>
                <a:path w="1588770">
                  <a:moveTo>
                    <a:pt x="0" y="0"/>
                  </a:moveTo>
                  <a:lnTo>
                    <a:pt x="1588409" y="0"/>
                  </a:lnTo>
                </a:path>
              </a:pathLst>
            </a:custGeom>
            <a:ln w="6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018105" y="3316337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5">
                  <a:moveTo>
                    <a:pt x="0" y="6483"/>
                  </a:moveTo>
                  <a:lnTo>
                    <a:pt x="6483" y="6483"/>
                  </a:lnTo>
                  <a:lnTo>
                    <a:pt x="6483" y="0"/>
                  </a:lnTo>
                  <a:lnTo>
                    <a:pt x="0" y="0"/>
                  </a:lnTo>
                  <a:lnTo>
                    <a:pt x="0" y="64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556120" y="4989030"/>
              <a:ext cx="1329690" cy="0"/>
            </a:xfrm>
            <a:custGeom>
              <a:avLst/>
              <a:gdLst/>
              <a:ahLst/>
              <a:cxnLst/>
              <a:rect l="l" t="t" r="r" b="b"/>
              <a:pathLst>
                <a:path w="1329689">
                  <a:moveTo>
                    <a:pt x="0" y="0"/>
                  </a:moveTo>
                  <a:lnTo>
                    <a:pt x="6483" y="0"/>
                  </a:lnTo>
                </a:path>
                <a:path w="1329689">
                  <a:moveTo>
                    <a:pt x="129666" y="0"/>
                  </a:moveTo>
                  <a:lnTo>
                    <a:pt x="136149" y="0"/>
                  </a:lnTo>
                </a:path>
                <a:path w="1329689">
                  <a:moveTo>
                    <a:pt x="265815" y="0"/>
                  </a:moveTo>
                  <a:lnTo>
                    <a:pt x="272298" y="0"/>
                  </a:lnTo>
                </a:path>
                <a:path w="1329689">
                  <a:moveTo>
                    <a:pt x="395481" y="0"/>
                  </a:moveTo>
                  <a:lnTo>
                    <a:pt x="401964" y="0"/>
                  </a:lnTo>
                </a:path>
                <a:path w="1329689">
                  <a:moveTo>
                    <a:pt x="531631" y="0"/>
                  </a:moveTo>
                  <a:lnTo>
                    <a:pt x="538114" y="0"/>
                  </a:lnTo>
                </a:path>
                <a:path w="1329689">
                  <a:moveTo>
                    <a:pt x="661297" y="0"/>
                  </a:moveTo>
                  <a:lnTo>
                    <a:pt x="667780" y="0"/>
                  </a:lnTo>
                </a:path>
                <a:path w="1329689">
                  <a:moveTo>
                    <a:pt x="790963" y="0"/>
                  </a:moveTo>
                  <a:lnTo>
                    <a:pt x="797446" y="0"/>
                  </a:lnTo>
                </a:path>
                <a:path w="1329689">
                  <a:moveTo>
                    <a:pt x="927112" y="0"/>
                  </a:moveTo>
                  <a:lnTo>
                    <a:pt x="933595" y="0"/>
                  </a:lnTo>
                </a:path>
                <a:path w="1329689">
                  <a:moveTo>
                    <a:pt x="1056778" y="0"/>
                  </a:moveTo>
                  <a:lnTo>
                    <a:pt x="1063262" y="0"/>
                  </a:lnTo>
                </a:path>
                <a:path w="1329689">
                  <a:moveTo>
                    <a:pt x="1192928" y="0"/>
                  </a:moveTo>
                  <a:lnTo>
                    <a:pt x="1199411" y="0"/>
                  </a:lnTo>
                </a:path>
                <a:path w="1329689">
                  <a:moveTo>
                    <a:pt x="1322594" y="0"/>
                  </a:moveTo>
                  <a:lnTo>
                    <a:pt x="1329077" y="0"/>
                  </a:lnTo>
                </a:path>
              </a:pathLst>
            </a:custGeom>
            <a:ln w="12966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439420" y="5001997"/>
            <a:ext cx="1572260" cy="110489"/>
          </a:xfrm>
          <a:prstGeom prst="rect">
            <a:avLst/>
          </a:prstGeom>
          <a:solidFill>
            <a:srgbClr val="D3D3D3"/>
          </a:solidFill>
        </p:spPr>
        <p:txBody>
          <a:bodyPr vert="horz" wrap="square" lIns="0" tIns="1460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15"/>
              </a:spcBef>
              <a:tabLst>
                <a:tab pos="403860" algn="l"/>
                <a:tab pos="669290" algn="l"/>
                <a:tab pos="935355" algn="l"/>
                <a:tab pos="1200785" algn="l"/>
                <a:tab pos="1466850" algn="l"/>
              </a:tabLst>
            </a:pPr>
            <a:r>
              <a:rPr sz="600" spc="-20" dirty="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r>
              <a:rPr sz="600" spc="-15" dirty="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sz="600" dirty="0">
                <a:solidFill>
                  <a:srgbClr val="666666"/>
                </a:solidFill>
                <a:latin typeface="Lucida Sans Unicode"/>
                <a:cs typeface="Lucida Sans Unicode"/>
              </a:rPr>
              <a:t>	</a:t>
            </a:r>
            <a:r>
              <a:rPr sz="600" spc="-20" dirty="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r>
              <a:rPr sz="600" spc="-15" dirty="0">
                <a:solidFill>
                  <a:srgbClr val="666666"/>
                </a:solidFill>
                <a:latin typeface="Lucida Sans Unicode"/>
                <a:cs typeface="Lucida Sans Unicode"/>
              </a:rPr>
              <a:t>8</a:t>
            </a:r>
            <a:r>
              <a:rPr sz="600" dirty="0">
                <a:solidFill>
                  <a:srgbClr val="666666"/>
                </a:solidFill>
                <a:latin typeface="Lucida Sans Unicode"/>
                <a:cs typeface="Lucida Sans Unicode"/>
              </a:rPr>
              <a:t>	</a:t>
            </a:r>
            <a:r>
              <a:rPr sz="600" spc="-20" dirty="0">
                <a:solidFill>
                  <a:srgbClr val="666666"/>
                </a:solidFill>
                <a:latin typeface="Lucida Sans Unicode"/>
                <a:cs typeface="Lucida Sans Unicode"/>
              </a:rPr>
              <a:t>3</a:t>
            </a:r>
            <a:r>
              <a:rPr sz="600" spc="-15" dirty="0">
                <a:solidFill>
                  <a:srgbClr val="666666"/>
                </a:solidFill>
                <a:latin typeface="Lucida Sans Unicode"/>
                <a:cs typeface="Lucida Sans Unicode"/>
              </a:rPr>
              <a:t>6</a:t>
            </a:r>
            <a:r>
              <a:rPr sz="600" dirty="0">
                <a:solidFill>
                  <a:srgbClr val="666666"/>
                </a:solidFill>
                <a:latin typeface="Lucida Sans Unicode"/>
                <a:cs typeface="Lucida Sans Unicode"/>
              </a:rPr>
              <a:t>	</a:t>
            </a:r>
            <a:r>
              <a:rPr sz="600" spc="-20" dirty="0">
                <a:solidFill>
                  <a:srgbClr val="666666"/>
                </a:solidFill>
                <a:latin typeface="Lucida Sans Unicode"/>
                <a:cs typeface="Lucida Sans Unicode"/>
              </a:rPr>
              <a:t>4</a:t>
            </a:r>
            <a:r>
              <a:rPr sz="600" spc="-15" dirty="0">
                <a:solidFill>
                  <a:srgbClr val="666666"/>
                </a:solidFill>
                <a:latin typeface="Lucida Sans Unicode"/>
                <a:cs typeface="Lucida Sans Unicode"/>
              </a:rPr>
              <a:t>4</a:t>
            </a:r>
            <a:r>
              <a:rPr sz="600" dirty="0">
                <a:solidFill>
                  <a:srgbClr val="666666"/>
                </a:solidFill>
                <a:latin typeface="Lucida Sans Unicode"/>
                <a:cs typeface="Lucida Sans Unicode"/>
              </a:rPr>
              <a:t>	</a:t>
            </a:r>
            <a:r>
              <a:rPr sz="600" spc="-20" dirty="0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r>
              <a:rPr sz="600" spc="-15" dirty="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r>
              <a:rPr sz="600" dirty="0">
                <a:solidFill>
                  <a:srgbClr val="666666"/>
                </a:solidFill>
                <a:latin typeface="Lucida Sans Unicode"/>
                <a:cs typeface="Lucida Sans Unicode"/>
              </a:rPr>
              <a:t>	</a:t>
            </a:r>
            <a:r>
              <a:rPr sz="600" spc="-20" dirty="0">
                <a:solidFill>
                  <a:srgbClr val="666666"/>
                </a:solidFill>
                <a:latin typeface="Lucida Sans Unicode"/>
                <a:cs typeface="Lucida Sans Unicode"/>
              </a:rPr>
              <a:t>6</a:t>
            </a:r>
            <a:r>
              <a:rPr sz="600" spc="-15" dirty="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endParaRPr sz="600">
              <a:latin typeface="Lucida Sans Unicode"/>
              <a:cs typeface="Lucida Sans Unicode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1393786" y="3533277"/>
            <a:ext cx="1631314" cy="1592580"/>
            <a:chOff x="1393786" y="3533277"/>
            <a:chExt cx="1631314" cy="1592580"/>
          </a:xfrm>
        </p:grpSpPr>
        <p:sp>
          <p:nvSpPr>
            <p:cNvPr id="63" name="object 63"/>
            <p:cNvSpPr/>
            <p:nvPr/>
          </p:nvSpPr>
          <p:spPr>
            <a:xfrm>
              <a:off x="1436179" y="4982547"/>
              <a:ext cx="1582420" cy="136525"/>
            </a:xfrm>
            <a:custGeom>
              <a:avLst/>
              <a:gdLst/>
              <a:ahLst/>
              <a:cxnLst/>
              <a:rect l="l" t="t" r="r" b="b"/>
              <a:pathLst>
                <a:path w="1582420" h="136525">
                  <a:moveTo>
                    <a:pt x="0" y="136149"/>
                  </a:moveTo>
                  <a:lnTo>
                    <a:pt x="0" y="0"/>
                  </a:lnTo>
                </a:path>
                <a:path w="1582420" h="136525">
                  <a:moveTo>
                    <a:pt x="1581926" y="136149"/>
                  </a:moveTo>
                  <a:lnTo>
                    <a:pt x="1581926" y="0"/>
                  </a:lnTo>
                </a:path>
              </a:pathLst>
            </a:custGeom>
            <a:ln w="129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429695" y="5118696"/>
              <a:ext cx="1588770" cy="0"/>
            </a:xfrm>
            <a:custGeom>
              <a:avLst/>
              <a:gdLst/>
              <a:ahLst/>
              <a:cxnLst/>
              <a:rect l="l" t="t" r="r" b="b"/>
              <a:pathLst>
                <a:path w="1588770">
                  <a:moveTo>
                    <a:pt x="0" y="0"/>
                  </a:moveTo>
                  <a:lnTo>
                    <a:pt x="1588409" y="0"/>
                  </a:lnTo>
                </a:path>
              </a:pathLst>
            </a:custGeom>
            <a:ln w="129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397279" y="3536770"/>
              <a:ext cx="33020" cy="1445895"/>
            </a:xfrm>
            <a:custGeom>
              <a:avLst/>
              <a:gdLst/>
              <a:ahLst/>
              <a:cxnLst/>
              <a:rect l="l" t="t" r="r" b="b"/>
              <a:pathLst>
                <a:path w="33019" h="1445895">
                  <a:moveTo>
                    <a:pt x="0" y="1445777"/>
                  </a:moveTo>
                  <a:lnTo>
                    <a:pt x="32416" y="1445777"/>
                  </a:lnTo>
                </a:path>
                <a:path w="33019" h="1445895">
                  <a:moveTo>
                    <a:pt x="0" y="1154028"/>
                  </a:moveTo>
                  <a:lnTo>
                    <a:pt x="32416" y="1154028"/>
                  </a:lnTo>
                </a:path>
                <a:path w="33019" h="1445895">
                  <a:moveTo>
                    <a:pt x="0" y="868762"/>
                  </a:moveTo>
                  <a:lnTo>
                    <a:pt x="32416" y="868762"/>
                  </a:lnTo>
                </a:path>
                <a:path w="33019" h="1445895">
                  <a:moveTo>
                    <a:pt x="0" y="577014"/>
                  </a:moveTo>
                  <a:lnTo>
                    <a:pt x="32416" y="577014"/>
                  </a:lnTo>
                </a:path>
                <a:path w="33019" h="1445895">
                  <a:moveTo>
                    <a:pt x="0" y="291748"/>
                  </a:moveTo>
                  <a:lnTo>
                    <a:pt x="32416" y="291748"/>
                  </a:lnTo>
                </a:path>
                <a:path w="33019" h="1445895">
                  <a:moveTo>
                    <a:pt x="0" y="0"/>
                  </a:moveTo>
                  <a:lnTo>
                    <a:pt x="32416" y="0"/>
                  </a:lnTo>
                </a:path>
              </a:pathLst>
            </a:custGeom>
            <a:ln w="64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1053664" y="3478687"/>
            <a:ext cx="373380" cy="1506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34290" algn="r">
              <a:lnSpc>
                <a:spcPct val="100000"/>
              </a:lnSpc>
              <a:spcBef>
                <a:spcPts val="110"/>
              </a:spcBef>
            </a:pPr>
            <a:r>
              <a:rPr sz="600" spc="-20" dirty="0">
                <a:solidFill>
                  <a:srgbClr val="666666"/>
                </a:solidFill>
                <a:latin typeface="Lucida Sans Unicode"/>
                <a:cs typeface="Lucida Sans Unicode"/>
              </a:rPr>
              <a:t>250</a:t>
            </a:r>
            <a:endParaRPr sz="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Lucida Sans Unicode"/>
              <a:cs typeface="Lucida Sans Unicode"/>
            </a:endParaRPr>
          </a:p>
          <a:p>
            <a:pPr marR="34290" algn="r">
              <a:lnSpc>
                <a:spcPct val="100000"/>
              </a:lnSpc>
            </a:pPr>
            <a:r>
              <a:rPr sz="600" spc="-20" dirty="0">
                <a:solidFill>
                  <a:srgbClr val="666666"/>
                </a:solidFill>
                <a:latin typeface="Lucida Sans Unicode"/>
                <a:cs typeface="Lucida Sans Unicode"/>
              </a:rPr>
              <a:t>200</a:t>
            </a:r>
            <a:endParaRPr sz="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50">
              <a:latin typeface="Lucida Sans Unicode"/>
              <a:cs typeface="Lucida Sans Unicode"/>
            </a:endParaRPr>
          </a:p>
          <a:p>
            <a:pPr marR="34290" algn="r">
              <a:lnSpc>
                <a:spcPct val="100000"/>
              </a:lnSpc>
              <a:spcBef>
                <a:spcPts val="5"/>
              </a:spcBef>
            </a:pPr>
            <a:r>
              <a:rPr sz="600" spc="-20" dirty="0">
                <a:solidFill>
                  <a:srgbClr val="666666"/>
                </a:solidFill>
                <a:latin typeface="Lucida Sans Unicode"/>
                <a:cs typeface="Lucida Sans Unicode"/>
              </a:rPr>
              <a:t>150</a:t>
            </a:r>
            <a:endParaRPr sz="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Lucida Sans Unicode"/>
              <a:cs typeface="Lucida Sans Unicode"/>
            </a:endParaRPr>
          </a:p>
          <a:p>
            <a:pPr marR="34290" algn="r">
              <a:lnSpc>
                <a:spcPct val="100000"/>
              </a:lnSpc>
            </a:pPr>
            <a:r>
              <a:rPr sz="600" spc="-20" dirty="0">
                <a:solidFill>
                  <a:srgbClr val="666666"/>
                </a:solidFill>
                <a:latin typeface="Lucida Sans Unicode"/>
                <a:cs typeface="Lucida Sans Unicode"/>
              </a:rPr>
              <a:t>100</a:t>
            </a:r>
            <a:endParaRPr sz="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50">
              <a:latin typeface="Lucida Sans Unicode"/>
              <a:cs typeface="Lucida Sans Unicode"/>
            </a:endParaRPr>
          </a:p>
          <a:p>
            <a:pPr marR="34290" algn="r">
              <a:lnSpc>
                <a:spcPct val="100000"/>
              </a:lnSpc>
            </a:pPr>
            <a:r>
              <a:rPr sz="600" spc="-15" dirty="0">
                <a:solidFill>
                  <a:srgbClr val="666666"/>
                </a:solidFill>
                <a:latin typeface="Lucida Sans Unicode"/>
                <a:cs typeface="Lucida Sans Unicode"/>
              </a:rPr>
              <a:t>50</a:t>
            </a:r>
            <a:endParaRPr sz="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>
              <a:latin typeface="Lucida Sans Unicode"/>
              <a:cs typeface="Lucida Sans Unicode"/>
            </a:endParaRPr>
          </a:p>
          <a:p>
            <a:pPr marR="34290" algn="r">
              <a:lnSpc>
                <a:spcPct val="100000"/>
              </a:lnSpc>
            </a:pPr>
            <a:r>
              <a:rPr sz="600" spc="-15" dirty="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079774" y="3834143"/>
            <a:ext cx="131445" cy="617855"/>
          </a:xfrm>
          <a:prstGeom prst="rect">
            <a:avLst/>
          </a:prstGeom>
        </p:spPr>
        <p:txBody>
          <a:bodyPr vert="vert270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60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Employe</a:t>
            </a:r>
            <a:r>
              <a:rPr sz="600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600" spc="-6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60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Coun</a:t>
            </a:r>
            <a:r>
              <a:rPr sz="600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endParaRPr sz="600">
              <a:latin typeface="Lucida Sans Unicode"/>
              <a:cs typeface="Lucida Sans Unicode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1040697" y="3313096"/>
            <a:ext cx="1981200" cy="1676400"/>
            <a:chOff x="1040697" y="3313096"/>
            <a:chExt cx="1981200" cy="1676400"/>
          </a:xfrm>
        </p:grpSpPr>
        <p:sp>
          <p:nvSpPr>
            <p:cNvPr id="69" name="object 69"/>
            <p:cNvSpPr/>
            <p:nvPr/>
          </p:nvSpPr>
          <p:spPr>
            <a:xfrm>
              <a:off x="1040688" y="3316338"/>
              <a:ext cx="13335" cy="1666239"/>
            </a:xfrm>
            <a:custGeom>
              <a:avLst/>
              <a:gdLst/>
              <a:ahLst/>
              <a:cxnLst/>
              <a:rect l="l" t="t" r="r" b="b"/>
              <a:pathLst>
                <a:path w="13334" h="1666239">
                  <a:moveTo>
                    <a:pt x="12966" y="0"/>
                  </a:moveTo>
                  <a:lnTo>
                    <a:pt x="0" y="0"/>
                  </a:lnTo>
                  <a:lnTo>
                    <a:pt x="0" y="1666214"/>
                  </a:lnTo>
                  <a:lnTo>
                    <a:pt x="12966" y="1666214"/>
                  </a:lnTo>
                  <a:lnTo>
                    <a:pt x="129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47180" y="3322821"/>
              <a:ext cx="382905" cy="1659889"/>
            </a:xfrm>
            <a:custGeom>
              <a:avLst/>
              <a:gdLst/>
              <a:ahLst/>
              <a:cxnLst/>
              <a:rect l="l" t="t" r="r" b="b"/>
              <a:pathLst>
                <a:path w="382905" h="1659889">
                  <a:moveTo>
                    <a:pt x="382515" y="0"/>
                  </a:moveTo>
                  <a:lnTo>
                    <a:pt x="0" y="0"/>
                  </a:lnTo>
                </a:path>
                <a:path w="382905" h="1659889">
                  <a:moveTo>
                    <a:pt x="382515" y="1659726"/>
                  </a:moveTo>
                  <a:lnTo>
                    <a:pt x="0" y="1659726"/>
                  </a:lnTo>
                </a:path>
              </a:pathLst>
            </a:custGeom>
            <a:ln w="129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429695" y="3536770"/>
              <a:ext cx="1588770" cy="1154430"/>
            </a:xfrm>
            <a:custGeom>
              <a:avLst/>
              <a:gdLst/>
              <a:ahLst/>
              <a:cxnLst/>
              <a:rect l="l" t="t" r="r" b="b"/>
              <a:pathLst>
                <a:path w="1588770" h="1154429">
                  <a:moveTo>
                    <a:pt x="0" y="1154028"/>
                  </a:moveTo>
                  <a:lnTo>
                    <a:pt x="149116" y="1154028"/>
                  </a:lnTo>
                </a:path>
                <a:path w="1588770" h="1154429">
                  <a:moveTo>
                    <a:pt x="246365" y="1154028"/>
                  </a:moveTo>
                  <a:lnTo>
                    <a:pt x="285265" y="1154028"/>
                  </a:lnTo>
                </a:path>
                <a:path w="1588770" h="1154429">
                  <a:moveTo>
                    <a:pt x="382515" y="1154028"/>
                  </a:moveTo>
                  <a:lnTo>
                    <a:pt x="414931" y="1154028"/>
                  </a:lnTo>
                </a:path>
                <a:path w="1588770" h="1154429">
                  <a:moveTo>
                    <a:pt x="512181" y="1154028"/>
                  </a:moveTo>
                  <a:lnTo>
                    <a:pt x="544597" y="1154028"/>
                  </a:lnTo>
                </a:path>
                <a:path w="1588770" h="1154429">
                  <a:moveTo>
                    <a:pt x="641847" y="1154028"/>
                  </a:moveTo>
                  <a:lnTo>
                    <a:pt x="680747" y="1154028"/>
                  </a:lnTo>
                </a:path>
                <a:path w="1588770" h="1154429">
                  <a:moveTo>
                    <a:pt x="777996" y="1154028"/>
                  </a:moveTo>
                  <a:lnTo>
                    <a:pt x="810413" y="1154028"/>
                  </a:lnTo>
                </a:path>
                <a:path w="1588770" h="1154429">
                  <a:moveTo>
                    <a:pt x="907662" y="1154028"/>
                  </a:moveTo>
                  <a:lnTo>
                    <a:pt x="946562" y="1154028"/>
                  </a:lnTo>
                </a:path>
                <a:path w="1588770" h="1154429">
                  <a:moveTo>
                    <a:pt x="1043812" y="1154028"/>
                  </a:moveTo>
                  <a:lnTo>
                    <a:pt x="1076228" y="1154028"/>
                  </a:lnTo>
                </a:path>
                <a:path w="1588770" h="1154429">
                  <a:moveTo>
                    <a:pt x="1173478" y="1154028"/>
                  </a:moveTo>
                  <a:lnTo>
                    <a:pt x="1205894" y="1154028"/>
                  </a:lnTo>
                </a:path>
                <a:path w="1588770" h="1154429">
                  <a:moveTo>
                    <a:pt x="1303144" y="1154028"/>
                  </a:moveTo>
                  <a:lnTo>
                    <a:pt x="1588409" y="1154028"/>
                  </a:lnTo>
                </a:path>
                <a:path w="1588770" h="1154429">
                  <a:moveTo>
                    <a:pt x="0" y="868762"/>
                  </a:moveTo>
                  <a:lnTo>
                    <a:pt x="285265" y="868762"/>
                  </a:lnTo>
                </a:path>
                <a:path w="1588770" h="1154429">
                  <a:moveTo>
                    <a:pt x="382515" y="868762"/>
                  </a:moveTo>
                  <a:lnTo>
                    <a:pt x="414931" y="868762"/>
                  </a:lnTo>
                </a:path>
                <a:path w="1588770" h="1154429">
                  <a:moveTo>
                    <a:pt x="512181" y="868762"/>
                  </a:moveTo>
                  <a:lnTo>
                    <a:pt x="544597" y="868762"/>
                  </a:lnTo>
                </a:path>
                <a:path w="1588770" h="1154429">
                  <a:moveTo>
                    <a:pt x="641847" y="868762"/>
                  </a:moveTo>
                  <a:lnTo>
                    <a:pt x="680747" y="868762"/>
                  </a:lnTo>
                </a:path>
                <a:path w="1588770" h="1154429">
                  <a:moveTo>
                    <a:pt x="777996" y="868762"/>
                  </a:moveTo>
                  <a:lnTo>
                    <a:pt x="810413" y="868762"/>
                  </a:lnTo>
                </a:path>
                <a:path w="1588770" h="1154429">
                  <a:moveTo>
                    <a:pt x="907662" y="868762"/>
                  </a:moveTo>
                  <a:lnTo>
                    <a:pt x="946562" y="868762"/>
                  </a:lnTo>
                </a:path>
                <a:path w="1588770" h="1154429">
                  <a:moveTo>
                    <a:pt x="1043812" y="868762"/>
                  </a:moveTo>
                  <a:lnTo>
                    <a:pt x="1588409" y="868762"/>
                  </a:lnTo>
                </a:path>
                <a:path w="1588770" h="1154429">
                  <a:moveTo>
                    <a:pt x="0" y="577014"/>
                  </a:moveTo>
                  <a:lnTo>
                    <a:pt x="414931" y="577014"/>
                  </a:lnTo>
                </a:path>
                <a:path w="1588770" h="1154429">
                  <a:moveTo>
                    <a:pt x="512181" y="577014"/>
                  </a:moveTo>
                  <a:lnTo>
                    <a:pt x="544597" y="577014"/>
                  </a:lnTo>
                </a:path>
                <a:path w="1588770" h="1154429">
                  <a:moveTo>
                    <a:pt x="641847" y="577014"/>
                  </a:moveTo>
                  <a:lnTo>
                    <a:pt x="680747" y="577014"/>
                  </a:lnTo>
                </a:path>
                <a:path w="1588770" h="1154429">
                  <a:moveTo>
                    <a:pt x="777996" y="577014"/>
                  </a:moveTo>
                  <a:lnTo>
                    <a:pt x="810413" y="577014"/>
                  </a:lnTo>
                </a:path>
                <a:path w="1588770" h="1154429">
                  <a:moveTo>
                    <a:pt x="907662" y="577014"/>
                  </a:moveTo>
                  <a:lnTo>
                    <a:pt x="1588409" y="577014"/>
                  </a:lnTo>
                </a:path>
                <a:path w="1588770" h="1154429">
                  <a:moveTo>
                    <a:pt x="0" y="291748"/>
                  </a:moveTo>
                  <a:lnTo>
                    <a:pt x="414931" y="291748"/>
                  </a:lnTo>
                </a:path>
                <a:path w="1588770" h="1154429">
                  <a:moveTo>
                    <a:pt x="512181" y="291748"/>
                  </a:moveTo>
                  <a:lnTo>
                    <a:pt x="544597" y="291748"/>
                  </a:lnTo>
                </a:path>
                <a:path w="1588770" h="1154429">
                  <a:moveTo>
                    <a:pt x="641847" y="291748"/>
                  </a:moveTo>
                  <a:lnTo>
                    <a:pt x="680747" y="291748"/>
                  </a:lnTo>
                </a:path>
                <a:path w="1588770" h="1154429">
                  <a:moveTo>
                    <a:pt x="777996" y="291748"/>
                  </a:moveTo>
                  <a:lnTo>
                    <a:pt x="1588409" y="291748"/>
                  </a:lnTo>
                </a:path>
                <a:path w="1588770" h="1154429">
                  <a:moveTo>
                    <a:pt x="0" y="0"/>
                  </a:moveTo>
                  <a:lnTo>
                    <a:pt x="544597" y="0"/>
                  </a:lnTo>
                </a:path>
                <a:path w="1588770" h="1154429">
                  <a:moveTo>
                    <a:pt x="641847" y="0"/>
                  </a:moveTo>
                  <a:lnTo>
                    <a:pt x="1588409" y="0"/>
                  </a:lnTo>
                </a:path>
              </a:pathLst>
            </a:custGeom>
            <a:ln w="6483">
              <a:solidFill>
                <a:srgbClr val="D2B2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429695" y="4980926"/>
              <a:ext cx="1588770" cy="3810"/>
            </a:xfrm>
            <a:custGeom>
              <a:avLst/>
              <a:gdLst/>
              <a:ahLst/>
              <a:cxnLst/>
              <a:rect l="l" t="t" r="r" b="b"/>
              <a:pathLst>
                <a:path w="1588770" h="3810">
                  <a:moveTo>
                    <a:pt x="0" y="0"/>
                  </a:moveTo>
                  <a:lnTo>
                    <a:pt x="19449" y="0"/>
                  </a:lnTo>
                </a:path>
                <a:path w="1588770" h="3810">
                  <a:moveTo>
                    <a:pt x="116699" y="0"/>
                  </a:moveTo>
                  <a:lnTo>
                    <a:pt x="149116" y="0"/>
                  </a:lnTo>
                </a:path>
                <a:path w="1588770" h="3810">
                  <a:moveTo>
                    <a:pt x="246365" y="0"/>
                  </a:moveTo>
                  <a:lnTo>
                    <a:pt x="285265" y="0"/>
                  </a:lnTo>
                </a:path>
                <a:path w="1588770" h="3810">
                  <a:moveTo>
                    <a:pt x="382515" y="0"/>
                  </a:moveTo>
                  <a:lnTo>
                    <a:pt x="414931" y="0"/>
                  </a:lnTo>
                </a:path>
                <a:path w="1588770" h="3810">
                  <a:moveTo>
                    <a:pt x="512181" y="0"/>
                  </a:moveTo>
                  <a:lnTo>
                    <a:pt x="544597" y="0"/>
                  </a:lnTo>
                </a:path>
                <a:path w="1588770" h="3810">
                  <a:moveTo>
                    <a:pt x="641847" y="0"/>
                  </a:moveTo>
                  <a:lnTo>
                    <a:pt x="680747" y="0"/>
                  </a:lnTo>
                </a:path>
                <a:path w="1588770" h="3810">
                  <a:moveTo>
                    <a:pt x="777996" y="0"/>
                  </a:moveTo>
                  <a:lnTo>
                    <a:pt x="810413" y="0"/>
                  </a:lnTo>
                </a:path>
                <a:path w="1588770" h="3810">
                  <a:moveTo>
                    <a:pt x="907662" y="0"/>
                  </a:moveTo>
                  <a:lnTo>
                    <a:pt x="946562" y="0"/>
                  </a:lnTo>
                </a:path>
                <a:path w="1588770" h="3810">
                  <a:moveTo>
                    <a:pt x="1043812" y="0"/>
                  </a:moveTo>
                  <a:lnTo>
                    <a:pt x="1076228" y="0"/>
                  </a:lnTo>
                </a:path>
                <a:path w="1588770" h="3810">
                  <a:moveTo>
                    <a:pt x="1173478" y="0"/>
                  </a:moveTo>
                  <a:lnTo>
                    <a:pt x="1205894" y="0"/>
                  </a:lnTo>
                </a:path>
                <a:path w="1588770" h="3810">
                  <a:moveTo>
                    <a:pt x="1303144" y="0"/>
                  </a:moveTo>
                  <a:lnTo>
                    <a:pt x="1588409" y="0"/>
                  </a:lnTo>
                </a:path>
                <a:path w="1588770" h="3810">
                  <a:moveTo>
                    <a:pt x="0" y="3241"/>
                  </a:moveTo>
                  <a:lnTo>
                    <a:pt x="1588409" y="3241"/>
                  </a:lnTo>
                </a:path>
              </a:pathLst>
            </a:custGeom>
            <a:ln w="3241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901406" y="4956614"/>
              <a:ext cx="97790" cy="26034"/>
            </a:xfrm>
            <a:custGeom>
              <a:avLst/>
              <a:gdLst/>
              <a:ahLst/>
              <a:cxnLst/>
              <a:rect l="l" t="t" r="r" b="b"/>
              <a:pathLst>
                <a:path w="97789" h="26035">
                  <a:moveTo>
                    <a:pt x="97249" y="25933"/>
                  </a:moveTo>
                  <a:lnTo>
                    <a:pt x="0" y="25933"/>
                  </a:lnTo>
                  <a:lnTo>
                    <a:pt x="0" y="0"/>
                  </a:lnTo>
                  <a:lnTo>
                    <a:pt x="97249" y="0"/>
                  </a:lnTo>
                  <a:lnTo>
                    <a:pt x="97249" y="25933"/>
                  </a:lnTo>
                  <a:close/>
                </a:path>
              </a:pathLst>
            </a:custGeom>
            <a:solidFill>
              <a:srgbClr val="B8D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771740" y="4742665"/>
              <a:ext cx="97790" cy="240029"/>
            </a:xfrm>
            <a:custGeom>
              <a:avLst/>
              <a:gdLst/>
              <a:ahLst/>
              <a:cxnLst/>
              <a:rect l="l" t="t" r="r" b="b"/>
              <a:pathLst>
                <a:path w="97789" h="240029">
                  <a:moveTo>
                    <a:pt x="97249" y="239882"/>
                  </a:moveTo>
                  <a:lnTo>
                    <a:pt x="0" y="239882"/>
                  </a:lnTo>
                  <a:lnTo>
                    <a:pt x="0" y="0"/>
                  </a:lnTo>
                  <a:lnTo>
                    <a:pt x="97249" y="0"/>
                  </a:lnTo>
                  <a:lnTo>
                    <a:pt x="97249" y="239882"/>
                  </a:lnTo>
                  <a:close/>
                </a:path>
              </a:pathLst>
            </a:custGeom>
            <a:solidFill>
              <a:srgbClr val="9FCA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635590" y="4535199"/>
              <a:ext cx="97790" cy="447675"/>
            </a:xfrm>
            <a:custGeom>
              <a:avLst/>
              <a:gdLst/>
              <a:ahLst/>
              <a:cxnLst/>
              <a:rect l="l" t="t" r="r" b="b"/>
              <a:pathLst>
                <a:path w="97789" h="447675">
                  <a:moveTo>
                    <a:pt x="97249" y="447348"/>
                  </a:moveTo>
                  <a:lnTo>
                    <a:pt x="0" y="447348"/>
                  </a:lnTo>
                  <a:lnTo>
                    <a:pt x="0" y="0"/>
                  </a:lnTo>
                  <a:lnTo>
                    <a:pt x="97249" y="0"/>
                  </a:lnTo>
                  <a:lnTo>
                    <a:pt x="97249" y="447348"/>
                  </a:lnTo>
                  <a:close/>
                </a:path>
              </a:pathLst>
            </a:custGeom>
            <a:solidFill>
              <a:srgbClr val="88B7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505924" y="4450916"/>
              <a:ext cx="97790" cy="532130"/>
            </a:xfrm>
            <a:custGeom>
              <a:avLst/>
              <a:gdLst/>
              <a:ahLst/>
              <a:cxnLst/>
              <a:rect l="l" t="t" r="r" b="b"/>
              <a:pathLst>
                <a:path w="97789" h="532129">
                  <a:moveTo>
                    <a:pt x="97249" y="531631"/>
                  </a:moveTo>
                  <a:lnTo>
                    <a:pt x="0" y="531631"/>
                  </a:lnTo>
                  <a:lnTo>
                    <a:pt x="0" y="0"/>
                  </a:lnTo>
                  <a:lnTo>
                    <a:pt x="97249" y="0"/>
                  </a:lnTo>
                  <a:lnTo>
                    <a:pt x="97249" y="531631"/>
                  </a:lnTo>
                  <a:close/>
                </a:path>
              </a:pathLst>
            </a:custGeom>
            <a:solidFill>
              <a:srgbClr val="7FA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376258" y="4224000"/>
              <a:ext cx="97790" cy="758825"/>
            </a:xfrm>
            <a:custGeom>
              <a:avLst/>
              <a:gdLst/>
              <a:ahLst/>
              <a:cxnLst/>
              <a:rect l="l" t="t" r="r" b="b"/>
              <a:pathLst>
                <a:path w="97789" h="758825">
                  <a:moveTo>
                    <a:pt x="97249" y="758546"/>
                  </a:moveTo>
                  <a:lnTo>
                    <a:pt x="0" y="758546"/>
                  </a:lnTo>
                  <a:lnTo>
                    <a:pt x="0" y="0"/>
                  </a:lnTo>
                  <a:lnTo>
                    <a:pt x="97249" y="0"/>
                  </a:lnTo>
                  <a:lnTo>
                    <a:pt x="97249" y="758546"/>
                  </a:lnTo>
                  <a:close/>
                </a:path>
              </a:pathLst>
            </a:custGeom>
            <a:solidFill>
              <a:srgbClr val="6B9C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240109" y="3971151"/>
              <a:ext cx="97790" cy="1011555"/>
            </a:xfrm>
            <a:custGeom>
              <a:avLst/>
              <a:gdLst/>
              <a:ahLst/>
              <a:cxnLst/>
              <a:rect l="l" t="t" r="r" b="b"/>
              <a:pathLst>
                <a:path w="97789" h="1011554">
                  <a:moveTo>
                    <a:pt x="97249" y="1011395"/>
                  </a:moveTo>
                  <a:lnTo>
                    <a:pt x="0" y="1011395"/>
                  </a:lnTo>
                  <a:lnTo>
                    <a:pt x="0" y="0"/>
                  </a:lnTo>
                  <a:lnTo>
                    <a:pt x="97249" y="0"/>
                  </a:lnTo>
                  <a:lnTo>
                    <a:pt x="97249" y="1011395"/>
                  </a:lnTo>
                  <a:close/>
                </a:path>
              </a:pathLst>
            </a:custGeom>
            <a:solidFill>
              <a:srgbClr val="5485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110442" y="3718302"/>
              <a:ext cx="97790" cy="1264285"/>
            </a:xfrm>
            <a:custGeom>
              <a:avLst/>
              <a:gdLst/>
              <a:ahLst/>
              <a:cxnLst/>
              <a:rect l="l" t="t" r="r" b="b"/>
              <a:pathLst>
                <a:path w="97789" h="1264285">
                  <a:moveTo>
                    <a:pt x="97249" y="1264244"/>
                  </a:moveTo>
                  <a:lnTo>
                    <a:pt x="0" y="1264244"/>
                  </a:lnTo>
                  <a:lnTo>
                    <a:pt x="0" y="0"/>
                  </a:lnTo>
                  <a:lnTo>
                    <a:pt x="97249" y="0"/>
                  </a:lnTo>
                  <a:lnTo>
                    <a:pt x="97249" y="1264244"/>
                  </a:lnTo>
                  <a:close/>
                </a:path>
              </a:pathLst>
            </a:custGeom>
            <a:solidFill>
              <a:srgbClr val="4270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974293" y="3394137"/>
              <a:ext cx="97790" cy="1588770"/>
            </a:xfrm>
            <a:custGeom>
              <a:avLst/>
              <a:gdLst/>
              <a:ahLst/>
              <a:cxnLst/>
              <a:rect l="l" t="t" r="r" b="b"/>
              <a:pathLst>
                <a:path w="97789" h="1588770">
                  <a:moveTo>
                    <a:pt x="97249" y="1588409"/>
                  </a:moveTo>
                  <a:lnTo>
                    <a:pt x="0" y="1588409"/>
                  </a:lnTo>
                  <a:lnTo>
                    <a:pt x="0" y="0"/>
                  </a:lnTo>
                  <a:lnTo>
                    <a:pt x="97249" y="0"/>
                  </a:lnTo>
                  <a:lnTo>
                    <a:pt x="97249" y="1588409"/>
                  </a:lnTo>
                  <a:close/>
                </a:path>
              </a:pathLst>
            </a:custGeom>
            <a:solidFill>
              <a:srgbClr val="295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44627" y="3562703"/>
              <a:ext cx="97790" cy="1419860"/>
            </a:xfrm>
            <a:custGeom>
              <a:avLst/>
              <a:gdLst/>
              <a:ahLst/>
              <a:cxnLst/>
              <a:rect l="l" t="t" r="r" b="b"/>
              <a:pathLst>
                <a:path w="97789" h="1419860">
                  <a:moveTo>
                    <a:pt x="97249" y="1419843"/>
                  </a:moveTo>
                  <a:lnTo>
                    <a:pt x="0" y="1419843"/>
                  </a:lnTo>
                  <a:lnTo>
                    <a:pt x="0" y="0"/>
                  </a:lnTo>
                  <a:lnTo>
                    <a:pt x="97249" y="0"/>
                  </a:lnTo>
                  <a:lnTo>
                    <a:pt x="97249" y="1419843"/>
                  </a:lnTo>
                  <a:close/>
                </a:path>
              </a:pathLst>
            </a:custGeom>
            <a:solidFill>
              <a:srgbClr val="3764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714961" y="4178617"/>
              <a:ext cx="97790" cy="804545"/>
            </a:xfrm>
            <a:custGeom>
              <a:avLst/>
              <a:gdLst/>
              <a:ahLst/>
              <a:cxnLst/>
              <a:rect l="l" t="t" r="r" b="b"/>
              <a:pathLst>
                <a:path w="97789" h="804545">
                  <a:moveTo>
                    <a:pt x="97249" y="803929"/>
                  </a:moveTo>
                  <a:lnTo>
                    <a:pt x="0" y="803929"/>
                  </a:lnTo>
                  <a:lnTo>
                    <a:pt x="0" y="0"/>
                  </a:lnTo>
                  <a:lnTo>
                    <a:pt x="97249" y="0"/>
                  </a:lnTo>
                  <a:lnTo>
                    <a:pt x="97249" y="803929"/>
                  </a:lnTo>
                  <a:close/>
                </a:path>
              </a:pathLst>
            </a:custGeom>
            <a:solidFill>
              <a:srgbClr val="6799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578811" y="4671348"/>
              <a:ext cx="97790" cy="311785"/>
            </a:xfrm>
            <a:custGeom>
              <a:avLst/>
              <a:gdLst/>
              <a:ahLst/>
              <a:cxnLst/>
              <a:rect l="l" t="t" r="r" b="b"/>
              <a:pathLst>
                <a:path w="97789" h="311785">
                  <a:moveTo>
                    <a:pt x="97249" y="311198"/>
                  </a:moveTo>
                  <a:lnTo>
                    <a:pt x="0" y="311198"/>
                  </a:lnTo>
                  <a:lnTo>
                    <a:pt x="0" y="0"/>
                  </a:lnTo>
                  <a:lnTo>
                    <a:pt x="97249" y="0"/>
                  </a:lnTo>
                  <a:lnTo>
                    <a:pt x="97249" y="311198"/>
                  </a:lnTo>
                  <a:close/>
                </a:path>
              </a:pathLst>
            </a:custGeom>
            <a:solidFill>
              <a:srgbClr val="97C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449145" y="4885297"/>
              <a:ext cx="97790" cy="97790"/>
            </a:xfrm>
            <a:custGeom>
              <a:avLst/>
              <a:gdLst/>
              <a:ahLst/>
              <a:cxnLst/>
              <a:rect l="l" t="t" r="r" b="b"/>
              <a:pathLst>
                <a:path w="97790" h="97789">
                  <a:moveTo>
                    <a:pt x="97249" y="97249"/>
                  </a:moveTo>
                  <a:lnTo>
                    <a:pt x="0" y="97249"/>
                  </a:lnTo>
                  <a:lnTo>
                    <a:pt x="0" y="0"/>
                  </a:lnTo>
                  <a:lnTo>
                    <a:pt x="97249" y="0"/>
                  </a:lnTo>
                  <a:lnTo>
                    <a:pt x="97249" y="97249"/>
                  </a:lnTo>
                  <a:close/>
                </a:path>
              </a:pathLst>
            </a:custGeom>
            <a:solidFill>
              <a:srgbClr val="B0D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429695" y="3316337"/>
              <a:ext cx="1588770" cy="1666239"/>
            </a:xfrm>
            <a:custGeom>
              <a:avLst/>
              <a:gdLst/>
              <a:ahLst/>
              <a:cxnLst/>
              <a:rect l="l" t="t" r="r" b="b"/>
              <a:pathLst>
                <a:path w="1588770" h="1666239">
                  <a:moveTo>
                    <a:pt x="0" y="0"/>
                  </a:moveTo>
                  <a:lnTo>
                    <a:pt x="0" y="1666209"/>
                  </a:lnTo>
                </a:path>
                <a:path w="1588770" h="1666239">
                  <a:moveTo>
                    <a:pt x="1588409" y="0"/>
                  </a:moveTo>
                  <a:lnTo>
                    <a:pt x="1588409" y="1666209"/>
                  </a:lnTo>
                </a:path>
                <a:path w="1588770" h="1666239">
                  <a:moveTo>
                    <a:pt x="0" y="0"/>
                  </a:moveTo>
                  <a:lnTo>
                    <a:pt x="1588409" y="0"/>
                  </a:lnTo>
                </a:path>
                <a:path w="1588770" h="1666239">
                  <a:moveTo>
                    <a:pt x="0" y="1666209"/>
                  </a:moveTo>
                  <a:lnTo>
                    <a:pt x="1588409" y="1666209"/>
                  </a:lnTo>
                </a:path>
              </a:pathLst>
            </a:custGeom>
            <a:ln w="6483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429695" y="3316337"/>
              <a:ext cx="1588770" cy="1666239"/>
            </a:xfrm>
            <a:custGeom>
              <a:avLst/>
              <a:gdLst/>
              <a:ahLst/>
              <a:cxnLst/>
              <a:rect l="l" t="t" r="r" b="b"/>
              <a:pathLst>
                <a:path w="1588770" h="1666239">
                  <a:moveTo>
                    <a:pt x="0" y="1666209"/>
                  </a:moveTo>
                  <a:lnTo>
                    <a:pt x="1588409" y="1666209"/>
                  </a:lnTo>
                </a:path>
                <a:path w="1588770" h="1666239">
                  <a:moveTo>
                    <a:pt x="0" y="0"/>
                  </a:moveTo>
                  <a:lnTo>
                    <a:pt x="0" y="1666209"/>
                  </a:lnTo>
                </a:path>
              </a:pathLst>
            </a:custGeom>
            <a:ln w="64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1143582" y="2960022"/>
            <a:ext cx="1784985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-20" dirty="0">
                <a:solidFill>
                  <a:srgbClr val="333333"/>
                </a:solidFill>
                <a:latin typeface="Tahoma"/>
                <a:cs typeface="Tahoma"/>
              </a:rPr>
              <a:t>N</a:t>
            </a:r>
            <a:r>
              <a:rPr sz="1000" b="1" spc="-25" dirty="0">
                <a:solidFill>
                  <a:srgbClr val="333333"/>
                </a:solidFill>
                <a:latin typeface="Tahoma"/>
                <a:cs typeface="Tahoma"/>
              </a:rPr>
              <a:t>o</a:t>
            </a:r>
            <a:r>
              <a:rPr sz="1000" b="1" spc="-7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000" b="1" spc="-30" dirty="0">
                <a:solidFill>
                  <a:srgbClr val="333333"/>
                </a:solidFill>
                <a:latin typeface="Tahoma"/>
                <a:cs typeface="Tahoma"/>
              </a:rPr>
              <a:t>o</a:t>
            </a:r>
            <a:r>
              <a:rPr sz="1000" b="1" spc="15" dirty="0">
                <a:solidFill>
                  <a:srgbClr val="333333"/>
                </a:solidFill>
                <a:latin typeface="Tahoma"/>
                <a:cs typeface="Tahoma"/>
              </a:rPr>
              <a:t>f</a:t>
            </a:r>
            <a:r>
              <a:rPr sz="1000" b="1" spc="-7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000" b="1" spc="-35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1000" b="1" spc="-60" dirty="0">
                <a:solidFill>
                  <a:srgbClr val="333333"/>
                </a:solidFill>
                <a:latin typeface="Tahoma"/>
                <a:cs typeface="Tahoma"/>
              </a:rPr>
              <a:t>m</a:t>
            </a:r>
            <a:r>
              <a:rPr sz="1000" b="1" spc="-30" dirty="0">
                <a:solidFill>
                  <a:srgbClr val="333333"/>
                </a:solidFill>
                <a:latin typeface="Tahoma"/>
                <a:cs typeface="Tahoma"/>
              </a:rPr>
              <a:t>p</a:t>
            </a:r>
            <a:r>
              <a:rPr sz="1000" b="1" spc="-10" dirty="0">
                <a:solidFill>
                  <a:srgbClr val="333333"/>
                </a:solidFill>
                <a:latin typeface="Tahoma"/>
                <a:cs typeface="Tahoma"/>
              </a:rPr>
              <a:t>l</a:t>
            </a:r>
            <a:r>
              <a:rPr sz="1000" b="1" spc="-30" dirty="0">
                <a:solidFill>
                  <a:srgbClr val="333333"/>
                </a:solidFill>
                <a:latin typeface="Tahoma"/>
                <a:cs typeface="Tahoma"/>
              </a:rPr>
              <a:t>o</a:t>
            </a:r>
            <a:r>
              <a:rPr sz="1000" b="1" spc="-25" dirty="0">
                <a:solidFill>
                  <a:srgbClr val="333333"/>
                </a:solidFill>
                <a:latin typeface="Tahoma"/>
                <a:cs typeface="Tahoma"/>
              </a:rPr>
              <a:t>y</a:t>
            </a:r>
            <a:r>
              <a:rPr sz="1000" b="1" spc="-35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1000" b="1" spc="-30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1000" b="1" spc="-7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000" b="1" spc="-35" dirty="0">
                <a:solidFill>
                  <a:srgbClr val="333333"/>
                </a:solidFill>
                <a:latin typeface="Tahoma"/>
                <a:cs typeface="Tahoma"/>
              </a:rPr>
              <a:t>b</a:t>
            </a:r>
            <a:r>
              <a:rPr sz="1000" b="1" spc="-20" dirty="0">
                <a:solidFill>
                  <a:srgbClr val="333333"/>
                </a:solidFill>
                <a:latin typeface="Tahoma"/>
                <a:cs typeface="Tahoma"/>
              </a:rPr>
              <a:t>y</a:t>
            </a:r>
            <a:r>
              <a:rPr sz="1000" b="1" spc="-7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000" b="1" spc="-20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1000" b="1" spc="-25" dirty="0">
                <a:solidFill>
                  <a:srgbClr val="333333"/>
                </a:solidFill>
                <a:latin typeface="Tahoma"/>
                <a:cs typeface="Tahoma"/>
              </a:rPr>
              <a:t>g</a:t>
            </a:r>
            <a:r>
              <a:rPr sz="1000" b="1" spc="-30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1000" b="1" spc="-7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000" b="1" spc="-25" dirty="0">
                <a:solidFill>
                  <a:srgbClr val="333333"/>
                </a:solidFill>
                <a:latin typeface="Tahoma"/>
                <a:cs typeface="Tahoma"/>
              </a:rPr>
              <a:t>g</a:t>
            </a:r>
            <a:r>
              <a:rPr sz="1000" b="1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1000" b="1" spc="-30" dirty="0">
                <a:solidFill>
                  <a:srgbClr val="333333"/>
                </a:solidFill>
                <a:latin typeface="Tahoma"/>
                <a:cs typeface="Tahoma"/>
              </a:rPr>
              <a:t>o</a:t>
            </a:r>
            <a:r>
              <a:rPr sz="1000" b="1" spc="-45" dirty="0">
                <a:solidFill>
                  <a:srgbClr val="333333"/>
                </a:solidFill>
                <a:latin typeface="Tahoma"/>
                <a:cs typeface="Tahoma"/>
              </a:rPr>
              <a:t>u</a:t>
            </a:r>
            <a:r>
              <a:rPr sz="1000" b="1" spc="-25" dirty="0">
                <a:solidFill>
                  <a:srgbClr val="333333"/>
                </a:solidFill>
                <a:latin typeface="Tahoma"/>
                <a:cs typeface="Tahoma"/>
              </a:rPr>
              <a:t>p</a:t>
            </a:r>
            <a:endParaRPr sz="1000">
              <a:latin typeface="Tahoma"/>
              <a:cs typeface="Tahoma"/>
            </a:endParaRPr>
          </a:p>
        </p:txBody>
      </p:sp>
      <p:graphicFrame>
        <p:nvGraphicFramePr>
          <p:cNvPr id="88" name="object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473943"/>
              </p:ext>
            </p:extLst>
          </p:nvPr>
        </p:nvGraphicFramePr>
        <p:xfrm>
          <a:off x="7267913" y="3323323"/>
          <a:ext cx="2284676" cy="23143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682"/>
                <a:gridCol w="70933"/>
                <a:gridCol w="268220"/>
                <a:gridCol w="331766"/>
                <a:gridCol w="339155"/>
                <a:gridCol w="331766"/>
                <a:gridCol w="339154"/>
              </a:tblGrid>
              <a:tr h="15987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6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Jo</a:t>
                      </a:r>
                      <a:r>
                        <a:rPr sz="6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b</a:t>
                      </a:r>
                      <a:r>
                        <a:rPr sz="600" spc="-6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6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Role</a:t>
                      </a:r>
                      <a:r>
                        <a:rPr sz="6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4038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6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Jo</a:t>
                      </a:r>
                      <a:r>
                        <a:rPr sz="6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b</a:t>
                      </a:r>
                      <a:r>
                        <a:rPr sz="600" spc="-6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6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Satisfaction</a:t>
                      </a:r>
                      <a:r>
                        <a:rPr sz="6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0955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598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6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6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6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6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6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Gran..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</a:tr>
              <a:tr h="162069">
                <a:tc gridSpan="2"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6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Healthcar</a:t>
                      </a:r>
                      <a:r>
                        <a:rPr sz="6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600" spc="-6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6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.</a:t>
                      </a:r>
                      <a:r>
                        <a:rPr sz="6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.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00" spc="-1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26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3655" marB="0">
                    <a:lnR w="9525">
                      <a:solidFill>
                        <a:srgbClr val="F1F1F1"/>
                      </a:solidFill>
                      <a:prstDash val="solid"/>
                    </a:lnR>
                    <a:lnT w="9525">
                      <a:solidFill>
                        <a:srgbClr val="CACACA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00" spc="-1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19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3655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9525">
                      <a:solidFill>
                        <a:srgbClr val="CACACA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00" spc="-1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43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3655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9525">
                      <a:solidFill>
                        <a:srgbClr val="CACACA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00" spc="-1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43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3655" marB="0">
                    <a:lnL w="9525">
                      <a:solidFill>
                        <a:srgbClr val="F1F1F1"/>
                      </a:solidFill>
                      <a:prstDash val="solid"/>
                    </a:lnL>
                    <a:lnT w="9525">
                      <a:solidFill>
                        <a:srgbClr val="CACACA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00" spc="-2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131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365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ACACA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</a:tr>
              <a:tr h="199843">
                <a:tc gridSpan="2"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Huma</a:t>
                      </a:r>
                      <a:r>
                        <a:rPr sz="6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600" spc="-6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6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Res.</a:t>
                      </a:r>
                      <a:r>
                        <a:rPr sz="6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.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spc="-1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7305" marB="0"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spc="-1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16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7305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spc="-1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13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7305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spc="-1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13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7305" marB="0">
                    <a:lnL w="9525">
                      <a:solidFill>
                        <a:srgbClr val="F1F1F1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spc="-1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52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7305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</a:tr>
              <a:tr h="207837">
                <a:tc gridSpan="2"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6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Laborator</a:t>
                      </a:r>
                      <a:r>
                        <a:rPr sz="6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y</a:t>
                      </a:r>
                      <a:r>
                        <a:rPr sz="600" spc="-6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6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.</a:t>
                      </a:r>
                      <a:r>
                        <a:rPr sz="6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.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00" spc="-1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56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3655" marB="0"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00" spc="-1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48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3655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00" spc="-1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75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3655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00" spc="-1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80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3655" marB="0">
                    <a:lnL w="9525">
                      <a:solidFill>
                        <a:srgbClr val="F1F1F1"/>
                      </a:solidFill>
                      <a:prstDash val="solid"/>
                    </a:lnL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00" spc="-2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259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3655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</a:tr>
              <a:tr h="199843">
                <a:tc gridSpan="2"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00" spc="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Manager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spc="-1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21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7305" marB="0"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spc="-1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21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7305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spc="-1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27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7305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spc="-1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33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7305" marB="0">
                    <a:lnL w="9525">
                      <a:solidFill>
                        <a:srgbClr val="F1F1F1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spc="-2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102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7305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</a:tr>
              <a:tr h="207837">
                <a:tc gridSpan="2"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6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Manufactur..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00" spc="-1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26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3655" marB="0"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00" spc="-1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32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3655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00" spc="-1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49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3655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00" spc="-1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38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3655" marB="0">
                    <a:lnL w="9525">
                      <a:solidFill>
                        <a:srgbClr val="F1F1F1"/>
                      </a:solidFill>
                      <a:prstDash val="solid"/>
                    </a:lnL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00" spc="-2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145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3655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</a:tr>
              <a:tr h="199843">
                <a:tc gridSpan="2"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Researc</a:t>
                      </a:r>
                      <a:r>
                        <a:rPr sz="6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h</a:t>
                      </a:r>
                      <a:r>
                        <a:rPr sz="600" spc="-6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6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Di.</a:t>
                      </a:r>
                      <a:r>
                        <a:rPr sz="6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.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spc="-1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15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7305" marB="0"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spc="-1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16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7305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spc="-1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27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7305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spc="-1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22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7305" marB="0">
                    <a:lnL w="9525">
                      <a:solidFill>
                        <a:srgbClr val="F1F1F1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spc="-1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80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7305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</a:tr>
              <a:tr h="207837">
                <a:tc gridSpan="2"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6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Researc</a:t>
                      </a:r>
                      <a:r>
                        <a:rPr sz="6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h</a:t>
                      </a:r>
                      <a:r>
                        <a:rPr sz="600" spc="-6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6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Sc.</a:t>
                      </a:r>
                      <a:r>
                        <a:rPr sz="6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.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00" spc="-1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54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3655" marB="0"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00" spc="-1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53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3655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00" spc="-1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90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3655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00" spc="-1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95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3655" marB="0">
                    <a:lnL w="9525">
                      <a:solidFill>
                        <a:srgbClr val="F1F1F1"/>
                      </a:solidFill>
                      <a:prstDash val="solid"/>
                    </a:lnL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00" spc="-2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292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3655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</a:tr>
              <a:tr h="199843">
                <a:tc gridSpan="2"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Sale</a:t>
                      </a:r>
                      <a:r>
                        <a:rPr sz="6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600" spc="-6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6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Execu.</a:t>
                      </a:r>
                      <a:r>
                        <a:rPr sz="6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.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spc="-1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69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7305" marB="0"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spc="-1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54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7305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spc="-1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91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7305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spc="-2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112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7305" marB="0">
                    <a:lnL w="9525">
                      <a:solidFill>
                        <a:srgbClr val="F1F1F1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spc="-2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326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7305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</a:tr>
              <a:tr h="207837">
                <a:tc gridSpan="2"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6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Sale</a:t>
                      </a:r>
                      <a:r>
                        <a:rPr sz="6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600" spc="-6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6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Repre.</a:t>
                      </a:r>
                      <a:r>
                        <a:rPr sz="6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.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00" spc="-1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12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3655" marB="0"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00" spc="-1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21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3655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00" spc="-1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27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3655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00" spc="-1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23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3655" marB="0">
                    <a:lnL w="9525">
                      <a:solidFill>
                        <a:srgbClr val="F1F1F1"/>
                      </a:solidFill>
                      <a:prstDash val="solid"/>
                    </a:lnL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00" spc="-1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83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3655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</a:tr>
              <a:tr h="201842">
                <a:tc gridSpan="2"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Gran</a:t>
                      </a:r>
                      <a:r>
                        <a:rPr sz="6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d</a:t>
                      </a:r>
                      <a:r>
                        <a:rPr sz="600" spc="-6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6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Tota</a:t>
                      </a:r>
                      <a:r>
                        <a:rPr sz="6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l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CACACA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spc="-2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289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7305" marB="0">
                    <a:lnR w="9525">
                      <a:solidFill>
                        <a:srgbClr val="F1F1F1"/>
                      </a:solidFill>
                      <a:prstDash val="solid"/>
                    </a:lnR>
                    <a:lnB w="12700">
                      <a:solidFill>
                        <a:srgbClr val="CACACA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spc="-2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280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7305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B w="12700">
                      <a:solidFill>
                        <a:srgbClr val="CACACA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spc="-2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442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7305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B w="12700">
                      <a:solidFill>
                        <a:srgbClr val="CACACA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spc="-2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459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7305" marB="0">
                    <a:lnL w="9525">
                      <a:solidFill>
                        <a:srgbClr val="F1F1F1"/>
                      </a:solidFill>
                      <a:prstDash val="solid"/>
                    </a:lnL>
                    <a:lnB w="12700">
                      <a:solidFill>
                        <a:srgbClr val="CACACA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spc="-1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1,470</a:t>
                      </a:r>
                      <a:endParaRPr sz="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27305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CACACA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id="89" name="object 89"/>
          <p:cNvSpPr txBox="1"/>
          <p:nvPr/>
        </p:nvSpPr>
        <p:spPr>
          <a:xfrm>
            <a:off x="7937500" y="3050827"/>
            <a:ext cx="1464945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-20" dirty="0">
                <a:solidFill>
                  <a:srgbClr val="333333"/>
                </a:solidFill>
                <a:latin typeface="Tahoma"/>
                <a:cs typeface="Tahoma"/>
              </a:rPr>
              <a:t>J</a:t>
            </a:r>
            <a:r>
              <a:rPr sz="1000" b="1" spc="-30" dirty="0">
                <a:solidFill>
                  <a:srgbClr val="333333"/>
                </a:solidFill>
                <a:latin typeface="Tahoma"/>
                <a:cs typeface="Tahoma"/>
              </a:rPr>
              <a:t>ob</a:t>
            </a:r>
            <a:r>
              <a:rPr sz="1000" b="1" spc="-7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000" b="1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r>
              <a:rPr sz="1000" b="1" spc="-20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1000" b="1" spc="25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1000" b="1" spc="-10" dirty="0">
                <a:solidFill>
                  <a:srgbClr val="333333"/>
                </a:solidFill>
                <a:latin typeface="Tahoma"/>
                <a:cs typeface="Tahoma"/>
              </a:rPr>
              <a:t>i</a:t>
            </a:r>
            <a:r>
              <a:rPr sz="1000" b="1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r>
              <a:rPr sz="1000" b="1" spc="10" dirty="0">
                <a:solidFill>
                  <a:srgbClr val="333333"/>
                </a:solidFill>
                <a:latin typeface="Tahoma"/>
                <a:cs typeface="Tahoma"/>
              </a:rPr>
              <a:t>f</a:t>
            </a:r>
            <a:r>
              <a:rPr sz="1000" b="1" spc="-20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1000" b="1" spc="-45" dirty="0">
                <a:solidFill>
                  <a:srgbClr val="333333"/>
                </a:solidFill>
                <a:latin typeface="Tahoma"/>
                <a:cs typeface="Tahoma"/>
              </a:rPr>
              <a:t>c</a:t>
            </a:r>
            <a:r>
              <a:rPr sz="1000" b="1" spc="25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1000" b="1" spc="-10" dirty="0">
                <a:solidFill>
                  <a:srgbClr val="333333"/>
                </a:solidFill>
                <a:latin typeface="Tahoma"/>
                <a:cs typeface="Tahoma"/>
              </a:rPr>
              <a:t>i</a:t>
            </a:r>
            <a:r>
              <a:rPr sz="1000" b="1" spc="-30" dirty="0">
                <a:solidFill>
                  <a:srgbClr val="333333"/>
                </a:solidFill>
                <a:latin typeface="Tahoma"/>
                <a:cs typeface="Tahoma"/>
              </a:rPr>
              <a:t>o</a:t>
            </a:r>
            <a:r>
              <a:rPr sz="1000" b="1" spc="-40" dirty="0">
                <a:solidFill>
                  <a:srgbClr val="333333"/>
                </a:solidFill>
                <a:latin typeface="Tahoma"/>
                <a:cs typeface="Tahoma"/>
              </a:rPr>
              <a:t>n</a:t>
            </a:r>
            <a:r>
              <a:rPr sz="1000" b="1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000" b="1" spc="-15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000" b="1" spc="-55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1000" b="1" spc="-20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1000" b="1" spc="25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1000" b="1" spc="-10" dirty="0">
                <a:solidFill>
                  <a:srgbClr val="333333"/>
                </a:solidFill>
                <a:latin typeface="Tahoma"/>
                <a:cs typeface="Tahoma"/>
              </a:rPr>
              <a:t>i</a:t>
            </a:r>
            <a:r>
              <a:rPr sz="1000" b="1" spc="-45" dirty="0">
                <a:solidFill>
                  <a:srgbClr val="333333"/>
                </a:solidFill>
                <a:latin typeface="Tahoma"/>
                <a:cs typeface="Tahoma"/>
              </a:rPr>
              <a:t>n</a:t>
            </a:r>
            <a:r>
              <a:rPr sz="1000" b="1" spc="-25" dirty="0">
                <a:solidFill>
                  <a:srgbClr val="333333"/>
                </a:solidFill>
                <a:latin typeface="Tahoma"/>
                <a:cs typeface="Tahoma"/>
              </a:rPr>
              <a:t>g</a:t>
            </a:r>
            <a:endParaRPr sz="1000" dirty="0">
              <a:latin typeface="Tahoma"/>
              <a:cs typeface="Tahoma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3679218" y="3452303"/>
            <a:ext cx="2016760" cy="1751330"/>
            <a:chOff x="3679218" y="3452303"/>
            <a:chExt cx="2016760" cy="1751330"/>
          </a:xfrm>
        </p:grpSpPr>
        <p:sp>
          <p:nvSpPr>
            <p:cNvPr id="91" name="object 91"/>
            <p:cNvSpPr/>
            <p:nvPr/>
          </p:nvSpPr>
          <p:spPr>
            <a:xfrm>
              <a:off x="3685886" y="3458970"/>
              <a:ext cx="2003425" cy="1731645"/>
            </a:xfrm>
            <a:custGeom>
              <a:avLst/>
              <a:gdLst/>
              <a:ahLst/>
              <a:cxnLst/>
              <a:rect l="l" t="t" r="r" b="b"/>
              <a:pathLst>
                <a:path w="2003425" h="1731645">
                  <a:moveTo>
                    <a:pt x="2003341" y="1731042"/>
                  </a:moveTo>
                  <a:lnTo>
                    <a:pt x="0" y="1731042"/>
                  </a:lnTo>
                  <a:lnTo>
                    <a:pt x="0" y="0"/>
                  </a:lnTo>
                  <a:lnTo>
                    <a:pt x="2003341" y="0"/>
                  </a:lnTo>
                  <a:lnTo>
                    <a:pt x="2003341" y="1731042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685886" y="3458970"/>
              <a:ext cx="2003425" cy="130175"/>
            </a:xfrm>
            <a:custGeom>
              <a:avLst/>
              <a:gdLst/>
              <a:ahLst/>
              <a:cxnLst/>
              <a:rect l="l" t="t" r="r" b="b"/>
              <a:pathLst>
                <a:path w="2003425" h="130175">
                  <a:moveTo>
                    <a:pt x="1711592" y="0"/>
                  </a:moveTo>
                  <a:lnTo>
                    <a:pt x="2003341" y="0"/>
                  </a:lnTo>
                  <a:lnTo>
                    <a:pt x="2003341" y="129666"/>
                  </a:lnTo>
                  <a:lnTo>
                    <a:pt x="1711592" y="129666"/>
                  </a:lnTo>
                  <a:lnTo>
                    <a:pt x="1711592" y="0"/>
                  </a:lnTo>
                  <a:close/>
                </a:path>
                <a:path w="2003425" h="130175">
                  <a:moveTo>
                    <a:pt x="0" y="0"/>
                  </a:moveTo>
                  <a:lnTo>
                    <a:pt x="291748" y="0"/>
                  </a:lnTo>
                  <a:lnTo>
                    <a:pt x="291748" y="129666"/>
                  </a:lnTo>
                  <a:lnTo>
                    <a:pt x="0" y="129666"/>
                  </a:lnTo>
                  <a:lnTo>
                    <a:pt x="0" y="0"/>
                  </a:lnTo>
                  <a:close/>
                </a:path>
              </a:pathLst>
            </a:custGeom>
            <a:ln w="129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685886" y="4826948"/>
              <a:ext cx="2003425" cy="363220"/>
            </a:xfrm>
            <a:custGeom>
              <a:avLst/>
              <a:gdLst/>
              <a:ahLst/>
              <a:cxnLst/>
              <a:rect l="l" t="t" r="r" b="b"/>
              <a:pathLst>
                <a:path w="2003425" h="363220">
                  <a:moveTo>
                    <a:pt x="0" y="0"/>
                  </a:moveTo>
                  <a:lnTo>
                    <a:pt x="291748" y="0"/>
                  </a:lnTo>
                  <a:lnTo>
                    <a:pt x="291748" y="363065"/>
                  </a:lnTo>
                  <a:lnTo>
                    <a:pt x="0" y="363065"/>
                  </a:lnTo>
                  <a:lnTo>
                    <a:pt x="0" y="0"/>
                  </a:lnTo>
                  <a:close/>
                </a:path>
                <a:path w="2003425" h="363220">
                  <a:moveTo>
                    <a:pt x="1711592" y="0"/>
                  </a:moveTo>
                  <a:lnTo>
                    <a:pt x="2003341" y="0"/>
                  </a:lnTo>
                  <a:lnTo>
                    <a:pt x="2003341" y="363065"/>
                  </a:lnTo>
                  <a:lnTo>
                    <a:pt x="1711592" y="363065"/>
                  </a:lnTo>
                  <a:lnTo>
                    <a:pt x="1711592" y="0"/>
                  </a:lnTo>
                  <a:close/>
                </a:path>
              </a:pathLst>
            </a:custGeom>
            <a:ln w="129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685886" y="3458970"/>
              <a:ext cx="2003425" cy="1737995"/>
            </a:xfrm>
            <a:custGeom>
              <a:avLst/>
              <a:gdLst/>
              <a:ahLst/>
              <a:cxnLst/>
              <a:rect l="l" t="t" r="r" b="b"/>
              <a:pathLst>
                <a:path w="2003425" h="1737995">
                  <a:moveTo>
                    <a:pt x="0" y="0"/>
                  </a:moveTo>
                  <a:lnTo>
                    <a:pt x="2003341" y="0"/>
                  </a:lnTo>
                </a:path>
                <a:path w="2003425" h="1737995">
                  <a:moveTo>
                    <a:pt x="0" y="0"/>
                  </a:moveTo>
                  <a:lnTo>
                    <a:pt x="0" y="1731042"/>
                  </a:lnTo>
                </a:path>
                <a:path w="2003425" h="1737995">
                  <a:moveTo>
                    <a:pt x="2003341" y="0"/>
                  </a:moveTo>
                  <a:lnTo>
                    <a:pt x="2003341" y="1737525"/>
                  </a:lnTo>
                </a:path>
                <a:path w="2003425" h="1737995">
                  <a:moveTo>
                    <a:pt x="0" y="1731042"/>
                  </a:moveTo>
                  <a:lnTo>
                    <a:pt x="2003341" y="1731042"/>
                  </a:lnTo>
                </a:path>
              </a:pathLst>
            </a:custGeom>
            <a:ln w="129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3977635" y="3458970"/>
            <a:ext cx="1419860" cy="130175"/>
          </a:xfrm>
          <a:prstGeom prst="rect">
            <a:avLst/>
          </a:prstGeom>
          <a:solidFill>
            <a:srgbClr val="D3D3D3"/>
          </a:solidFill>
          <a:ln w="12966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600" spc="-60" dirty="0">
                <a:solidFill>
                  <a:srgbClr val="333333"/>
                </a:solidFill>
                <a:latin typeface="Lucida Sans Unicode"/>
                <a:cs typeface="Lucida Sans Unicode"/>
              </a:rPr>
              <a:t>C</a:t>
            </a:r>
            <a:r>
              <a:rPr sz="600" spc="15" dirty="0">
                <a:solidFill>
                  <a:srgbClr val="333333"/>
                </a:solidFill>
                <a:latin typeface="Lucida Sans Unicode"/>
                <a:cs typeface="Lucida Sans Unicode"/>
              </a:rPr>
              <a:t>F</a:t>
            </a:r>
            <a:r>
              <a:rPr sz="600" spc="-6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600" spc="10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600" spc="-20" dirty="0">
                <a:solidFill>
                  <a:srgbClr val="333333"/>
                </a:solidFill>
                <a:latin typeface="Lucida Sans Unicode"/>
                <a:cs typeface="Lucida Sans Unicode"/>
              </a:rPr>
              <a:t>g</a:t>
            </a:r>
            <a:r>
              <a:rPr sz="600" spc="5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600" spc="-6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600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b</a:t>
            </a:r>
            <a:r>
              <a:rPr sz="600" spc="10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600" spc="-20" dirty="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r>
              <a:rPr sz="600" spc="-15" dirty="0">
                <a:solidFill>
                  <a:srgbClr val="333333"/>
                </a:solidFill>
                <a:latin typeface="Lucida Sans Unicode"/>
                <a:cs typeface="Lucida Sans Unicode"/>
              </a:rPr>
              <a:t>d</a:t>
            </a:r>
            <a:endParaRPr sz="600">
              <a:latin typeface="Lucida Sans Unicode"/>
              <a:cs typeface="Lucida Sans Unicode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3974142" y="3581902"/>
            <a:ext cx="1430020" cy="1281430"/>
            <a:chOff x="3974142" y="3581902"/>
            <a:chExt cx="1430020" cy="1281430"/>
          </a:xfrm>
        </p:grpSpPr>
        <p:sp>
          <p:nvSpPr>
            <p:cNvPr id="97" name="object 97"/>
            <p:cNvSpPr/>
            <p:nvPr/>
          </p:nvSpPr>
          <p:spPr>
            <a:xfrm>
              <a:off x="3977635" y="3585395"/>
              <a:ext cx="1419860" cy="0"/>
            </a:xfrm>
            <a:custGeom>
              <a:avLst/>
              <a:gdLst/>
              <a:ahLst/>
              <a:cxnLst/>
              <a:rect l="l" t="t" r="r" b="b"/>
              <a:pathLst>
                <a:path w="1419860">
                  <a:moveTo>
                    <a:pt x="0" y="0"/>
                  </a:moveTo>
                  <a:lnTo>
                    <a:pt x="1419843" y="0"/>
                  </a:lnTo>
                </a:path>
              </a:pathLst>
            </a:custGeom>
            <a:ln w="6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397479" y="3588636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5">
                  <a:moveTo>
                    <a:pt x="0" y="6483"/>
                  </a:moveTo>
                  <a:lnTo>
                    <a:pt x="6483" y="6483"/>
                  </a:lnTo>
                  <a:lnTo>
                    <a:pt x="6483" y="0"/>
                  </a:lnTo>
                  <a:lnTo>
                    <a:pt x="0" y="0"/>
                  </a:lnTo>
                  <a:lnTo>
                    <a:pt x="0" y="64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977635" y="4826948"/>
              <a:ext cx="1419860" cy="33020"/>
            </a:xfrm>
            <a:custGeom>
              <a:avLst/>
              <a:gdLst/>
              <a:ahLst/>
              <a:cxnLst/>
              <a:rect l="l" t="t" r="r" b="b"/>
              <a:pathLst>
                <a:path w="1419860" h="33020">
                  <a:moveTo>
                    <a:pt x="0" y="0"/>
                  </a:moveTo>
                  <a:lnTo>
                    <a:pt x="0" y="32416"/>
                  </a:lnTo>
                </a:path>
                <a:path w="1419860" h="33020">
                  <a:moveTo>
                    <a:pt x="278782" y="0"/>
                  </a:moveTo>
                  <a:lnTo>
                    <a:pt x="278782" y="32416"/>
                  </a:lnTo>
                </a:path>
                <a:path w="1419860" h="33020">
                  <a:moveTo>
                    <a:pt x="564047" y="0"/>
                  </a:moveTo>
                  <a:lnTo>
                    <a:pt x="564047" y="32416"/>
                  </a:lnTo>
                </a:path>
                <a:path w="1419860" h="33020">
                  <a:moveTo>
                    <a:pt x="849313" y="0"/>
                  </a:moveTo>
                  <a:lnTo>
                    <a:pt x="849313" y="32416"/>
                  </a:lnTo>
                </a:path>
                <a:path w="1419860" h="33020">
                  <a:moveTo>
                    <a:pt x="1134578" y="0"/>
                  </a:moveTo>
                  <a:lnTo>
                    <a:pt x="1134578" y="32416"/>
                  </a:lnTo>
                </a:path>
                <a:path w="1419860" h="33020">
                  <a:moveTo>
                    <a:pt x="1419843" y="0"/>
                  </a:moveTo>
                  <a:lnTo>
                    <a:pt x="1419843" y="32416"/>
                  </a:lnTo>
                </a:path>
              </a:pathLst>
            </a:custGeom>
            <a:ln w="64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4052385" y="4850797"/>
            <a:ext cx="132715" cy="27051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r>
              <a:rPr sz="600" dirty="0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r>
              <a:rPr sz="600" spc="-6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600" dirty="0">
                <a:solidFill>
                  <a:srgbClr val="666666"/>
                </a:solidFill>
                <a:latin typeface="Lucida Sans Unicode"/>
                <a:cs typeface="Lucida Sans Unicode"/>
              </a:rPr>
              <a:t>-</a:t>
            </a:r>
            <a:r>
              <a:rPr sz="600" spc="-6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6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3</a:t>
            </a:r>
            <a:r>
              <a:rPr sz="600" dirty="0">
                <a:solidFill>
                  <a:srgbClr val="666666"/>
                </a:solidFill>
                <a:latin typeface="Lucida Sans Unicode"/>
                <a:cs typeface="Lucida Sans Unicode"/>
              </a:rPr>
              <a:t>4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337651" y="4850797"/>
            <a:ext cx="132715" cy="27051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3</a:t>
            </a:r>
            <a:r>
              <a:rPr sz="600" dirty="0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r>
              <a:rPr sz="600" spc="-6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600" dirty="0">
                <a:solidFill>
                  <a:srgbClr val="666666"/>
                </a:solidFill>
                <a:latin typeface="Lucida Sans Unicode"/>
                <a:cs typeface="Lucida Sans Unicode"/>
              </a:rPr>
              <a:t>-</a:t>
            </a:r>
            <a:r>
              <a:rPr sz="600" spc="-6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6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4</a:t>
            </a:r>
            <a:r>
              <a:rPr sz="600" dirty="0">
                <a:solidFill>
                  <a:srgbClr val="666666"/>
                </a:solidFill>
                <a:latin typeface="Lucida Sans Unicode"/>
                <a:cs typeface="Lucida Sans Unicode"/>
              </a:rPr>
              <a:t>4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619675" y="4850797"/>
            <a:ext cx="132715" cy="27051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4</a:t>
            </a:r>
            <a:r>
              <a:rPr sz="600" dirty="0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r>
              <a:rPr sz="600" spc="-6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600" dirty="0">
                <a:solidFill>
                  <a:srgbClr val="666666"/>
                </a:solidFill>
                <a:latin typeface="Lucida Sans Unicode"/>
                <a:cs typeface="Lucida Sans Unicode"/>
              </a:rPr>
              <a:t>-</a:t>
            </a:r>
            <a:r>
              <a:rPr sz="600" spc="-6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6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r>
              <a:rPr sz="600" dirty="0">
                <a:solidFill>
                  <a:srgbClr val="666666"/>
                </a:solidFill>
                <a:latin typeface="Lucida Sans Unicode"/>
                <a:cs typeface="Lucida Sans Unicode"/>
              </a:rPr>
              <a:t>4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901698" y="4850797"/>
            <a:ext cx="132715" cy="310515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dirty="0">
                <a:solidFill>
                  <a:srgbClr val="666666"/>
                </a:solidFill>
                <a:latin typeface="Lucida Sans Unicode"/>
                <a:cs typeface="Lucida Sans Unicode"/>
              </a:rPr>
              <a:t>O</a:t>
            </a:r>
            <a:r>
              <a:rPr sz="6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ve</a:t>
            </a:r>
            <a:r>
              <a:rPr sz="600" dirty="0">
                <a:solidFill>
                  <a:srgbClr val="666666"/>
                </a:solidFill>
                <a:latin typeface="Lucida Sans Unicode"/>
                <a:cs typeface="Lucida Sans Unicode"/>
              </a:rPr>
              <a:t>r</a:t>
            </a:r>
            <a:r>
              <a:rPr sz="600" spc="-6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6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r>
              <a:rPr sz="600" dirty="0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186964" y="4837669"/>
            <a:ext cx="132715" cy="358775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Unde</a:t>
            </a:r>
            <a:r>
              <a:rPr sz="600" dirty="0">
                <a:solidFill>
                  <a:srgbClr val="666666"/>
                </a:solidFill>
                <a:latin typeface="Lucida Sans Unicode"/>
                <a:cs typeface="Lucida Sans Unicode"/>
              </a:rPr>
              <a:t>r</a:t>
            </a:r>
            <a:r>
              <a:rPr sz="600" spc="-6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6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r>
              <a:rPr sz="600" dirty="0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endParaRPr sz="600">
              <a:latin typeface="Lucida Sans Unicode"/>
              <a:cs typeface="Lucida Sans Unicode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3941726" y="3585144"/>
            <a:ext cx="1463040" cy="1611630"/>
            <a:chOff x="3941726" y="3585144"/>
            <a:chExt cx="1463040" cy="1611630"/>
          </a:xfrm>
        </p:grpSpPr>
        <p:sp>
          <p:nvSpPr>
            <p:cNvPr id="106" name="object 106"/>
            <p:cNvSpPr/>
            <p:nvPr/>
          </p:nvSpPr>
          <p:spPr>
            <a:xfrm>
              <a:off x="3984118" y="4826948"/>
              <a:ext cx="1413510" cy="363220"/>
            </a:xfrm>
            <a:custGeom>
              <a:avLst/>
              <a:gdLst/>
              <a:ahLst/>
              <a:cxnLst/>
              <a:rect l="l" t="t" r="r" b="b"/>
              <a:pathLst>
                <a:path w="1413510" h="363220">
                  <a:moveTo>
                    <a:pt x="0" y="363065"/>
                  </a:moveTo>
                  <a:lnTo>
                    <a:pt x="0" y="0"/>
                  </a:lnTo>
                </a:path>
                <a:path w="1413510" h="363220">
                  <a:moveTo>
                    <a:pt x="1413360" y="363065"/>
                  </a:moveTo>
                  <a:lnTo>
                    <a:pt x="1413360" y="0"/>
                  </a:lnTo>
                </a:path>
              </a:pathLst>
            </a:custGeom>
            <a:ln w="129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977635" y="5190013"/>
              <a:ext cx="1419860" cy="0"/>
            </a:xfrm>
            <a:custGeom>
              <a:avLst/>
              <a:gdLst/>
              <a:ahLst/>
              <a:cxnLst/>
              <a:rect l="l" t="t" r="r" b="b"/>
              <a:pathLst>
                <a:path w="1419860">
                  <a:moveTo>
                    <a:pt x="0" y="0"/>
                  </a:moveTo>
                  <a:lnTo>
                    <a:pt x="1419843" y="0"/>
                  </a:lnTo>
                </a:path>
              </a:pathLst>
            </a:custGeom>
            <a:ln w="129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945218" y="3588636"/>
              <a:ext cx="33020" cy="1238885"/>
            </a:xfrm>
            <a:custGeom>
              <a:avLst/>
              <a:gdLst/>
              <a:ahLst/>
              <a:cxnLst/>
              <a:rect l="l" t="t" r="r" b="b"/>
              <a:pathLst>
                <a:path w="33020" h="1238885">
                  <a:moveTo>
                    <a:pt x="0" y="1238311"/>
                  </a:moveTo>
                  <a:lnTo>
                    <a:pt x="32416" y="1238311"/>
                  </a:lnTo>
                </a:path>
                <a:path w="33020" h="1238885">
                  <a:moveTo>
                    <a:pt x="0" y="622397"/>
                  </a:moveTo>
                  <a:lnTo>
                    <a:pt x="32416" y="622397"/>
                  </a:lnTo>
                </a:path>
                <a:path w="33020" h="1238885">
                  <a:moveTo>
                    <a:pt x="0" y="0"/>
                  </a:moveTo>
                  <a:lnTo>
                    <a:pt x="32416" y="0"/>
                  </a:lnTo>
                </a:path>
              </a:pathLst>
            </a:custGeom>
            <a:ln w="64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3885653" y="4710515"/>
            <a:ext cx="59690" cy="119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600" spc="-15" dirty="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885653" y="4152951"/>
            <a:ext cx="59690" cy="119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600" spc="-15" dirty="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885653" y="3588903"/>
            <a:ext cx="59690" cy="119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600" spc="-15" dirty="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3718479" y="4058807"/>
            <a:ext cx="131445" cy="285115"/>
          </a:xfrm>
          <a:prstGeom prst="rect">
            <a:avLst/>
          </a:prstGeom>
        </p:spPr>
        <p:txBody>
          <a:bodyPr vert="vert270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600" spc="15" dirty="0">
                <a:solidFill>
                  <a:srgbClr val="333333"/>
                </a:solidFill>
                <a:latin typeface="Lucida Sans Unicode"/>
                <a:cs typeface="Lucida Sans Unicode"/>
              </a:rPr>
              <a:t>MIN(1)</a:t>
            </a:r>
            <a:endParaRPr sz="600">
              <a:latin typeface="Lucida Sans Unicode"/>
              <a:cs typeface="Lucida Sans Unicode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3679402" y="3585144"/>
            <a:ext cx="1754505" cy="1245870"/>
            <a:chOff x="3679402" y="3585144"/>
            <a:chExt cx="1754505" cy="1245870"/>
          </a:xfrm>
        </p:grpSpPr>
        <p:sp>
          <p:nvSpPr>
            <p:cNvPr id="114" name="object 114"/>
            <p:cNvSpPr/>
            <p:nvPr/>
          </p:nvSpPr>
          <p:spPr>
            <a:xfrm>
              <a:off x="3679393" y="3588638"/>
              <a:ext cx="13335" cy="1238885"/>
            </a:xfrm>
            <a:custGeom>
              <a:avLst/>
              <a:gdLst/>
              <a:ahLst/>
              <a:cxnLst/>
              <a:rect l="l" t="t" r="r" b="b"/>
              <a:pathLst>
                <a:path w="13335" h="1238885">
                  <a:moveTo>
                    <a:pt x="12966" y="0"/>
                  </a:moveTo>
                  <a:lnTo>
                    <a:pt x="0" y="0"/>
                  </a:lnTo>
                  <a:lnTo>
                    <a:pt x="0" y="1238313"/>
                  </a:lnTo>
                  <a:lnTo>
                    <a:pt x="12966" y="1238313"/>
                  </a:lnTo>
                  <a:lnTo>
                    <a:pt x="129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685886" y="3588636"/>
              <a:ext cx="292100" cy="1238885"/>
            </a:xfrm>
            <a:custGeom>
              <a:avLst/>
              <a:gdLst/>
              <a:ahLst/>
              <a:cxnLst/>
              <a:rect l="l" t="t" r="r" b="b"/>
              <a:pathLst>
                <a:path w="292100" h="1238885">
                  <a:moveTo>
                    <a:pt x="291748" y="0"/>
                  </a:moveTo>
                  <a:lnTo>
                    <a:pt x="0" y="0"/>
                  </a:lnTo>
                </a:path>
                <a:path w="292100" h="1238885">
                  <a:moveTo>
                    <a:pt x="291748" y="1238311"/>
                  </a:moveTo>
                  <a:lnTo>
                    <a:pt x="0" y="1238311"/>
                  </a:lnTo>
                </a:path>
                <a:path w="292100" h="1238885">
                  <a:moveTo>
                    <a:pt x="291748" y="1238311"/>
                  </a:moveTo>
                  <a:lnTo>
                    <a:pt x="0" y="1238311"/>
                  </a:lnTo>
                </a:path>
              </a:pathLst>
            </a:custGeom>
            <a:ln w="6483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397479" y="3588636"/>
              <a:ext cx="33020" cy="1238885"/>
            </a:xfrm>
            <a:custGeom>
              <a:avLst/>
              <a:gdLst/>
              <a:ahLst/>
              <a:cxnLst/>
              <a:rect l="l" t="t" r="r" b="b"/>
              <a:pathLst>
                <a:path w="33020" h="1238885">
                  <a:moveTo>
                    <a:pt x="0" y="1238311"/>
                  </a:moveTo>
                  <a:lnTo>
                    <a:pt x="32416" y="1238311"/>
                  </a:lnTo>
                </a:path>
                <a:path w="33020" h="1238885">
                  <a:moveTo>
                    <a:pt x="0" y="622397"/>
                  </a:moveTo>
                  <a:lnTo>
                    <a:pt x="32416" y="622397"/>
                  </a:lnTo>
                </a:path>
                <a:path w="33020" h="1238885">
                  <a:moveTo>
                    <a:pt x="0" y="0"/>
                  </a:moveTo>
                  <a:lnTo>
                    <a:pt x="32416" y="0"/>
                  </a:lnTo>
                </a:path>
              </a:pathLst>
            </a:custGeom>
            <a:ln w="64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5448129" y="4710515"/>
            <a:ext cx="59690" cy="119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600" spc="-15" dirty="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5448129" y="4152951"/>
            <a:ext cx="59690" cy="119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600" spc="-15" dirty="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5448129" y="3588903"/>
            <a:ext cx="59690" cy="119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600" spc="-15" dirty="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5520838" y="4058807"/>
            <a:ext cx="131445" cy="285115"/>
          </a:xfrm>
          <a:prstGeom prst="rect">
            <a:avLst/>
          </a:prstGeom>
        </p:spPr>
        <p:txBody>
          <a:bodyPr vert="vert270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600" spc="15" dirty="0">
                <a:solidFill>
                  <a:srgbClr val="333333"/>
                </a:solidFill>
                <a:latin typeface="Lucida Sans Unicode"/>
                <a:cs typeface="Lucida Sans Unicode"/>
              </a:rPr>
              <a:t>MIN(1)</a:t>
            </a:r>
            <a:endParaRPr sz="600">
              <a:latin typeface="Lucida Sans Unicode"/>
              <a:cs typeface="Lucida Sans Unicode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3974142" y="3585144"/>
            <a:ext cx="1722120" cy="1245870"/>
            <a:chOff x="3974142" y="3585144"/>
            <a:chExt cx="1722120" cy="1245870"/>
          </a:xfrm>
        </p:grpSpPr>
        <p:sp>
          <p:nvSpPr>
            <p:cNvPr id="122" name="object 122"/>
            <p:cNvSpPr/>
            <p:nvPr/>
          </p:nvSpPr>
          <p:spPr>
            <a:xfrm>
              <a:off x="5682742" y="3588638"/>
              <a:ext cx="13335" cy="1238885"/>
            </a:xfrm>
            <a:custGeom>
              <a:avLst/>
              <a:gdLst/>
              <a:ahLst/>
              <a:cxnLst/>
              <a:rect l="l" t="t" r="r" b="b"/>
              <a:pathLst>
                <a:path w="13335" h="1238885">
                  <a:moveTo>
                    <a:pt x="12966" y="0"/>
                  </a:moveTo>
                  <a:lnTo>
                    <a:pt x="0" y="0"/>
                  </a:lnTo>
                  <a:lnTo>
                    <a:pt x="0" y="1238313"/>
                  </a:lnTo>
                  <a:lnTo>
                    <a:pt x="12966" y="1238313"/>
                  </a:lnTo>
                  <a:lnTo>
                    <a:pt x="129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397479" y="3588636"/>
              <a:ext cx="292100" cy="1238885"/>
            </a:xfrm>
            <a:custGeom>
              <a:avLst/>
              <a:gdLst/>
              <a:ahLst/>
              <a:cxnLst/>
              <a:rect l="l" t="t" r="r" b="b"/>
              <a:pathLst>
                <a:path w="292100" h="1238885">
                  <a:moveTo>
                    <a:pt x="291748" y="0"/>
                  </a:moveTo>
                  <a:lnTo>
                    <a:pt x="0" y="0"/>
                  </a:lnTo>
                </a:path>
                <a:path w="292100" h="1238885">
                  <a:moveTo>
                    <a:pt x="291748" y="1238311"/>
                  </a:moveTo>
                  <a:lnTo>
                    <a:pt x="0" y="1238311"/>
                  </a:lnTo>
                </a:path>
                <a:path w="292100" h="1238885">
                  <a:moveTo>
                    <a:pt x="291748" y="1238311"/>
                  </a:moveTo>
                  <a:lnTo>
                    <a:pt x="0" y="1238311"/>
                  </a:lnTo>
                </a:path>
              </a:pathLst>
            </a:custGeom>
            <a:ln w="6483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977635" y="3588636"/>
              <a:ext cx="1419860" cy="622935"/>
            </a:xfrm>
            <a:custGeom>
              <a:avLst/>
              <a:gdLst/>
              <a:ahLst/>
              <a:cxnLst/>
              <a:rect l="l" t="t" r="r" b="b"/>
              <a:pathLst>
                <a:path w="1419860" h="622935">
                  <a:moveTo>
                    <a:pt x="0" y="622397"/>
                  </a:moveTo>
                  <a:lnTo>
                    <a:pt x="1419843" y="622397"/>
                  </a:lnTo>
                </a:path>
                <a:path w="1419860" h="622935">
                  <a:moveTo>
                    <a:pt x="0" y="0"/>
                  </a:moveTo>
                  <a:lnTo>
                    <a:pt x="1419843" y="0"/>
                  </a:lnTo>
                </a:path>
              </a:pathLst>
            </a:custGeom>
            <a:ln w="6483">
              <a:solidFill>
                <a:srgbClr val="D2B2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977635" y="4826948"/>
              <a:ext cx="1419860" cy="0"/>
            </a:xfrm>
            <a:custGeom>
              <a:avLst/>
              <a:gdLst/>
              <a:ahLst/>
              <a:cxnLst/>
              <a:rect l="l" t="t" r="r" b="b"/>
              <a:pathLst>
                <a:path w="1419860">
                  <a:moveTo>
                    <a:pt x="0" y="0"/>
                  </a:moveTo>
                  <a:lnTo>
                    <a:pt x="1419843" y="0"/>
                  </a:lnTo>
                </a:path>
              </a:pathLst>
            </a:custGeom>
            <a:ln w="6483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255494" y="4110202"/>
              <a:ext cx="97790" cy="194310"/>
            </a:xfrm>
            <a:custGeom>
              <a:avLst/>
              <a:gdLst/>
              <a:ahLst/>
              <a:cxnLst/>
              <a:rect l="l" t="t" r="r" b="b"/>
              <a:pathLst>
                <a:path w="97789" h="194310">
                  <a:moveTo>
                    <a:pt x="16153" y="193849"/>
                  </a:moveTo>
                  <a:lnTo>
                    <a:pt x="0" y="97589"/>
                  </a:lnTo>
                  <a:lnTo>
                    <a:pt x="0" y="0"/>
                  </a:lnTo>
                  <a:lnTo>
                    <a:pt x="37986" y="7669"/>
                  </a:lnTo>
                  <a:lnTo>
                    <a:pt x="69006" y="28583"/>
                  </a:lnTo>
                  <a:lnTo>
                    <a:pt x="89920" y="59603"/>
                  </a:lnTo>
                  <a:lnTo>
                    <a:pt x="97589" y="97589"/>
                  </a:lnTo>
                  <a:lnTo>
                    <a:pt x="91361" y="131971"/>
                  </a:lnTo>
                  <a:lnTo>
                    <a:pt x="74194" y="160991"/>
                  </a:lnTo>
                  <a:lnTo>
                    <a:pt x="48366" y="182375"/>
                  </a:lnTo>
                  <a:lnTo>
                    <a:pt x="16153" y="193849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157904" y="4110202"/>
              <a:ext cx="114300" cy="195580"/>
            </a:xfrm>
            <a:custGeom>
              <a:avLst/>
              <a:gdLst/>
              <a:ahLst/>
              <a:cxnLst/>
              <a:rect l="l" t="t" r="r" b="b"/>
              <a:pathLst>
                <a:path w="114300" h="195579">
                  <a:moveTo>
                    <a:pt x="103081" y="195179"/>
                  </a:moveTo>
                  <a:lnTo>
                    <a:pt x="97589" y="195179"/>
                  </a:lnTo>
                  <a:lnTo>
                    <a:pt x="59603" y="187510"/>
                  </a:lnTo>
                  <a:lnTo>
                    <a:pt x="28583" y="166596"/>
                  </a:lnTo>
                  <a:lnTo>
                    <a:pt x="7669" y="135576"/>
                  </a:lnTo>
                  <a:lnTo>
                    <a:pt x="0" y="97589"/>
                  </a:lnTo>
                  <a:lnTo>
                    <a:pt x="7669" y="59603"/>
                  </a:lnTo>
                  <a:lnTo>
                    <a:pt x="28583" y="28583"/>
                  </a:lnTo>
                  <a:lnTo>
                    <a:pt x="59603" y="7669"/>
                  </a:lnTo>
                  <a:lnTo>
                    <a:pt x="97589" y="0"/>
                  </a:lnTo>
                  <a:lnTo>
                    <a:pt x="97589" y="97589"/>
                  </a:lnTo>
                  <a:lnTo>
                    <a:pt x="113743" y="193849"/>
                  </a:lnTo>
                  <a:lnTo>
                    <a:pt x="108468" y="194726"/>
                  </a:lnTo>
                  <a:lnTo>
                    <a:pt x="103081" y="195179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971526" y="4110202"/>
              <a:ext cx="97790" cy="111760"/>
            </a:xfrm>
            <a:custGeom>
              <a:avLst/>
              <a:gdLst/>
              <a:ahLst/>
              <a:cxnLst/>
              <a:rect l="l" t="t" r="r" b="b"/>
              <a:pathLst>
                <a:path w="97789" h="111760">
                  <a:moveTo>
                    <a:pt x="96620" y="111395"/>
                  </a:moveTo>
                  <a:lnTo>
                    <a:pt x="0" y="97589"/>
                  </a:lnTo>
                  <a:lnTo>
                    <a:pt x="0" y="0"/>
                  </a:lnTo>
                  <a:lnTo>
                    <a:pt x="37986" y="7669"/>
                  </a:lnTo>
                  <a:lnTo>
                    <a:pt x="69006" y="28583"/>
                  </a:lnTo>
                  <a:lnTo>
                    <a:pt x="89920" y="59603"/>
                  </a:lnTo>
                  <a:lnTo>
                    <a:pt x="97589" y="97589"/>
                  </a:lnTo>
                  <a:lnTo>
                    <a:pt x="97589" y="102287"/>
                  </a:lnTo>
                  <a:lnTo>
                    <a:pt x="97258" y="106906"/>
                  </a:lnTo>
                  <a:lnTo>
                    <a:pt x="96620" y="111395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873936" y="4110202"/>
              <a:ext cx="194310" cy="195580"/>
            </a:xfrm>
            <a:custGeom>
              <a:avLst/>
              <a:gdLst/>
              <a:ahLst/>
              <a:cxnLst/>
              <a:rect l="l" t="t" r="r" b="b"/>
              <a:pathLst>
                <a:path w="194310" h="195579">
                  <a:moveTo>
                    <a:pt x="97589" y="195179"/>
                  </a:moveTo>
                  <a:lnTo>
                    <a:pt x="59603" y="187510"/>
                  </a:lnTo>
                  <a:lnTo>
                    <a:pt x="28583" y="166596"/>
                  </a:lnTo>
                  <a:lnTo>
                    <a:pt x="7669" y="135576"/>
                  </a:lnTo>
                  <a:lnTo>
                    <a:pt x="0" y="97589"/>
                  </a:lnTo>
                  <a:lnTo>
                    <a:pt x="7669" y="59603"/>
                  </a:lnTo>
                  <a:lnTo>
                    <a:pt x="28583" y="28583"/>
                  </a:lnTo>
                  <a:lnTo>
                    <a:pt x="59603" y="7669"/>
                  </a:lnTo>
                  <a:lnTo>
                    <a:pt x="97589" y="0"/>
                  </a:lnTo>
                  <a:lnTo>
                    <a:pt x="97589" y="97589"/>
                  </a:lnTo>
                  <a:lnTo>
                    <a:pt x="194210" y="111395"/>
                  </a:lnTo>
                  <a:lnTo>
                    <a:pt x="183195" y="144473"/>
                  </a:lnTo>
                  <a:lnTo>
                    <a:pt x="161828" y="171053"/>
                  </a:lnTo>
                  <a:lnTo>
                    <a:pt x="132497" y="188750"/>
                  </a:lnTo>
                  <a:lnTo>
                    <a:pt x="97589" y="195179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687557" y="4110202"/>
              <a:ext cx="97790" cy="160020"/>
            </a:xfrm>
            <a:custGeom>
              <a:avLst/>
              <a:gdLst/>
              <a:ahLst/>
              <a:cxnLst/>
              <a:rect l="l" t="t" r="r" b="b"/>
              <a:pathLst>
                <a:path w="97789" h="160020">
                  <a:moveTo>
                    <a:pt x="75237" y="159748"/>
                  </a:moveTo>
                  <a:lnTo>
                    <a:pt x="0" y="97589"/>
                  </a:lnTo>
                  <a:lnTo>
                    <a:pt x="0" y="0"/>
                  </a:lnTo>
                  <a:lnTo>
                    <a:pt x="37986" y="7669"/>
                  </a:lnTo>
                  <a:lnTo>
                    <a:pt x="69006" y="28583"/>
                  </a:lnTo>
                  <a:lnTo>
                    <a:pt x="89920" y="59603"/>
                  </a:lnTo>
                  <a:lnTo>
                    <a:pt x="97589" y="97589"/>
                  </a:lnTo>
                  <a:lnTo>
                    <a:pt x="96060" y="114892"/>
                  </a:lnTo>
                  <a:lnTo>
                    <a:pt x="91649" y="131195"/>
                  </a:lnTo>
                  <a:lnTo>
                    <a:pt x="84620" y="146236"/>
                  </a:lnTo>
                  <a:lnTo>
                    <a:pt x="75237" y="159748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4589967" y="4110202"/>
              <a:ext cx="173355" cy="195580"/>
            </a:xfrm>
            <a:custGeom>
              <a:avLst/>
              <a:gdLst/>
              <a:ahLst/>
              <a:cxnLst/>
              <a:rect l="l" t="t" r="r" b="b"/>
              <a:pathLst>
                <a:path w="173354" h="195579">
                  <a:moveTo>
                    <a:pt x="97589" y="195179"/>
                  </a:moveTo>
                  <a:lnTo>
                    <a:pt x="59603" y="187510"/>
                  </a:lnTo>
                  <a:lnTo>
                    <a:pt x="28583" y="166596"/>
                  </a:lnTo>
                  <a:lnTo>
                    <a:pt x="7669" y="135576"/>
                  </a:lnTo>
                  <a:lnTo>
                    <a:pt x="0" y="97589"/>
                  </a:lnTo>
                  <a:lnTo>
                    <a:pt x="7669" y="59603"/>
                  </a:lnTo>
                  <a:lnTo>
                    <a:pt x="28583" y="28583"/>
                  </a:lnTo>
                  <a:lnTo>
                    <a:pt x="59603" y="7669"/>
                  </a:lnTo>
                  <a:lnTo>
                    <a:pt x="97589" y="0"/>
                  </a:lnTo>
                  <a:lnTo>
                    <a:pt x="97589" y="97589"/>
                  </a:lnTo>
                  <a:lnTo>
                    <a:pt x="172826" y="159748"/>
                  </a:lnTo>
                  <a:lnTo>
                    <a:pt x="157777" y="174414"/>
                  </a:lnTo>
                  <a:lnTo>
                    <a:pt x="139850" y="185579"/>
                  </a:lnTo>
                  <a:lnTo>
                    <a:pt x="119602" y="192687"/>
                  </a:lnTo>
                  <a:lnTo>
                    <a:pt x="97589" y="195179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4403588" y="4110202"/>
              <a:ext cx="97790" cy="113030"/>
            </a:xfrm>
            <a:custGeom>
              <a:avLst/>
              <a:gdLst/>
              <a:ahLst/>
              <a:cxnLst/>
              <a:rect l="l" t="t" r="r" b="b"/>
              <a:pathLst>
                <a:path w="97789" h="113029">
                  <a:moveTo>
                    <a:pt x="96449" y="112555"/>
                  </a:moveTo>
                  <a:lnTo>
                    <a:pt x="0" y="97589"/>
                  </a:lnTo>
                  <a:lnTo>
                    <a:pt x="0" y="0"/>
                  </a:lnTo>
                  <a:lnTo>
                    <a:pt x="37986" y="7669"/>
                  </a:lnTo>
                  <a:lnTo>
                    <a:pt x="69006" y="28583"/>
                  </a:lnTo>
                  <a:lnTo>
                    <a:pt x="89920" y="59603"/>
                  </a:lnTo>
                  <a:lnTo>
                    <a:pt x="97589" y="97589"/>
                  </a:lnTo>
                  <a:lnTo>
                    <a:pt x="97589" y="102689"/>
                  </a:lnTo>
                  <a:lnTo>
                    <a:pt x="97198" y="107697"/>
                  </a:lnTo>
                  <a:lnTo>
                    <a:pt x="96449" y="112555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4305998" y="4110202"/>
              <a:ext cx="194310" cy="195580"/>
            </a:xfrm>
            <a:custGeom>
              <a:avLst/>
              <a:gdLst/>
              <a:ahLst/>
              <a:cxnLst/>
              <a:rect l="l" t="t" r="r" b="b"/>
              <a:pathLst>
                <a:path w="194310" h="195579">
                  <a:moveTo>
                    <a:pt x="97589" y="195179"/>
                  </a:moveTo>
                  <a:lnTo>
                    <a:pt x="59603" y="187510"/>
                  </a:lnTo>
                  <a:lnTo>
                    <a:pt x="28583" y="166596"/>
                  </a:lnTo>
                  <a:lnTo>
                    <a:pt x="7669" y="135576"/>
                  </a:lnTo>
                  <a:lnTo>
                    <a:pt x="0" y="97589"/>
                  </a:lnTo>
                  <a:lnTo>
                    <a:pt x="7669" y="59603"/>
                  </a:lnTo>
                  <a:lnTo>
                    <a:pt x="28583" y="28583"/>
                  </a:lnTo>
                  <a:lnTo>
                    <a:pt x="59603" y="7669"/>
                  </a:lnTo>
                  <a:lnTo>
                    <a:pt x="97589" y="0"/>
                  </a:lnTo>
                  <a:lnTo>
                    <a:pt x="97589" y="97589"/>
                  </a:lnTo>
                  <a:lnTo>
                    <a:pt x="194039" y="112555"/>
                  </a:lnTo>
                  <a:lnTo>
                    <a:pt x="182785" y="145212"/>
                  </a:lnTo>
                  <a:lnTo>
                    <a:pt x="161406" y="171420"/>
                  </a:lnTo>
                  <a:lnTo>
                    <a:pt x="132231" y="188852"/>
                  </a:lnTo>
                  <a:lnTo>
                    <a:pt x="97589" y="195179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4119619" y="4110202"/>
              <a:ext cx="97790" cy="170815"/>
            </a:xfrm>
            <a:custGeom>
              <a:avLst/>
              <a:gdLst/>
              <a:ahLst/>
              <a:cxnLst/>
              <a:rect l="l" t="t" r="r" b="b"/>
              <a:pathLst>
                <a:path w="97789" h="170814">
                  <a:moveTo>
                    <a:pt x="65063" y="170327"/>
                  </a:moveTo>
                  <a:lnTo>
                    <a:pt x="0" y="97589"/>
                  </a:lnTo>
                  <a:lnTo>
                    <a:pt x="0" y="0"/>
                  </a:lnTo>
                  <a:lnTo>
                    <a:pt x="37986" y="7669"/>
                  </a:lnTo>
                  <a:lnTo>
                    <a:pt x="69006" y="28583"/>
                  </a:lnTo>
                  <a:lnTo>
                    <a:pt x="89920" y="59603"/>
                  </a:lnTo>
                  <a:lnTo>
                    <a:pt x="97589" y="97589"/>
                  </a:lnTo>
                  <a:lnTo>
                    <a:pt x="95314" y="118634"/>
                  </a:lnTo>
                  <a:lnTo>
                    <a:pt x="88812" y="138095"/>
                  </a:lnTo>
                  <a:lnTo>
                    <a:pt x="78567" y="155487"/>
                  </a:lnTo>
                  <a:lnTo>
                    <a:pt x="65063" y="170327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4022029" y="4110202"/>
              <a:ext cx="163195" cy="195580"/>
            </a:xfrm>
            <a:custGeom>
              <a:avLst/>
              <a:gdLst/>
              <a:ahLst/>
              <a:cxnLst/>
              <a:rect l="l" t="t" r="r" b="b"/>
              <a:pathLst>
                <a:path w="163195" h="195579">
                  <a:moveTo>
                    <a:pt x="97589" y="195179"/>
                  </a:moveTo>
                  <a:lnTo>
                    <a:pt x="59603" y="187510"/>
                  </a:lnTo>
                  <a:lnTo>
                    <a:pt x="28583" y="166596"/>
                  </a:lnTo>
                  <a:lnTo>
                    <a:pt x="7669" y="135576"/>
                  </a:lnTo>
                  <a:lnTo>
                    <a:pt x="0" y="97589"/>
                  </a:lnTo>
                  <a:lnTo>
                    <a:pt x="7669" y="59603"/>
                  </a:lnTo>
                  <a:lnTo>
                    <a:pt x="28583" y="28583"/>
                  </a:lnTo>
                  <a:lnTo>
                    <a:pt x="59603" y="7669"/>
                  </a:lnTo>
                  <a:lnTo>
                    <a:pt x="97589" y="0"/>
                  </a:lnTo>
                  <a:lnTo>
                    <a:pt x="97589" y="97589"/>
                  </a:lnTo>
                  <a:lnTo>
                    <a:pt x="162653" y="170327"/>
                  </a:lnTo>
                  <a:lnTo>
                    <a:pt x="148718" y="180730"/>
                  </a:lnTo>
                  <a:lnTo>
                    <a:pt x="133020" y="188549"/>
                  </a:lnTo>
                  <a:lnTo>
                    <a:pt x="115873" y="193469"/>
                  </a:lnTo>
                  <a:lnTo>
                    <a:pt x="97589" y="195179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255494" y="4156341"/>
              <a:ext cx="0" cy="52069"/>
            </a:xfrm>
            <a:custGeom>
              <a:avLst/>
              <a:gdLst/>
              <a:ahLst/>
              <a:cxnLst/>
              <a:rect l="l" t="t" r="r" b="b"/>
              <a:pathLst>
                <a:path h="52070">
                  <a:moveTo>
                    <a:pt x="0" y="51450"/>
                  </a:moveTo>
                  <a:lnTo>
                    <a:pt x="0" y="0"/>
                  </a:lnTo>
                </a:path>
              </a:pathLst>
            </a:custGeom>
            <a:ln w="97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203524" y="4155822"/>
              <a:ext cx="104139" cy="104139"/>
            </a:xfrm>
            <a:custGeom>
              <a:avLst/>
              <a:gdLst/>
              <a:ahLst/>
              <a:cxnLst/>
              <a:rect l="l" t="t" r="r" b="b"/>
              <a:pathLst>
                <a:path w="104139" h="104139">
                  <a:moveTo>
                    <a:pt x="51970" y="103940"/>
                  </a:moveTo>
                  <a:lnTo>
                    <a:pt x="31741" y="99856"/>
                  </a:lnTo>
                  <a:lnTo>
                    <a:pt x="15221" y="88718"/>
                  </a:lnTo>
                  <a:lnTo>
                    <a:pt x="4084" y="72199"/>
                  </a:lnTo>
                  <a:lnTo>
                    <a:pt x="0" y="51970"/>
                  </a:lnTo>
                  <a:lnTo>
                    <a:pt x="4084" y="31741"/>
                  </a:lnTo>
                  <a:lnTo>
                    <a:pt x="15221" y="15221"/>
                  </a:lnTo>
                  <a:lnTo>
                    <a:pt x="31741" y="4084"/>
                  </a:lnTo>
                  <a:lnTo>
                    <a:pt x="51970" y="0"/>
                  </a:lnTo>
                  <a:lnTo>
                    <a:pt x="51970" y="51970"/>
                  </a:lnTo>
                  <a:lnTo>
                    <a:pt x="51970" y="0"/>
                  </a:lnTo>
                  <a:lnTo>
                    <a:pt x="72199" y="4084"/>
                  </a:lnTo>
                  <a:lnTo>
                    <a:pt x="88718" y="15221"/>
                  </a:lnTo>
                  <a:lnTo>
                    <a:pt x="99856" y="31741"/>
                  </a:lnTo>
                  <a:lnTo>
                    <a:pt x="103940" y="51970"/>
                  </a:lnTo>
                  <a:lnTo>
                    <a:pt x="99856" y="72199"/>
                  </a:lnTo>
                  <a:lnTo>
                    <a:pt x="88718" y="88718"/>
                  </a:lnTo>
                  <a:lnTo>
                    <a:pt x="72199" y="99856"/>
                  </a:lnTo>
                  <a:lnTo>
                    <a:pt x="51970" y="1039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4971525" y="4156341"/>
              <a:ext cx="0" cy="52069"/>
            </a:xfrm>
            <a:custGeom>
              <a:avLst/>
              <a:gdLst/>
              <a:ahLst/>
              <a:cxnLst/>
              <a:rect l="l" t="t" r="r" b="b"/>
              <a:pathLst>
                <a:path h="52070">
                  <a:moveTo>
                    <a:pt x="0" y="51450"/>
                  </a:moveTo>
                  <a:lnTo>
                    <a:pt x="0" y="0"/>
                  </a:lnTo>
                </a:path>
              </a:pathLst>
            </a:custGeom>
            <a:ln w="97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4919555" y="4155822"/>
              <a:ext cx="104139" cy="104139"/>
            </a:xfrm>
            <a:custGeom>
              <a:avLst/>
              <a:gdLst/>
              <a:ahLst/>
              <a:cxnLst/>
              <a:rect l="l" t="t" r="r" b="b"/>
              <a:pathLst>
                <a:path w="104139" h="104139">
                  <a:moveTo>
                    <a:pt x="51970" y="103940"/>
                  </a:moveTo>
                  <a:lnTo>
                    <a:pt x="31741" y="99856"/>
                  </a:lnTo>
                  <a:lnTo>
                    <a:pt x="15221" y="88718"/>
                  </a:lnTo>
                  <a:lnTo>
                    <a:pt x="4084" y="72199"/>
                  </a:lnTo>
                  <a:lnTo>
                    <a:pt x="0" y="51970"/>
                  </a:lnTo>
                  <a:lnTo>
                    <a:pt x="4084" y="31741"/>
                  </a:lnTo>
                  <a:lnTo>
                    <a:pt x="15221" y="15221"/>
                  </a:lnTo>
                  <a:lnTo>
                    <a:pt x="31741" y="4084"/>
                  </a:lnTo>
                  <a:lnTo>
                    <a:pt x="51970" y="0"/>
                  </a:lnTo>
                  <a:lnTo>
                    <a:pt x="51970" y="51970"/>
                  </a:lnTo>
                  <a:lnTo>
                    <a:pt x="51970" y="0"/>
                  </a:lnTo>
                  <a:lnTo>
                    <a:pt x="72199" y="4084"/>
                  </a:lnTo>
                  <a:lnTo>
                    <a:pt x="88718" y="15221"/>
                  </a:lnTo>
                  <a:lnTo>
                    <a:pt x="99856" y="31741"/>
                  </a:lnTo>
                  <a:lnTo>
                    <a:pt x="103940" y="51970"/>
                  </a:lnTo>
                  <a:lnTo>
                    <a:pt x="99856" y="72199"/>
                  </a:lnTo>
                  <a:lnTo>
                    <a:pt x="88718" y="88718"/>
                  </a:lnTo>
                  <a:lnTo>
                    <a:pt x="72199" y="99856"/>
                  </a:lnTo>
                  <a:lnTo>
                    <a:pt x="51970" y="1039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4687557" y="4156341"/>
              <a:ext cx="0" cy="52069"/>
            </a:xfrm>
            <a:custGeom>
              <a:avLst/>
              <a:gdLst/>
              <a:ahLst/>
              <a:cxnLst/>
              <a:rect l="l" t="t" r="r" b="b"/>
              <a:pathLst>
                <a:path h="52070">
                  <a:moveTo>
                    <a:pt x="0" y="51450"/>
                  </a:moveTo>
                  <a:lnTo>
                    <a:pt x="0" y="0"/>
                  </a:lnTo>
                </a:path>
              </a:pathLst>
            </a:custGeom>
            <a:ln w="97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635586" y="4155822"/>
              <a:ext cx="104139" cy="104139"/>
            </a:xfrm>
            <a:custGeom>
              <a:avLst/>
              <a:gdLst/>
              <a:ahLst/>
              <a:cxnLst/>
              <a:rect l="l" t="t" r="r" b="b"/>
              <a:pathLst>
                <a:path w="104139" h="104139">
                  <a:moveTo>
                    <a:pt x="51970" y="103940"/>
                  </a:moveTo>
                  <a:lnTo>
                    <a:pt x="31741" y="99856"/>
                  </a:lnTo>
                  <a:lnTo>
                    <a:pt x="15221" y="88718"/>
                  </a:lnTo>
                  <a:lnTo>
                    <a:pt x="4084" y="72199"/>
                  </a:lnTo>
                  <a:lnTo>
                    <a:pt x="0" y="51970"/>
                  </a:lnTo>
                  <a:lnTo>
                    <a:pt x="4084" y="31741"/>
                  </a:lnTo>
                  <a:lnTo>
                    <a:pt x="15221" y="15221"/>
                  </a:lnTo>
                  <a:lnTo>
                    <a:pt x="31741" y="4084"/>
                  </a:lnTo>
                  <a:lnTo>
                    <a:pt x="51970" y="0"/>
                  </a:lnTo>
                  <a:lnTo>
                    <a:pt x="51970" y="51970"/>
                  </a:lnTo>
                  <a:lnTo>
                    <a:pt x="51970" y="0"/>
                  </a:lnTo>
                  <a:lnTo>
                    <a:pt x="72199" y="4084"/>
                  </a:lnTo>
                  <a:lnTo>
                    <a:pt x="88718" y="15221"/>
                  </a:lnTo>
                  <a:lnTo>
                    <a:pt x="99856" y="31741"/>
                  </a:lnTo>
                  <a:lnTo>
                    <a:pt x="103940" y="51970"/>
                  </a:lnTo>
                  <a:lnTo>
                    <a:pt x="99856" y="72199"/>
                  </a:lnTo>
                  <a:lnTo>
                    <a:pt x="88718" y="88718"/>
                  </a:lnTo>
                  <a:lnTo>
                    <a:pt x="72199" y="99856"/>
                  </a:lnTo>
                  <a:lnTo>
                    <a:pt x="51970" y="1039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403588" y="4156341"/>
              <a:ext cx="0" cy="52069"/>
            </a:xfrm>
            <a:custGeom>
              <a:avLst/>
              <a:gdLst/>
              <a:ahLst/>
              <a:cxnLst/>
              <a:rect l="l" t="t" r="r" b="b"/>
              <a:pathLst>
                <a:path h="52070">
                  <a:moveTo>
                    <a:pt x="0" y="51450"/>
                  </a:moveTo>
                  <a:lnTo>
                    <a:pt x="0" y="0"/>
                  </a:lnTo>
                </a:path>
              </a:pathLst>
            </a:custGeom>
            <a:ln w="97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351618" y="4155822"/>
              <a:ext cx="104139" cy="104139"/>
            </a:xfrm>
            <a:custGeom>
              <a:avLst/>
              <a:gdLst/>
              <a:ahLst/>
              <a:cxnLst/>
              <a:rect l="l" t="t" r="r" b="b"/>
              <a:pathLst>
                <a:path w="104139" h="104139">
                  <a:moveTo>
                    <a:pt x="51970" y="103940"/>
                  </a:moveTo>
                  <a:lnTo>
                    <a:pt x="31741" y="99856"/>
                  </a:lnTo>
                  <a:lnTo>
                    <a:pt x="15221" y="88718"/>
                  </a:lnTo>
                  <a:lnTo>
                    <a:pt x="4084" y="72199"/>
                  </a:lnTo>
                  <a:lnTo>
                    <a:pt x="0" y="51970"/>
                  </a:lnTo>
                  <a:lnTo>
                    <a:pt x="4084" y="31741"/>
                  </a:lnTo>
                  <a:lnTo>
                    <a:pt x="15221" y="15221"/>
                  </a:lnTo>
                  <a:lnTo>
                    <a:pt x="31741" y="4084"/>
                  </a:lnTo>
                  <a:lnTo>
                    <a:pt x="51970" y="0"/>
                  </a:lnTo>
                  <a:lnTo>
                    <a:pt x="51970" y="51970"/>
                  </a:lnTo>
                  <a:lnTo>
                    <a:pt x="51970" y="0"/>
                  </a:lnTo>
                  <a:lnTo>
                    <a:pt x="72199" y="4084"/>
                  </a:lnTo>
                  <a:lnTo>
                    <a:pt x="88718" y="15221"/>
                  </a:lnTo>
                  <a:lnTo>
                    <a:pt x="99856" y="31741"/>
                  </a:lnTo>
                  <a:lnTo>
                    <a:pt x="103940" y="51970"/>
                  </a:lnTo>
                  <a:lnTo>
                    <a:pt x="99856" y="72199"/>
                  </a:lnTo>
                  <a:lnTo>
                    <a:pt x="88718" y="88718"/>
                  </a:lnTo>
                  <a:lnTo>
                    <a:pt x="72199" y="99856"/>
                  </a:lnTo>
                  <a:lnTo>
                    <a:pt x="51970" y="1039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119619" y="4156341"/>
              <a:ext cx="0" cy="52069"/>
            </a:xfrm>
            <a:custGeom>
              <a:avLst/>
              <a:gdLst/>
              <a:ahLst/>
              <a:cxnLst/>
              <a:rect l="l" t="t" r="r" b="b"/>
              <a:pathLst>
                <a:path h="52070">
                  <a:moveTo>
                    <a:pt x="0" y="51450"/>
                  </a:moveTo>
                  <a:lnTo>
                    <a:pt x="0" y="0"/>
                  </a:lnTo>
                </a:path>
              </a:pathLst>
            </a:custGeom>
            <a:ln w="97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067649" y="4155822"/>
              <a:ext cx="104139" cy="104139"/>
            </a:xfrm>
            <a:custGeom>
              <a:avLst/>
              <a:gdLst/>
              <a:ahLst/>
              <a:cxnLst/>
              <a:rect l="l" t="t" r="r" b="b"/>
              <a:pathLst>
                <a:path w="104139" h="104139">
                  <a:moveTo>
                    <a:pt x="51970" y="103940"/>
                  </a:moveTo>
                  <a:lnTo>
                    <a:pt x="31741" y="99856"/>
                  </a:lnTo>
                  <a:lnTo>
                    <a:pt x="15221" y="88718"/>
                  </a:lnTo>
                  <a:lnTo>
                    <a:pt x="4084" y="72199"/>
                  </a:lnTo>
                  <a:lnTo>
                    <a:pt x="0" y="51970"/>
                  </a:lnTo>
                  <a:lnTo>
                    <a:pt x="4084" y="31741"/>
                  </a:lnTo>
                  <a:lnTo>
                    <a:pt x="15221" y="15221"/>
                  </a:lnTo>
                  <a:lnTo>
                    <a:pt x="31741" y="4084"/>
                  </a:lnTo>
                  <a:lnTo>
                    <a:pt x="51970" y="0"/>
                  </a:lnTo>
                  <a:lnTo>
                    <a:pt x="51970" y="51970"/>
                  </a:lnTo>
                  <a:lnTo>
                    <a:pt x="51970" y="0"/>
                  </a:lnTo>
                  <a:lnTo>
                    <a:pt x="72199" y="4084"/>
                  </a:lnTo>
                  <a:lnTo>
                    <a:pt x="88718" y="15221"/>
                  </a:lnTo>
                  <a:lnTo>
                    <a:pt x="99856" y="31741"/>
                  </a:lnTo>
                  <a:lnTo>
                    <a:pt x="103940" y="51970"/>
                  </a:lnTo>
                  <a:lnTo>
                    <a:pt x="99856" y="72199"/>
                  </a:lnTo>
                  <a:lnTo>
                    <a:pt x="88718" y="88718"/>
                  </a:lnTo>
                  <a:lnTo>
                    <a:pt x="72199" y="99856"/>
                  </a:lnTo>
                  <a:lnTo>
                    <a:pt x="51970" y="1039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6" name="object 146"/>
          <p:cNvSpPr txBox="1"/>
          <p:nvPr/>
        </p:nvSpPr>
        <p:spPr>
          <a:xfrm>
            <a:off x="3977635" y="4243717"/>
            <a:ext cx="106045" cy="119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600" spc="-20" dirty="0">
                <a:latin typeface="Lucida Sans Unicode"/>
                <a:cs typeface="Lucida Sans Unicode"/>
              </a:rPr>
              <a:t>6</a:t>
            </a:r>
            <a:r>
              <a:rPr sz="600" spc="-15" dirty="0">
                <a:latin typeface="Lucida Sans Unicode"/>
                <a:cs typeface="Lucida Sans Unicode"/>
              </a:rPr>
              <a:t>9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4224000" y="4276133"/>
            <a:ext cx="106045" cy="119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600" spc="-20" dirty="0">
                <a:latin typeface="Lucida Sans Unicode"/>
                <a:cs typeface="Lucida Sans Unicode"/>
              </a:rPr>
              <a:t>3</a:t>
            </a:r>
            <a:r>
              <a:rPr sz="600" spc="-15" dirty="0">
                <a:latin typeface="Lucida Sans Unicode"/>
                <a:cs typeface="Lucida Sans Unicode"/>
              </a:rPr>
              <a:t>7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4489816" y="4016801"/>
            <a:ext cx="106045" cy="119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600" spc="-20" dirty="0">
                <a:latin typeface="Lucida Sans Unicode"/>
                <a:cs typeface="Lucida Sans Unicode"/>
              </a:rPr>
              <a:t>1</a:t>
            </a:r>
            <a:r>
              <a:rPr sz="600" spc="-15" dirty="0">
                <a:latin typeface="Lucida Sans Unicode"/>
                <a:cs typeface="Lucida Sans Unicode"/>
              </a:rPr>
              <a:t>4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4496299" y="4250200"/>
            <a:ext cx="106045" cy="119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600" spc="-20" dirty="0">
                <a:latin typeface="Lucida Sans Unicode"/>
                <a:cs typeface="Lucida Sans Unicode"/>
              </a:rPr>
              <a:t>1</a:t>
            </a:r>
            <a:r>
              <a:rPr sz="600" spc="-15" dirty="0">
                <a:latin typeface="Lucida Sans Unicode"/>
                <a:cs typeface="Lucida Sans Unicode"/>
              </a:rPr>
              <a:t>6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5053863" y="4211300"/>
            <a:ext cx="106045" cy="119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600" spc="-20" dirty="0">
                <a:latin typeface="Lucida Sans Unicode"/>
                <a:cs typeface="Lucida Sans Unicode"/>
              </a:rPr>
              <a:t>2</a:t>
            </a:r>
            <a:r>
              <a:rPr sz="600" spc="-15" dirty="0">
                <a:latin typeface="Lucida Sans Unicode"/>
                <a:cs typeface="Lucida Sans Unicode"/>
              </a:rPr>
              <a:t>0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5300229" y="4081634"/>
            <a:ext cx="106045" cy="119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600" spc="-20" dirty="0">
                <a:latin typeface="Lucida Sans Unicode"/>
                <a:cs typeface="Lucida Sans Unicode"/>
              </a:rPr>
              <a:t>1</a:t>
            </a:r>
            <a:r>
              <a:rPr sz="600" spc="-15" dirty="0">
                <a:latin typeface="Lucida Sans Unicode"/>
                <a:cs typeface="Lucida Sans Unicode"/>
              </a:rPr>
              <a:t>8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4839914" y="4276133"/>
            <a:ext cx="59690" cy="119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600" spc="-15" dirty="0">
                <a:latin typeface="Lucida Sans Unicode"/>
                <a:cs typeface="Lucida Sans Unicode"/>
              </a:rPr>
              <a:t>8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5053863" y="4016801"/>
            <a:ext cx="59690" cy="119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600" spc="-15" dirty="0">
                <a:latin typeface="Lucida Sans Unicode"/>
                <a:cs typeface="Lucida Sans Unicode"/>
              </a:rPr>
              <a:t>3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4094334" y="4049218"/>
            <a:ext cx="344805" cy="2165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110"/>
              </a:spcBef>
            </a:pPr>
            <a:r>
              <a:rPr sz="600" spc="-15" dirty="0">
                <a:latin typeface="Lucida Sans Unicode"/>
                <a:cs typeface="Lucida Sans Unicode"/>
              </a:rPr>
              <a:t>43</a:t>
            </a:r>
            <a:endParaRPr sz="600">
              <a:latin typeface="Lucida Sans Unicode"/>
              <a:cs typeface="Lucida Sans Unicode"/>
            </a:endParaRPr>
          </a:p>
          <a:p>
            <a:pPr marR="5080" algn="ctr">
              <a:lnSpc>
                <a:spcPct val="100000"/>
              </a:lnSpc>
              <a:spcBef>
                <a:spcPts val="45"/>
              </a:spcBef>
              <a:tabLst>
                <a:tab pos="285115" algn="l"/>
              </a:tabLst>
            </a:pPr>
            <a:r>
              <a:rPr sz="600" spc="-15" dirty="0">
                <a:latin typeface="Lucida Sans Unicode"/>
                <a:cs typeface="Lucida Sans Unicode"/>
              </a:rPr>
              <a:t>1	1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4664865" y="4032361"/>
            <a:ext cx="344805" cy="23304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43815" algn="ctr">
              <a:lnSpc>
                <a:spcPct val="100000"/>
              </a:lnSpc>
              <a:spcBef>
                <a:spcPts val="195"/>
              </a:spcBef>
            </a:pPr>
            <a:r>
              <a:rPr sz="600" spc="-15" dirty="0">
                <a:latin typeface="Lucida Sans Unicode"/>
                <a:cs typeface="Lucida Sans Unicode"/>
              </a:rPr>
              <a:t>9</a:t>
            </a:r>
            <a:endParaRPr sz="600">
              <a:latin typeface="Lucida Sans Unicode"/>
              <a:cs typeface="Lucida Sans Unicode"/>
            </a:endParaRPr>
          </a:p>
          <a:p>
            <a:pPr marR="5080" algn="ctr">
              <a:lnSpc>
                <a:spcPct val="100000"/>
              </a:lnSpc>
              <a:spcBef>
                <a:spcPts val="95"/>
              </a:spcBef>
              <a:tabLst>
                <a:tab pos="285115" algn="l"/>
              </a:tabLst>
            </a:pPr>
            <a:r>
              <a:rPr sz="600" spc="-15" dirty="0">
                <a:latin typeface="Lucida Sans Unicode"/>
                <a:cs typeface="Lucida Sans Unicode"/>
              </a:rPr>
              <a:t>1	1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5235396" y="4146467"/>
            <a:ext cx="59690" cy="119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600" spc="-15" dirty="0">
                <a:latin typeface="Lucida Sans Unicode"/>
                <a:cs typeface="Lucida Sans Unicode"/>
              </a:rPr>
              <a:t>1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3977635" y="3588636"/>
            <a:ext cx="1419860" cy="1238885"/>
          </a:xfrm>
          <a:custGeom>
            <a:avLst/>
            <a:gdLst/>
            <a:ahLst/>
            <a:cxnLst/>
            <a:rect l="l" t="t" r="r" b="b"/>
            <a:pathLst>
              <a:path w="1419860" h="1238885">
                <a:moveTo>
                  <a:pt x="0" y="0"/>
                </a:moveTo>
                <a:lnTo>
                  <a:pt x="0" y="1238311"/>
                </a:lnTo>
              </a:path>
              <a:path w="1419860" h="1238885">
                <a:moveTo>
                  <a:pt x="1419843" y="0"/>
                </a:moveTo>
                <a:lnTo>
                  <a:pt x="1419843" y="1238311"/>
                </a:lnTo>
              </a:path>
              <a:path w="1419860" h="1238885">
                <a:moveTo>
                  <a:pt x="0" y="0"/>
                </a:moveTo>
                <a:lnTo>
                  <a:pt x="1419843" y="0"/>
                </a:lnTo>
              </a:path>
              <a:path w="1419860" h="1238885">
                <a:moveTo>
                  <a:pt x="0" y="1238311"/>
                </a:moveTo>
                <a:lnTo>
                  <a:pt x="1419843" y="1238311"/>
                </a:lnTo>
              </a:path>
            </a:pathLst>
          </a:custGeom>
          <a:ln w="6483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 txBox="1"/>
          <p:nvPr/>
        </p:nvSpPr>
        <p:spPr>
          <a:xfrm>
            <a:off x="3843677" y="3011889"/>
            <a:ext cx="169418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2095" marR="5080" indent="-240029">
              <a:lnSpc>
                <a:spcPct val="114900"/>
              </a:lnSpc>
              <a:spcBef>
                <a:spcPts val="95"/>
              </a:spcBef>
            </a:pPr>
            <a:r>
              <a:rPr sz="1000" b="1" spc="-15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1000" b="1" spc="25" dirty="0">
                <a:solidFill>
                  <a:srgbClr val="333333"/>
                </a:solidFill>
                <a:latin typeface="Tahoma"/>
                <a:cs typeface="Tahoma"/>
              </a:rPr>
              <a:t>tt</a:t>
            </a:r>
            <a:r>
              <a:rPr sz="1000" b="1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1000" b="1" spc="-10" dirty="0">
                <a:solidFill>
                  <a:srgbClr val="333333"/>
                </a:solidFill>
                <a:latin typeface="Tahoma"/>
                <a:cs typeface="Tahoma"/>
              </a:rPr>
              <a:t>i</a:t>
            </a:r>
            <a:r>
              <a:rPr sz="1000" b="1" spc="25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1000" b="1" spc="-10" dirty="0">
                <a:solidFill>
                  <a:srgbClr val="333333"/>
                </a:solidFill>
                <a:latin typeface="Tahoma"/>
                <a:cs typeface="Tahoma"/>
              </a:rPr>
              <a:t>i</a:t>
            </a:r>
            <a:r>
              <a:rPr sz="1000" b="1" spc="-30" dirty="0">
                <a:solidFill>
                  <a:srgbClr val="333333"/>
                </a:solidFill>
                <a:latin typeface="Tahoma"/>
                <a:cs typeface="Tahoma"/>
              </a:rPr>
              <a:t>o</a:t>
            </a:r>
            <a:r>
              <a:rPr sz="1000" b="1" spc="-40" dirty="0">
                <a:solidFill>
                  <a:srgbClr val="333333"/>
                </a:solidFill>
                <a:latin typeface="Tahoma"/>
                <a:cs typeface="Tahoma"/>
              </a:rPr>
              <a:t>n</a:t>
            </a:r>
            <a:r>
              <a:rPr sz="1000" b="1" spc="-7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000" b="1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1000" b="1" spc="-20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1000" b="1" spc="25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1000" b="1" spc="-30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1000" b="1" spc="-7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000" b="1" spc="-35" dirty="0">
                <a:solidFill>
                  <a:srgbClr val="333333"/>
                </a:solidFill>
                <a:latin typeface="Tahoma"/>
                <a:cs typeface="Tahoma"/>
              </a:rPr>
              <a:t>b</a:t>
            </a:r>
            <a:r>
              <a:rPr sz="1000" b="1" spc="-20" dirty="0">
                <a:solidFill>
                  <a:srgbClr val="333333"/>
                </a:solidFill>
                <a:latin typeface="Tahoma"/>
                <a:cs typeface="Tahoma"/>
              </a:rPr>
              <a:t>y</a:t>
            </a:r>
            <a:r>
              <a:rPr sz="1000" b="1" spc="-7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000" b="1" spc="-25" dirty="0">
                <a:solidFill>
                  <a:srgbClr val="333333"/>
                </a:solidFill>
                <a:latin typeface="Tahoma"/>
                <a:cs typeface="Tahoma"/>
              </a:rPr>
              <a:t>g</a:t>
            </a:r>
            <a:r>
              <a:rPr sz="1000" b="1" spc="-35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1000" b="1" spc="-45" dirty="0">
                <a:solidFill>
                  <a:srgbClr val="333333"/>
                </a:solidFill>
                <a:latin typeface="Tahoma"/>
                <a:cs typeface="Tahoma"/>
              </a:rPr>
              <a:t>n</a:t>
            </a:r>
            <a:r>
              <a:rPr sz="1000" b="1" spc="-30" dirty="0">
                <a:solidFill>
                  <a:srgbClr val="333333"/>
                </a:solidFill>
                <a:latin typeface="Tahoma"/>
                <a:cs typeface="Tahoma"/>
              </a:rPr>
              <a:t>d</a:t>
            </a:r>
            <a:r>
              <a:rPr sz="1000" b="1" spc="-35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1000" b="1" spc="5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1000" b="1" spc="-7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000" b="1" spc="10" dirty="0">
                <a:solidFill>
                  <a:srgbClr val="333333"/>
                </a:solidFill>
                <a:latin typeface="Tahoma"/>
                <a:cs typeface="Tahoma"/>
              </a:rPr>
              <a:t>f</a:t>
            </a:r>
            <a:r>
              <a:rPr sz="1000" b="1" spc="-30" dirty="0">
                <a:solidFill>
                  <a:srgbClr val="333333"/>
                </a:solidFill>
                <a:latin typeface="Tahoma"/>
                <a:cs typeface="Tahoma"/>
              </a:rPr>
              <a:t>o</a:t>
            </a:r>
            <a:r>
              <a:rPr sz="1000" b="1" dirty="0">
                <a:solidFill>
                  <a:srgbClr val="333333"/>
                </a:solidFill>
                <a:latin typeface="Tahoma"/>
                <a:cs typeface="Tahoma"/>
              </a:rPr>
              <a:t>r  </a:t>
            </a:r>
            <a:r>
              <a:rPr sz="1000" b="1" spc="-30" dirty="0">
                <a:solidFill>
                  <a:srgbClr val="333333"/>
                </a:solidFill>
                <a:latin typeface="Tahoma"/>
                <a:cs typeface="Tahoma"/>
              </a:rPr>
              <a:t>d</a:t>
            </a:r>
            <a:r>
              <a:rPr sz="1000" b="1" spc="-10" dirty="0">
                <a:solidFill>
                  <a:srgbClr val="333333"/>
                </a:solidFill>
                <a:latin typeface="Tahoma"/>
                <a:cs typeface="Tahoma"/>
              </a:rPr>
              <a:t>i</a:t>
            </a:r>
            <a:r>
              <a:rPr sz="1000" b="1" spc="55" dirty="0">
                <a:solidFill>
                  <a:srgbClr val="333333"/>
                </a:solidFill>
                <a:latin typeface="Tahoma"/>
                <a:cs typeface="Tahoma"/>
              </a:rPr>
              <a:t>ﬀ</a:t>
            </a:r>
            <a:r>
              <a:rPr sz="1000" b="1" spc="-35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1000" b="1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1000" b="1" spc="-35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1000" b="1" spc="-45" dirty="0">
                <a:solidFill>
                  <a:srgbClr val="333333"/>
                </a:solidFill>
                <a:latin typeface="Tahoma"/>
                <a:cs typeface="Tahoma"/>
              </a:rPr>
              <a:t>n</a:t>
            </a:r>
            <a:r>
              <a:rPr sz="1000" b="1" spc="30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1000" b="1" spc="-7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000" b="1" spc="-20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1000" b="1" spc="-25" dirty="0">
                <a:solidFill>
                  <a:srgbClr val="333333"/>
                </a:solidFill>
                <a:latin typeface="Tahoma"/>
                <a:cs typeface="Tahoma"/>
              </a:rPr>
              <a:t>g</a:t>
            </a:r>
            <a:r>
              <a:rPr sz="1000" b="1" spc="-30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1000" b="1" spc="-7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000" b="1" spc="-25" dirty="0">
                <a:solidFill>
                  <a:srgbClr val="333333"/>
                </a:solidFill>
                <a:latin typeface="Tahoma"/>
                <a:cs typeface="Tahoma"/>
              </a:rPr>
              <a:t>g</a:t>
            </a:r>
            <a:r>
              <a:rPr sz="1000" b="1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1000" b="1" spc="-30" dirty="0">
                <a:solidFill>
                  <a:srgbClr val="333333"/>
                </a:solidFill>
                <a:latin typeface="Tahoma"/>
                <a:cs typeface="Tahoma"/>
              </a:rPr>
              <a:t>o</a:t>
            </a:r>
            <a:r>
              <a:rPr sz="1000" b="1" spc="-45" dirty="0">
                <a:solidFill>
                  <a:srgbClr val="333333"/>
                </a:solidFill>
                <a:latin typeface="Tahoma"/>
                <a:cs typeface="Tahoma"/>
              </a:rPr>
              <a:t>u</a:t>
            </a:r>
            <a:r>
              <a:rPr sz="1000" b="1" spc="-25" dirty="0">
                <a:solidFill>
                  <a:srgbClr val="333333"/>
                </a:solidFill>
                <a:latin typeface="Tahoma"/>
                <a:cs typeface="Tahoma"/>
              </a:rPr>
              <a:t>p</a:t>
            </a:r>
            <a:endParaRPr sz="1000" dirty="0">
              <a:latin typeface="Tahoma"/>
              <a:cs typeface="Tahoma"/>
            </a:endParaRPr>
          </a:p>
        </p:txBody>
      </p:sp>
      <p:graphicFrame>
        <p:nvGraphicFramePr>
          <p:cNvPr id="159" name="object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172109"/>
              </p:ext>
            </p:extLst>
          </p:nvPr>
        </p:nvGraphicFramePr>
        <p:xfrm>
          <a:off x="2990604" y="5943602"/>
          <a:ext cx="4946896" cy="14538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1237"/>
                <a:gridCol w="214025"/>
                <a:gridCol w="204297"/>
                <a:gridCol w="209160"/>
                <a:gridCol w="209160"/>
                <a:gridCol w="209160"/>
                <a:gridCol w="209161"/>
                <a:gridCol w="205687"/>
                <a:gridCol w="212636"/>
                <a:gridCol w="61844"/>
                <a:gridCol w="349528"/>
                <a:gridCol w="314088"/>
                <a:gridCol w="104233"/>
                <a:gridCol w="127858"/>
                <a:gridCol w="291157"/>
                <a:gridCol w="209856"/>
                <a:gridCol w="209856"/>
                <a:gridCol w="209856"/>
                <a:gridCol w="209856"/>
                <a:gridCol w="334241"/>
              </a:tblGrid>
              <a:tr h="167610">
                <a:tc>
                  <a:txBody>
                    <a:bodyPr/>
                    <a:lstStyle/>
                    <a:p>
                      <a:pPr marL="135255">
                        <a:lnSpc>
                          <a:spcPts val="705"/>
                        </a:lnSpc>
                        <a:spcBef>
                          <a:spcPts val="215"/>
                        </a:spcBef>
                      </a:pPr>
                      <a:r>
                        <a:rPr sz="6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Educatio</a:t>
                      </a:r>
                      <a:r>
                        <a:rPr sz="6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600" spc="-6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6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Field</a:t>
                      </a:r>
                      <a:r>
                        <a:rPr sz="6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273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gridSpan="1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AFAFAF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36396">
                <a:tc>
                  <a:txBody>
                    <a:bodyPr/>
                    <a:lstStyle/>
                    <a:p>
                      <a:pPr marL="278130" marR="24130" indent="-187960">
                        <a:lnSpc>
                          <a:spcPct val="100000"/>
                        </a:lnSpc>
                      </a:pPr>
                      <a:r>
                        <a:rPr sz="6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Huma</a:t>
                      </a:r>
                      <a:r>
                        <a:rPr sz="6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600" spc="-6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6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Resource</a:t>
                      </a:r>
                      <a:r>
                        <a:rPr sz="6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s  </a:t>
                      </a:r>
                      <a:r>
                        <a:rPr sz="6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Lif</a:t>
                      </a:r>
                      <a:r>
                        <a:rPr sz="6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600" spc="-6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6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Science</a:t>
                      </a:r>
                      <a:r>
                        <a:rPr sz="6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s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4F4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4F4F4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9525">
                      <a:solidFill>
                        <a:srgbClr val="AFAFAF"/>
                      </a:solidFill>
                      <a:prstDash val="solid"/>
                    </a:lnT>
                    <a:lnB w="76200">
                      <a:solidFill>
                        <a:srgbClr val="58A04E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9525">
                      <a:solidFill>
                        <a:srgbClr val="AFAFAF"/>
                      </a:solidFill>
                      <a:prstDash val="solid"/>
                    </a:lnT>
                    <a:lnB w="76200">
                      <a:solidFill>
                        <a:srgbClr val="58A04E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9525">
                      <a:solidFill>
                        <a:srgbClr val="AFAFAF"/>
                      </a:solidFill>
                      <a:prstDash val="solid"/>
                    </a:lnT>
                    <a:lnB w="76200">
                      <a:solidFill>
                        <a:srgbClr val="58A04E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9525">
                      <a:solidFill>
                        <a:srgbClr val="AFAFAF"/>
                      </a:solidFill>
                      <a:prstDash val="solid"/>
                    </a:lnT>
                    <a:lnB w="76200">
                      <a:solidFill>
                        <a:srgbClr val="58A04E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9525">
                      <a:solidFill>
                        <a:srgbClr val="AFAFAF"/>
                      </a:solidFill>
                      <a:prstDash val="solid"/>
                    </a:lnT>
                    <a:lnB w="76200">
                      <a:solidFill>
                        <a:srgbClr val="58A04E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9525">
                      <a:solidFill>
                        <a:srgbClr val="AFAFAF"/>
                      </a:solidFill>
                      <a:prstDash val="solid"/>
                    </a:lnT>
                    <a:lnB w="76200">
                      <a:solidFill>
                        <a:srgbClr val="58A04E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9525">
                      <a:solidFill>
                        <a:srgbClr val="AFAFAF"/>
                      </a:solidFill>
                      <a:prstDash val="solid"/>
                    </a:lnT>
                    <a:lnB w="76200">
                      <a:solidFill>
                        <a:srgbClr val="58A04E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9525">
                      <a:solidFill>
                        <a:srgbClr val="AFAFAF"/>
                      </a:solidFill>
                      <a:prstDash val="solid"/>
                    </a:lnT>
                    <a:lnB w="76200">
                      <a:solidFill>
                        <a:srgbClr val="58A04E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9525">
                      <a:solidFill>
                        <a:srgbClr val="AFAFAF"/>
                      </a:solidFill>
                      <a:prstDash val="solid"/>
                    </a:lnT>
                    <a:lnB w="76200">
                      <a:solidFill>
                        <a:srgbClr val="58A04E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600" spc="-15" dirty="0">
                          <a:latin typeface="Lucida Sans Unicode"/>
                          <a:cs typeface="Lucida Sans Unicode"/>
                        </a:rPr>
                        <a:t>89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445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AFAFAF"/>
                      </a:solidFill>
                      <a:prstDash val="solid"/>
                    </a:lnR>
                    <a:lnT w="9525">
                      <a:solidFill>
                        <a:srgbClr val="AFAFAF"/>
                      </a:solidFill>
                      <a:prstDash val="solid"/>
                    </a:lnT>
                    <a:lnB w="9525">
                      <a:solidFill>
                        <a:srgbClr val="F4F4F4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</a:tr>
              <a:tr h="117327">
                <a:tc rowSpan="2">
                  <a:txBody>
                    <a:bodyPr/>
                    <a:lstStyle/>
                    <a:p>
                      <a:pPr marL="457834" marR="24130" indent="-95250">
                        <a:lnSpc>
                          <a:spcPts val="770"/>
                        </a:lnSpc>
                        <a:spcBef>
                          <a:spcPts val="175"/>
                        </a:spcBef>
                      </a:pPr>
                      <a:r>
                        <a:rPr sz="6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Marketin</a:t>
                      </a:r>
                      <a:r>
                        <a:rPr sz="6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g  </a:t>
                      </a:r>
                      <a:r>
                        <a:rPr sz="6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Medica</a:t>
                      </a:r>
                      <a:r>
                        <a:rPr sz="6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l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4F4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4F4F4"/>
                      </a:solidFill>
                      <a:prstDash val="solid"/>
                    </a:lnL>
                    <a:lnT w="76200">
                      <a:solidFill>
                        <a:srgbClr val="58A04E"/>
                      </a:solidFill>
                      <a:prstDash val="solid"/>
                    </a:lnT>
                    <a:lnB w="76200">
                      <a:solidFill>
                        <a:srgbClr val="58A04E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2B247"/>
                      </a:solidFill>
                      <a:prstDash val="solid"/>
                    </a:lnR>
                    <a:lnT w="76200">
                      <a:solidFill>
                        <a:srgbClr val="58A04E"/>
                      </a:solidFill>
                      <a:prstDash val="solid"/>
                    </a:lnT>
                    <a:lnB w="76200">
                      <a:solidFill>
                        <a:srgbClr val="58A04E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76200">
                      <a:solidFill>
                        <a:srgbClr val="58A04E"/>
                      </a:solidFill>
                      <a:prstDash val="solid"/>
                    </a:lnT>
                    <a:lnB w="76200">
                      <a:solidFill>
                        <a:srgbClr val="58A04E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76200">
                      <a:solidFill>
                        <a:srgbClr val="58A04E"/>
                      </a:solidFill>
                      <a:prstDash val="solid"/>
                    </a:lnT>
                    <a:lnB w="76200">
                      <a:solidFill>
                        <a:srgbClr val="58A04E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T w="76200">
                      <a:solidFill>
                        <a:srgbClr val="58A04E"/>
                      </a:solidFill>
                      <a:prstDash val="solid"/>
                    </a:lnT>
                    <a:lnB w="76200">
                      <a:solidFill>
                        <a:srgbClr val="58A04E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spc="-15" dirty="0">
                          <a:latin typeface="Lucida Sans Unicode"/>
                          <a:cs typeface="Lucida Sans Unicode"/>
                        </a:rPr>
                        <a:t>63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40" marB="0">
                    <a:lnR w="9525">
                      <a:solidFill>
                        <a:srgbClr val="D2B247"/>
                      </a:solidFill>
                      <a:prstDash val="solid"/>
                    </a:lnR>
                    <a:lnT w="76200">
                      <a:solidFill>
                        <a:srgbClr val="58A04E"/>
                      </a:solidFill>
                      <a:prstDash val="solid"/>
                    </a:lnT>
                    <a:lnB w="9525">
                      <a:solidFill>
                        <a:srgbClr val="F4F4F4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76200">
                      <a:solidFill>
                        <a:srgbClr val="58A04E"/>
                      </a:solidFill>
                      <a:prstDash val="solid"/>
                    </a:lnT>
                    <a:lnB w="9525">
                      <a:solidFill>
                        <a:srgbClr val="F4F4F4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76200">
                      <a:solidFill>
                        <a:srgbClr val="58A04E"/>
                      </a:solidFill>
                      <a:prstDash val="solid"/>
                    </a:lnT>
                    <a:lnB w="9525">
                      <a:solidFill>
                        <a:srgbClr val="F4F4F4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AFAFAF"/>
                      </a:solidFill>
                      <a:prstDash val="solid"/>
                    </a:lnR>
                    <a:lnT w="9525">
                      <a:solidFill>
                        <a:srgbClr val="AFAFAF"/>
                      </a:solidFill>
                      <a:prstDash val="solid"/>
                    </a:lnT>
                    <a:lnB w="9525">
                      <a:solidFill>
                        <a:srgbClr val="F4F4F4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</a:tr>
              <a:tr h="17406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4F4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4F4F4"/>
                      </a:solidFill>
                      <a:prstDash val="solid"/>
                    </a:lnL>
                    <a:lnT w="76200">
                      <a:solidFill>
                        <a:srgbClr val="58A04E"/>
                      </a:solidFill>
                      <a:prstDash val="solid"/>
                    </a:lnT>
                    <a:lnB w="76200">
                      <a:solidFill>
                        <a:srgbClr val="58A04E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D2B247"/>
                      </a:solidFill>
                      <a:prstDash val="solid"/>
                    </a:lnR>
                    <a:lnT w="76200">
                      <a:solidFill>
                        <a:srgbClr val="58A04E"/>
                      </a:solidFill>
                      <a:prstDash val="solid"/>
                    </a:lnT>
                    <a:lnB w="76200">
                      <a:solidFill>
                        <a:srgbClr val="58A04E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76200">
                      <a:solidFill>
                        <a:srgbClr val="58A04E"/>
                      </a:solidFill>
                      <a:prstDash val="solid"/>
                    </a:lnT>
                    <a:lnB w="76200">
                      <a:solidFill>
                        <a:srgbClr val="58A04E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76200">
                      <a:solidFill>
                        <a:srgbClr val="58A04E"/>
                      </a:solidFill>
                      <a:prstDash val="solid"/>
                    </a:lnT>
                    <a:lnB w="76200">
                      <a:solidFill>
                        <a:srgbClr val="58A04E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T w="76200">
                      <a:solidFill>
                        <a:srgbClr val="58A04E"/>
                      </a:solidFill>
                      <a:prstDash val="solid"/>
                    </a:lnT>
                    <a:lnB w="76200">
                      <a:solidFill>
                        <a:srgbClr val="58A04E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>
                    <a:lnR w="9525">
                      <a:solidFill>
                        <a:srgbClr val="D2B247"/>
                      </a:solidFill>
                      <a:prstDash val="solid"/>
                    </a:lnR>
                    <a:lnT w="76200">
                      <a:solidFill>
                        <a:srgbClr val="58A04E"/>
                      </a:solidFill>
                      <a:prstDash val="solid"/>
                    </a:lnT>
                    <a:lnB w="9525">
                      <a:solidFill>
                        <a:srgbClr val="F4F4F4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76200">
                      <a:solidFill>
                        <a:srgbClr val="58A04E"/>
                      </a:solidFill>
                      <a:prstDash val="solid"/>
                    </a:lnT>
                    <a:lnB w="9525">
                      <a:solidFill>
                        <a:srgbClr val="F4F4F4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76200">
                      <a:solidFill>
                        <a:srgbClr val="58A04E"/>
                      </a:solidFill>
                      <a:prstDash val="solid"/>
                    </a:lnT>
                    <a:lnB w="9525">
                      <a:solidFill>
                        <a:srgbClr val="F4F4F4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AFAFAF"/>
                      </a:solidFill>
                      <a:prstDash val="solid"/>
                    </a:lnR>
                    <a:lnT w="9525">
                      <a:solidFill>
                        <a:srgbClr val="AFAFAF"/>
                      </a:solidFill>
                      <a:prstDash val="solid"/>
                    </a:lnT>
                    <a:lnB w="9525">
                      <a:solidFill>
                        <a:srgbClr val="F4F4F4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</a:tr>
              <a:tr h="297508">
                <a:tc>
                  <a:txBody>
                    <a:bodyPr/>
                    <a:lstStyle/>
                    <a:p>
                      <a:pPr marL="121920" marR="24765" indent="4108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6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6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6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r  </a:t>
                      </a:r>
                      <a:r>
                        <a:rPr sz="6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Technica</a:t>
                      </a:r>
                      <a:r>
                        <a:rPr sz="6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sz="600" spc="-6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6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Degre</a:t>
                      </a:r>
                      <a:r>
                        <a:rPr sz="6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e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4F4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4F4F4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76200">
                      <a:solidFill>
                        <a:srgbClr val="58A04E"/>
                      </a:solidFill>
                      <a:prstDash val="solid"/>
                    </a:lnT>
                    <a:lnB w="9525">
                      <a:solidFill>
                        <a:srgbClr val="58A04E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76200">
                      <a:solidFill>
                        <a:srgbClr val="58A04E"/>
                      </a:solidFill>
                      <a:prstDash val="solid"/>
                    </a:lnT>
                    <a:lnB w="9525">
                      <a:solidFill>
                        <a:srgbClr val="58A04E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600" spc="-15" dirty="0">
                          <a:latin typeface="Lucida Sans Unicode"/>
                          <a:cs typeface="Lucida Sans Unicode"/>
                        </a:rPr>
                        <a:t>32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445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76200">
                      <a:solidFill>
                        <a:srgbClr val="58A04E"/>
                      </a:solidFill>
                      <a:prstDash val="solid"/>
                    </a:lnT>
                    <a:lnB w="9525">
                      <a:solidFill>
                        <a:srgbClr val="58A04E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76200">
                      <a:solidFill>
                        <a:srgbClr val="58A04E"/>
                      </a:solidFill>
                      <a:prstDash val="solid"/>
                    </a:lnT>
                    <a:lnB w="9525">
                      <a:solidFill>
                        <a:srgbClr val="F4F4F4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76200">
                      <a:solidFill>
                        <a:srgbClr val="58A04E"/>
                      </a:solidFill>
                      <a:prstDash val="solid"/>
                    </a:lnT>
                    <a:lnB w="9525">
                      <a:solidFill>
                        <a:srgbClr val="F4F4F4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T w="76200">
                      <a:solidFill>
                        <a:srgbClr val="58A04E"/>
                      </a:solidFill>
                      <a:prstDash val="solid"/>
                    </a:lnT>
                    <a:lnB w="9525">
                      <a:solidFill>
                        <a:srgbClr val="F4F4F4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>
                    <a:lnR w="9525">
                      <a:solidFill>
                        <a:srgbClr val="D2B247"/>
                      </a:solidFill>
                      <a:prstDash val="solid"/>
                    </a:lnR>
                    <a:lnT w="76200">
                      <a:solidFill>
                        <a:srgbClr val="58A04E"/>
                      </a:solidFill>
                      <a:prstDash val="solid"/>
                    </a:lnT>
                    <a:lnB w="9525">
                      <a:solidFill>
                        <a:srgbClr val="F4F4F4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76200">
                      <a:solidFill>
                        <a:srgbClr val="58A04E"/>
                      </a:solidFill>
                      <a:prstDash val="solid"/>
                    </a:lnT>
                    <a:lnB w="9525">
                      <a:solidFill>
                        <a:srgbClr val="F4F4F4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76200">
                      <a:solidFill>
                        <a:srgbClr val="58A04E"/>
                      </a:solidFill>
                      <a:prstDash val="solid"/>
                    </a:lnT>
                    <a:lnB w="9525">
                      <a:solidFill>
                        <a:srgbClr val="F4F4F4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AFAFAF"/>
                      </a:solidFill>
                      <a:prstDash val="solid"/>
                    </a:lnR>
                    <a:lnT w="9525">
                      <a:solidFill>
                        <a:srgbClr val="AFAFAF"/>
                      </a:solidFill>
                      <a:prstDash val="solid"/>
                    </a:lnT>
                    <a:lnB w="9525">
                      <a:solidFill>
                        <a:srgbClr val="F4F4F4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</a:tr>
              <a:tr h="4609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6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0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58A04E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600" spc="-1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3340" marB="0">
                    <a:lnT w="9525">
                      <a:solidFill>
                        <a:srgbClr val="58A04E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600" spc="-1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20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3340" marB="0">
                    <a:lnT w="9525">
                      <a:solidFill>
                        <a:srgbClr val="58A04E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600" spc="-1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30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3340" marB="0">
                    <a:lnT w="9525">
                      <a:solidFill>
                        <a:srgbClr val="58A04E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6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sz="6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0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3340" marB="0">
                    <a:lnT w="9525">
                      <a:solidFill>
                        <a:srgbClr val="F4F4F4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600" spc="-1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50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6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Attritio</a:t>
                      </a:r>
                      <a:r>
                        <a:rPr sz="6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600" spc="-6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6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coun</a:t>
                      </a:r>
                      <a:r>
                        <a:rPr sz="6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3340" marB="0">
                    <a:lnT w="9525">
                      <a:solidFill>
                        <a:srgbClr val="F4F4F4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600" spc="-1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60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3340" marB="0">
                    <a:lnT w="9525">
                      <a:solidFill>
                        <a:srgbClr val="F4F4F4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600" spc="-1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70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3340" marB="0">
                    <a:lnT w="9525">
                      <a:solidFill>
                        <a:srgbClr val="F4F4F4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600" spc="-1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80</a:t>
                      </a:r>
                      <a:endParaRPr sz="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3340" marB="0">
                    <a:lnT w="9525">
                      <a:solidFill>
                        <a:srgbClr val="F4F4F4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600" spc="-1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90</a:t>
                      </a:r>
                      <a:endParaRPr sz="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334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4F4F4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60" name="object 160"/>
          <p:cNvSpPr/>
          <p:nvPr/>
        </p:nvSpPr>
        <p:spPr>
          <a:xfrm>
            <a:off x="3504353" y="6376458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2416"/>
                </a:lnTo>
              </a:path>
            </a:pathLst>
          </a:custGeom>
          <a:ln w="6483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886868" y="6376458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2416"/>
                </a:lnTo>
              </a:path>
            </a:pathLst>
          </a:custGeom>
          <a:ln w="6483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2" name="object 162"/>
          <p:cNvGrpSpPr/>
          <p:nvPr/>
        </p:nvGrpSpPr>
        <p:grpSpPr>
          <a:xfrm>
            <a:off x="3118597" y="6363491"/>
            <a:ext cx="6985" cy="45720"/>
            <a:chOff x="3118597" y="6363491"/>
            <a:chExt cx="6985" cy="45720"/>
          </a:xfrm>
        </p:grpSpPr>
        <p:sp>
          <p:nvSpPr>
            <p:cNvPr id="163" name="object 163"/>
            <p:cNvSpPr/>
            <p:nvPr/>
          </p:nvSpPr>
          <p:spPr>
            <a:xfrm>
              <a:off x="3121838" y="6376458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416"/>
                  </a:lnTo>
                </a:path>
              </a:pathLst>
            </a:custGeom>
            <a:ln w="64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118597" y="6366733"/>
              <a:ext cx="6985" cy="0"/>
            </a:xfrm>
            <a:custGeom>
              <a:avLst/>
              <a:gdLst/>
              <a:ahLst/>
              <a:cxnLst/>
              <a:rect l="l" t="t" r="r" b="b"/>
              <a:pathLst>
                <a:path w="6985">
                  <a:moveTo>
                    <a:pt x="0" y="0"/>
                  </a:moveTo>
                  <a:lnTo>
                    <a:pt x="6483" y="0"/>
                  </a:lnTo>
                </a:path>
              </a:pathLst>
            </a:custGeom>
            <a:ln w="6483">
              <a:solidFill>
                <a:srgbClr val="D2B2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5" name="object 165"/>
          <p:cNvSpPr/>
          <p:nvPr/>
        </p:nvSpPr>
        <p:spPr>
          <a:xfrm>
            <a:off x="3121838" y="6272725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0"/>
                </a:moveTo>
                <a:lnTo>
                  <a:pt x="0" y="19449"/>
                </a:lnTo>
              </a:path>
            </a:pathLst>
          </a:custGeom>
          <a:ln w="6483">
            <a:solidFill>
              <a:srgbClr val="D2B2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 txBox="1"/>
          <p:nvPr/>
        </p:nvSpPr>
        <p:spPr>
          <a:xfrm>
            <a:off x="4452483" y="5637705"/>
            <a:ext cx="1811655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-5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1000" b="1" spc="-30" dirty="0">
                <a:solidFill>
                  <a:srgbClr val="333333"/>
                </a:solidFill>
                <a:latin typeface="Tahoma"/>
                <a:cs typeface="Tahoma"/>
              </a:rPr>
              <a:t>d</a:t>
            </a:r>
            <a:r>
              <a:rPr sz="1000" b="1" spc="-45" dirty="0">
                <a:solidFill>
                  <a:srgbClr val="333333"/>
                </a:solidFill>
                <a:latin typeface="Tahoma"/>
                <a:cs typeface="Tahoma"/>
              </a:rPr>
              <a:t>uc</a:t>
            </a:r>
            <a:r>
              <a:rPr sz="1000" b="1" spc="-20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1000" b="1" spc="25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1000" b="1" spc="-10" dirty="0">
                <a:solidFill>
                  <a:srgbClr val="333333"/>
                </a:solidFill>
                <a:latin typeface="Tahoma"/>
                <a:cs typeface="Tahoma"/>
              </a:rPr>
              <a:t>i</a:t>
            </a:r>
            <a:r>
              <a:rPr sz="1000" b="1" spc="-30" dirty="0">
                <a:solidFill>
                  <a:srgbClr val="333333"/>
                </a:solidFill>
                <a:latin typeface="Tahoma"/>
                <a:cs typeface="Tahoma"/>
              </a:rPr>
              <a:t>o</a:t>
            </a:r>
            <a:r>
              <a:rPr sz="1000" b="1" spc="-40" dirty="0">
                <a:solidFill>
                  <a:srgbClr val="333333"/>
                </a:solidFill>
                <a:latin typeface="Tahoma"/>
                <a:cs typeface="Tahoma"/>
              </a:rPr>
              <a:t>n</a:t>
            </a:r>
            <a:r>
              <a:rPr sz="1000" b="1" spc="-7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000" b="1" spc="20" dirty="0">
                <a:solidFill>
                  <a:srgbClr val="333333"/>
                </a:solidFill>
                <a:latin typeface="Tahoma"/>
                <a:cs typeface="Tahoma"/>
              </a:rPr>
              <a:t>ﬁ</a:t>
            </a:r>
            <a:r>
              <a:rPr sz="1000" b="1" spc="-35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1000" b="1" spc="-10" dirty="0">
                <a:solidFill>
                  <a:srgbClr val="333333"/>
                </a:solidFill>
                <a:latin typeface="Tahoma"/>
                <a:cs typeface="Tahoma"/>
              </a:rPr>
              <a:t>l</a:t>
            </a:r>
            <a:r>
              <a:rPr sz="1000" b="1" spc="-25" dirty="0">
                <a:solidFill>
                  <a:srgbClr val="333333"/>
                </a:solidFill>
                <a:latin typeface="Tahoma"/>
                <a:cs typeface="Tahoma"/>
              </a:rPr>
              <a:t>d</a:t>
            </a:r>
            <a:r>
              <a:rPr sz="1000" b="1" spc="-7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000" b="1" spc="-45" dirty="0">
                <a:solidFill>
                  <a:srgbClr val="333333"/>
                </a:solidFill>
                <a:latin typeface="Tahoma"/>
                <a:cs typeface="Tahoma"/>
              </a:rPr>
              <a:t>w</a:t>
            </a:r>
            <a:r>
              <a:rPr sz="1000" b="1" spc="-10" dirty="0">
                <a:solidFill>
                  <a:srgbClr val="333333"/>
                </a:solidFill>
                <a:latin typeface="Tahoma"/>
                <a:cs typeface="Tahoma"/>
              </a:rPr>
              <a:t>i</a:t>
            </a:r>
            <a:r>
              <a:rPr sz="1000" b="1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r>
              <a:rPr sz="1000" b="1" spc="-30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1000" b="1" spc="-7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000" b="1" spc="-20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1000" b="1" spc="25" dirty="0">
                <a:solidFill>
                  <a:srgbClr val="333333"/>
                </a:solidFill>
                <a:latin typeface="Tahoma"/>
                <a:cs typeface="Tahoma"/>
              </a:rPr>
              <a:t>tt</a:t>
            </a:r>
            <a:r>
              <a:rPr sz="1000" b="1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1000" b="1" spc="-10" dirty="0">
                <a:solidFill>
                  <a:srgbClr val="333333"/>
                </a:solidFill>
                <a:latin typeface="Tahoma"/>
                <a:cs typeface="Tahoma"/>
              </a:rPr>
              <a:t>i</a:t>
            </a:r>
            <a:r>
              <a:rPr sz="1000" b="1" spc="25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1000" b="1" spc="-10" dirty="0">
                <a:solidFill>
                  <a:srgbClr val="333333"/>
                </a:solidFill>
                <a:latin typeface="Tahoma"/>
                <a:cs typeface="Tahoma"/>
              </a:rPr>
              <a:t>i</a:t>
            </a:r>
            <a:r>
              <a:rPr sz="1000" b="1" spc="-30" dirty="0">
                <a:solidFill>
                  <a:srgbClr val="333333"/>
                </a:solidFill>
                <a:latin typeface="Tahoma"/>
                <a:cs typeface="Tahoma"/>
              </a:rPr>
              <a:t>o</a:t>
            </a:r>
            <a:r>
              <a:rPr sz="1000" b="1" spc="-40" dirty="0">
                <a:solidFill>
                  <a:srgbClr val="333333"/>
                </a:solidFill>
                <a:latin typeface="Tahoma"/>
                <a:cs typeface="Tahoma"/>
              </a:rPr>
              <a:t>n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3951" y="577850"/>
            <a:ext cx="1391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1800" spc="-6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800" spc="-2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800" spc="-8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800" spc="-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800" spc="3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800" spc="-90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1800" spc="7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800" spc="3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800" spc="-80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1800" spc="-2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00187" y="1128712"/>
            <a:ext cx="1428750" cy="666750"/>
          </a:xfrm>
          <a:custGeom>
            <a:avLst/>
            <a:gdLst/>
            <a:ahLst/>
            <a:cxnLst/>
            <a:rect l="l" t="t" r="r" b="b"/>
            <a:pathLst>
              <a:path w="1428750" h="666750">
                <a:moveTo>
                  <a:pt x="1428750" y="666750"/>
                </a:moveTo>
                <a:lnTo>
                  <a:pt x="0" y="666750"/>
                </a:lnTo>
                <a:lnTo>
                  <a:pt x="0" y="0"/>
                </a:lnTo>
                <a:lnTo>
                  <a:pt x="1428750" y="0"/>
                </a:lnTo>
                <a:lnTo>
                  <a:pt x="1428750" y="66675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158755"/>
              </p:ext>
            </p:extLst>
          </p:nvPr>
        </p:nvGraphicFramePr>
        <p:xfrm>
          <a:off x="2898094" y="1125882"/>
          <a:ext cx="5676900" cy="705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0175"/>
                <a:gridCol w="1447800"/>
                <a:gridCol w="1447800"/>
                <a:gridCol w="1381125"/>
              </a:tblGrid>
              <a:tr h="676275">
                <a:tc>
                  <a:txBody>
                    <a:bodyPr/>
                    <a:lstStyle/>
                    <a:p>
                      <a:pPr marL="57150" marR="92710">
                        <a:lnSpc>
                          <a:spcPct val="114599"/>
                        </a:lnSpc>
                        <a:spcBef>
                          <a:spcPts val="590"/>
                        </a:spcBef>
                      </a:pPr>
                      <a:r>
                        <a:rPr sz="900" spc="-5" dirty="0">
                          <a:latin typeface="Lucida Sans Unicode"/>
                          <a:cs typeface="Lucida Sans Unicode"/>
                        </a:rPr>
                        <a:t>Activ</a:t>
                      </a:r>
                      <a:r>
                        <a:rPr sz="900" dirty="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900" spc="-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latin typeface="Lucida Sans Unicode"/>
                          <a:cs typeface="Lucida Sans Unicode"/>
                        </a:rPr>
                        <a:t>employees</a:t>
                      </a:r>
                      <a:r>
                        <a:rPr sz="900" dirty="0">
                          <a:latin typeface="Lucida Sans Unicode"/>
                          <a:cs typeface="Lucida Sans Unicode"/>
                        </a:rPr>
                        <a:t>,</a:t>
                      </a:r>
                      <a:r>
                        <a:rPr sz="900" spc="-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latin typeface="Lucida Sans Unicode"/>
                          <a:cs typeface="Lucida Sans Unicode"/>
                        </a:rPr>
                        <a:t>Age</a:t>
                      </a:r>
                      <a:r>
                        <a:rPr sz="900" dirty="0">
                          <a:latin typeface="Lucida Sans Unicode"/>
                          <a:cs typeface="Lucida Sans Unicode"/>
                        </a:rPr>
                        <a:t>,  </a:t>
                      </a:r>
                      <a:r>
                        <a:rPr sz="900" spc="-5" dirty="0">
                          <a:latin typeface="Lucida Sans Unicode"/>
                          <a:cs typeface="Lucida Sans Unicode"/>
                        </a:rPr>
                        <a:t>Attritio</a:t>
                      </a:r>
                      <a:r>
                        <a:rPr sz="900" dirty="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900" spc="-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latin typeface="Lucida Sans Unicode"/>
                          <a:cs typeface="Lucida Sans Unicode"/>
                        </a:rPr>
                        <a:t>coun</a:t>
                      </a:r>
                      <a:r>
                        <a:rPr sz="900" dirty="0"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sz="900" spc="-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dirty="0">
                          <a:latin typeface="Lucida Sans Unicode"/>
                          <a:cs typeface="Lucida Sans Unicode"/>
                        </a:rPr>
                        <a:t>,</a:t>
                      </a:r>
                      <a:r>
                        <a:rPr sz="900" spc="-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latin typeface="Lucida Sans Unicode"/>
                          <a:cs typeface="Lucida Sans Unicode"/>
                        </a:rPr>
                        <a:t>Dail</a:t>
                      </a:r>
                      <a:r>
                        <a:rPr sz="900" dirty="0">
                          <a:latin typeface="Lucida Sans Unicode"/>
                          <a:cs typeface="Lucida Sans Unicode"/>
                        </a:rPr>
                        <a:t>y  </a:t>
                      </a:r>
                      <a:r>
                        <a:rPr sz="900" spc="-5" dirty="0">
                          <a:latin typeface="Lucida Sans Unicode"/>
                          <a:cs typeface="Lucida Sans Unicode"/>
                        </a:rPr>
                        <a:t>Rate</a:t>
                      </a:r>
                      <a:r>
                        <a:rPr sz="900" dirty="0">
                          <a:latin typeface="Lucida Sans Unicode"/>
                          <a:cs typeface="Lucida Sans Unicode"/>
                        </a:rPr>
                        <a:t>,</a:t>
                      </a:r>
                      <a:r>
                        <a:rPr sz="900" spc="-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latin typeface="Lucida Sans Unicode"/>
                          <a:cs typeface="Lucida Sans Unicode"/>
                        </a:rPr>
                        <a:t>Employe</a:t>
                      </a:r>
                      <a:r>
                        <a:rPr sz="900" dirty="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900" spc="-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latin typeface="Lucida Sans Unicode"/>
                          <a:cs typeface="Lucida Sans Unicode"/>
                        </a:rPr>
                        <a:t>Coun.</a:t>
                      </a:r>
                      <a:r>
                        <a:rPr sz="900" dirty="0">
                          <a:latin typeface="Lucida Sans Unicode"/>
                          <a:cs typeface="Lucida Sans Unicode"/>
                        </a:rPr>
                        <a:t>.</a:t>
                      </a:r>
                    </a:p>
                  </a:txBody>
                  <a:tcPr marL="0" marR="0" marT="74930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109220">
                        <a:lnSpc>
                          <a:spcPct val="114599"/>
                        </a:lnSpc>
                        <a:spcBef>
                          <a:spcPts val="590"/>
                        </a:spcBef>
                      </a:pP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Su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sz="900" spc="-9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f</a:t>
                      </a:r>
                      <a:r>
                        <a:rPr sz="900" spc="-9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Attritio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900" spc="-9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coun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t 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an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d</a:t>
                      </a:r>
                      <a:r>
                        <a:rPr sz="900" spc="-9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su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sz="900" spc="-9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f</a:t>
                      </a:r>
                      <a:r>
                        <a:rPr sz="900" spc="-9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Attritio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n 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coun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sz="900" spc="1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fo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900" spc="-9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eac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h</a:t>
                      </a:r>
                      <a:r>
                        <a:rPr sz="900" spc="-9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Gende.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.</a:t>
                      </a:r>
                      <a:endParaRPr sz="9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749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155575">
                        <a:lnSpc>
                          <a:spcPct val="114599"/>
                        </a:lnSpc>
                        <a:spcBef>
                          <a:spcPts val="590"/>
                        </a:spcBef>
                      </a:pP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%</a:t>
                      </a:r>
                      <a:r>
                        <a:rPr sz="900" spc="-9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f</a:t>
                      </a:r>
                      <a:r>
                        <a:rPr sz="900" spc="-9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Tota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sz="900" spc="-9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Attritio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n 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coun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sz="900" spc="-9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.</a:t>
                      </a:r>
                      <a:r>
                        <a:rPr sz="900" spc="1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Colo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900" spc="-9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show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s 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detail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900" spc="-9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abou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sz="900" spc="-9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Depart.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.</a:t>
                      </a:r>
                      <a:endParaRPr sz="9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749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04139" marR="59055">
                        <a:lnSpc>
                          <a:spcPct val="114599"/>
                        </a:lnSpc>
                        <a:spcBef>
                          <a:spcPts val="590"/>
                        </a:spcBef>
                      </a:pP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Su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sz="900" spc="-9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f</a:t>
                      </a:r>
                      <a:r>
                        <a:rPr sz="900" spc="-9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Employe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e 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Coun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sz="900" spc="-9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fo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900" spc="-9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eac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h</a:t>
                      </a:r>
                      <a:r>
                        <a:rPr sz="900" spc="-9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Ag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e 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(bin)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.</a:t>
                      </a:r>
                      <a:r>
                        <a:rPr sz="900" spc="1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Colo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900" spc="-9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show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900" spc="-9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su.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.</a:t>
                      </a:r>
                      <a:endParaRPr sz="9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74930" marB="0">
                    <a:lnL w="28575">
                      <a:solidFill>
                        <a:srgbClr val="FFFFFF"/>
                      </a:solidFill>
                      <a:prstDash val="solid"/>
                    </a:lnL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533400" y="1752600"/>
            <a:ext cx="3238500" cy="85725"/>
            <a:chOff x="533400" y="1752600"/>
            <a:chExt cx="3238500" cy="85725"/>
          </a:xfrm>
        </p:grpSpPr>
        <p:sp>
          <p:nvSpPr>
            <p:cNvPr id="6" name="object 6"/>
            <p:cNvSpPr/>
            <p:nvPr/>
          </p:nvSpPr>
          <p:spPr>
            <a:xfrm>
              <a:off x="571500" y="1752600"/>
              <a:ext cx="3152775" cy="85725"/>
            </a:xfrm>
            <a:custGeom>
              <a:avLst/>
              <a:gdLst/>
              <a:ahLst/>
              <a:cxnLst/>
              <a:rect l="l" t="t" r="r" b="b"/>
              <a:pathLst>
                <a:path w="3152775" h="85725">
                  <a:moveTo>
                    <a:pt x="3152775" y="85725"/>
                  </a:moveTo>
                  <a:lnTo>
                    <a:pt x="0" y="85725"/>
                  </a:lnTo>
                  <a:lnTo>
                    <a:pt x="0" y="0"/>
                  </a:lnTo>
                  <a:lnTo>
                    <a:pt x="3152775" y="0"/>
                  </a:lnTo>
                  <a:lnTo>
                    <a:pt x="3152775" y="85725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752600"/>
              <a:ext cx="85725" cy="857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6175" y="1752600"/>
              <a:ext cx="85725" cy="85725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533400" y="1885950"/>
            <a:ext cx="9309100" cy="6191250"/>
          </a:xfrm>
          <a:custGeom>
            <a:avLst/>
            <a:gdLst/>
            <a:ahLst/>
            <a:cxnLst/>
            <a:rect l="l" t="t" r="r" b="b"/>
            <a:pathLst>
              <a:path w="5715000" h="3257550">
                <a:moveTo>
                  <a:pt x="5715000" y="3257550"/>
                </a:moveTo>
                <a:lnTo>
                  <a:pt x="0" y="3257550"/>
                </a:lnTo>
                <a:lnTo>
                  <a:pt x="0" y="0"/>
                </a:lnTo>
                <a:lnTo>
                  <a:pt x="5715000" y="0"/>
                </a:lnTo>
                <a:lnTo>
                  <a:pt x="5715000" y="325755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495478"/>
              </p:ext>
            </p:extLst>
          </p:nvPr>
        </p:nvGraphicFramePr>
        <p:xfrm>
          <a:off x="609600" y="1962150"/>
          <a:ext cx="4012562" cy="3286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25"/>
                <a:gridCol w="409575"/>
                <a:gridCol w="314325"/>
                <a:gridCol w="349885"/>
                <a:gridCol w="384175"/>
                <a:gridCol w="466089"/>
                <a:gridCol w="277494"/>
                <a:gridCol w="367030"/>
                <a:gridCol w="367029"/>
                <a:gridCol w="305435"/>
              </a:tblGrid>
              <a:tr h="221456"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Activ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900" spc="-9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empl.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.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rowSpan="8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8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8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rowSpan="8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0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rowSpan="10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0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rowSpan="10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spc="-2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Age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Attritio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900" spc="-9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co.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.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Dail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y</a:t>
                      </a:r>
                      <a:r>
                        <a:rPr sz="900" spc="-9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Rat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e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Employe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900" spc="-9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C.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.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Hourl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y</a:t>
                      </a:r>
                      <a:r>
                        <a:rPr sz="900" spc="-9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Rat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e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Jo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b</a:t>
                      </a:r>
                      <a:r>
                        <a:rPr sz="900" spc="-9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Involve.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.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Monthl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y</a:t>
                      </a:r>
                      <a:r>
                        <a:rPr sz="900" spc="-9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Inc.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.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Monthl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y</a:t>
                      </a:r>
                      <a:r>
                        <a:rPr sz="900" spc="-9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Ra.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.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</a:tr>
              <a:tr h="1143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29568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71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Standar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d</a:t>
                      </a:r>
                      <a:r>
                        <a:rPr sz="900" spc="-9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H.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.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</a:tr>
              <a:tr h="413544"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attritio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900" spc="-9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co.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.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0M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62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5M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620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1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10M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  <a:p>
                      <a:pPr marL="38862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900" spc="-1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Value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620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1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15M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620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1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20M</a:t>
                      </a:r>
                      <a:endParaRPr sz="9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7620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1381125" y="3657600"/>
            <a:ext cx="3095625" cy="342900"/>
            <a:chOff x="1381125" y="3657600"/>
            <a:chExt cx="3095625" cy="342900"/>
          </a:xfrm>
        </p:grpSpPr>
        <p:sp>
          <p:nvSpPr>
            <p:cNvPr id="12" name="object 12"/>
            <p:cNvSpPr/>
            <p:nvPr/>
          </p:nvSpPr>
          <p:spPr>
            <a:xfrm>
              <a:off x="2114550" y="3771900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114300"/>
                  </a:lnTo>
                </a:path>
              </a:pathLst>
            </a:custGeom>
            <a:ln w="9525">
              <a:solidFill>
                <a:srgbClr val="D2B2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81125" y="3657599"/>
              <a:ext cx="3095625" cy="342900"/>
            </a:xfrm>
            <a:custGeom>
              <a:avLst/>
              <a:gdLst/>
              <a:ahLst/>
              <a:cxnLst/>
              <a:rect l="l" t="t" r="r" b="b"/>
              <a:pathLst>
                <a:path w="3095625" h="342900">
                  <a:moveTo>
                    <a:pt x="14097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409700" y="114300"/>
                  </a:lnTo>
                  <a:lnTo>
                    <a:pt x="1409700" y="0"/>
                  </a:lnTo>
                  <a:close/>
                </a:path>
                <a:path w="3095625" h="342900">
                  <a:moveTo>
                    <a:pt x="3095625" y="228600"/>
                  </a:moveTo>
                  <a:lnTo>
                    <a:pt x="0" y="228600"/>
                  </a:lnTo>
                  <a:lnTo>
                    <a:pt x="0" y="342900"/>
                  </a:lnTo>
                  <a:lnTo>
                    <a:pt x="3095625" y="342900"/>
                  </a:lnTo>
                  <a:lnTo>
                    <a:pt x="3095625" y="228600"/>
                  </a:lnTo>
                  <a:close/>
                </a:path>
              </a:pathLst>
            </a:custGeom>
            <a:solidFill>
              <a:srgbClr val="295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381125" y="2724150"/>
            <a:ext cx="171450" cy="114300"/>
          </a:xfrm>
          <a:custGeom>
            <a:avLst/>
            <a:gdLst/>
            <a:ahLst/>
            <a:cxnLst/>
            <a:rect l="l" t="t" r="r" b="b"/>
            <a:pathLst>
              <a:path w="171450" h="114300">
                <a:moveTo>
                  <a:pt x="171450" y="114300"/>
                </a:moveTo>
                <a:lnTo>
                  <a:pt x="0" y="114300"/>
                </a:lnTo>
                <a:lnTo>
                  <a:pt x="0" y="0"/>
                </a:lnTo>
                <a:lnTo>
                  <a:pt x="171450" y="0"/>
                </a:lnTo>
                <a:lnTo>
                  <a:pt x="171450" y="114300"/>
                </a:lnTo>
                <a:close/>
              </a:path>
            </a:pathLst>
          </a:custGeom>
          <a:solidFill>
            <a:srgbClr val="295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73600" y="2035175"/>
            <a:ext cx="884555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sz="900" spc="15" dirty="0">
                <a:solidFill>
                  <a:srgbClr val="292929"/>
                </a:solidFill>
                <a:latin typeface="Lucida Sans Unicode"/>
                <a:cs typeface="Lucida Sans Unicode"/>
              </a:rPr>
              <a:t>v</a:t>
            </a:r>
            <a:r>
              <a:rPr sz="900" spc="-35" dirty="0">
                <a:solidFill>
                  <a:srgbClr val="292929"/>
                </a:solidFill>
                <a:latin typeface="Lucida Sans Unicode"/>
                <a:cs typeface="Lucida Sans Unicode"/>
              </a:rPr>
              <a:t>g</a:t>
            </a:r>
            <a:r>
              <a:rPr sz="900" spc="-15" dirty="0">
                <a:solidFill>
                  <a:srgbClr val="292929"/>
                </a:solidFill>
                <a:latin typeface="Lucida Sans Unicode"/>
                <a:cs typeface="Lucida Sans Unicode"/>
              </a:rPr>
              <a:t>.</a:t>
            </a:r>
            <a:r>
              <a:rPr sz="900" spc="-95" dirty="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sz="900" spc="-30" dirty="0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sz="900" spc="-35" dirty="0">
                <a:solidFill>
                  <a:srgbClr val="292929"/>
                </a:solidFill>
                <a:latin typeface="Lucida Sans Unicode"/>
                <a:cs typeface="Lucida Sans Unicode"/>
              </a:rPr>
              <a:t>g</a:t>
            </a:r>
            <a:r>
              <a:rPr sz="900" spc="-5" dirty="0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endParaRPr sz="9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Lucida Sans Unicode"/>
              <a:cs typeface="Lucida Sans Unicode"/>
            </a:endParaRPr>
          </a:p>
          <a:p>
            <a:pPr marL="563245">
              <a:lnSpc>
                <a:spcPct val="100000"/>
              </a:lnSpc>
            </a:pPr>
            <a:r>
              <a:rPr sz="900" spc="-35" dirty="0">
                <a:solidFill>
                  <a:srgbClr val="333333"/>
                </a:solidFill>
                <a:latin typeface="Lucida Sans Unicode"/>
                <a:cs typeface="Lucida Sans Unicode"/>
              </a:rPr>
              <a:t>36.92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719637" y="2214562"/>
            <a:ext cx="1371600" cy="152400"/>
            <a:chOff x="4719637" y="2214562"/>
            <a:chExt cx="1371600" cy="152400"/>
          </a:xfrm>
        </p:grpSpPr>
        <p:sp>
          <p:nvSpPr>
            <p:cNvPr id="17" name="object 17"/>
            <p:cNvSpPr/>
            <p:nvPr/>
          </p:nvSpPr>
          <p:spPr>
            <a:xfrm>
              <a:off x="4724400" y="2219324"/>
              <a:ext cx="695325" cy="142875"/>
            </a:xfrm>
            <a:custGeom>
              <a:avLst/>
              <a:gdLst/>
              <a:ahLst/>
              <a:cxnLst/>
              <a:rect l="l" t="t" r="r" b="b"/>
              <a:pathLst>
                <a:path w="695325" h="142875">
                  <a:moveTo>
                    <a:pt x="695325" y="0"/>
                  </a:moveTo>
                  <a:lnTo>
                    <a:pt x="695325" y="0"/>
                  </a:lnTo>
                  <a:lnTo>
                    <a:pt x="0" y="0"/>
                  </a:lnTo>
                  <a:lnTo>
                    <a:pt x="0" y="142875"/>
                  </a:lnTo>
                  <a:lnTo>
                    <a:pt x="695325" y="142875"/>
                  </a:lnTo>
                  <a:lnTo>
                    <a:pt x="695325" y="0"/>
                  </a:lnTo>
                  <a:close/>
                </a:path>
              </a:pathLst>
            </a:custGeom>
            <a:solidFill>
              <a:srgbClr val="295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00675" y="2219324"/>
              <a:ext cx="685800" cy="142875"/>
            </a:xfrm>
            <a:custGeom>
              <a:avLst/>
              <a:gdLst/>
              <a:ahLst/>
              <a:cxnLst/>
              <a:rect l="l" t="t" r="r" b="b"/>
              <a:pathLst>
                <a:path w="685800" h="142875">
                  <a:moveTo>
                    <a:pt x="685800" y="0"/>
                  </a:moveTo>
                  <a:lnTo>
                    <a:pt x="685800" y="0"/>
                  </a:lnTo>
                  <a:lnTo>
                    <a:pt x="0" y="0"/>
                  </a:lnTo>
                  <a:lnTo>
                    <a:pt x="0" y="142875"/>
                  </a:lnTo>
                  <a:lnTo>
                    <a:pt x="685800" y="14287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295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67425" y="2219324"/>
              <a:ext cx="19050" cy="142875"/>
            </a:xfrm>
            <a:custGeom>
              <a:avLst/>
              <a:gdLst/>
              <a:ahLst/>
              <a:cxnLst/>
              <a:rect l="l" t="t" r="r" b="b"/>
              <a:pathLst>
                <a:path w="19050" h="142875">
                  <a:moveTo>
                    <a:pt x="19050" y="0"/>
                  </a:moveTo>
                  <a:lnTo>
                    <a:pt x="9525" y="0"/>
                  </a:lnTo>
                  <a:lnTo>
                    <a:pt x="0" y="0"/>
                  </a:lnTo>
                  <a:lnTo>
                    <a:pt x="0" y="142875"/>
                  </a:lnTo>
                  <a:lnTo>
                    <a:pt x="9525" y="142875"/>
                  </a:lnTo>
                  <a:lnTo>
                    <a:pt x="19050" y="14287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295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24400" y="2219325"/>
              <a:ext cx="1362075" cy="142875"/>
            </a:xfrm>
            <a:custGeom>
              <a:avLst/>
              <a:gdLst/>
              <a:ahLst/>
              <a:cxnLst/>
              <a:rect l="l" t="t" r="r" b="b"/>
              <a:pathLst>
                <a:path w="1362075" h="142875">
                  <a:moveTo>
                    <a:pt x="0" y="0"/>
                  </a:moveTo>
                  <a:lnTo>
                    <a:pt x="1362075" y="0"/>
                  </a:lnTo>
                  <a:lnTo>
                    <a:pt x="1362075" y="142875"/>
                  </a:lnTo>
                  <a:lnTo>
                    <a:pt x="0" y="1428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ABA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3951" y="577850"/>
            <a:ext cx="1391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1800" spc="-6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800" spc="-2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800" spc="-8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800" spc="-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800" spc="3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800" spc="-90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1800" spc="7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800" spc="3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800" spc="-80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1800" spc="-2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100" y="1030061"/>
            <a:ext cx="1428750" cy="666750"/>
          </a:xfrm>
          <a:custGeom>
            <a:avLst/>
            <a:gdLst/>
            <a:ahLst/>
            <a:cxnLst/>
            <a:rect l="l" t="t" r="r" b="b"/>
            <a:pathLst>
              <a:path w="1428750" h="666750">
                <a:moveTo>
                  <a:pt x="1428750" y="666750"/>
                </a:moveTo>
                <a:lnTo>
                  <a:pt x="0" y="666750"/>
                </a:lnTo>
                <a:lnTo>
                  <a:pt x="0" y="0"/>
                </a:lnTo>
                <a:lnTo>
                  <a:pt x="1428750" y="0"/>
                </a:lnTo>
                <a:lnTo>
                  <a:pt x="1428750" y="66675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614814"/>
              </p:ext>
            </p:extLst>
          </p:nvPr>
        </p:nvGraphicFramePr>
        <p:xfrm>
          <a:off x="2298700" y="928370"/>
          <a:ext cx="5676900" cy="10327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0175"/>
                <a:gridCol w="2851150"/>
                <a:gridCol w="44450"/>
                <a:gridCol w="1381125"/>
              </a:tblGrid>
              <a:tr h="676275">
                <a:tc>
                  <a:txBody>
                    <a:bodyPr/>
                    <a:lstStyle/>
                    <a:p>
                      <a:pPr marL="57150" marR="92710">
                        <a:lnSpc>
                          <a:spcPct val="114599"/>
                        </a:lnSpc>
                        <a:spcBef>
                          <a:spcPts val="590"/>
                        </a:spcBef>
                      </a:pP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Activ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900" spc="-9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employees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,</a:t>
                      </a:r>
                      <a:r>
                        <a:rPr sz="900" spc="-9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Age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, 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Attritio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900" spc="-9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coun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sz="900" spc="-9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,</a:t>
                      </a:r>
                      <a:r>
                        <a:rPr sz="900" spc="-9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Dail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y 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Rate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,</a:t>
                      </a:r>
                      <a:r>
                        <a:rPr sz="900" spc="-9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Employe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900" spc="-9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Coun.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.</a:t>
                      </a:r>
                      <a:endParaRPr sz="9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74930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109220">
                        <a:lnSpc>
                          <a:spcPct val="114599"/>
                        </a:lnSpc>
                        <a:spcBef>
                          <a:spcPts val="590"/>
                        </a:spcBef>
                      </a:pPr>
                      <a:r>
                        <a:rPr sz="900" spc="-5" dirty="0">
                          <a:latin typeface="Lucida Sans Unicode"/>
                          <a:cs typeface="Lucida Sans Unicode"/>
                        </a:rPr>
                        <a:t>Su</a:t>
                      </a:r>
                      <a:r>
                        <a:rPr sz="900" dirty="0"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sz="900" spc="-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900" dirty="0">
                          <a:latin typeface="Lucida Sans Unicode"/>
                          <a:cs typeface="Lucida Sans Unicode"/>
                        </a:rPr>
                        <a:t>f</a:t>
                      </a:r>
                      <a:r>
                        <a:rPr sz="900" spc="-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latin typeface="Lucida Sans Unicode"/>
                          <a:cs typeface="Lucida Sans Unicode"/>
                        </a:rPr>
                        <a:t>Attritio</a:t>
                      </a:r>
                      <a:r>
                        <a:rPr sz="900" dirty="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900" spc="-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latin typeface="Lucida Sans Unicode"/>
                          <a:cs typeface="Lucida Sans Unicode"/>
                        </a:rPr>
                        <a:t>coun</a:t>
                      </a:r>
                      <a:r>
                        <a:rPr sz="900" dirty="0">
                          <a:latin typeface="Lucida Sans Unicode"/>
                          <a:cs typeface="Lucida Sans Unicode"/>
                        </a:rPr>
                        <a:t>t  </a:t>
                      </a:r>
                      <a:r>
                        <a:rPr sz="900" spc="-5" dirty="0">
                          <a:latin typeface="Lucida Sans Unicode"/>
                          <a:cs typeface="Lucida Sans Unicode"/>
                        </a:rPr>
                        <a:t>an</a:t>
                      </a:r>
                      <a:r>
                        <a:rPr sz="900" dirty="0">
                          <a:latin typeface="Lucida Sans Unicode"/>
                          <a:cs typeface="Lucida Sans Unicode"/>
                        </a:rPr>
                        <a:t>d</a:t>
                      </a:r>
                      <a:r>
                        <a:rPr sz="900" spc="-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latin typeface="Lucida Sans Unicode"/>
                          <a:cs typeface="Lucida Sans Unicode"/>
                        </a:rPr>
                        <a:t>su</a:t>
                      </a:r>
                      <a:r>
                        <a:rPr sz="900" dirty="0"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sz="900" spc="-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900" dirty="0">
                          <a:latin typeface="Lucida Sans Unicode"/>
                          <a:cs typeface="Lucida Sans Unicode"/>
                        </a:rPr>
                        <a:t>f</a:t>
                      </a:r>
                      <a:r>
                        <a:rPr sz="900" spc="-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latin typeface="Lucida Sans Unicode"/>
                          <a:cs typeface="Lucida Sans Unicode"/>
                        </a:rPr>
                        <a:t>Attritio</a:t>
                      </a:r>
                      <a:r>
                        <a:rPr sz="900" dirty="0">
                          <a:latin typeface="Lucida Sans Unicode"/>
                          <a:cs typeface="Lucida Sans Unicode"/>
                        </a:rPr>
                        <a:t>n  </a:t>
                      </a:r>
                      <a:r>
                        <a:rPr sz="900" spc="-5" dirty="0">
                          <a:latin typeface="Lucida Sans Unicode"/>
                          <a:cs typeface="Lucida Sans Unicode"/>
                        </a:rPr>
                        <a:t>coun</a:t>
                      </a:r>
                      <a:r>
                        <a:rPr sz="900" dirty="0"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sz="900" spc="1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latin typeface="Lucida Sans Unicode"/>
                          <a:cs typeface="Lucida Sans Unicode"/>
                        </a:rPr>
                        <a:t>fo</a:t>
                      </a:r>
                      <a:r>
                        <a:rPr sz="90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900" spc="-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latin typeface="Lucida Sans Unicode"/>
                          <a:cs typeface="Lucida Sans Unicode"/>
                        </a:rPr>
                        <a:t>eac</a:t>
                      </a:r>
                      <a:r>
                        <a:rPr sz="900" dirty="0">
                          <a:latin typeface="Lucida Sans Unicode"/>
                          <a:cs typeface="Lucida Sans Unicode"/>
                        </a:rPr>
                        <a:t>h</a:t>
                      </a:r>
                      <a:r>
                        <a:rPr sz="900" spc="-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latin typeface="Lucida Sans Unicode"/>
                          <a:cs typeface="Lucida Sans Unicode"/>
                        </a:rPr>
                        <a:t>Gende.</a:t>
                      </a:r>
                      <a:r>
                        <a:rPr sz="900" dirty="0">
                          <a:latin typeface="Lucida Sans Unicode"/>
                          <a:cs typeface="Lucida Sans Unicode"/>
                        </a:rPr>
                        <a:t>.</a:t>
                      </a:r>
                    </a:p>
                  </a:txBody>
                  <a:tcPr marL="0" marR="0" marT="749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155575">
                        <a:lnSpc>
                          <a:spcPct val="114599"/>
                        </a:lnSpc>
                        <a:spcBef>
                          <a:spcPts val="590"/>
                        </a:spcBef>
                      </a:pP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%</a:t>
                      </a:r>
                      <a:r>
                        <a:rPr sz="900" spc="-9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f</a:t>
                      </a:r>
                      <a:r>
                        <a:rPr sz="900" spc="-9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Tota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sz="900" spc="-9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Attritio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n 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coun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sz="900" spc="-9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.</a:t>
                      </a:r>
                      <a:r>
                        <a:rPr sz="900" spc="1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Colo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900" spc="-9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show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s 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detail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900" spc="-9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abou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sz="900" spc="-9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Depart.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.</a:t>
                      </a:r>
                      <a:endParaRPr sz="9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749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04139" marR="59055">
                        <a:lnSpc>
                          <a:spcPct val="114599"/>
                        </a:lnSpc>
                        <a:spcBef>
                          <a:spcPts val="590"/>
                        </a:spcBef>
                      </a:pP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Su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sz="900" spc="-9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f</a:t>
                      </a:r>
                      <a:r>
                        <a:rPr sz="900" spc="-9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Employe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e 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Coun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sz="900" spc="-9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fo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900" spc="-9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eac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h</a:t>
                      </a:r>
                      <a:r>
                        <a:rPr sz="900" spc="-9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Ag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e 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(bin)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.</a:t>
                      </a:r>
                      <a:r>
                        <a:rPr sz="900" spc="1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Colo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900" spc="-9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show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900" spc="-9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su.</a:t>
                      </a:r>
                      <a:r>
                        <a:rPr sz="900" dirty="0">
                          <a:solidFill>
                            <a:srgbClr val="757575"/>
                          </a:solidFill>
                          <a:latin typeface="Lucida Sans Unicode"/>
                          <a:cs typeface="Lucida Sans Unicode"/>
                        </a:rPr>
                        <a:t>.</a:t>
                      </a:r>
                      <a:endParaRPr sz="9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74930" marB="0">
                    <a:lnL w="28575">
                      <a:solidFill>
                        <a:srgbClr val="FFFFFF"/>
                      </a:solidFill>
                      <a:prstDash val="solid"/>
                    </a:lnL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533400" y="1752600"/>
            <a:ext cx="3238500" cy="85725"/>
            <a:chOff x="533400" y="1752600"/>
            <a:chExt cx="3238500" cy="85725"/>
          </a:xfrm>
        </p:grpSpPr>
        <p:sp>
          <p:nvSpPr>
            <p:cNvPr id="6" name="object 6"/>
            <p:cNvSpPr/>
            <p:nvPr/>
          </p:nvSpPr>
          <p:spPr>
            <a:xfrm>
              <a:off x="571500" y="1752600"/>
              <a:ext cx="3152775" cy="85725"/>
            </a:xfrm>
            <a:custGeom>
              <a:avLst/>
              <a:gdLst/>
              <a:ahLst/>
              <a:cxnLst/>
              <a:rect l="l" t="t" r="r" b="b"/>
              <a:pathLst>
                <a:path w="3152775" h="85725">
                  <a:moveTo>
                    <a:pt x="3152775" y="85725"/>
                  </a:moveTo>
                  <a:lnTo>
                    <a:pt x="0" y="85725"/>
                  </a:lnTo>
                  <a:lnTo>
                    <a:pt x="0" y="0"/>
                  </a:lnTo>
                  <a:lnTo>
                    <a:pt x="3152775" y="0"/>
                  </a:lnTo>
                  <a:lnTo>
                    <a:pt x="3152775" y="85725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752600"/>
              <a:ext cx="85725" cy="857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6175" y="1752600"/>
              <a:ext cx="85725" cy="85725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533400" y="1885950"/>
            <a:ext cx="9461500" cy="6343650"/>
          </a:xfrm>
          <a:custGeom>
            <a:avLst/>
            <a:gdLst/>
            <a:ahLst/>
            <a:cxnLst/>
            <a:rect l="l" t="t" r="r" b="b"/>
            <a:pathLst>
              <a:path w="5715000" h="3257550">
                <a:moveTo>
                  <a:pt x="5715000" y="3257550"/>
                </a:moveTo>
                <a:lnTo>
                  <a:pt x="0" y="3257550"/>
                </a:lnTo>
                <a:lnTo>
                  <a:pt x="0" y="0"/>
                </a:lnTo>
                <a:lnTo>
                  <a:pt x="5715000" y="0"/>
                </a:lnTo>
                <a:lnTo>
                  <a:pt x="5715000" y="325755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04837" y="1962150"/>
          <a:ext cx="4019550" cy="30954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638550"/>
              </a:tblGrid>
              <a:tr h="5214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900" spc="-2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Gen..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Attritio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900" spc="-9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coun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  <a:tabLst>
                          <a:tab pos="3543300" algn="l"/>
                        </a:tabLst>
                      </a:pPr>
                      <a:r>
                        <a:rPr sz="900" spc="-3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0	1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6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CACACA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</a:tr>
              <a:tr h="259556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746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900" spc="-2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Fem..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CACACA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ACAC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ACACA"/>
                      </a:solidFill>
                      <a:prstDash val="solid"/>
                    </a:lnT>
                    <a:lnB w="9525">
                      <a:solidFill>
                        <a:srgbClr val="1A1A1A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</a:tr>
              <a:tr h="5048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CACACA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550" spc="-40" dirty="0">
                          <a:latin typeface="Lucida Sans Unicode"/>
                          <a:cs typeface="Lucida Sans Unicode"/>
                        </a:rPr>
                        <a:t>87</a:t>
                      </a:r>
                      <a:endParaRPr sz="155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6525" marB="0">
                    <a:lnL w="9525">
                      <a:solidFill>
                        <a:srgbClr val="CACAC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1A1A1A"/>
                      </a:solidFill>
                      <a:prstDash val="solid"/>
                    </a:lnT>
                    <a:lnB w="9525">
                      <a:solidFill>
                        <a:srgbClr val="1A1A1A"/>
                      </a:solidFill>
                      <a:prstDash val="solid"/>
                    </a:lnB>
                    <a:solidFill>
                      <a:srgbClr val="CAD7E4"/>
                    </a:solidFill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CACACA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ACAC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1A1A1A"/>
                      </a:solidFill>
                      <a:prstDash val="solid"/>
                    </a:lnT>
                    <a:lnB w="9525">
                      <a:solidFill>
                        <a:srgbClr val="1A1A1A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</a:tr>
              <a:tr h="25717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900" spc="1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Male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CACACA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CACAC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1A1A1A"/>
                      </a:solidFill>
                      <a:prstDash val="solid"/>
                    </a:lnT>
                    <a:lnB w="9525">
                      <a:solidFill>
                        <a:srgbClr val="1A1A1A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</a:tr>
              <a:tr h="5048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CACACA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550" spc="-40" dirty="0">
                          <a:latin typeface="Lucida Sans Unicode"/>
                          <a:cs typeface="Lucida Sans Unicode"/>
                        </a:rPr>
                        <a:t>150</a:t>
                      </a:r>
                      <a:endParaRPr sz="155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6525" marB="0">
                    <a:lnL w="9525">
                      <a:solidFill>
                        <a:srgbClr val="CACAC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1A1A1A"/>
                      </a:solidFill>
                      <a:prstDash val="solid"/>
                    </a:lnT>
                    <a:lnB w="9525">
                      <a:solidFill>
                        <a:srgbClr val="1A1A1A"/>
                      </a:solidFill>
                      <a:prstDash val="solid"/>
                    </a:lnB>
                    <a:solidFill>
                      <a:srgbClr val="FADDC0"/>
                    </a:solidFill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CACACA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ACAC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1A1A1A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tabLst>
                          <a:tab pos="3543300" algn="l"/>
                        </a:tabLst>
                      </a:pPr>
                      <a:r>
                        <a:rPr sz="900" spc="-3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0	1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9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Attritio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900" spc="-9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coun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62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ACACA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4719637" y="2205037"/>
            <a:ext cx="123825" cy="314325"/>
            <a:chOff x="4719637" y="2205037"/>
            <a:chExt cx="123825" cy="314325"/>
          </a:xfrm>
        </p:grpSpPr>
        <p:sp>
          <p:nvSpPr>
            <p:cNvPr id="12" name="object 12"/>
            <p:cNvSpPr/>
            <p:nvPr/>
          </p:nvSpPr>
          <p:spPr>
            <a:xfrm>
              <a:off x="4724400" y="220980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114300" y="0"/>
                  </a:lnTo>
                  <a:lnTo>
                    <a:pt x="114300" y="114300"/>
                  </a:lnTo>
                  <a:close/>
                </a:path>
              </a:pathLst>
            </a:custGeom>
            <a:solidFill>
              <a:srgbClr val="4D78A6">
                <a:alpha val="2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24400" y="220980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114300" y="0"/>
                  </a:lnTo>
                  <a:lnTo>
                    <a:pt x="114300" y="114300"/>
                  </a:lnTo>
                  <a:lnTo>
                    <a:pt x="0" y="1143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24400" y="240030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114300" y="0"/>
                  </a:lnTo>
                  <a:lnTo>
                    <a:pt x="114300" y="114300"/>
                  </a:lnTo>
                  <a:close/>
                </a:path>
              </a:pathLst>
            </a:custGeom>
            <a:solidFill>
              <a:srgbClr val="F18D2A">
                <a:alpha val="2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24400" y="240030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114300" y="0"/>
                  </a:lnTo>
                  <a:lnTo>
                    <a:pt x="114300" y="114300"/>
                  </a:lnTo>
                  <a:lnTo>
                    <a:pt x="0" y="1143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683125" y="1981835"/>
            <a:ext cx="614680" cy="5588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900" spc="-20" dirty="0">
                <a:solidFill>
                  <a:srgbClr val="292929"/>
                </a:solidFill>
                <a:latin typeface="Lucida Sans Unicode"/>
                <a:cs typeface="Lucida Sans Unicode"/>
              </a:rPr>
              <a:t>Gender1</a:t>
            </a:r>
            <a:endParaRPr sz="900">
              <a:latin typeface="Lucida Sans Unicode"/>
              <a:cs typeface="Lucida Sans Unicode"/>
            </a:endParaRPr>
          </a:p>
          <a:p>
            <a:pPr marL="212725">
              <a:lnSpc>
                <a:spcPct val="100000"/>
              </a:lnSpc>
              <a:spcBef>
                <a:spcPts val="270"/>
              </a:spcBef>
            </a:pPr>
            <a:r>
              <a:rPr sz="900" spc="-10" dirty="0">
                <a:solidFill>
                  <a:srgbClr val="333333"/>
                </a:solidFill>
                <a:latin typeface="Lucida Sans Unicode"/>
                <a:cs typeface="Lucida Sans Unicode"/>
              </a:rPr>
              <a:t>Female</a:t>
            </a:r>
            <a:endParaRPr sz="900">
              <a:latin typeface="Lucida Sans Unicode"/>
              <a:cs typeface="Lucida Sans Unicode"/>
            </a:endParaRPr>
          </a:p>
          <a:p>
            <a:pPr marL="212725">
              <a:lnSpc>
                <a:spcPct val="100000"/>
              </a:lnSpc>
              <a:spcBef>
                <a:spcPts val="420"/>
              </a:spcBef>
            </a:pPr>
            <a:r>
              <a:rPr sz="900" spc="10" dirty="0">
                <a:solidFill>
                  <a:srgbClr val="333333"/>
                </a:solidFill>
                <a:latin typeface="Lucida Sans Unicode"/>
                <a:cs typeface="Lucida Sans Unicode"/>
              </a:rPr>
              <a:t>Male</a:t>
            </a:r>
            <a:endParaRPr sz="9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200"/>
            <a:ext cx="9144000" cy="6858000"/>
            <a:chOff x="457200" y="45720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457200" y="45720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6858000"/>
                  </a:lnTo>
                  <a:close/>
                </a:path>
              </a:pathLst>
            </a:custGeom>
            <a:solidFill>
              <a:srgbClr val="F9F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24350" y="1774953"/>
              <a:ext cx="868680" cy="1301750"/>
            </a:xfrm>
            <a:custGeom>
              <a:avLst/>
              <a:gdLst/>
              <a:ahLst/>
              <a:cxnLst/>
              <a:rect l="l" t="t" r="r" b="b"/>
              <a:pathLst>
                <a:path w="868679" h="1301750">
                  <a:moveTo>
                    <a:pt x="752492" y="1301636"/>
                  </a:moveTo>
                  <a:lnTo>
                    <a:pt x="0" y="868233"/>
                  </a:lnTo>
                  <a:lnTo>
                    <a:pt x="0" y="0"/>
                  </a:lnTo>
                  <a:lnTo>
                    <a:pt x="47637" y="1284"/>
                  </a:lnTo>
                  <a:lnTo>
                    <a:pt x="94603" y="5094"/>
                  </a:lnTo>
                  <a:lnTo>
                    <a:pt x="140832" y="11363"/>
                  </a:lnTo>
                  <a:lnTo>
                    <a:pt x="186256" y="20025"/>
                  </a:lnTo>
                  <a:lnTo>
                    <a:pt x="230810" y="31014"/>
                  </a:lnTo>
                  <a:lnTo>
                    <a:pt x="274429" y="44263"/>
                  </a:lnTo>
                  <a:lnTo>
                    <a:pt x="317044" y="59706"/>
                  </a:lnTo>
                  <a:lnTo>
                    <a:pt x="358591" y="77277"/>
                  </a:lnTo>
                  <a:lnTo>
                    <a:pt x="399003" y="96910"/>
                  </a:lnTo>
                  <a:lnTo>
                    <a:pt x="438214" y="118539"/>
                  </a:lnTo>
                  <a:lnTo>
                    <a:pt x="476157" y="142097"/>
                  </a:lnTo>
                  <a:lnTo>
                    <a:pt x="512767" y="167518"/>
                  </a:lnTo>
                  <a:lnTo>
                    <a:pt x="547977" y="194737"/>
                  </a:lnTo>
                  <a:lnTo>
                    <a:pt x="581722" y="223686"/>
                  </a:lnTo>
                  <a:lnTo>
                    <a:pt x="613934" y="254299"/>
                  </a:lnTo>
                  <a:lnTo>
                    <a:pt x="644547" y="286511"/>
                  </a:lnTo>
                  <a:lnTo>
                    <a:pt x="673496" y="320256"/>
                  </a:lnTo>
                  <a:lnTo>
                    <a:pt x="700715" y="355466"/>
                  </a:lnTo>
                  <a:lnTo>
                    <a:pt x="726136" y="392076"/>
                  </a:lnTo>
                  <a:lnTo>
                    <a:pt x="749694" y="430019"/>
                  </a:lnTo>
                  <a:lnTo>
                    <a:pt x="771323" y="469230"/>
                  </a:lnTo>
                  <a:lnTo>
                    <a:pt x="790956" y="509642"/>
                  </a:lnTo>
                  <a:lnTo>
                    <a:pt x="808527" y="551189"/>
                  </a:lnTo>
                  <a:lnTo>
                    <a:pt x="823970" y="593804"/>
                  </a:lnTo>
                  <a:lnTo>
                    <a:pt x="837219" y="637422"/>
                  </a:lnTo>
                  <a:lnTo>
                    <a:pt x="848208" y="681977"/>
                  </a:lnTo>
                  <a:lnTo>
                    <a:pt x="856870" y="727401"/>
                  </a:lnTo>
                  <a:lnTo>
                    <a:pt x="863139" y="773630"/>
                  </a:lnTo>
                  <a:lnTo>
                    <a:pt x="866949" y="820596"/>
                  </a:lnTo>
                  <a:lnTo>
                    <a:pt x="868233" y="868233"/>
                  </a:lnTo>
                  <a:lnTo>
                    <a:pt x="866687" y="920477"/>
                  </a:lnTo>
                  <a:lnTo>
                    <a:pt x="862108" y="971904"/>
                  </a:lnTo>
                  <a:lnTo>
                    <a:pt x="854584" y="1022426"/>
                  </a:lnTo>
                  <a:lnTo>
                    <a:pt x="844201" y="1071955"/>
                  </a:lnTo>
                  <a:lnTo>
                    <a:pt x="831049" y="1120404"/>
                  </a:lnTo>
                  <a:lnTo>
                    <a:pt x="815214" y="1167684"/>
                  </a:lnTo>
                  <a:lnTo>
                    <a:pt x="796784" y="1213708"/>
                  </a:lnTo>
                  <a:lnTo>
                    <a:pt x="775848" y="1258388"/>
                  </a:lnTo>
                  <a:lnTo>
                    <a:pt x="752492" y="1301636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72358" y="2643187"/>
              <a:ext cx="1504950" cy="868680"/>
            </a:xfrm>
            <a:custGeom>
              <a:avLst/>
              <a:gdLst/>
              <a:ahLst/>
              <a:cxnLst/>
              <a:rect l="l" t="t" r="r" b="b"/>
              <a:pathLst>
                <a:path w="1504950" h="868679">
                  <a:moveTo>
                    <a:pt x="751991" y="868233"/>
                  </a:moveTo>
                  <a:lnTo>
                    <a:pt x="701607" y="866796"/>
                  </a:lnTo>
                  <a:lnTo>
                    <a:pt x="651979" y="862536"/>
                  </a:lnTo>
                  <a:lnTo>
                    <a:pt x="603186" y="855531"/>
                  </a:lnTo>
                  <a:lnTo>
                    <a:pt x="555306" y="845861"/>
                  </a:lnTo>
                  <a:lnTo>
                    <a:pt x="508417" y="833603"/>
                  </a:lnTo>
                  <a:lnTo>
                    <a:pt x="462598" y="818837"/>
                  </a:lnTo>
                  <a:lnTo>
                    <a:pt x="417927" y="801640"/>
                  </a:lnTo>
                  <a:lnTo>
                    <a:pt x="374483" y="782091"/>
                  </a:lnTo>
                  <a:lnTo>
                    <a:pt x="332345" y="760269"/>
                  </a:lnTo>
                  <a:lnTo>
                    <a:pt x="291589" y="736252"/>
                  </a:lnTo>
                  <a:lnTo>
                    <a:pt x="252296" y="710118"/>
                  </a:lnTo>
                  <a:lnTo>
                    <a:pt x="214544" y="681946"/>
                  </a:lnTo>
                  <a:lnTo>
                    <a:pt x="178410" y="651815"/>
                  </a:lnTo>
                  <a:lnTo>
                    <a:pt x="143974" y="619802"/>
                  </a:lnTo>
                  <a:lnTo>
                    <a:pt x="111313" y="585987"/>
                  </a:lnTo>
                  <a:lnTo>
                    <a:pt x="80507" y="550448"/>
                  </a:lnTo>
                  <a:lnTo>
                    <a:pt x="51634" y="513263"/>
                  </a:lnTo>
                  <a:lnTo>
                    <a:pt x="24772" y="474510"/>
                  </a:lnTo>
                  <a:lnTo>
                    <a:pt x="0" y="434269"/>
                  </a:lnTo>
                  <a:lnTo>
                    <a:pt x="751991" y="0"/>
                  </a:lnTo>
                  <a:lnTo>
                    <a:pt x="1504483" y="433402"/>
                  </a:lnTo>
                  <a:lnTo>
                    <a:pt x="1479717" y="473724"/>
                  </a:lnTo>
                  <a:lnTo>
                    <a:pt x="1452857" y="512554"/>
                  </a:lnTo>
                  <a:lnTo>
                    <a:pt x="1423981" y="549814"/>
                  </a:lnTo>
                  <a:lnTo>
                    <a:pt x="1393167" y="585424"/>
                  </a:lnTo>
                  <a:lnTo>
                    <a:pt x="1360496" y="619307"/>
                  </a:lnTo>
                  <a:lnTo>
                    <a:pt x="1326044" y="651384"/>
                  </a:lnTo>
                  <a:lnTo>
                    <a:pt x="1289892" y="681575"/>
                  </a:lnTo>
                  <a:lnTo>
                    <a:pt x="1252117" y="709803"/>
                  </a:lnTo>
                  <a:lnTo>
                    <a:pt x="1212797" y="735989"/>
                  </a:lnTo>
                  <a:lnTo>
                    <a:pt x="1172013" y="760054"/>
                  </a:lnTo>
                  <a:lnTo>
                    <a:pt x="1129842" y="781920"/>
                  </a:lnTo>
                  <a:lnTo>
                    <a:pt x="1086363" y="801508"/>
                  </a:lnTo>
                  <a:lnTo>
                    <a:pt x="1041655" y="818739"/>
                  </a:lnTo>
                  <a:lnTo>
                    <a:pt x="995796" y="833535"/>
                  </a:lnTo>
                  <a:lnTo>
                    <a:pt x="948864" y="845816"/>
                  </a:lnTo>
                  <a:lnTo>
                    <a:pt x="900940" y="855506"/>
                  </a:lnTo>
                  <a:lnTo>
                    <a:pt x="852100" y="862524"/>
                  </a:lnTo>
                  <a:lnTo>
                    <a:pt x="802424" y="866793"/>
                  </a:lnTo>
                  <a:lnTo>
                    <a:pt x="751991" y="868233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56116" y="1774953"/>
              <a:ext cx="868680" cy="1303020"/>
            </a:xfrm>
            <a:custGeom>
              <a:avLst/>
              <a:gdLst/>
              <a:ahLst/>
              <a:cxnLst/>
              <a:rect l="l" t="t" r="r" b="b"/>
              <a:pathLst>
                <a:path w="868679" h="1303020">
                  <a:moveTo>
                    <a:pt x="116242" y="1302503"/>
                  </a:moveTo>
                  <a:lnTo>
                    <a:pt x="92782" y="1259165"/>
                  </a:lnTo>
                  <a:lnTo>
                    <a:pt x="71753" y="1214394"/>
                  </a:lnTo>
                  <a:lnTo>
                    <a:pt x="53243" y="1168277"/>
                  </a:lnTo>
                  <a:lnTo>
                    <a:pt x="37340" y="1120903"/>
                  </a:lnTo>
                  <a:lnTo>
                    <a:pt x="24132" y="1072359"/>
                  </a:lnTo>
                  <a:lnTo>
                    <a:pt x="13706" y="1022732"/>
                  </a:lnTo>
                  <a:lnTo>
                    <a:pt x="6150" y="972110"/>
                  </a:lnTo>
                  <a:lnTo>
                    <a:pt x="1552" y="920582"/>
                  </a:lnTo>
                  <a:lnTo>
                    <a:pt x="0" y="868233"/>
                  </a:lnTo>
                  <a:lnTo>
                    <a:pt x="1284" y="820596"/>
                  </a:lnTo>
                  <a:lnTo>
                    <a:pt x="5094" y="773630"/>
                  </a:lnTo>
                  <a:lnTo>
                    <a:pt x="11363" y="727401"/>
                  </a:lnTo>
                  <a:lnTo>
                    <a:pt x="20025" y="681977"/>
                  </a:lnTo>
                  <a:lnTo>
                    <a:pt x="31014" y="637422"/>
                  </a:lnTo>
                  <a:lnTo>
                    <a:pt x="44263" y="593804"/>
                  </a:lnTo>
                  <a:lnTo>
                    <a:pt x="59706" y="551189"/>
                  </a:lnTo>
                  <a:lnTo>
                    <a:pt x="77277" y="509642"/>
                  </a:lnTo>
                  <a:lnTo>
                    <a:pt x="96910" y="469230"/>
                  </a:lnTo>
                  <a:lnTo>
                    <a:pt x="118539" y="430019"/>
                  </a:lnTo>
                  <a:lnTo>
                    <a:pt x="142097" y="392076"/>
                  </a:lnTo>
                  <a:lnTo>
                    <a:pt x="167518" y="355466"/>
                  </a:lnTo>
                  <a:lnTo>
                    <a:pt x="194737" y="320256"/>
                  </a:lnTo>
                  <a:lnTo>
                    <a:pt x="223686" y="286511"/>
                  </a:lnTo>
                  <a:lnTo>
                    <a:pt x="254299" y="254299"/>
                  </a:lnTo>
                  <a:lnTo>
                    <a:pt x="286511" y="223686"/>
                  </a:lnTo>
                  <a:lnTo>
                    <a:pt x="320256" y="194737"/>
                  </a:lnTo>
                  <a:lnTo>
                    <a:pt x="355466" y="167518"/>
                  </a:lnTo>
                  <a:lnTo>
                    <a:pt x="392076" y="142097"/>
                  </a:lnTo>
                  <a:lnTo>
                    <a:pt x="430019" y="118539"/>
                  </a:lnTo>
                  <a:lnTo>
                    <a:pt x="469230" y="96910"/>
                  </a:lnTo>
                  <a:lnTo>
                    <a:pt x="509642" y="77277"/>
                  </a:lnTo>
                  <a:lnTo>
                    <a:pt x="551189" y="59706"/>
                  </a:lnTo>
                  <a:lnTo>
                    <a:pt x="593804" y="44263"/>
                  </a:lnTo>
                  <a:lnTo>
                    <a:pt x="637422" y="31014"/>
                  </a:lnTo>
                  <a:lnTo>
                    <a:pt x="681977" y="20025"/>
                  </a:lnTo>
                  <a:lnTo>
                    <a:pt x="727401" y="11363"/>
                  </a:lnTo>
                  <a:lnTo>
                    <a:pt x="773630" y="5094"/>
                  </a:lnTo>
                  <a:lnTo>
                    <a:pt x="820596" y="1284"/>
                  </a:lnTo>
                  <a:lnTo>
                    <a:pt x="868233" y="0"/>
                  </a:lnTo>
                  <a:lnTo>
                    <a:pt x="868233" y="868233"/>
                  </a:lnTo>
                  <a:lnTo>
                    <a:pt x="116242" y="1302503"/>
                  </a:lnTo>
                  <a:close/>
                </a:path>
              </a:pathLst>
            </a:custGeom>
            <a:solidFill>
              <a:srgbClr val="E05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083175" y="1858010"/>
            <a:ext cx="367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5725">
              <a:lnSpc>
                <a:spcPct val="111100"/>
              </a:lnSpc>
              <a:spcBef>
                <a:spcPts val="100"/>
              </a:spcBef>
            </a:pPr>
            <a:r>
              <a:rPr sz="900" spc="30" dirty="0">
                <a:latin typeface="Tahoma"/>
                <a:cs typeface="Tahoma"/>
              </a:rPr>
              <a:t>HR 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40" dirty="0">
                <a:latin typeface="Tahoma"/>
                <a:cs typeface="Tahoma"/>
              </a:rPr>
              <a:t>4</a:t>
            </a:r>
            <a:r>
              <a:rPr sz="900" spc="-10" dirty="0">
                <a:latin typeface="Tahoma"/>
                <a:cs typeface="Tahoma"/>
              </a:rPr>
              <a:t>.</a:t>
            </a:r>
            <a:r>
              <a:rPr sz="900" spc="40" dirty="0">
                <a:latin typeface="Tahoma"/>
                <a:cs typeface="Tahoma"/>
              </a:rPr>
              <a:t>29</a:t>
            </a:r>
            <a:r>
              <a:rPr sz="900" spc="-80" dirty="0">
                <a:latin typeface="Tahoma"/>
                <a:cs typeface="Tahoma"/>
              </a:rPr>
              <a:t>%</a:t>
            </a:r>
            <a:endParaRPr sz="9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02075" y="3515359"/>
            <a:ext cx="43560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5725">
              <a:lnSpc>
                <a:spcPct val="111100"/>
              </a:lnSpc>
              <a:spcBef>
                <a:spcPts val="100"/>
              </a:spcBef>
            </a:pPr>
            <a:r>
              <a:rPr sz="900" spc="10" dirty="0">
                <a:latin typeface="Tahoma"/>
                <a:cs typeface="Tahoma"/>
              </a:rPr>
              <a:t>R&amp;D 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40" dirty="0">
                <a:latin typeface="Tahoma"/>
                <a:cs typeface="Tahoma"/>
              </a:rPr>
              <a:t>65</a:t>
            </a:r>
            <a:r>
              <a:rPr sz="900" spc="-10" dirty="0">
                <a:latin typeface="Tahoma"/>
                <a:cs typeface="Tahoma"/>
              </a:rPr>
              <a:t>.</a:t>
            </a:r>
            <a:r>
              <a:rPr sz="900" spc="40" dirty="0">
                <a:latin typeface="Tahoma"/>
                <a:cs typeface="Tahoma"/>
              </a:rPr>
              <a:t>37</a:t>
            </a:r>
            <a:r>
              <a:rPr sz="900" spc="-80" dirty="0">
                <a:latin typeface="Tahoma"/>
                <a:cs typeface="Tahoma"/>
              </a:rPr>
              <a:t>%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30550" y="1858010"/>
            <a:ext cx="43560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0">
              <a:lnSpc>
                <a:spcPct val="111100"/>
              </a:lnSpc>
              <a:spcBef>
                <a:spcPts val="100"/>
              </a:spcBef>
            </a:pPr>
            <a:r>
              <a:rPr sz="900" spc="35" dirty="0">
                <a:latin typeface="Tahoma"/>
                <a:cs typeface="Tahoma"/>
              </a:rPr>
              <a:t>Sales </a:t>
            </a:r>
            <a:r>
              <a:rPr sz="900" spc="40" dirty="0">
                <a:latin typeface="Tahoma"/>
                <a:cs typeface="Tahoma"/>
              </a:rPr>
              <a:t> 30</a:t>
            </a:r>
            <a:r>
              <a:rPr sz="900" spc="-10" dirty="0">
                <a:latin typeface="Tahoma"/>
                <a:cs typeface="Tahoma"/>
              </a:rPr>
              <a:t>.</a:t>
            </a:r>
            <a:r>
              <a:rPr sz="900" spc="40" dirty="0">
                <a:latin typeface="Tahoma"/>
                <a:cs typeface="Tahoma"/>
              </a:rPr>
              <a:t>34</a:t>
            </a:r>
            <a:r>
              <a:rPr sz="900" spc="-80" dirty="0">
                <a:latin typeface="Tahoma"/>
                <a:cs typeface="Tahoma"/>
              </a:rPr>
              <a:t>%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600" y="520700"/>
            <a:ext cx="28359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85" dirty="0">
                <a:solidFill>
                  <a:srgbClr val="333333"/>
                </a:solidFill>
                <a:latin typeface="Lucida Sans Unicode"/>
                <a:cs typeface="Lucida Sans Unicode"/>
              </a:rPr>
              <a:t>D</a:t>
            </a:r>
            <a:r>
              <a:rPr sz="1500" spc="90" dirty="0">
                <a:solidFill>
                  <a:srgbClr val="333333"/>
                </a:solidFill>
                <a:latin typeface="Lucida Sans Unicode"/>
                <a:cs typeface="Lucida Sans Unicode"/>
              </a:rPr>
              <a:t>EP</a:t>
            </a:r>
            <a:r>
              <a:rPr sz="1500" spc="-45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500" spc="40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1500" spc="-95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r>
              <a:rPr sz="1500" spc="70" dirty="0">
                <a:solidFill>
                  <a:srgbClr val="333333"/>
                </a:solidFill>
                <a:latin typeface="Lucida Sans Unicode"/>
                <a:cs typeface="Lucida Sans Unicode"/>
              </a:rPr>
              <a:t>M</a:t>
            </a:r>
            <a:r>
              <a:rPr sz="1500" spc="90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150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r>
              <a:rPr sz="1500" spc="-90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r>
              <a:rPr sz="1500" spc="-15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500" spc="180" dirty="0">
                <a:solidFill>
                  <a:srgbClr val="333333"/>
                </a:solidFill>
                <a:latin typeface="Lucida Sans Unicode"/>
                <a:cs typeface="Lucida Sans Unicode"/>
              </a:rPr>
              <a:t>W</a:t>
            </a:r>
            <a:r>
              <a:rPr sz="1500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1500" spc="75" dirty="0">
                <a:solidFill>
                  <a:srgbClr val="333333"/>
                </a:solidFill>
                <a:latin typeface="Lucida Sans Unicode"/>
                <a:cs typeface="Lucida Sans Unicode"/>
              </a:rPr>
              <a:t>S</a:t>
            </a:r>
            <a:r>
              <a:rPr sz="1500" spc="95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1500" spc="-15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500" spc="-45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500" spc="-95" dirty="0">
                <a:solidFill>
                  <a:srgbClr val="333333"/>
                </a:solidFill>
                <a:latin typeface="Lucida Sans Unicode"/>
                <a:cs typeface="Lucida Sans Unicode"/>
              </a:rPr>
              <a:t>TT</a:t>
            </a:r>
            <a:r>
              <a:rPr sz="1500" spc="40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1500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1500" spc="-95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r>
              <a:rPr sz="1500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1500" spc="-85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1500" dirty="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endParaRPr sz="1500">
              <a:latin typeface="Lucida Sans Unicode"/>
              <a:cs typeface="Lucida Sans Unicod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296275" y="1066800"/>
            <a:ext cx="133350" cy="514350"/>
            <a:chOff x="8296275" y="1066800"/>
            <a:chExt cx="133350" cy="514350"/>
          </a:xfrm>
        </p:grpSpPr>
        <p:sp>
          <p:nvSpPr>
            <p:cNvPr id="12" name="object 12"/>
            <p:cNvSpPr/>
            <p:nvPr/>
          </p:nvSpPr>
          <p:spPr>
            <a:xfrm>
              <a:off x="8296275" y="106680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133350"/>
                  </a:moveTo>
                  <a:lnTo>
                    <a:pt x="0" y="133350"/>
                  </a:lnTo>
                  <a:lnTo>
                    <a:pt x="0" y="0"/>
                  </a:lnTo>
                  <a:lnTo>
                    <a:pt x="133350" y="0"/>
                  </a:lnTo>
                  <a:lnTo>
                    <a:pt x="133350" y="133350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96275" y="125730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133350"/>
                  </a:moveTo>
                  <a:lnTo>
                    <a:pt x="0" y="133350"/>
                  </a:lnTo>
                  <a:lnTo>
                    <a:pt x="0" y="0"/>
                  </a:lnTo>
                  <a:lnTo>
                    <a:pt x="133350" y="0"/>
                  </a:lnTo>
                  <a:lnTo>
                    <a:pt x="133350" y="133350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96275" y="144780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133350"/>
                  </a:moveTo>
                  <a:lnTo>
                    <a:pt x="0" y="133350"/>
                  </a:lnTo>
                  <a:lnTo>
                    <a:pt x="0" y="0"/>
                  </a:lnTo>
                  <a:lnTo>
                    <a:pt x="133350" y="0"/>
                  </a:lnTo>
                  <a:lnTo>
                    <a:pt x="133350" y="133350"/>
                  </a:lnTo>
                  <a:close/>
                </a:path>
              </a:pathLst>
            </a:custGeom>
            <a:solidFill>
              <a:srgbClr val="E05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264525" y="848360"/>
            <a:ext cx="681990" cy="7493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900" spc="-10" dirty="0">
                <a:solidFill>
                  <a:srgbClr val="312F2D"/>
                </a:solidFill>
                <a:latin typeface="Lucida Sans Unicode"/>
                <a:cs typeface="Lucida Sans Unicode"/>
              </a:rPr>
              <a:t>Department</a:t>
            </a:r>
            <a:endParaRPr sz="900">
              <a:latin typeface="Lucida Sans Unicode"/>
              <a:cs typeface="Lucida Sans Unicode"/>
            </a:endParaRPr>
          </a:p>
          <a:p>
            <a:pPr marL="212725">
              <a:lnSpc>
                <a:spcPct val="100000"/>
              </a:lnSpc>
              <a:spcBef>
                <a:spcPts val="270"/>
              </a:spcBef>
            </a:pPr>
            <a:r>
              <a:rPr sz="900" spc="30" dirty="0">
                <a:solidFill>
                  <a:srgbClr val="333333"/>
                </a:solidFill>
                <a:latin typeface="Tahoma"/>
                <a:cs typeface="Tahoma"/>
              </a:rPr>
              <a:t>HR</a:t>
            </a:r>
            <a:endParaRPr sz="900">
              <a:latin typeface="Tahoma"/>
              <a:cs typeface="Tahoma"/>
            </a:endParaRPr>
          </a:p>
          <a:p>
            <a:pPr marL="212725" marR="172720">
              <a:lnSpc>
                <a:spcPct val="138900"/>
              </a:lnSpc>
            </a:pPr>
            <a:r>
              <a:rPr sz="900" spc="10" dirty="0">
                <a:solidFill>
                  <a:srgbClr val="333333"/>
                </a:solidFill>
                <a:latin typeface="Tahoma"/>
                <a:cs typeface="Tahoma"/>
              </a:rPr>
              <a:t>R&amp;D </a:t>
            </a:r>
            <a:r>
              <a:rPr sz="900" spc="1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r>
              <a:rPr sz="900" spc="30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900" spc="50" dirty="0">
                <a:solidFill>
                  <a:srgbClr val="333333"/>
                </a:solidFill>
                <a:latin typeface="Tahoma"/>
                <a:cs typeface="Tahoma"/>
              </a:rPr>
              <a:t>l</a:t>
            </a:r>
            <a:r>
              <a:rPr sz="900" spc="20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900" spc="55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4500" y="4467859"/>
            <a:ext cx="7630795" cy="5016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35"/>
              </a:spcBef>
            </a:pPr>
            <a:r>
              <a:rPr sz="900" spc="40" dirty="0">
                <a:solidFill>
                  <a:srgbClr val="666666"/>
                </a:solidFill>
                <a:latin typeface="Tahoma"/>
                <a:cs typeface="Tahoma"/>
              </a:rPr>
              <a:t>Department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and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-80" dirty="0">
                <a:solidFill>
                  <a:srgbClr val="666666"/>
                </a:solidFill>
                <a:latin typeface="Tahoma"/>
                <a:cs typeface="Tahoma"/>
              </a:rPr>
              <a:t>%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45" dirty="0">
                <a:solidFill>
                  <a:srgbClr val="666666"/>
                </a:solidFill>
                <a:latin typeface="Tahoma"/>
                <a:cs typeface="Tahoma"/>
              </a:rPr>
              <a:t>of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666666"/>
                </a:solidFill>
                <a:latin typeface="Tahoma"/>
                <a:cs typeface="Tahoma"/>
              </a:rPr>
              <a:t>Total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Count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45" dirty="0">
                <a:solidFill>
                  <a:srgbClr val="666666"/>
                </a:solidFill>
                <a:latin typeface="Tahoma"/>
                <a:cs typeface="Tahoma"/>
              </a:rPr>
              <a:t>of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HR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Data.xlsx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666666"/>
                </a:solidFill>
                <a:latin typeface="Tahoma"/>
                <a:cs typeface="Tahoma"/>
              </a:rPr>
              <a:t>-</a:t>
            </a:r>
            <a:r>
              <a:rPr sz="900" spc="-8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HR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data.csv.</a:t>
            </a:r>
            <a:r>
              <a:rPr sz="900" spc="114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Color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45" dirty="0">
                <a:solidFill>
                  <a:srgbClr val="666666"/>
                </a:solidFill>
                <a:latin typeface="Tahoma"/>
                <a:cs typeface="Tahoma"/>
              </a:rPr>
              <a:t>shows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45" dirty="0">
                <a:solidFill>
                  <a:srgbClr val="666666"/>
                </a:solidFill>
                <a:latin typeface="Tahoma"/>
                <a:cs typeface="Tahoma"/>
              </a:rPr>
              <a:t>details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40" dirty="0">
                <a:solidFill>
                  <a:srgbClr val="666666"/>
                </a:solidFill>
                <a:latin typeface="Tahoma"/>
                <a:cs typeface="Tahoma"/>
              </a:rPr>
              <a:t>about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666666"/>
                </a:solidFill>
                <a:latin typeface="Tahoma"/>
                <a:cs typeface="Tahoma"/>
              </a:rPr>
              <a:t>Department.</a:t>
            </a:r>
            <a:r>
              <a:rPr sz="900" spc="12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Tahoma"/>
                <a:cs typeface="Tahoma"/>
              </a:rPr>
              <a:t>The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40" dirty="0">
                <a:solidFill>
                  <a:srgbClr val="666666"/>
                </a:solidFill>
                <a:latin typeface="Tahoma"/>
                <a:cs typeface="Tahoma"/>
              </a:rPr>
              <a:t>marks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666666"/>
                </a:solidFill>
                <a:latin typeface="Tahoma"/>
                <a:cs typeface="Tahoma"/>
              </a:rPr>
              <a:t>are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666666"/>
                </a:solidFill>
                <a:latin typeface="Tahoma"/>
                <a:cs typeface="Tahoma"/>
              </a:rPr>
              <a:t>labeled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666666"/>
                </a:solidFill>
                <a:latin typeface="Tahoma"/>
                <a:cs typeface="Tahoma"/>
              </a:rPr>
              <a:t>by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40" dirty="0">
                <a:solidFill>
                  <a:srgbClr val="666666"/>
                </a:solidFill>
                <a:latin typeface="Tahoma"/>
                <a:cs typeface="Tahoma"/>
              </a:rPr>
              <a:t>Department </a:t>
            </a:r>
            <a:r>
              <a:rPr sz="900" spc="4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and </a:t>
            </a:r>
            <a:r>
              <a:rPr sz="900" spc="-80" dirty="0">
                <a:solidFill>
                  <a:srgbClr val="666666"/>
                </a:solidFill>
                <a:latin typeface="Tahoma"/>
                <a:cs typeface="Tahoma"/>
              </a:rPr>
              <a:t>% </a:t>
            </a:r>
            <a:r>
              <a:rPr sz="900" spc="45" dirty="0">
                <a:solidFill>
                  <a:srgbClr val="666666"/>
                </a:solidFill>
                <a:latin typeface="Tahoma"/>
                <a:cs typeface="Tahoma"/>
              </a:rPr>
              <a:t>of </a:t>
            </a:r>
            <a:r>
              <a:rPr sz="900" spc="35" dirty="0">
                <a:solidFill>
                  <a:srgbClr val="666666"/>
                </a:solidFill>
                <a:latin typeface="Tahoma"/>
                <a:cs typeface="Tahoma"/>
              </a:rPr>
              <a:t>Total 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Count </a:t>
            </a:r>
            <a:r>
              <a:rPr sz="900" spc="45" dirty="0">
                <a:solidFill>
                  <a:srgbClr val="666666"/>
                </a:solidFill>
                <a:latin typeface="Tahoma"/>
                <a:cs typeface="Tahoma"/>
              </a:rPr>
              <a:t>of 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HR Data.xlsx </a:t>
            </a:r>
            <a:r>
              <a:rPr sz="900" spc="-40" dirty="0">
                <a:solidFill>
                  <a:srgbClr val="666666"/>
                </a:solidFill>
                <a:latin typeface="Tahoma"/>
                <a:cs typeface="Tahoma"/>
              </a:rPr>
              <a:t>- 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HR data.csv. </a:t>
            </a:r>
            <a:r>
              <a:rPr sz="900" spc="10" dirty="0">
                <a:solidFill>
                  <a:srgbClr val="666666"/>
                </a:solidFill>
                <a:latin typeface="Tahoma"/>
                <a:cs typeface="Tahoma"/>
              </a:rPr>
              <a:t>The </a:t>
            </a:r>
            <a:r>
              <a:rPr sz="900" spc="45" dirty="0">
                <a:solidFill>
                  <a:srgbClr val="666666"/>
                </a:solidFill>
                <a:latin typeface="Tahoma"/>
                <a:cs typeface="Tahoma"/>
              </a:rPr>
              <a:t>data </a:t>
            </a:r>
            <a:r>
              <a:rPr sz="900" spc="55" dirty="0">
                <a:solidFill>
                  <a:srgbClr val="666666"/>
                </a:solidFill>
                <a:latin typeface="Tahoma"/>
                <a:cs typeface="Tahoma"/>
              </a:rPr>
              <a:t>is ﬁltered </a:t>
            </a:r>
            <a:r>
              <a:rPr sz="900" spc="25" dirty="0">
                <a:solidFill>
                  <a:srgbClr val="666666"/>
                </a:solidFill>
                <a:latin typeface="Tahoma"/>
                <a:cs typeface="Tahoma"/>
              </a:rPr>
              <a:t>on 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Education, </a:t>
            </a:r>
            <a:r>
              <a:rPr sz="900" spc="35" dirty="0">
                <a:solidFill>
                  <a:srgbClr val="666666"/>
                </a:solidFill>
                <a:latin typeface="Tahoma"/>
                <a:cs typeface="Tahoma"/>
              </a:rPr>
              <a:t>which 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keeps </a:t>
            </a:r>
            <a:r>
              <a:rPr sz="900" spc="40" dirty="0">
                <a:solidFill>
                  <a:srgbClr val="666666"/>
                </a:solidFill>
                <a:latin typeface="Tahoma"/>
                <a:cs typeface="Tahoma"/>
              </a:rPr>
              <a:t>Associates </a:t>
            </a:r>
            <a:r>
              <a:rPr sz="900" spc="20" dirty="0">
                <a:solidFill>
                  <a:srgbClr val="666666"/>
                </a:solidFill>
                <a:latin typeface="Tahoma"/>
                <a:cs typeface="Tahoma"/>
              </a:rPr>
              <a:t>Degree, </a:t>
            </a:r>
            <a:r>
              <a:rPr sz="900" spc="40" dirty="0">
                <a:solidFill>
                  <a:srgbClr val="666666"/>
                </a:solidFill>
                <a:latin typeface="Tahoma"/>
                <a:cs typeface="Tahoma"/>
              </a:rPr>
              <a:t>Bachelor's </a:t>
            </a:r>
            <a:r>
              <a:rPr sz="900" spc="20" dirty="0">
                <a:solidFill>
                  <a:srgbClr val="666666"/>
                </a:solidFill>
                <a:latin typeface="Tahoma"/>
                <a:cs typeface="Tahoma"/>
              </a:rPr>
              <a:t>Degree, </a:t>
            </a:r>
            <a:r>
              <a:rPr sz="900" spc="2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666666"/>
                </a:solidFill>
                <a:latin typeface="Tahoma"/>
                <a:cs typeface="Tahoma"/>
              </a:rPr>
              <a:t>Doctoral</a:t>
            </a:r>
            <a:r>
              <a:rPr sz="900" spc="-9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666666"/>
                </a:solidFill>
                <a:latin typeface="Tahoma"/>
                <a:cs typeface="Tahoma"/>
              </a:rPr>
              <a:t>Degree,</a:t>
            </a:r>
            <a:r>
              <a:rPr sz="900" spc="-9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666666"/>
                </a:solidFill>
                <a:latin typeface="Tahoma"/>
                <a:cs typeface="Tahoma"/>
              </a:rPr>
              <a:t>High</a:t>
            </a:r>
            <a:r>
              <a:rPr sz="900" spc="-9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666666"/>
                </a:solidFill>
                <a:latin typeface="Tahoma"/>
                <a:cs typeface="Tahoma"/>
              </a:rPr>
              <a:t>School</a:t>
            </a:r>
            <a:r>
              <a:rPr sz="900" spc="-9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and</a:t>
            </a:r>
            <a:r>
              <a:rPr sz="900" spc="-9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60" dirty="0">
                <a:solidFill>
                  <a:srgbClr val="666666"/>
                </a:solidFill>
                <a:latin typeface="Tahoma"/>
                <a:cs typeface="Tahoma"/>
              </a:rPr>
              <a:t>Master's</a:t>
            </a:r>
            <a:r>
              <a:rPr sz="900" spc="-9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666666"/>
                </a:solidFill>
                <a:latin typeface="Tahoma"/>
                <a:cs typeface="Tahoma"/>
              </a:rPr>
              <a:t>Degree.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219575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6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5375" y="4219575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6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43075" y="4219575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6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90775" y="4219575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6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28950" y="4219575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6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76650" y="4219575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6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24350" y="4219575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6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62525" y="4219575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6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10225" y="4219575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6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57925" y="4219575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6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96100" y="4219575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6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43800" y="4219575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6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86489" y="4254500"/>
            <a:ext cx="93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45" dirty="0">
                <a:solidFill>
                  <a:srgbClr val="666666"/>
                </a:solidFill>
                <a:latin typeface="Tahoma"/>
                <a:cs typeface="Tahoma"/>
              </a:rPr>
              <a:t>6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57200" y="995362"/>
            <a:ext cx="7429500" cy="3224530"/>
            <a:chOff x="457200" y="995362"/>
            <a:chExt cx="7429500" cy="3224530"/>
          </a:xfrm>
        </p:grpSpPr>
        <p:sp>
          <p:nvSpPr>
            <p:cNvPr id="16" name="object 16"/>
            <p:cNvSpPr/>
            <p:nvPr/>
          </p:nvSpPr>
          <p:spPr>
            <a:xfrm>
              <a:off x="7467600" y="4214812"/>
              <a:ext cx="161925" cy="5080"/>
            </a:xfrm>
            <a:custGeom>
              <a:avLst/>
              <a:gdLst/>
              <a:ahLst/>
              <a:cxnLst/>
              <a:rect l="l" t="t" r="r" b="b"/>
              <a:pathLst>
                <a:path w="161925" h="5079">
                  <a:moveTo>
                    <a:pt x="0" y="4762"/>
                  </a:moveTo>
                  <a:lnTo>
                    <a:pt x="161925" y="4762"/>
                  </a:lnTo>
                  <a:lnTo>
                    <a:pt x="161925" y="0"/>
                  </a:lnTo>
                  <a:lnTo>
                    <a:pt x="0" y="0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29525" y="4162425"/>
              <a:ext cx="257175" cy="57150"/>
            </a:xfrm>
            <a:custGeom>
              <a:avLst/>
              <a:gdLst/>
              <a:ahLst/>
              <a:cxnLst/>
              <a:rect l="l" t="t" r="r" b="b"/>
              <a:pathLst>
                <a:path w="257175" h="57150">
                  <a:moveTo>
                    <a:pt x="0" y="0"/>
                  </a:moveTo>
                  <a:lnTo>
                    <a:pt x="257175" y="0"/>
                  </a:lnTo>
                  <a:lnTo>
                    <a:pt x="257175" y="57149"/>
                  </a:lnTo>
                  <a:lnTo>
                    <a:pt x="0" y="5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D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19900" y="4214812"/>
              <a:ext cx="161925" cy="5080"/>
            </a:xfrm>
            <a:custGeom>
              <a:avLst/>
              <a:gdLst/>
              <a:ahLst/>
              <a:cxnLst/>
              <a:rect l="l" t="t" r="r" b="b"/>
              <a:pathLst>
                <a:path w="161925" h="5079">
                  <a:moveTo>
                    <a:pt x="0" y="4762"/>
                  </a:moveTo>
                  <a:lnTo>
                    <a:pt x="161925" y="4762"/>
                  </a:lnTo>
                  <a:lnTo>
                    <a:pt x="161925" y="0"/>
                  </a:lnTo>
                  <a:lnTo>
                    <a:pt x="0" y="0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81825" y="3771900"/>
              <a:ext cx="485775" cy="447675"/>
            </a:xfrm>
            <a:custGeom>
              <a:avLst/>
              <a:gdLst/>
              <a:ahLst/>
              <a:cxnLst/>
              <a:rect l="l" t="t" r="r" b="b"/>
              <a:pathLst>
                <a:path w="485775" h="447675">
                  <a:moveTo>
                    <a:pt x="485775" y="447675"/>
                  </a:moveTo>
                  <a:lnTo>
                    <a:pt x="0" y="447675"/>
                  </a:lnTo>
                  <a:lnTo>
                    <a:pt x="0" y="0"/>
                  </a:lnTo>
                  <a:lnTo>
                    <a:pt x="485775" y="0"/>
                  </a:lnTo>
                  <a:lnTo>
                    <a:pt x="485775" y="447675"/>
                  </a:lnTo>
                  <a:close/>
                </a:path>
              </a:pathLst>
            </a:custGeom>
            <a:solidFill>
              <a:srgbClr val="9FCA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81725" y="3681412"/>
              <a:ext cx="152400" cy="9525"/>
            </a:xfrm>
            <a:custGeom>
              <a:avLst/>
              <a:gdLst/>
              <a:ahLst/>
              <a:cxnLst/>
              <a:rect l="l" t="t" r="r" b="b"/>
              <a:pathLst>
                <a:path w="152400" h="9525">
                  <a:moveTo>
                    <a:pt x="0" y="9525"/>
                  </a:moveTo>
                  <a:lnTo>
                    <a:pt x="152400" y="9525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D2B2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81725" y="4214812"/>
              <a:ext cx="152400" cy="5080"/>
            </a:xfrm>
            <a:custGeom>
              <a:avLst/>
              <a:gdLst/>
              <a:ahLst/>
              <a:cxnLst/>
              <a:rect l="l" t="t" r="r" b="b"/>
              <a:pathLst>
                <a:path w="152400" h="5079">
                  <a:moveTo>
                    <a:pt x="0" y="4762"/>
                  </a:moveTo>
                  <a:lnTo>
                    <a:pt x="152400" y="4762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34125" y="3390900"/>
              <a:ext cx="485775" cy="828675"/>
            </a:xfrm>
            <a:custGeom>
              <a:avLst/>
              <a:gdLst/>
              <a:ahLst/>
              <a:cxnLst/>
              <a:rect l="l" t="t" r="r" b="b"/>
              <a:pathLst>
                <a:path w="485775" h="828675">
                  <a:moveTo>
                    <a:pt x="485775" y="828675"/>
                  </a:moveTo>
                  <a:lnTo>
                    <a:pt x="0" y="828675"/>
                  </a:lnTo>
                  <a:lnTo>
                    <a:pt x="0" y="0"/>
                  </a:lnTo>
                  <a:lnTo>
                    <a:pt x="485775" y="0"/>
                  </a:lnTo>
                  <a:lnTo>
                    <a:pt x="485775" y="828675"/>
                  </a:lnTo>
                  <a:close/>
                </a:path>
              </a:pathLst>
            </a:custGeom>
            <a:solidFill>
              <a:srgbClr val="88B7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34025" y="3681412"/>
              <a:ext cx="161925" cy="9525"/>
            </a:xfrm>
            <a:custGeom>
              <a:avLst/>
              <a:gdLst/>
              <a:ahLst/>
              <a:cxnLst/>
              <a:rect l="l" t="t" r="r" b="b"/>
              <a:pathLst>
                <a:path w="161925" h="9525">
                  <a:moveTo>
                    <a:pt x="0" y="9525"/>
                  </a:moveTo>
                  <a:lnTo>
                    <a:pt x="161925" y="9525"/>
                  </a:lnTo>
                  <a:lnTo>
                    <a:pt x="161925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D2B2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34025" y="4214812"/>
              <a:ext cx="161925" cy="5080"/>
            </a:xfrm>
            <a:custGeom>
              <a:avLst/>
              <a:gdLst/>
              <a:ahLst/>
              <a:cxnLst/>
              <a:rect l="l" t="t" r="r" b="b"/>
              <a:pathLst>
                <a:path w="161925" h="5079">
                  <a:moveTo>
                    <a:pt x="0" y="4762"/>
                  </a:moveTo>
                  <a:lnTo>
                    <a:pt x="161925" y="4762"/>
                  </a:lnTo>
                  <a:lnTo>
                    <a:pt x="161925" y="0"/>
                  </a:lnTo>
                  <a:lnTo>
                    <a:pt x="0" y="0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95950" y="3228975"/>
              <a:ext cx="485775" cy="990600"/>
            </a:xfrm>
            <a:custGeom>
              <a:avLst/>
              <a:gdLst/>
              <a:ahLst/>
              <a:cxnLst/>
              <a:rect l="l" t="t" r="r" b="b"/>
              <a:pathLst>
                <a:path w="485775" h="990600">
                  <a:moveTo>
                    <a:pt x="485775" y="990600"/>
                  </a:moveTo>
                  <a:lnTo>
                    <a:pt x="0" y="990600"/>
                  </a:lnTo>
                  <a:lnTo>
                    <a:pt x="0" y="0"/>
                  </a:lnTo>
                  <a:lnTo>
                    <a:pt x="485775" y="0"/>
                  </a:lnTo>
                  <a:lnTo>
                    <a:pt x="485775" y="990600"/>
                  </a:lnTo>
                  <a:close/>
                </a:path>
              </a:pathLst>
            </a:custGeom>
            <a:solidFill>
              <a:srgbClr val="7FA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86325" y="3138499"/>
              <a:ext cx="3000375" cy="552450"/>
            </a:xfrm>
            <a:custGeom>
              <a:avLst/>
              <a:gdLst/>
              <a:ahLst/>
              <a:cxnLst/>
              <a:rect l="l" t="t" r="r" b="b"/>
              <a:pathLst>
                <a:path w="3000375" h="552450">
                  <a:moveTo>
                    <a:pt x="161925" y="542925"/>
                  </a:moveTo>
                  <a:lnTo>
                    <a:pt x="0" y="542925"/>
                  </a:lnTo>
                  <a:lnTo>
                    <a:pt x="0" y="552450"/>
                  </a:lnTo>
                  <a:lnTo>
                    <a:pt x="161925" y="552450"/>
                  </a:lnTo>
                  <a:lnTo>
                    <a:pt x="161925" y="542925"/>
                  </a:lnTo>
                  <a:close/>
                </a:path>
                <a:path w="3000375" h="552450">
                  <a:moveTo>
                    <a:pt x="1619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61925" y="9525"/>
                  </a:lnTo>
                  <a:lnTo>
                    <a:pt x="161925" y="0"/>
                  </a:lnTo>
                  <a:close/>
                </a:path>
                <a:path w="3000375" h="552450">
                  <a:moveTo>
                    <a:pt x="3000375" y="0"/>
                  </a:moveTo>
                  <a:lnTo>
                    <a:pt x="647700" y="0"/>
                  </a:lnTo>
                  <a:lnTo>
                    <a:pt x="647700" y="9525"/>
                  </a:lnTo>
                  <a:lnTo>
                    <a:pt x="3000375" y="9525"/>
                  </a:lnTo>
                  <a:lnTo>
                    <a:pt x="3000375" y="0"/>
                  </a:lnTo>
                  <a:close/>
                </a:path>
              </a:pathLst>
            </a:custGeom>
            <a:solidFill>
              <a:srgbClr val="D2B2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86325" y="4214812"/>
              <a:ext cx="161925" cy="5080"/>
            </a:xfrm>
            <a:custGeom>
              <a:avLst/>
              <a:gdLst/>
              <a:ahLst/>
              <a:cxnLst/>
              <a:rect l="l" t="t" r="r" b="b"/>
              <a:pathLst>
                <a:path w="161925" h="5079">
                  <a:moveTo>
                    <a:pt x="0" y="4762"/>
                  </a:moveTo>
                  <a:lnTo>
                    <a:pt x="161925" y="4762"/>
                  </a:lnTo>
                  <a:lnTo>
                    <a:pt x="161925" y="0"/>
                  </a:lnTo>
                  <a:lnTo>
                    <a:pt x="0" y="0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48250" y="2809875"/>
              <a:ext cx="485775" cy="1409700"/>
            </a:xfrm>
            <a:custGeom>
              <a:avLst/>
              <a:gdLst/>
              <a:ahLst/>
              <a:cxnLst/>
              <a:rect l="l" t="t" r="r" b="b"/>
              <a:pathLst>
                <a:path w="485775" h="1409700">
                  <a:moveTo>
                    <a:pt x="485775" y="1409700"/>
                  </a:moveTo>
                  <a:lnTo>
                    <a:pt x="0" y="1409700"/>
                  </a:lnTo>
                  <a:lnTo>
                    <a:pt x="0" y="0"/>
                  </a:lnTo>
                  <a:lnTo>
                    <a:pt x="485775" y="0"/>
                  </a:lnTo>
                  <a:lnTo>
                    <a:pt x="485775" y="1409700"/>
                  </a:lnTo>
                  <a:close/>
                </a:path>
              </a:pathLst>
            </a:custGeom>
            <a:solidFill>
              <a:srgbClr val="6B9C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48150" y="2605099"/>
              <a:ext cx="152400" cy="1085850"/>
            </a:xfrm>
            <a:custGeom>
              <a:avLst/>
              <a:gdLst/>
              <a:ahLst/>
              <a:cxnLst/>
              <a:rect l="l" t="t" r="r" b="b"/>
              <a:pathLst>
                <a:path w="152400" h="1085850">
                  <a:moveTo>
                    <a:pt x="152400" y="1076325"/>
                  </a:moveTo>
                  <a:lnTo>
                    <a:pt x="0" y="1076325"/>
                  </a:lnTo>
                  <a:lnTo>
                    <a:pt x="0" y="1085850"/>
                  </a:lnTo>
                  <a:lnTo>
                    <a:pt x="152400" y="1085850"/>
                  </a:lnTo>
                  <a:lnTo>
                    <a:pt x="152400" y="1076325"/>
                  </a:lnTo>
                  <a:close/>
                </a:path>
                <a:path w="152400" h="1085850">
                  <a:moveTo>
                    <a:pt x="152400" y="533400"/>
                  </a:moveTo>
                  <a:lnTo>
                    <a:pt x="0" y="533400"/>
                  </a:lnTo>
                  <a:lnTo>
                    <a:pt x="0" y="542925"/>
                  </a:lnTo>
                  <a:lnTo>
                    <a:pt x="152400" y="542925"/>
                  </a:lnTo>
                  <a:lnTo>
                    <a:pt x="152400" y="533400"/>
                  </a:lnTo>
                  <a:close/>
                </a:path>
                <a:path w="152400" h="1085850">
                  <a:moveTo>
                    <a:pt x="1524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52400" y="9525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D2B2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48150" y="4214812"/>
              <a:ext cx="152400" cy="5080"/>
            </a:xfrm>
            <a:custGeom>
              <a:avLst/>
              <a:gdLst/>
              <a:ahLst/>
              <a:cxnLst/>
              <a:rect l="l" t="t" r="r" b="b"/>
              <a:pathLst>
                <a:path w="152400" h="5079">
                  <a:moveTo>
                    <a:pt x="0" y="4762"/>
                  </a:moveTo>
                  <a:lnTo>
                    <a:pt x="152400" y="4762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00550" y="2343150"/>
              <a:ext cx="485775" cy="1876425"/>
            </a:xfrm>
            <a:custGeom>
              <a:avLst/>
              <a:gdLst/>
              <a:ahLst/>
              <a:cxnLst/>
              <a:rect l="l" t="t" r="r" b="b"/>
              <a:pathLst>
                <a:path w="485775" h="1876425">
                  <a:moveTo>
                    <a:pt x="485775" y="1876425"/>
                  </a:moveTo>
                  <a:lnTo>
                    <a:pt x="0" y="1876425"/>
                  </a:lnTo>
                  <a:lnTo>
                    <a:pt x="0" y="0"/>
                  </a:lnTo>
                  <a:lnTo>
                    <a:pt x="485775" y="0"/>
                  </a:lnTo>
                  <a:lnTo>
                    <a:pt x="485775" y="1876425"/>
                  </a:lnTo>
                  <a:close/>
                </a:path>
              </a:pathLst>
            </a:custGeom>
            <a:solidFill>
              <a:srgbClr val="5485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00450" y="2062174"/>
              <a:ext cx="4286250" cy="1628775"/>
            </a:xfrm>
            <a:custGeom>
              <a:avLst/>
              <a:gdLst/>
              <a:ahLst/>
              <a:cxnLst/>
              <a:rect l="l" t="t" r="r" b="b"/>
              <a:pathLst>
                <a:path w="4286250" h="1628775">
                  <a:moveTo>
                    <a:pt x="161925" y="1619250"/>
                  </a:moveTo>
                  <a:lnTo>
                    <a:pt x="0" y="1619250"/>
                  </a:lnTo>
                  <a:lnTo>
                    <a:pt x="0" y="1628775"/>
                  </a:lnTo>
                  <a:lnTo>
                    <a:pt x="161925" y="1628775"/>
                  </a:lnTo>
                  <a:lnTo>
                    <a:pt x="161925" y="1619250"/>
                  </a:lnTo>
                  <a:close/>
                </a:path>
                <a:path w="4286250" h="1628775">
                  <a:moveTo>
                    <a:pt x="161925" y="1076325"/>
                  </a:moveTo>
                  <a:lnTo>
                    <a:pt x="0" y="1076325"/>
                  </a:lnTo>
                  <a:lnTo>
                    <a:pt x="0" y="1085850"/>
                  </a:lnTo>
                  <a:lnTo>
                    <a:pt x="161925" y="1085850"/>
                  </a:lnTo>
                  <a:lnTo>
                    <a:pt x="161925" y="1076325"/>
                  </a:lnTo>
                  <a:close/>
                </a:path>
                <a:path w="4286250" h="1628775">
                  <a:moveTo>
                    <a:pt x="161925" y="542925"/>
                  </a:moveTo>
                  <a:lnTo>
                    <a:pt x="0" y="542925"/>
                  </a:lnTo>
                  <a:lnTo>
                    <a:pt x="0" y="552450"/>
                  </a:lnTo>
                  <a:lnTo>
                    <a:pt x="161925" y="552450"/>
                  </a:lnTo>
                  <a:lnTo>
                    <a:pt x="161925" y="542925"/>
                  </a:lnTo>
                  <a:close/>
                </a:path>
                <a:path w="4286250" h="1628775">
                  <a:moveTo>
                    <a:pt x="1619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61925" y="9525"/>
                  </a:lnTo>
                  <a:lnTo>
                    <a:pt x="161925" y="0"/>
                  </a:lnTo>
                  <a:close/>
                </a:path>
                <a:path w="4286250" h="1628775">
                  <a:moveTo>
                    <a:pt x="4286250" y="0"/>
                  </a:moveTo>
                  <a:lnTo>
                    <a:pt x="647700" y="0"/>
                  </a:lnTo>
                  <a:lnTo>
                    <a:pt x="647700" y="9525"/>
                  </a:lnTo>
                  <a:lnTo>
                    <a:pt x="4286250" y="9525"/>
                  </a:lnTo>
                  <a:lnTo>
                    <a:pt x="4286250" y="0"/>
                  </a:lnTo>
                  <a:close/>
                </a:path>
              </a:pathLst>
            </a:custGeom>
            <a:solidFill>
              <a:srgbClr val="D2B2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00450" y="4214812"/>
              <a:ext cx="161925" cy="5080"/>
            </a:xfrm>
            <a:custGeom>
              <a:avLst/>
              <a:gdLst/>
              <a:ahLst/>
              <a:cxnLst/>
              <a:rect l="l" t="t" r="r" b="b"/>
              <a:pathLst>
                <a:path w="161925" h="5079">
                  <a:moveTo>
                    <a:pt x="0" y="4762"/>
                  </a:moveTo>
                  <a:lnTo>
                    <a:pt x="161925" y="4762"/>
                  </a:lnTo>
                  <a:lnTo>
                    <a:pt x="161925" y="0"/>
                  </a:lnTo>
                  <a:lnTo>
                    <a:pt x="0" y="0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62375" y="1866900"/>
              <a:ext cx="485775" cy="2352675"/>
            </a:xfrm>
            <a:custGeom>
              <a:avLst/>
              <a:gdLst/>
              <a:ahLst/>
              <a:cxnLst/>
              <a:rect l="l" t="t" r="r" b="b"/>
              <a:pathLst>
                <a:path w="485775" h="2352675">
                  <a:moveTo>
                    <a:pt x="485775" y="2352675"/>
                  </a:moveTo>
                  <a:lnTo>
                    <a:pt x="0" y="2352675"/>
                  </a:lnTo>
                  <a:lnTo>
                    <a:pt x="0" y="0"/>
                  </a:lnTo>
                  <a:lnTo>
                    <a:pt x="485775" y="0"/>
                  </a:lnTo>
                  <a:lnTo>
                    <a:pt x="485775" y="2352675"/>
                  </a:lnTo>
                  <a:close/>
                </a:path>
              </a:pathLst>
            </a:custGeom>
            <a:solidFill>
              <a:srgbClr val="4270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7200" y="1528774"/>
              <a:ext cx="2657475" cy="2162175"/>
            </a:xfrm>
            <a:custGeom>
              <a:avLst/>
              <a:gdLst/>
              <a:ahLst/>
              <a:cxnLst/>
              <a:rect l="l" t="t" r="r" b="b"/>
              <a:pathLst>
                <a:path w="2657475" h="2162175">
                  <a:moveTo>
                    <a:pt x="2657475" y="2152650"/>
                  </a:moveTo>
                  <a:lnTo>
                    <a:pt x="2495550" y="2152650"/>
                  </a:lnTo>
                  <a:lnTo>
                    <a:pt x="2495550" y="2162175"/>
                  </a:lnTo>
                  <a:lnTo>
                    <a:pt x="2657475" y="2162175"/>
                  </a:lnTo>
                  <a:lnTo>
                    <a:pt x="2657475" y="2152650"/>
                  </a:lnTo>
                  <a:close/>
                </a:path>
                <a:path w="2657475" h="2162175">
                  <a:moveTo>
                    <a:pt x="2657475" y="1609725"/>
                  </a:moveTo>
                  <a:lnTo>
                    <a:pt x="2495550" y="1609725"/>
                  </a:lnTo>
                  <a:lnTo>
                    <a:pt x="2495550" y="1619250"/>
                  </a:lnTo>
                  <a:lnTo>
                    <a:pt x="2657475" y="1619250"/>
                  </a:lnTo>
                  <a:lnTo>
                    <a:pt x="2657475" y="1609725"/>
                  </a:lnTo>
                  <a:close/>
                </a:path>
                <a:path w="2657475" h="2162175">
                  <a:moveTo>
                    <a:pt x="2657475" y="1076325"/>
                  </a:moveTo>
                  <a:lnTo>
                    <a:pt x="2495550" y="1076325"/>
                  </a:lnTo>
                  <a:lnTo>
                    <a:pt x="2495550" y="1085850"/>
                  </a:lnTo>
                  <a:lnTo>
                    <a:pt x="2657475" y="1085850"/>
                  </a:lnTo>
                  <a:lnTo>
                    <a:pt x="2657475" y="1076325"/>
                  </a:lnTo>
                  <a:close/>
                </a:path>
                <a:path w="2657475" h="2162175">
                  <a:moveTo>
                    <a:pt x="2657475" y="533400"/>
                  </a:moveTo>
                  <a:lnTo>
                    <a:pt x="2495550" y="533400"/>
                  </a:lnTo>
                  <a:lnTo>
                    <a:pt x="2495550" y="542925"/>
                  </a:lnTo>
                  <a:lnTo>
                    <a:pt x="2657475" y="542925"/>
                  </a:lnTo>
                  <a:lnTo>
                    <a:pt x="2657475" y="533400"/>
                  </a:lnTo>
                  <a:close/>
                </a:path>
                <a:path w="2657475" h="2162175">
                  <a:moveTo>
                    <a:pt x="265747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2657475" y="9525"/>
                  </a:lnTo>
                  <a:lnTo>
                    <a:pt x="2657475" y="0"/>
                  </a:lnTo>
                  <a:close/>
                </a:path>
              </a:pathLst>
            </a:custGeom>
            <a:solidFill>
              <a:srgbClr val="D2B2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52750" y="4214812"/>
              <a:ext cx="161925" cy="5080"/>
            </a:xfrm>
            <a:custGeom>
              <a:avLst/>
              <a:gdLst/>
              <a:ahLst/>
              <a:cxnLst/>
              <a:rect l="l" t="t" r="r" b="b"/>
              <a:pathLst>
                <a:path w="161925" h="5079">
                  <a:moveTo>
                    <a:pt x="0" y="4762"/>
                  </a:moveTo>
                  <a:lnTo>
                    <a:pt x="161925" y="4762"/>
                  </a:lnTo>
                  <a:lnTo>
                    <a:pt x="161925" y="0"/>
                  </a:lnTo>
                  <a:lnTo>
                    <a:pt x="0" y="0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14675" y="1276350"/>
              <a:ext cx="485775" cy="2943225"/>
            </a:xfrm>
            <a:custGeom>
              <a:avLst/>
              <a:gdLst/>
              <a:ahLst/>
              <a:cxnLst/>
              <a:rect l="l" t="t" r="r" b="b"/>
              <a:pathLst>
                <a:path w="485775" h="2943225">
                  <a:moveTo>
                    <a:pt x="485775" y="2943225"/>
                  </a:moveTo>
                  <a:lnTo>
                    <a:pt x="0" y="2943225"/>
                  </a:lnTo>
                  <a:lnTo>
                    <a:pt x="0" y="0"/>
                  </a:lnTo>
                  <a:lnTo>
                    <a:pt x="485775" y="0"/>
                  </a:lnTo>
                  <a:lnTo>
                    <a:pt x="485775" y="2943225"/>
                  </a:lnTo>
                  <a:close/>
                </a:path>
              </a:pathLst>
            </a:custGeom>
            <a:solidFill>
              <a:srgbClr val="295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7200" y="2062174"/>
              <a:ext cx="2009775" cy="1628775"/>
            </a:xfrm>
            <a:custGeom>
              <a:avLst/>
              <a:gdLst/>
              <a:ahLst/>
              <a:cxnLst/>
              <a:rect l="l" t="t" r="r" b="b"/>
              <a:pathLst>
                <a:path w="2009775" h="1628775">
                  <a:moveTo>
                    <a:pt x="2009775" y="1619250"/>
                  </a:moveTo>
                  <a:lnTo>
                    <a:pt x="1857375" y="1619250"/>
                  </a:lnTo>
                  <a:lnTo>
                    <a:pt x="1857375" y="1628775"/>
                  </a:lnTo>
                  <a:lnTo>
                    <a:pt x="2009775" y="1628775"/>
                  </a:lnTo>
                  <a:lnTo>
                    <a:pt x="2009775" y="1619250"/>
                  </a:lnTo>
                  <a:close/>
                </a:path>
                <a:path w="2009775" h="1628775">
                  <a:moveTo>
                    <a:pt x="2009775" y="1076325"/>
                  </a:moveTo>
                  <a:lnTo>
                    <a:pt x="1857375" y="1076325"/>
                  </a:lnTo>
                  <a:lnTo>
                    <a:pt x="1857375" y="1085850"/>
                  </a:lnTo>
                  <a:lnTo>
                    <a:pt x="2009775" y="1085850"/>
                  </a:lnTo>
                  <a:lnTo>
                    <a:pt x="2009775" y="1076325"/>
                  </a:lnTo>
                  <a:close/>
                </a:path>
                <a:path w="2009775" h="1628775">
                  <a:moveTo>
                    <a:pt x="2009775" y="542925"/>
                  </a:moveTo>
                  <a:lnTo>
                    <a:pt x="0" y="542925"/>
                  </a:lnTo>
                  <a:lnTo>
                    <a:pt x="0" y="552450"/>
                  </a:lnTo>
                  <a:lnTo>
                    <a:pt x="2009775" y="552450"/>
                  </a:lnTo>
                  <a:lnTo>
                    <a:pt x="2009775" y="542925"/>
                  </a:lnTo>
                  <a:close/>
                </a:path>
                <a:path w="2009775" h="1628775">
                  <a:moveTo>
                    <a:pt x="200977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</a:pathLst>
            </a:custGeom>
            <a:solidFill>
              <a:srgbClr val="D2B2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314575" y="4214812"/>
              <a:ext cx="152400" cy="5080"/>
            </a:xfrm>
            <a:custGeom>
              <a:avLst/>
              <a:gdLst/>
              <a:ahLst/>
              <a:cxnLst/>
              <a:rect l="l" t="t" r="r" b="b"/>
              <a:pathLst>
                <a:path w="152400" h="5079">
                  <a:moveTo>
                    <a:pt x="0" y="4762"/>
                  </a:moveTo>
                  <a:lnTo>
                    <a:pt x="152400" y="4762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66975" y="1590675"/>
              <a:ext cx="485775" cy="2628900"/>
            </a:xfrm>
            <a:custGeom>
              <a:avLst/>
              <a:gdLst/>
              <a:ahLst/>
              <a:cxnLst/>
              <a:rect l="l" t="t" r="r" b="b"/>
              <a:pathLst>
                <a:path w="485775" h="2628900">
                  <a:moveTo>
                    <a:pt x="485775" y="2628900"/>
                  </a:moveTo>
                  <a:lnTo>
                    <a:pt x="0" y="2628900"/>
                  </a:lnTo>
                  <a:lnTo>
                    <a:pt x="0" y="0"/>
                  </a:lnTo>
                  <a:lnTo>
                    <a:pt x="485775" y="0"/>
                  </a:lnTo>
                  <a:lnTo>
                    <a:pt x="485775" y="2628900"/>
                  </a:lnTo>
                  <a:close/>
                </a:path>
              </a:pathLst>
            </a:custGeom>
            <a:solidFill>
              <a:srgbClr val="3764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" y="3138499"/>
              <a:ext cx="1371600" cy="552450"/>
            </a:xfrm>
            <a:custGeom>
              <a:avLst/>
              <a:gdLst/>
              <a:ahLst/>
              <a:cxnLst/>
              <a:rect l="l" t="t" r="r" b="b"/>
              <a:pathLst>
                <a:path w="1371600" h="552450">
                  <a:moveTo>
                    <a:pt x="1371600" y="542925"/>
                  </a:moveTo>
                  <a:lnTo>
                    <a:pt x="1209675" y="542925"/>
                  </a:lnTo>
                  <a:lnTo>
                    <a:pt x="1209675" y="552450"/>
                  </a:lnTo>
                  <a:lnTo>
                    <a:pt x="1371600" y="552450"/>
                  </a:lnTo>
                  <a:lnTo>
                    <a:pt x="1371600" y="542925"/>
                  </a:lnTo>
                  <a:close/>
                </a:path>
                <a:path w="1371600" h="552450">
                  <a:moveTo>
                    <a:pt x="13716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371600" y="9525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D2B2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66875" y="4214812"/>
              <a:ext cx="161925" cy="5080"/>
            </a:xfrm>
            <a:custGeom>
              <a:avLst/>
              <a:gdLst/>
              <a:ahLst/>
              <a:cxnLst/>
              <a:rect l="l" t="t" r="r" b="b"/>
              <a:pathLst>
                <a:path w="161925" h="5079">
                  <a:moveTo>
                    <a:pt x="0" y="4762"/>
                  </a:moveTo>
                  <a:lnTo>
                    <a:pt x="161925" y="4762"/>
                  </a:lnTo>
                  <a:lnTo>
                    <a:pt x="161925" y="0"/>
                  </a:lnTo>
                  <a:lnTo>
                    <a:pt x="0" y="0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828800" y="2724150"/>
              <a:ext cx="485775" cy="1495425"/>
            </a:xfrm>
            <a:custGeom>
              <a:avLst/>
              <a:gdLst/>
              <a:ahLst/>
              <a:cxnLst/>
              <a:rect l="l" t="t" r="r" b="b"/>
              <a:pathLst>
                <a:path w="485775" h="1495425">
                  <a:moveTo>
                    <a:pt x="485775" y="1495425"/>
                  </a:moveTo>
                  <a:lnTo>
                    <a:pt x="0" y="1495425"/>
                  </a:lnTo>
                  <a:lnTo>
                    <a:pt x="0" y="0"/>
                  </a:lnTo>
                  <a:lnTo>
                    <a:pt x="485775" y="0"/>
                  </a:lnTo>
                  <a:lnTo>
                    <a:pt x="485775" y="1495425"/>
                  </a:lnTo>
                  <a:close/>
                </a:path>
              </a:pathLst>
            </a:custGeom>
            <a:solidFill>
              <a:srgbClr val="6799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7200" y="3681412"/>
              <a:ext cx="723900" cy="9525"/>
            </a:xfrm>
            <a:custGeom>
              <a:avLst/>
              <a:gdLst/>
              <a:ahLst/>
              <a:cxnLst/>
              <a:rect l="l" t="t" r="r" b="b"/>
              <a:pathLst>
                <a:path w="723900" h="9525">
                  <a:moveTo>
                    <a:pt x="0" y="9525"/>
                  </a:moveTo>
                  <a:lnTo>
                    <a:pt x="723899" y="9525"/>
                  </a:lnTo>
                  <a:lnTo>
                    <a:pt x="723899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D2B2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19175" y="4214812"/>
              <a:ext cx="161925" cy="5080"/>
            </a:xfrm>
            <a:custGeom>
              <a:avLst/>
              <a:gdLst/>
              <a:ahLst/>
              <a:cxnLst/>
              <a:rect l="l" t="t" r="r" b="b"/>
              <a:pathLst>
                <a:path w="161925" h="5079">
                  <a:moveTo>
                    <a:pt x="0" y="4762"/>
                  </a:moveTo>
                  <a:lnTo>
                    <a:pt x="161925" y="4762"/>
                  </a:lnTo>
                  <a:lnTo>
                    <a:pt x="161925" y="0"/>
                  </a:lnTo>
                  <a:lnTo>
                    <a:pt x="0" y="0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81100" y="3638550"/>
              <a:ext cx="485775" cy="581025"/>
            </a:xfrm>
            <a:custGeom>
              <a:avLst/>
              <a:gdLst/>
              <a:ahLst/>
              <a:cxnLst/>
              <a:rect l="l" t="t" r="r" b="b"/>
              <a:pathLst>
                <a:path w="485775" h="581025">
                  <a:moveTo>
                    <a:pt x="485775" y="581025"/>
                  </a:moveTo>
                  <a:lnTo>
                    <a:pt x="0" y="581025"/>
                  </a:lnTo>
                  <a:lnTo>
                    <a:pt x="0" y="0"/>
                  </a:lnTo>
                  <a:lnTo>
                    <a:pt x="485775" y="0"/>
                  </a:lnTo>
                  <a:lnTo>
                    <a:pt x="485775" y="581025"/>
                  </a:lnTo>
                  <a:close/>
                </a:path>
              </a:pathLst>
            </a:custGeom>
            <a:solidFill>
              <a:srgbClr val="97C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7200" y="4214812"/>
              <a:ext cx="76200" cy="5080"/>
            </a:xfrm>
            <a:custGeom>
              <a:avLst/>
              <a:gdLst/>
              <a:ahLst/>
              <a:cxnLst/>
              <a:rect l="l" t="t" r="r" b="b"/>
              <a:pathLst>
                <a:path w="76200" h="5079">
                  <a:moveTo>
                    <a:pt x="0" y="4762"/>
                  </a:moveTo>
                  <a:lnTo>
                    <a:pt x="76199" y="4762"/>
                  </a:lnTo>
                  <a:lnTo>
                    <a:pt x="76199" y="0"/>
                  </a:lnTo>
                  <a:lnTo>
                    <a:pt x="0" y="0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33399" y="4038600"/>
              <a:ext cx="485775" cy="180975"/>
            </a:xfrm>
            <a:custGeom>
              <a:avLst/>
              <a:gdLst/>
              <a:ahLst/>
              <a:cxnLst/>
              <a:rect l="l" t="t" r="r" b="b"/>
              <a:pathLst>
                <a:path w="485775" h="180975">
                  <a:moveTo>
                    <a:pt x="4857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485775" y="0"/>
                  </a:lnTo>
                  <a:lnTo>
                    <a:pt x="485775" y="180975"/>
                  </a:lnTo>
                  <a:close/>
                </a:path>
              </a:pathLst>
            </a:custGeom>
            <a:solidFill>
              <a:srgbClr val="B0D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7200" y="995362"/>
              <a:ext cx="7429500" cy="9525"/>
            </a:xfrm>
            <a:custGeom>
              <a:avLst/>
              <a:gdLst/>
              <a:ahLst/>
              <a:cxnLst/>
              <a:rect l="l" t="t" r="r" b="b"/>
              <a:pathLst>
                <a:path w="7429500" h="9525">
                  <a:moveTo>
                    <a:pt x="0" y="9525"/>
                  </a:moveTo>
                  <a:lnTo>
                    <a:pt x="0" y="0"/>
                  </a:lnTo>
                  <a:lnTo>
                    <a:pt x="7429500" y="0"/>
                  </a:lnTo>
                  <a:lnTo>
                    <a:pt x="7429500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D2B2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892300" y="2444750"/>
            <a:ext cx="351155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85" dirty="0">
                <a:latin typeface="Tahoma"/>
                <a:cs typeface="Tahoma"/>
              </a:rPr>
              <a:t>13</a:t>
            </a:r>
            <a:r>
              <a:rPr sz="1400" spc="90" dirty="0">
                <a:latin typeface="Tahoma"/>
                <a:cs typeface="Tahoma"/>
              </a:rPr>
              <a:t>9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530475" y="1311275"/>
            <a:ext cx="351155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85" dirty="0">
                <a:latin typeface="Tahoma"/>
                <a:cs typeface="Tahoma"/>
              </a:rPr>
              <a:t>24</a:t>
            </a:r>
            <a:r>
              <a:rPr sz="1400" spc="90" dirty="0">
                <a:latin typeface="Tahoma"/>
                <a:cs typeface="Tahoma"/>
              </a:rPr>
              <a:t>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178175" y="996950"/>
            <a:ext cx="351155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85" dirty="0">
                <a:latin typeface="Tahoma"/>
                <a:cs typeface="Tahoma"/>
              </a:rPr>
              <a:t>27</a:t>
            </a:r>
            <a:r>
              <a:rPr sz="1400" spc="90" dirty="0">
                <a:latin typeface="Tahoma"/>
                <a:cs typeface="Tahoma"/>
              </a:rPr>
              <a:t>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587750" y="1252219"/>
            <a:ext cx="4354830" cy="57785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4341495" algn="l"/>
              </a:tabLst>
            </a:pPr>
            <a:r>
              <a:rPr sz="1400" u="sng" spc="5" dirty="0">
                <a:uFill>
                  <a:solidFill>
                    <a:srgbClr val="D2B247"/>
                  </a:solidFill>
                </a:uFill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  <a:p>
            <a:pPr marL="250825">
              <a:lnSpc>
                <a:spcPct val="100000"/>
              </a:lnSpc>
              <a:spcBef>
                <a:spcPts val="495"/>
              </a:spcBef>
            </a:pPr>
            <a:r>
              <a:rPr sz="1400" spc="85" dirty="0">
                <a:latin typeface="Tahoma"/>
                <a:cs typeface="Tahoma"/>
              </a:rPr>
              <a:t>219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464050" y="2063750"/>
            <a:ext cx="351155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85" dirty="0">
                <a:latin typeface="Tahoma"/>
                <a:cs typeface="Tahoma"/>
              </a:rPr>
              <a:t>17</a:t>
            </a:r>
            <a:r>
              <a:rPr sz="1400" spc="90" dirty="0">
                <a:latin typeface="Tahoma"/>
                <a:cs typeface="Tahoma"/>
              </a:rPr>
              <a:t>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873625" y="2530475"/>
            <a:ext cx="3025775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50190" algn="l"/>
                <a:tab pos="3012440" algn="l"/>
              </a:tabLst>
            </a:pPr>
            <a:r>
              <a:rPr sz="1400" strike="sngStrike" spc="5" dirty="0">
                <a:latin typeface="Times New Roman"/>
                <a:cs typeface="Times New Roman"/>
              </a:rPr>
              <a:t> 	</a:t>
            </a:r>
            <a:r>
              <a:rPr sz="1400" strike="sngStrike" spc="85" dirty="0">
                <a:latin typeface="Tahoma"/>
                <a:cs typeface="Tahoma"/>
              </a:rPr>
              <a:t>131	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54050" y="3759200"/>
            <a:ext cx="242570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85" dirty="0">
                <a:latin typeface="Tahoma"/>
                <a:cs typeface="Tahoma"/>
              </a:rPr>
              <a:t>1</a:t>
            </a:r>
            <a:r>
              <a:rPr sz="1400" spc="90" dirty="0">
                <a:latin typeface="Tahoma"/>
                <a:cs typeface="Tahoma"/>
              </a:rPr>
              <a:t>7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301750" y="3359150"/>
            <a:ext cx="242570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85" dirty="0">
                <a:latin typeface="Tahoma"/>
                <a:cs typeface="Tahoma"/>
              </a:rPr>
              <a:t>5</a:t>
            </a:r>
            <a:r>
              <a:rPr sz="1400" spc="90" dirty="0">
                <a:latin typeface="Tahoma"/>
                <a:cs typeface="Tahoma"/>
              </a:rPr>
              <a:t>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803900" y="2949575"/>
            <a:ext cx="906144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662940" algn="l"/>
              </a:tabLst>
            </a:pPr>
            <a:r>
              <a:rPr sz="1400" spc="85" dirty="0">
                <a:latin typeface="Tahoma"/>
                <a:cs typeface="Tahoma"/>
              </a:rPr>
              <a:t>92	</a:t>
            </a:r>
            <a:r>
              <a:rPr sz="2100" spc="127" baseline="-51587" dirty="0">
                <a:latin typeface="Tahoma"/>
                <a:cs typeface="Tahoma"/>
              </a:rPr>
              <a:t>77</a:t>
            </a:r>
            <a:endParaRPr sz="2100" baseline="-51587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807200" y="3492500"/>
            <a:ext cx="1092200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07340" algn="l"/>
                <a:tab pos="1078865" algn="l"/>
              </a:tabLst>
            </a:pPr>
            <a:r>
              <a:rPr sz="1400" u="sng" spc="5" dirty="0">
                <a:uFill>
                  <a:solidFill>
                    <a:srgbClr val="D2B247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u="sng" spc="85" dirty="0">
                <a:uFill>
                  <a:solidFill>
                    <a:srgbClr val="D2B247"/>
                  </a:solidFill>
                </a:uFill>
                <a:latin typeface="Tahoma"/>
                <a:cs typeface="Tahoma"/>
              </a:rPr>
              <a:t>42	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97800" y="3883025"/>
            <a:ext cx="133985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90" dirty="0">
                <a:latin typeface="Tahoma"/>
                <a:cs typeface="Tahoma"/>
              </a:rPr>
              <a:t>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57200" y="866775"/>
            <a:ext cx="7429500" cy="3352800"/>
          </a:xfrm>
          <a:custGeom>
            <a:avLst/>
            <a:gdLst/>
            <a:ahLst/>
            <a:cxnLst/>
            <a:rect l="l" t="t" r="r" b="b"/>
            <a:pathLst>
              <a:path w="7429500" h="3352800">
                <a:moveTo>
                  <a:pt x="0" y="3352800"/>
                </a:moveTo>
                <a:lnTo>
                  <a:pt x="7429500" y="3352800"/>
                </a:lnTo>
              </a:path>
              <a:path w="7429500" h="3352800">
                <a:moveTo>
                  <a:pt x="0" y="0"/>
                </a:moveTo>
                <a:lnTo>
                  <a:pt x="0" y="3352800"/>
                </a:lnTo>
              </a:path>
            </a:pathLst>
          </a:custGeom>
          <a:ln w="9525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44500" y="4254500"/>
            <a:ext cx="7007859" cy="400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>
              <a:lnSpc>
                <a:spcPct val="100000"/>
              </a:lnSpc>
              <a:spcBef>
                <a:spcPts val="100"/>
              </a:spcBef>
              <a:tabLst>
                <a:tab pos="910590" algn="l"/>
                <a:tab pos="1553845" algn="l"/>
                <a:tab pos="2201545" algn="l"/>
                <a:tab pos="2844165" algn="l"/>
                <a:tab pos="3487420" algn="l"/>
                <a:tab pos="4135120" algn="l"/>
                <a:tab pos="4777740" algn="l"/>
                <a:tab pos="5420995" algn="l"/>
                <a:tab pos="6068695" algn="l"/>
                <a:tab pos="6711315" algn="l"/>
              </a:tabLst>
            </a:pPr>
            <a:r>
              <a:rPr sz="900" spc="45" dirty="0">
                <a:solidFill>
                  <a:srgbClr val="666666"/>
                </a:solidFill>
                <a:latin typeface="Tahoma"/>
                <a:cs typeface="Tahoma"/>
              </a:rPr>
              <a:t>16	20	24	28	32	36	40	44	48	52	56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900" spc="25" dirty="0">
                <a:solidFill>
                  <a:srgbClr val="666666"/>
                </a:solidFill>
                <a:latin typeface="Tahoma"/>
                <a:cs typeface="Tahoma"/>
              </a:rPr>
              <a:t>Sum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45" dirty="0">
                <a:solidFill>
                  <a:srgbClr val="666666"/>
                </a:solidFill>
                <a:latin typeface="Tahoma"/>
                <a:cs typeface="Tahoma"/>
              </a:rPr>
              <a:t>of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Employee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Count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50" dirty="0">
                <a:solidFill>
                  <a:srgbClr val="666666"/>
                </a:solidFill>
                <a:latin typeface="Tahoma"/>
                <a:cs typeface="Tahoma"/>
              </a:rPr>
              <a:t>for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666666"/>
                </a:solidFill>
                <a:latin typeface="Tahoma"/>
                <a:cs typeface="Tahoma"/>
              </a:rPr>
              <a:t>each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666666"/>
                </a:solidFill>
                <a:latin typeface="Tahoma"/>
                <a:cs typeface="Tahoma"/>
              </a:rPr>
              <a:t>Age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666666"/>
                </a:solidFill>
                <a:latin typeface="Tahoma"/>
                <a:cs typeface="Tahoma"/>
              </a:rPr>
              <a:t>(bin).</a:t>
            </a:r>
            <a:r>
              <a:rPr sz="900" spc="114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Color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45" dirty="0">
                <a:solidFill>
                  <a:srgbClr val="666666"/>
                </a:solidFill>
                <a:latin typeface="Tahoma"/>
                <a:cs typeface="Tahoma"/>
              </a:rPr>
              <a:t>shows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666666"/>
                </a:solidFill>
                <a:latin typeface="Tahoma"/>
                <a:cs typeface="Tahoma"/>
              </a:rPr>
              <a:t>sum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45" dirty="0">
                <a:solidFill>
                  <a:srgbClr val="666666"/>
                </a:solidFill>
                <a:latin typeface="Tahoma"/>
                <a:cs typeface="Tahoma"/>
              </a:rPr>
              <a:t>of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Employee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666666"/>
                </a:solidFill>
                <a:latin typeface="Tahoma"/>
                <a:cs typeface="Tahoma"/>
              </a:rPr>
              <a:t>Count.</a:t>
            </a:r>
            <a:r>
              <a:rPr sz="900" spc="114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Tahoma"/>
                <a:cs typeface="Tahoma"/>
              </a:rPr>
              <a:t>The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40" dirty="0">
                <a:solidFill>
                  <a:srgbClr val="666666"/>
                </a:solidFill>
                <a:latin typeface="Tahoma"/>
                <a:cs typeface="Tahoma"/>
              </a:rPr>
              <a:t>marks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666666"/>
                </a:solidFill>
                <a:latin typeface="Tahoma"/>
                <a:cs typeface="Tahoma"/>
              </a:rPr>
              <a:t>are</a:t>
            </a:r>
            <a:r>
              <a:rPr sz="900" spc="-8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666666"/>
                </a:solidFill>
                <a:latin typeface="Tahoma"/>
                <a:cs typeface="Tahoma"/>
              </a:rPr>
              <a:t>labeled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666666"/>
                </a:solidFill>
                <a:latin typeface="Tahoma"/>
                <a:cs typeface="Tahoma"/>
              </a:rPr>
              <a:t>by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666666"/>
                </a:solidFill>
                <a:latin typeface="Tahoma"/>
                <a:cs typeface="Tahoma"/>
              </a:rPr>
              <a:t>sum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45" dirty="0">
                <a:solidFill>
                  <a:srgbClr val="666666"/>
                </a:solidFill>
                <a:latin typeface="Tahoma"/>
                <a:cs typeface="Tahoma"/>
              </a:rPr>
              <a:t>of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Employee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666666"/>
                </a:solidFill>
                <a:latin typeface="Tahoma"/>
                <a:cs typeface="Tahoma"/>
              </a:rPr>
              <a:t>Count.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82600" y="520700"/>
            <a:ext cx="27025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r>
              <a:rPr sz="1500" spc="-60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1500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.</a:t>
            </a:r>
            <a:r>
              <a:rPr sz="1500" spc="-60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1500" spc="35" dirty="0">
                <a:solidFill>
                  <a:srgbClr val="333333"/>
                </a:solidFill>
                <a:latin typeface="Lucida Sans Unicode"/>
                <a:cs typeface="Lucida Sans Unicode"/>
              </a:rPr>
              <a:t>f</a:t>
            </a:r>
            <a:r>
              <a:rPr sz="1500" spc="-15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1500" spc="-85" dirty="0">
                <a:solidFill>
                  <a:srgbClr val="333333"/>
                </a:solidFill>
                <a:latin typeface="Lucida Sans Unicode"/>
                <a:cs typeface="Lucida Sans Unicode"/>
              </a:rPr>
              <a:t>m</a:t>
            </a:r>
            <a:r>
              <a:rPr sz="1500" spc="-60" dirty="0">
                <a:solidFill>
                  <a:srgbClr val="333333"/>
                </a:solidFill>
                <a:latin typeface="Lucida Sans Unicode"/>
                <a:cs typeface="Lucida Sans Unicode"/>
              </a:rPr>
              <a:t>p</a:t>
            </a:r>
            <a:r>
              <a:rPr sz="1500" dirty="0">
                <a:solidFill>
                  <a:srgbClr val="333333"/>
                </a:solidFill>
                <a:latin typeface="Lucida Sans Unicode"/>
                <a:cs typeface="Lucida Sans Unicode"/>
              </a:rPr>
              <a:t>l</a:t>
            </a:r>
            <a:r>
              <a:rPr sz="1500" spc="-60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1500" spc="85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r>
              <a:rPr sz="1500" spc="-10" dirty="0">
                <a:solidFill>
                  <a:srgbClr val="333333"/>
                </a:solidFill>
                <a:latin typeface="Lucida Sans Unicode"/>
                <a:cs typeface="Lucida Sans Unicode"/>
              </a:rPr>
              <a:t>ee</a:t>
            </a:r>
            <a:r>
              <a:rPr sz="150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s</a:t>
            </a:r>
            <a:r>
              <a:rPr sz="1500" spc="-15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500" spc="-65" dirty="0">
                <a:solidFill>
                  <a:srgbClr val="333333"/>
                </a:solidFill>
                <a:latin typeface="Lucida Sans Unicode"/>
                <a:cs typeface="Lucida Sans Unicode"/>
              </a:rPr>
              <a:t>b</a:t>
            </a:r>
            <a:r>
              <a:rPr sz="1500" spc="35" dirty="0">
                <a:solidFill>
                  <a:srgbClr val="333333"/>
                </a:solidFill>
                <a:latin typeface="Lucida Sans Unicode"/>
                <a:cs typeface="Lucida Sans Unicode"/>
              </a:rPr>
              <a:t>y</a:t>
            </a:r>
            <a:r>
              <a:rPr sz="1500" spc="-15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500" spc="20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500" spc="-50" dirty="0">
                <a:solidFill>
                  <a:srgbClr val="333333"/>
                </a:solidFill>
                <a:latin typeface="Lucida Sans Unicode"/>
                <a:cs typeface="Lucida Sans Unicode"/>
              </a:rPr>
              <a:t>g</a:t>
            </a:r>
            <a:r>
              <a:rPr sz="150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1500" spc="-15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500" spc="-50" dirty="0">
                <a:solidFill>
                  <a:srgbClr val="333333"/>
                </a:solidFill>
                <a:latin typeface="Lucida Sans Unicode"/>
                <a:cs typeface="Lucida Sans Unicode"/>
              </a:rPr>
              <a:t>g</a:t>
            </a:r>
            <a:r>
              <a:rPr sz="1500" spc="25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1500" spc="-60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1500" spc="-55" dirty="0">
                <a:solidFill>
                  <a:srgbClr val="333333"/>
                </a:solidFill>
                <a:latin typeface="Lucida Sans Unicode"/>
                <a:cs typeface="Lucida Sans Unicode"/>
              </a:rPr>
              <a:t>up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293100" y="1082675"/>
            <a:ext cx="93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45" dirty="0">
                <a:solidFill>
                  <a:srgbClr val="333333"/>
                </a:solidFill>
                <a:latin typeface="Tahoma"/>
                <a:cs typeface="Tahoma"/>
              </a:rPr>
              <a:t>5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335492" y="1082675"/>
            <a:ext cx="2311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40" dirty="0">
                <a:solidFill>
                  <a:srgbClr val="333333"/>
                </a:solidFill>
                <a:latin typeface="Tahoma"/>
                <a:cs typeface="Tahoma"/>
              </a:rPr>
              <a:t>27</a:t>
            </a:r>
            <a:r>
              <a:rPr sz="900" spc="45" dirty="0">
                <a:solidFill>
                  <a:srgbClr val="333333"/>
                </a:solidFill>
                <a:latin typeface="Tahoma"/>
                <a:cs typeface="Tahoma"/>
              </a:rPr>
              <a:t>4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255000" y="901700"/>
            <a:ext cx="8959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900" spc="-55" dirty="0">
                <a:solidFill>
                  <a:srgbClr val="333333"/>
                </a:solidFill>
                <a:latin typeface="Lucida Sans Unicode"/>
                <a:cs typeface="Lucida Sans Unicode"/>
              </a:rPr>
              <a:t>m</a:t>
            </a:r>
            <a:r>
              <a:rPr sz="900" spc="-40" dirty="0">
                <a:solidFill>
                  <a:srgbClr val="333333"/>
                </a:solidFill>
                <a:latin typeface="Lucida Sans Unicode"/>
                <a:cs typeface="Lucida Sans Unicode"/>
              </a:rPr>
              <a:t>p</a:t>
            </a:r>
            <a:r>
              <a:rPr sz="90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l</a:t>
            </a:r>
            <a:r>
              <a:rPr sz="900" spc="-40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900" spc="15" dirty="0">
                <a:solidFill>
                  <a:srgbClr val="333333"/>
                </a:solidFill>
                <a:latin typeface="Lucida Sans Unicode"/>
                <a:cs typeface="Lucida Sans Unicode"/>
              </a:rPr>
              <a:t>y</a:t>
            </a:r>
            <a:r>
              <a:rPr sz="900" spc="-10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90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900" spc="-95" dirty="0">
                <a:solidFill>
                  <a:srgbClr val="333333"/>
                </a:solidFill>
                <a:latin typeface="Lucida Sans Unicode"/>
                <a:cs typeface="Lucida Sans Unicode"/>
              </a:rPr>
              <a:t> C</a:t>
            </a:r>
            <a:r>
              <a:rPr sz="900" spc="-40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900" spc="-35" dirty="0">
                <a:solidFill>
                  <a:srgbClr val="333333"/>
                </a:solidFill>
                <a:latin typeface="Lucida Sans Unicode"/>
                <a:cs typeface="Lucida Sans Unicode"/>
              </a:rPr>
              <a:t>un</a:t>
            </a:r>
            <a:r>
              <a:rPr sz="900" spc="55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8405812" y="1081087"/>
            <a:ext cx="904875" cy="161925"/>
            <a:chOff x="8405812" y="1081087"/>
            <a:chExt cx="904875" cy="161925"/>
          </a:xfrm>
        </p:grpSpPr>
        <p:sp>
          <p:nvSpPr>
            <p:cNvPr id="68" name="object 68"/>
            <p:cNvSpPr/>
            <p:nvPr/>
          </p:nvSpPr>
          <p:spPr>
            <a:xfrm>
              <a:off x="8410575" y="1085850"/>
              <a:ext cx="28575" cy="152400"/>
            </a:xfrm>
            <a:custGeom>
              <a:avLst/>
              <a:gdLst/>
              <a:ahLst/>
              <a:cxnLst/>
              <a:rect l="l" t="t" r="r" b="b"/>
              <a:pathLst>
                <a:path w="28575" h="152400">
                  <a:moveTo>
                    <a:pt x="28575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28575" y="0"/>
                  </a:lnTo>
                  <a:lnTo>
                    <a:pt x="28575" y="152400"/>
                  </a:lnTo>
                  <a:close/>
                </a:path>
              </a:pathLst>
            </a:custGeom>
            <a:solidFill>
              <a:srgbClr val="B8D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42962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B6D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43915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B4D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44867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B2D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45820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B0D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46772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AED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47725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ACD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48677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AAD3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49630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A8D1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50582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A6D0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51535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A4CE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52487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A2C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53440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A0CC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54392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9ECA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55345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9CC8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56297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9AC7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57250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99C5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58202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96C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59155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94C2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60107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92C1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61060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91B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62012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8FB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62965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8DBC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63917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8BB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64870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89B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65822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87B7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66775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85B5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67727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84B3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68680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82B2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69632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80B1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70585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7FA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71537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7DAE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72490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7CAC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73442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7AAB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74395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79A9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75347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77A8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76300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76A7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77252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74A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78205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73A4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79157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71A2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80110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70A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81062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6E9F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82015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6D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82967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6B9C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83920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6A9B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84872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6899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85825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6697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86777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6696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87730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6394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88682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6293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89635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609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90587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5F90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91540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5D8E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92492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5C8D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93445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5A8B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94397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598A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95350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5788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96302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5687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97255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5586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98207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5384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99160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528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900112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508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901065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4F80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902017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4D7E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902970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4C7D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903922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4B7C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904875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4A7A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905827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497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906780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487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907732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467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908685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4575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909637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447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910590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4372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911542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4270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912495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416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913447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406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914400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3F6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915352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3D6B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916305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3C6A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917257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3B68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918210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3A67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919162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3966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920115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376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921067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3663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922020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3562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922972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3360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923925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335F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924877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315E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925830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2F5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926782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2E5B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9277350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2C5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9286875" y="1085850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2B58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9296400" y="1085850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9525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152400"/>
                  </a:lnTo>
                  <a:close/>
                </a:path>
              </a:pathLst>
            </a:custGeom>
            <a:solidFill>
              <a:srgbClr val="295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410575" y="1085850"/>
              <a:ext cx="895350" cy="152400"/>
            </a:xfrm>
            <a:custGeom>
              <a:avLst/>
              <a:gdLst/>
              <a:ahLst/>
              <a:cxnLst/>
              <a:rect l="l" t="t" r="r" b="b"/>
              <a:pathLst>
                <a:path w="895350" h="152400">
                  <a:moveTo>
                    <a:pt x="0" y="0"/>
                  </a:moveTo>
                  <a:lnTo>
                    <a:pt x="895350" y="0"/>
                  </a:lnTo>
                  <a:lnTo>
                    <a:pt x="89535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ABA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200"/>
            <a:ext cx="9144000" cy="6853555"/>
            <a:chOff x="457200" y="457200"/>
            <a:chExt cx="9144000" cy="6853555"/>
          </a:xfrm>
        </p:grpSpPr>
        <p:sp>
          <p:nvSpPr>
            <p:cNvPr id="3" name="object 3"/>
            <p:cNvSpPr/>
            <p:nvPr/>
          </p:nvSpPr>
          <p:spPr>
            <a:xfrm>
              <a:off x="457200" y="457200"/>
              <a:ext cx="9144000" cy="6853555"/>
            </a:xfrm>
            <a:custGeom>
              <a:avLst/>
              <a:gdLst/>
              <a:ahLst/>
              <a:cxnLst/>
              <a:rect l="l" t="t" r="r" b="b"/>
              <a:pathLst>
                <a:path w="9144000" h="6853555">
                  <a:moveTo>
                    <a:pt x="9143994" y="6853243"/>
                  </a:moveTo>
                  <a:lnTo>
                    <a:pt x="0" y="6853243"/>
                  </a:lnTo>
                  <a:lnTo>
                    <a:pt x="0" y="0"/>
                  </a:lnTo>
                  <a:lnTo>
                    <a:pt x="9143994" y="0"/>
                  </a:lnTo>
                  <a:lnTo>
                    <a:pt x="9143994" y="6853243"/>
                  </a:lnTo>
                  <a:close/>
                </a:path>
              </a:pathLst>
            </a:custGeom>
            <a:solidFill>
              <a:srgbClr val="F1F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8030" y="3888574"/>
              <a:ext cx="6007735" cy="47625"/>
            </a:xfrm>
            <a:custGeom>
              <a:avLst/>
              <a:gdLst/>
              <a:ahLst/>
              <a:cxnLst/>
              <a:rect l="l" t="t" r="r" b="b"/>
              <a:pathLst>
                <a:path w="6007734" h="47625">
                  <a:moveTo>
                    <a:pt x="0" y="0"/>
                  </a:moveTo>
                  <a:lnTo>
                    <a:pt x="0" y="47525"/>
                  </a:lnTo>
                </a:path>
                <a:path w="6007734" h="47625">
                  <a:moveTo>
                    <a:pt x="665363" y="0"/>
                  </a:moveTo>
                  <a:lnTo>
                    <a:pt x="665363" y="47525"/>
                  </a:lnTo>
                </a:path>
                <a:path w="6007734" h="47625">
                  <a:moveTo>
                    <a:pt x="1340232" y="0"/>
                  </a:moveTo>
                  <a:lnTo>
                    <a:pt x="1340232" y="47525"/>
                  </a:lnTo>
                </a:path>
                <a:path w="6007734" h="47625">
                  <a:moveTo>
                    <a:pt x="2005595" y="0"/>
                  </a:moveTo>
                  <a:lnTo>
                    <a:pt x="2005595" y="47525"/>
                  </a:lnTo>
                </a:path>
                <a:path w="6007734" h="47625">
                  <a:moveTo>
                    <a:pt x="2670958" y="0"/>
                  </a:moveTo>
                  <a:lnTo>
                    <a:pt x="2670958" y="47525"/>
                  </a:lnTo>
                </a:path>
                <a:path w="6007734" h="47625">
                  <a:moveTo>
                    <a:pt x="3336322" y="0"/>
                  </a:moveTo>
                  <a:lnTo>
                    <a:pt x="3336322" y="47525"/>
                  </a:lnTo>
                </a:path>
                <a:path w="6007734" h="47625">
                  <a:moveTo>
                    <a:pt x="4011191" y="0"/>
                  </a:moveTo>
                  <a:lnTo>
                    <a:pt x="4011191" y="47525"/>
                  </a:lnTo>
                </a:path>
                <a:path w="6007734" h="47625">
                  <a:moveTo>
                    <a:pt x="4676554" y="0"/>
                  </a:moveTo>
                  <a:lnTo>
                    <a:pt x="4676554" y="47525"/>
                  </a:lnTo>
                </a:path>
                <a:path w="6007734" h="47625">
                  <a:moveTo>
                    <a:pt x="5341917" y="0"/>
                  </a:moveTo>
                  <a:lnTo>
                    <a:pt x="5341917" y="47525"/>
                  </a:lnTo>
                </a:path>
                <a:path w="6007734" h="47625">
                  <a:moveTo>
                    <a:pt x="6007281" y="0"/>
                  </a:moveTo>
                  <a:lnTo>
                    <a:pt x="6007281" y="47525"/>
                  </a:lnTo>
                </a:path>
              </a:pathLst>
            </a:custGeom>
            <a:ln w="9505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978697" y="3951915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4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8216" y="3951915"/>
            <a:ext cx="23050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40" dirty="0">
                <a:solidFill>
                  <a:srgbClr val="666666"/>
                </a:solidFill>
                <a:latin typeface="Tahoma"/>
                <a:cs typeface="Tahoma"/>
              </a:rPr>
              <a:t>50</a:t>
            </a:r>
            <a:r>
              <a:rPr sz="900" spc="4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9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8925" y="3951915"/>
            <a:ext cx="2990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40" dirty="0">
                <a:solidFill>
                  <a:srgbClr val="666666"/>
                </a:solidFill>
                <a:latin typeface="Tahoma"/>
                <a:cs typeface="Tahoma"/>
              </a:rPr>
              <a:t>100</a:t>
            </a:r>
            <a:r>
              <a:rPr sz="900" spc="4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9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4289" y="3951915"/>
            <a:ext cx="2990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40" dirty="0">
                <a:solidFill>
                  <a:srgbClr val="666666"/>
                </a:solidFill>
                <a:latin typeface="Tahoma"/>
                <a:cs typeface="Tahoma"/>
              </a:rPr>
              <a:t>150</a:t>
            </a:r>
            <a:r>
              <a:rPr sz="900" spc="4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39884" y="3951915"/>
            <a:ext cx="2990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40" dirty="0">
                <a:solidFill>
                  <a:srgbClr val="666666"/>
                </a:solidFill>
                <a:latin typeface="Tahoma"/>
                <a:cs typeface="Tahoma"/>
              </a:rPr>
              <a:t>300</a:t>
            </a:r>
            <a:r>
              <a:rPr sz="900" spc="4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05247" y="3951915"/>
            <a:ext cx="2990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40" dirty="0">
                <a:solidFill>
                  <a:srgbClr val="666666"/>
                </a:solidFill>
                <a:latin typeface="Tahoma"/>
                <a:cs typeface="Tahoma"/>
              </a:rPr>
              <a:t>350</a:t>
            </a:r>
            <a:r>
              <a:rPr sz="900" spc="4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70611" y="3951915"/>
            <a:ext cx="2990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40" dirty="0">
                <a:solidFill>
                  <a:srgbClr val="666666"/>
                </a:solidFill>
                <a:latin typeface="Tahoma"/>
                <a:cs typeface="Tahoma"/>
              </a:rPr>
              <a:t>400</a:t>
            </a:r>
            <a:r>
              <a:rPr sz="900" spc="4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35975" y="3951915"/>
            <a:ext cx="2990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40" dirty="0">
                <a:solidFill>
                  <a:srgbClr val="666666"/>
                </a:solidFill>
                <a:latin typeface="Tahoma"/>
                <a:cs typeface="Tahoma"/>
              </a:rPr>
              <a:t>450</a:t>
            </a:r>
            <a:r>
              <a:rPr sz="900" spc="4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99652" y="3951915"/>
            <a:ext cx="1023619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7545" algn="l"/>
              </a:tabLst>
            </a:pPr>
            <a:r>
              <a:rPr sz="900" spc="40" dirty="0">
                <a:solidFill>
                  <a:srgbClr val="666666"/>
                </a:solidFill>
                <a:latin typeface="Tahoma"/>
                <a:cs typeface="Tahoma"/>
              </a:rPr>
              <a:t>2000	2500</a:t>
            </a:r>
            <a:endParaRPr sz="900">
              <a:latin typeface="Tahoma"/>
              <a:cs typeface="Tahoma"/>
            </a:endParaRPr>
          </a:p>
          <a:p>
            <a:pPr marL="143510">
              <a:lnSpc>
                <a:spcPct val="100000"/>
              </a:lnSpc>
              <a:spcBef>
                <a:spcPts val="720"/>
              </a:spcBef>
            </a:pPr>
            <a:r>
              <a:rPr sz="900" spc="145" dirty="0">
                <a:solidFill>
                  <a:srgbClr val="333333"/>
                </a:solidFill>
                <a:latin typeface="Lucida Sans Unicode"/>
                <a:cs typeface="Lucida Sans Unicode"/>
              </a:rPr>
              <a:t>J</a:t>
            </a:r>
            <a:r>
              <a:rPr sz="900" spc="-40" dirty="0">
                <a:solidFill>
                  <a:srgbClr val="333333"/>
                </a:solidFill>
                <a:latin typeface="Lucida Sans Unicode"/>
                <a:cs typeface="Lucida Sans Unicode"/>
              </a:rPr>
              <a:t>ob</a:t>
            </a:r>
            <a:r>
              <a:rPr sz="900" spc="-9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900" spc="40" dirty="0">
                <a:solidFill>
                  <a:srgbClr val="333333"/>
                </a:solidFill>
                <a:latin typeface="Lucida Sans Unicode"/>
                <a:cs typeface="Lucida Sans Unicode"/>
              </a:rPr>
              <a:t>S</a:t>
            </a:r>
            <a:r>
              <a:rPr sz="900" spc="5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900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r>
              <a:rPr sz="90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900" spc="-10" dirty="0">
                <a:solidFill>
                  <a:srgbClr val="333333"/>
                </a:solidFill>
                <a:latin typeface="Lucida Sans Unicode"/>
                <a:cs typeface="Lucida Sans Unicode"/>
              </a:rPr>
              <a:t>s</a:t>
            </a:r>
            <a:r>
              <a:rPr sz="900" spc="15" dirty="0">
                <a:solidFill>
                  <a:srgbClr val="333333"/>
                </a:solidFill>
                <a:latin typeface="Lucida Sans Unicode"/>
                <a:cs typeface="Lucida Sans Unicode"/>
              </a:rPr>
              <a:t>f</a:t>
            </a:r>
            <a:r>
              <a:rPr sz="900" spc="5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900" spc="-35" dirty="0">
                <a:solidFill>
                  <a:srgbClr val="333333"/>
                </a:solidFill>
                <a:latin typeface="Lucida Sans Unicode"/>
                <a:cs typeface="Lucida Sans Unicode"/>
              </a:rPr>
              <a:t>c</a:t>
            </a:r>
            <a:r>
              <a:rPr sz="900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r>
              <a:rPr sz="90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900" spc="-40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90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1827" y="1119368"/>
            <a:ext cx="1471930" cy="2425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H</a:t>
            </a:r>
            <a:r>
              <a:rPr sz="900" spc="1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900" spc="50" dirty="0">
                <a:solidFill>
                  <a:srgbClr val="666666"/>
                </a:solidFill>
                <a:latin typeface="Tahoma"/>
                <a:cs typeface="Tahoma"/>
              </a:rPr>
              <a:t>l</a:t>
            </a:r>
            <a:r>
              <a:rPr sz="900" spc="85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900" spc="20" dirty="0">
                <a:solidFill>
                  <a:srgbClr val="666666"/>
                </a:solidFill>
                <a:latin typeface="Tahoma"/>
                <a:cs typeface="Tahoma"/>
              </a:rPr>
              <a:t>h</a:t>
            </a:r>
            <a:r>
              <a:rPr sz="900" spc="10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900" spc="55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900" spc="2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900" spc="-9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900" spc="1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p</a:t>
            </a:r>
            <a:r>
              <a:rPr sz="900" spc="55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900" spc="1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900" spc="50" dirty="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r>
              <a:rPr sz="900" spc="1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900" spc="20" dirty="0">
                <a:solidFill>
                  <a:srgbClr val="666666"/>
                </a:solidFill>
                <a:latin typeface="Tahoma"/>
                <a:cs typeface="Tahoma"/>
              </a:rPr>
              <a:t>n</a:t>
            </a:r>
            <a:r>
              <a:rPr sz="900" spc="85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900" spc="85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900" spc="50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v</a:t>
            </a:r>
            <a:r>
              <a:rPr sz="900" spc="2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endParaRPr sz="900">
              <a:latin typeface="Tahoma"/>
              <a:cs typeface="Tahoma"/>
            </a:endParaRPr>
          </a:p>
          <a:p>
            <a:pPr marL="266700" marR="5080" indent="230504" algn="r">
              <a:lnSpc>
                <a:spcPct val="200999"/>
              </a:lnSpc>
              <a:spcBef>
                <a:spcPts val="75"/>
              </a:spcBef>
            </a:pP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H</a:t>
            </a:r>
            <a:r>
              <a:rPr sz="900" spc="20" dirty="0">
                <a:solidFill>
                  <a:srgbClr val="666666"/>
                </a:solidFill>
                <a:latin typeface="Tahoma"/>
                <a:cs typeface="Tahoma"/>
              </a:rPr>
              <a:t>u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ma</a:t>
            </a:r>
            <a:r>
              <a:rPr sz="900" spc="25" dirty="0">
                <a:solidFill>
                  <a:srgbClr val="666666"/>
                </a:solidFill>
                <a:latin typeface="Tahoma"/>
                <a:cs typeface="Tahoma"/>
              </a:rPr>
              <a:t>n</a:t>
            </a:r>
            <a:r>
              <a:rPr sz="900" spc="-9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900" spc="1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900" spc="50" dirty="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r>
              <a:rPr sz="900" spc="25" dirty="0">
                <a:solidFill>
                  <a:srgbClr val="666666"/>
                </a:solidFill>
                <a:latin typeface="Tahoma"/>
                <a:cs typeface="Tahoma"/>
              </a:rPr>
              <a:t>o</a:t>
            </a:r>
            <a:r>
              <a:rPr sz="900" spc="20" dirty="0">
                <a:solidFill>
                  <a:srgbClr val="666666"/>
                </a:solidFill>
                <a:latin typeface="Tahoma"/>
                <a:cs typeface="Tahoma"/>
              </a:rPr>
              <a:t>u</a:t>
            </a:r>
            <a:r>
              <a:rPr sz="900" spc="55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900" spc="10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900" spc="1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900" spc="40" dirty="0">
                <a:solidFill>
                  <a:srgbClr val="666666"/>
                </a:solidFill>
                <a:latin typeface="Tahoma"/>
                <a:cs typeface="Tahoma"/>
              </a:rPr>
              <a:t>s  </a:t>
            </a:r>
            <a:r>
              <a:rPr sz="900" spc="-5" dirty="0">
                <a:solidFill>
                  <a:srgbClr val="666666"/>
                </a:solidFill>
                <a:latin typeface="Tahoma"/>
                <a:cs typeface="Tahoma"/>
              </a:rPr>
              <a:t>L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900" spc="25" dirty="0">
                <a:solidFill>
                  <a:srgbClr val="666666"/>
                </a:solidFill>
                <a:latin typeface="Tahoma"/>
                <a:cs typeface="Tahoma"/>
              </a:rPr>
              <a:t>bo</a:t>
            </a:r>
            <a:r>
              <a:rPr sz="900" spc="55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900" spc="85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900" spc="25" dirty="0">
                <a:solidFill>
                  <a:srgbClr val="666666"/>
                </a:solidFill>
                <a:latin typeface="Tahoma"/>
                <a:cs typeface="Tahoma"/>
              </a:rPr>
              <a:t>o</a:t>
            </a:r>
            <a:r>
              <a:rPr sz="900" spc="55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900" spc="40" dirty="0">
                <a:solidFill>
                  <a:srgbClr val="666666"/>
                </a:solidFill>
                <a:latin typeface="Tahoma"/>
                <a:cs typeface="Tahoma"/>
              </a:rPr>
              <a:t>y</a:t>
            </a:r>
            <a:r>
              <a:rPr sz="900" spc="-9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900" spc="1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900" spc="10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900" spc="20" dirty="0">
                <a:solidFill>
                  <a:srgbClr val="666666"/>
                </a:solidFill>
                <a:latin typeface="Tahoma"/>
                <a:cs typeface="Tahoma"/>
              </a:rPr>
              <a:t>hn</a:t>
            </a:r>
            <a:r>
              <a:rPr sz="900" spc="50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900" spc="10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900" spc="50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900" spc="25" dirty="0">
                <a:solidFill>
                  <a:srgbClr val="666666"/>
                </a:solidFill>
                <a:latin typeface="Tahoma"/>
                <a:cs typeface="Tahoma"/>
              </a:rPr>
              <a:t>n</a:t>
            </a:r>
            <a:endParaRPr sz="900">
              <a:latin typeface="Tahoma"/>
              <a:cs typeface="Tahoma"/>
            </a:endParaRPr>
          </a:p>
          <a:p>
            <a:pPr marL="187325" marR="5080" indent="789940" algn="r">
              <a:lnSpc>
                <a:spcPct val="206199"/>
              </a:lnSpc>
              <a:spcBef>
                <a:spcPts val="20"/>
              </a:spcBef>
            </a:pPr>
            <a:r>
              <a:rPr sz="900" spc="120" dirty="0">
                <a:solidFill>
                  <a:srgbClr val="666666"/>
                </a:solidFill>
                <a:latin typeface="Tahoma"/>
                <a:cs typeface="Tahoma"/>
              </a:rPr>
              <a:t>M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900" spc="20" dirty="0">
                <a:solidFill>
                  <a:srgbClr val="666666"/>
                </a:solidFill>
                <a:latin typeface="Tahoma"/>
                <a:cs typeface="Tahoma"/>
              </a:rPr>
              <a:t>n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ag</a:t>
            </a:r>
            <a:r>
              <a:rPr sz="900" spc="1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900" spc="55" dirty="0">
                <a:solidFill>
                  <a:srgbClr val="666666"/>
                </a:solidFill>
                <a:latin typeface="Tahoma"/>
                <a:cs typeface="Tahoma"/>
              </a:rPr>
              <a:t>r  </a:t>
            </a:r>
            <a:r>
              <a:rPr sz="900" spc="120" dirty="0">
                <a:solidFill>
                  <a:srgbClr val="666666"/>
                </a:solidFill>
                <a:latin typeface="Tahoma"/>
                <a:cs typeface="Tahoma"/>
              </a:rPr>
              <a:t>M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900" spc="20" dirty="0">
                <a:solidFill>
                  <a:srgbClr val="666666"/>
                </a:solidFill>
                <a:latin typeface="Tahoma"/>
                <a:cs typeface="Tahoma"/>
              </a:rPr>
              <a:t>nu</a:t>
            </a:r>
            <a:r>
              <a:rPr sz="900" spc="60" dirty="0">
                <a:solidFill>
                  <a:srgbClr val="666666"/>
                </a:solidFill>
                <a:latin typeface="Tahoma"/>
                <a:cs typeface="Tahoma"/>
              </a:rPr>
              <a:t>f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900" spc="10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900" spc="85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900" spc="20" dirty="0">
                <a:solidFill>
                  <a:srgbClr val="666666"/>
                </a:solidFill>
                <a:latin typeface="Tahoma"/>
                <a:cs typeface="Tahoma"/>
              </a:rPr>
              <a:t>u</a:t>
            </a:r>
            <a:r>
              <a:rPr sz="900" spc="55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900" spc="50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900" spc="20" dirty="0">
                <a:solidFill>
                  <a:srgbClr val="666666"/>
                </a:solidFill>
                <a:latin typeface="Tahoma"/>
                <a:cs typeface="Tahoma"/>
              </a:rPr>
              <a:t>n</a:t>
            </a:r>
            <a:r>
              <a:rPr sz="900" spc="35" dirty="0">
                <a:solidFill>
                  <a:srgbClr val="666666"/>
                </a:solidFill>
                <a:latin typeface="Tahoma"/>
                <a:cs typeface="Tahoma"/>
              </a:rPr>
              <a:t>g</a:t>
            </a:r>
            <a:r>
              <a:rPr sz="900" spc="-9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666666"/>
                </a:solidFill>
                <a:latin typeface="Tahoma"/>
                <a:cs typeface="Tahoma"/>
              </a:rPr>
              <a:t>D</a:t>
            </a:r>
            <a:r>
              <a:rPr sz="900" spc="50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900" spc="55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900" spc="1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900" spc="10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900" spc="85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900" spc="25" dirty="0">
                <a:solidFill>
                  <a:srgbClr val="666666"/>
                </a:solidFill>
                <a:latin typeface="Tahoma"/>
                <a:cs typeface="Tahoma"/>
              </a:rPr>
              <a:t>o</a:t>
            </a:r>
            <a:r>
              <a:rPr sz="900" spc="55" dirty="0">
                <a:solidFill>
                  <a:srgbClr val="666666"/>
                </a:solidFill>
                <a:latin typeface="Tahoma"/>
                <a:cs typeface="Tahoma"/>
              </a:rPr>
              <a:t>r  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900" spc="1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900" spc="50" dirty="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r>
              <a:rPr sz="900" spc="1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900" spc="55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900" spc="10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900" spc="25" dirty="0">
                <a:solidFill>
                  <a:srgbClr val="666666"/>
                </a:solidFill>
                <a:latin typeface="Tahoma"/>
                <a:cs typeface="Tahoma"/>
              </a:rPr>
              <a:t>h</a:t>
            </a:r>
            <a:r>
              <a:rPr sz="900" spc="-9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666666"/>
                </a:solidFill>
                <a:latin typeface="Tahoma"/>
                <a:cs typeface="Tahoma"/>
              </a:rPr>
              <a:t>D</a:t>
            </a:r>
            <a:r>
              <a:rPr sz="900" spc="50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900" spc="55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900" spc="1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900" spc="10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900" spc="85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900" spc="25" dirty="0">
                <a:solidFill>
                  <a:srgbClr val="666666"/>
                </a:solidFill>
                <a:latin typeface="Tahoma"/>
                <a:cs typeface="Tahoma"/>
              </a:rPr>
              <a:t>o</a:t>
            </a:r>
            <a:r>
              <a:rPr sz="900" spc="55" dirty="0">
                <a:solidFill>
                  <a:srgbClr val="666666"/>
                </a:solidFill>
                <a:latin typeface="Tahoma"/>
                <a:cs typeface="Tahoma"/>
              </a:rPr>
              <a:t>r  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900" spc="1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900" spc="50" dirty="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r>
              <a:rPr sz="900" spc="1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900" spc="55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900" spc="10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900" spc="25" dirty="0">
                <a:solidFill>
                  <a:srgbClr val="666666"/>
                </a:solidFill>
                <a:latin typeface="Tahoma"/>
                <a:cs typeface="Tahoma"/>
              </a:rPr>
              <a:t>h</a:t>
            </a:r>
            <a:r>
              <a:rPr sz="900" spc="-9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r>
              <a:rPr sz="900" spc="10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900" spc="50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900" spc="1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900" spc="20" dirty="0">
                <a:solidFill>
                  <a:srgbClr val="666666"/>
                </a:solidFill>
                <a:latin typeface="Tahoma"/>
                <a:cs typeface="Tahoma"/>
              </a:rPr>
              <a:t>n</a:t>
            </a:r>
            <a:r>
              <a:rPr sz="900" spc="85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900" spc="50" dirty="0">
                <a:solidFill>
                  <a:srgbClr val="666666"/>
                </a:solidFill>
                <a:latin typeface="Tahoma"/>
                <a:cs typeface="Tahoma"/>
              </a:rPr>
              <a:t>is</a:t>
            </a:r>
            <a:r>
              <a:rPr sz="900" spc="85" dirty="0">
                <a:solidFill>
                  <a:srgbClr val="666666"/>
                </a:solidFill>
                <a:latin typeface="Tahoma"/>
                <a:cs typeface="Tahoma"/>
              </a:rPr>
              <a:t>t  </a:t>
            </a:r>
            <a:r>
              <a:rPr sz="900" spc="25" dirty="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900" spc="50" dirty="0">
                <a:solidFill>
                  <a:srgbClr val="666666"/>
                </a:solidFill>
                <a:latin typeface="Tahoma"/>
                <a:cs typeface="Tahoma"/>
              </a:rPr>
              <a:t>l</a:t>
            </a:r>
            <a:r>
              <a:rPr sz="900" spc="1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900" spc="55" dirty="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r>
              <a:rPr sz="900" spc="-9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900" spc="10" dirty="0">
                <a:solidFill>
                  <a:srgbClr val="666666"/>
                </a:solidFill>
                <a:latin typeface="Tahoma"/>
                <a:cs typeface="Tahoma"/>
              </a:rPr>
              <a:t>x</a:t>
            </a:r>
            <a:r>
              <a:rPr sz="900" spc="1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900" spc="10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900" spc="20" dirty="0">
                <a:solidFill>
                  <a:srgbClr val="666666"/>
                </a:solidFill>
                <a:latin typeface="Tahoma"/>
                <a:cs typeface="Tahoma"/>
              </a:rPr>
              <a:t>u</a:t>
            </a:r>
            <a:r>
              <a:rPr sz="900" spc="85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900" spc="50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v</a:t>
            </a:r>
            <a:r>
              <a:rPr sz="900" spc="2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900" spc="25" dirty="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900" spc="50" dirty="0">
                <a:solidFill>
                  <a:srgbClr val="666666"/>
                </a:solidFill>
                <a:latin typeface="Tahoma"/>
                <a:cs typeface="Tahoma"/>
              </a:rPr>
              <a:t>l</a:t>
            </a:r>
            <a:r>
              <a:rPr sz="900" spc="1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900" spc="55" dirty="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r>
              <a:rPr sz="900" spc="-9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900" spc="1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p</a:t>
            </a:r>
            <a:r>
              <a:rPr sz="900" spc="55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900" spc="1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900" spc="50" dirty="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r>
              <a:rPr sz="900" spc="1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900" spc="20" dirty="0">
                <a:solidFill>
                  <a:srgbClr val="666666"/>
                </a:solidFill>
                <a:latin typeface="Tahoma"/>
                <a:cs typeface="Tahoma"/>
              </a:rPr>
              <a:t>n</a:t>
            </a:r>
            <a:r>
              <a:rPr sz="900" spc="85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900" spc="85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900" spc="50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v</a:t>
            </a:r>
            <a:r>
              <a:rPr sz="900" spc="2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84966" y="3666759"/>
            <a:ext cx="6584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0" dirty="0">
                <a:solidFill>
                  <a:srgbClr val="666666"/>
                </a:solidFill>
                <a:latin typeface="Tahoma"/>
                <a:cs typeface="Tahoma"/>
              </a:rPr>
              <a:t>G</a:t>
            </a:r>
            <a:r>
              <a:rPr sz="900" spc="55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900" spc="20" dirty="0">
                <a:solidFill>
                  <a:srgbClr val="666666"/>
                </a:solidFill>
                <a:latin typeface="Tahoma"/>
                <a:cs typeface="Tahoma"/>
              </a:rPr>
              <a:t>n</a:t>
            </a:r>
            <a:r>
              <a:rPr sz="900" spc="35" dirty="0">
                <a:solidFill>
                  <a:srgbClr val="666666"/>
                </a:solidFill>
                <a:latin typeface="Tahoma"/>
                <a:cs typeface="Tahoma"/>
              </a:rPr>
              <a:t>d</a:t>
            </a:r>
            <a:r>
              <a:rPr sz="900" spc="-9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900" spc="25" dirty="0">
                <a:solidFill>
                  <a:srgbClr val="666666"/>
                </a:solidFill>
                <a:latin typeface="Tahoma"/>
                <a:cs typeface="Tahoma"/>
              </a:rPr>
              <a:t>o</a:t>
            </a:r>
            <a:r>
              <a:rPr sz="900" spc="85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900" spc="55" dirty="0">
                <a:solidFill>
                  <a:srgbClr val="666666"/>
                </a:solidFill>
                <a:latin typeface="Tahoma"/>
                <a:cs typeface="Tahoma"/>
              </a:rPr>
              <a:t>l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52437" y="1041739"/>
            <a:ext cx="7733030" cy="2851785"/>
            <a:chOff x="452437" y="1041739"/>
            <a:chExt cx="7733030" cy="2851785"/>
          </a:xfrm>
        </p:grpSpPr>
        <p:sp>
          <p:nvSpPr>
            <p:cNvPr id="17" name="object 17"/>
            <p:cNvSpPr/>
            <p:nvPr/>
          </p:nvSpPr>
          <p:spPr>
            <a:xfrm>
              <a:off x="457200" y="3603418"/>
              <a:ext cx="1520825" cy="285750"/>
            </a:xfrm>
            <a:custGeom>
              <a:avLst/>
              <a:gdLst/>
              <a:ahLst/>
              <a:cxnLst/>
              <a:rect l="l" t="t" r="r" b="b"/>
              <a:pathLst>
                <a:path w="1520825" h="285750">
                  <a:moveTo>
                    <a:pt x="1520830" y="0"/>
                  </a:moveTo>
                  <a:lnTo>
                    <a:pt x="0" y="0"/>
                  </a:lnTo>
                </a:path>
                <a:path w="1520825" h="285750">
                  <a:moveTo>
                    <a:pt x="1520830" y="285155"/>
                  </a:moveTo>
                  <a:lnTo>
                    <a:pt x="0" y="285155"/>
                  </a:lnTo>
                </a:path>
              </a:pathLst>
            </a:custGeom>
            <a:ln w="9505">
              <a:solidFill>
                <a:srgbClr val="D6D6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78030" y="3603418"/>
              <a:ext cx="6197600" cy="0"/>
            </a:xfrm>
            <a:custGeom>
              <a:avLst/>
              <a:gdLst/>
              <a:ahLst/>
              <a:cxnLst/>
              <a:rect l="l" t="t" r="r" b="b"/>
              <a:pathLst>
                <a:path w="6197600">
                  <a:moveTo>
                    <a:pt x="0" y="0"/>
                  </a:moveTo>
                  <a:lnTo>
                    <a:pt x="6197385" y="0"/>
                  </a:lnTo>
                </a:path>
              </a:pathLst>
            </a:custGeom>
            <a:ln w="9505">
              <a:solidFill>
                <a:srgbClr val="D6D6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78030" y="1331677"/>
              <a:ext cx="6197600" cy="2272030"/>
            </a:xfrm>
            <a:custGeom>
              <a:avLst/>
              <a:gdLst/>
              <a:ahLst/>
              <a:cxnLst/>
              <a:rect l="l" t="t" r="r" b="b"/>
              <a:pathLst>
                <a:path w="6197600" h="2272029">
                  <a:moveTo>
                    <a:pt x="0" y="0"/>
                  </a:moveTo>
                  <a:lnTo>
                    <a:pt x="6197385" y="0"/>
                  </a:lnTo>
                </a:path>
                <a:path w="6197600" h="2272029">
                  <a:moveTo>
                    <a:pt x="0" y="285155"/>
                  </a:moveTo>
                  <a:lnTo>
                    <a:pt x="6197385" y="285155"/>
                  </a:lnTo>
                </a:path>
                <a:path w="6197600" h="2272029">
                  <a:moveTo>
                    <a:pt x="0" y="570311"/>
                  </a:moveTo>
                  <a:lnTo>
                    <a:pt x="6197385" y="570311"/>
                  </a:lnTo>
                </a:path>
                <a:path w="6197600" h="2272029">
                  <a:moveTo>
                    <a:pt x="0" y="855467"/>
                  </a:moveTo>
                  <a:lnTo>
                    <a:pt x="6197385" y="855467"/>
                  </a:lnTo>
                </a:path>
                <a:path w="6197600" h="2272029">
                  <a:moveTo>
                    <a:pt x="0" y="1140623"/>
                  </a:moveTo>
                  <a:lnTo>
                    <a:pt x="6197385" y="1140623"/>
                  </a:lnTo>
                </a:path>
                <a:path w="6197600" h="2272029">
                  <a:moveTo>
                    <a:pt x="0" y="1416273"/>
                  </a:moveTo>
                  <a:lnTo>
                    <a:pt x="6197385" y="1416273"/>
                  </a:lnTo>
                </a:path>
                <a:path w="6197600" h="2272029">
                  <a:moveTo>
                    <a:pt x="0" y="1701429"/>
                  </a:moveTo>
                  <a:lnTo>
                    <a:pt x="6197385" y="1701429"/>
                  </a:lnTo>
                </a:path>
                <a:path w="6197600" h="2272029">
                  <a:moveTo>
                    <a:pt x="0" y="1986585"/>
                  </a:moveTo>
                  <a:lnTo>
                    <a:pt x="6197385" y="1986585"/>
                  </a:lnTo>
                </a:path>
                <a:path w="6197600" h="2272029">
                  <a:moveTo>
                    <a:pt x="0" y="2271740"/>
                  </a:moveTo>
                  <a:lnTo>
                    <a:pt x="6197385" y="2271740"/>
                  </a:lnTo>
                </a:path>
              </a:pathLst>
            </a:custGeom>
            <a:ln w="19010">
              <a:solidFill>
                <a:srgbClr val="D2B2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43394" y="1056027"/>
              <a:ext cx="4676775" cy="2823210"/>
            </a:xfrm>
            <a:custGeom>
              <a:avLst/>
              <a:gdLst/>
              <a:ahLst/>
              <a:cxnLst/>
              <a:rect l="l" t="t" r="r" b="b"/>
              <a:pathLst>
                <a:path w="4676775" h="2823210">
                  <a:moveTo>
                    <a:pt x="0" y="2794526"/>
                  </a:moveTo>
                  <a:lnTo>
                    <a:pt x="0" y="2823042"/>
                  </a:lnTo>
                </a:path>
                <a:path w="4676775" h="2823210">
                  <a:moveTo>
                    <a:pt x="0" y="2233720"/>
                  </a:moveTo>
                  <a:lnTo>
                    <a:pt x="0" y="2585412"/>
                  </a:lnTo>
                </a:path>
                <a:path w="4676775" h="2823210">
                  <a:moveTo>
                    <a:pt x="0" y="1948564"/>
                  </a:moveTo>
                  <a:lnTo>
                    <a:pt x="0" y="2024605"/>
                  </a:lnTo>
                </a:path>
                <a:path w="4676775" h="2823210">
                  <a:moveTo>
                    <a:pt x="0" y="817446"/>
                  </a:moveTo>
                  <a:lnTo>
                    <a:pt x="0" y="1739450"/>
                  </a:lnTo>
                </a:path>
                <a:path w="4676775" h="2823210">
                  <a:moveTo>
                    <a:pt x="0" y="0"/>
                  </a:moveTo>
                  <a:lnTo>
                    <a:pt x="0" y="608332"/>
                  </a:lnTo>
                </a:path>
                <a:path w="4676775" h="2823210">
                  <a:moveTo>
                    <a:pt x="674868" y="2794526"/>
                  </a:moveTo>
                  <a:lnTo>
                    <a:pt x="674868" y="2823042"/>
                  </a:lnTo>
                </a:path>
                <a:path w="4676775" h="2823210">
                  <a:moveTo>
                    <a:pt x="674868" y="0"/>
                  </a:moveTo>
                  <a:lnTo>
                    <a:pt x="674868" y="2585412"/>
                  </a:lnTo>
                </a:path>
                <a:path w="4676775" h="2823210">
                  <a:moveTo>
                    <a:pt x="1340232" y="2794526"/>
                  </a:moveTo>
                  <a:lnTo>
                    <a:pt x="1340232" y="2823042"/>
                  </a:lnTo>
                </a:path>
                <a:path w="4676775" h="2823210">
                  <a:moveTo>
                    <a:pt x="1340232" y="0"/>
                  </a:moveTo>
                  <a:lnTo>
                    <a:pt x="1340232" y="2585412"/>
                  </a:lnTo>
                </a:path>
                <a:path w="4676775" h="2823210">
                  <a:moveTo>
                    <a:pt x="2005595" y="2794526"/>
                  </a:moveTo>
                  <a:lnTo>
                    <a:pt x="2005595" y="2823042"/>
                  </a:lnTo>
                </a:path>
                <a:path w="4676775" h="2823210">
                  <a:moveTo>
                    <a:pt x="2005595" y="0"/>
                  </a:moveTo>
                  <a:lnTo>
                    <a:pt x="2005595" y="2585412"/>
                  </a:lnTo>
                </a:path>
                <a:path w="4676775" h="2823210">
                  <a:moveTo>
                    <a:pt x="2670958" y="2794526"/>
                  </a:moveTo>
                  <a:lnTo>
                    <a:pt x="2670958" y="2823042"/>
                  </a:lnTo>
                </a:path>
                <a:path w="4676775" h="2823210">
                  <a:moveTo>
                    <a:pt x="2670958" y="0"/>
                  </a:moveTo>
                  <a:lnTo>
                    <a:pt x="2670958" y="2585412"/>
                  </a:lnTo>
                </a:path>
                <a:path w="4676775" h="2823210">
                  <a:moveTo>
                    <a:pt x="3345827" y="2794526"/>
                  </a:moveTo>
                  <a:lnTo>
                    <a:pt x="3345827" y="2823042"/>
                  </a:lnTo>
                </a:path>
                <a:path w="4676775" h="2823210">
                  <a:moveTo>
                    <a:pt x="3345827" y="0"/>
                  </a:moveTo>
                  <a:lnTo>
                    <a:pt x="3345827" y="2585412"/>
                  </a:lnTo>
                </a:path>
                <a:path w="4676775" h="2823210">
                  <a:moveTo>
                    <a:pt x="4011191" y="2794526"/>
                  </a:moveTo>
                  <a:lnTo>
                    <a:pt x="4011191" y="2823042"/>
                  </a:lnTo>
                </a:path>
                <a:path w="4676775" h="2823210">
                  <a:moveTo>
                    <a:pt x="4011191" y="0"/>
                  </a:moveTo>
                  <a:lnTo>
                    <a:pt x="4011191" y="2585412"/>
                  </a:lnTo>
                </a:path>
                <a:path w="4676775" h="2823210">
                  <a:moveTo>
                    <a:pt x="4676554" y="2794526"/>
                  </a:moveTo>
                  <a:lnTo>
                    <a:pt x="4676554" y="2823042"/>
                  </a:lnTo>
                </a:path>
                <a:path w="4676775" h="2823210">
                  <a:moveTo>
                    <a:pt x="4676554" y="0"/>
                  </a:moveTo>
                  <a:lnTo>
                    <a:pt x="4676554" y="2585412"/>
                  </a:lnTo>
                </a:path>
              </a:pathLst>
            </a:custGeom>
            <a:ln w="19010">
              <a:solidFill>
                <a:srgbClr val="D2B2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85311" y="1056027"/>
              <a:ext cx="0" cy="2823210"/>
            </a:xfrm>
            <a:custGeom>
              <a:avLst/>
              <a:gdLst/>
              <a:ahLst/>
              <a:cxnLst/>
              <a:rect l="l" t="t" r="r" b="b"/>
              <a:pathLst>
                <a:path h="2823210">
                  <a:moveTo>
                    <a:pt x="0" y="2823042"/>
                  </a:moveTo>
                  <a:lnTo>
                    <a:pt x="0" y="0"/>
                  </a:lnTo>
                </a:path>
              </a:pathLst>
            </a:custGeom>
            <a:ln w="19010">
              <a:solidFill>
                <a:srgbClr val="D2B2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78030" y="1056027"/>
              <a:ext cx="0" cy="2823210"/>
            </a:xfrm>
            <a:custGeom>
              <a:avLst/>
              <a:gdLst/>
              <a:ahLst/>
              <a:cxnLst/>
              <a:rect l="l" t="t" r="r" b="b"/>
              <a:pathLst>
                <a:path h="2823210">
                  <a:moveTo>
                    <a:pt x="0" y="2823042"/>
                  </a:moveTo>
                  <a:lnTo>
                    <a:pt x="0" y="0"/>
                  </a:lnTo>
                </a:path>
              </a:pathLst>
            </a:custGeom>
            <a:ln w="285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78030" y="3641439"/>
              <a:ext cx="5361305" cy="209550"/>
            </a:xfrm>
            <a:custGeom>
              <a:avLst/>
              <a:gdLst/>
              <a:ahLst/>
              <a:cxnLst/>
              <a:rect l="l" t="t" r="r" b="b"/>
              <a:pathLst>
                <a:path w="5361305" h="209550">
                  <a:moveTo>
                    <a:pt x="5360928" y="209114"/>
                  </a:moveTo>
                  <a:lnTo>
                    <a:pt x="0" y="209114"/>
                  </a:lnTo>
                  <a:lnTo>
                    <a:pt x="0" y="0"/>
                  </a:lnTo>
                  <a:lnTo>
                    <a:pt x="5360928" y="0"/>
                  </a:lnTo>
                  <a:lnTo>
                    <a:pt x="5360928" y="20911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78030" y="3356283"/>
              <a:ext cx="304165" cy="209550"/>
            </a:xfrm>
            <a:custGeom>
              <a:avLst/>
              <a:gdLst/>
              <a:ahLst/>
              <a:cxnLst/>
              <a:rect l="l" t="t" r="r" b="b"/>
              <a:pathLst>
                <a:path w="304164" h="209550">
                  <a:moveTo>
                    <a:pt x="304166" y="209114"/>
                  </a:moveTo>
                  <a:lnTo>
                    <a:pt x="0" y="209114"/>
                  </a:lnTo>
                  <a:lnTo>
                    <a:pt x="0" y="0"/>
                  </a:lnTo>
                  <a:lnTo>
                    <a:pt x="304166" y="0"/>
                  </a:lnTo>
                  <a:lnTo>
                    <a:pt x="304166" y="209114"/>
                  </a:lnTo>
                  <a:close/>
                </a:path>
              </a:pathLst>
            </a:custGeom>
            <a:solidFill>
              <a:srgbClr val="FDA9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78030" y="3080632"/>
              <a:ext cx="1198245" cy="209550"/>
            </a:xfrm>
            <a:custGeom>
              <a:avLst/>
              <a:gdLst/>
              <a:ahLst/>
              <a:cxnLst/>
              <a:rect l="l" t="t" r="r" b="b"/>
              <a:pathLst>
                <a:path w="1198245" h="209550">
                  <a:moveTo>
                    <a:pt x="1197654" y="209114"/>
                  </a:moveTo>
                  <a:lnTo>
                    <a:pt x="0" y="209114"/>
                  </a:lnTo>
                  <a:lnTo>
                    <a:pt x="0" y="0"/>
                  </a:lnTo>
                  <a:lnTo>
                    <a:pt x="1197654" y="0"/>
                  </a:lnTo>
                  <a:lnTo>
                    <a:pt x="1197654" y="209114"/>
                  </a:lnTo>
                  <a:close/>
                </a:path>
              </a:pathLst>
            </a:custGeom>
            <a:solidFill>
              <a:srgbClr val="AD11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78030" y="2795477"/>
              <a:ext cx="1083945" cy="209550"/>
            </a:xfrm>
            <a:custGeom>
              <a:avLst/>
              <a:gdLst/>
              <a:ahLst/>
              <a:cxnLst/>
              <a:rect l="l" t="t" r="r" b="b"/>
              <a:pathLst>
                <a:path w="1083945" h="209550">
                  <a:moveTo>
                    <a:pt x="1083591" y="209114"/>
                  </a:moveTo>
                  <a:lnTo>
                    <a:pt x="0" y="209114"/>
                  </a:lnTo>
                  <a:lnTo>
                    <a:pt x="0" y="0"/>
                  </a:lnTo>
                  <a:lnTo>
                    <a:pt x="1083591" y="0"/>
                  </a:lnTo>
                  <a:lnTo>
                    <a:pt x="1083591" y="209114"/>
                  </a:lnTo>
                  <a:close/>
                </a:path>
              </a:pathLst>
            </a:custGeom>
            <a:solidFill>
              <a:srgbClr val="C51D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78030" y="2510321"/>
              <a:ext cx="285750" cy="209550"/>
            </a:xfrm>
            <a:custGeom>
              <a:avLst/>
              <a:gdLst/>
              <a:ahLst/>
              <a:cxnLst/>
              <a:rect l="l" t="t" r="r" b="b"/>
              <a:pathLst>
                <a:path w="285750" h="209550">
                  <a:moveTo>
                    <a:pt x="285155" y="209114"/>
                  </a:moveTo>
                  <a:lnTo>
                    <a:pt x="0" y="209114"/>
                  </a:lnTo>
                  <a:lnTo>
                    <a:pt x="0" y="0"/>
                  </a:lnTo>
                  <a:lnTo>
                    <a:pt x="285155" y="0"/>
                  </a:lnTo>
                  <a:lnTo>
                    <a:pt x="285155" y="209114"/>
                  </a:lnTo>
                  <a:close/>
                </a:path>
              </a:pathLst>
            </a:custGeom>
            <a:solidFill>
              <a:srgbClr val="FDAB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78030" y="2225165"/>
              <a:ext cx="523240" cy="209550"/>
            </a:xfrm>
            <a:custGeom>
              <a:avLst/>
              <a:gdLst/>
              <a:ahLst/>
              <a:cxnLst/>
              <a:rect l="l" t="t" r="r" b="b"/>
              <a:pathLst>
                <a:path w="523239" h="209550">
                  <a:moveTo>
                    <a:pt x="522785" y="209114"/>
                  </a:moveTo>
                  <a:lnTo>
                    <a:pt x="0" y="209114"/>
                  </a:lnTo>
                  <a:lnTo>
                    <a:pt x="0" y="0"/>
                  </a:lnTo>
                  <a:lnTo>
                    <a:pt x="522785" y="0"/>
                  </a:lnTo>
                  <a:lnTo>
                    <a:pt x="522785" y="209114"/>
                  </a:lnTo>
                  <a:close/>
                </a:path>
              </a:pathLst>
            </a:custGeom>
            <a:solidFill>
              <a:srgbClr val="F881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78030" y="1940009"/>
              <a:ext cx="370840" cy="209550"/>
            </a:xfrm>
            <a:custGeom>
              <a:avLst/>
              <a:gdLst/>
              <a:ahLst/>
              <a:cxnLst/>
              <a:rect l="l" t="t" r="r" b="b"/>
              <a:pathLst>
                <a:path w="370839" h="209550">
                  <a:moveTo>
                    <a:pt x="370702" y="209114"/>
                  </a:moveTo>
                  <a:lnTo>
                    <a:pt x="0" y="209114"/>
                  </a:lnTo>
                  <a:lnTo>
                    <a:pt x="0" y="0"/>
                  </a:lnTo>
                  <a:lnTo>
                    <a:pt x="370702" y="0"/>
                  </a:lnTo>
                  <a:lnTo>
                    <a:pt x="370702" y="209114"/>
                  </a:lnTo>
                  <a:close/>
                </a:path>
              </a:pathLst>
            </a:custGeom>
            <a:solidFill>
              <a:srgbClr val="FC9D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78030" y="1664359"/>
              <a:ext cx="931544" cy="209550"/>
            </a:xfrm>
            <a:custGeom>
              <a:avLst/>
              <a:gdLst/>
              <a:ahLst/>
              <a:cxnLst/>
              <a:rect l="l" t="t" r="r" b="b"/>
              <a:pathLst>
                <a:path w="931544" h="209550">
                  <a:moveTo>
                    <a:pt x="931508" y="209114"/>
                  </a:moveTo>
                  <a:lnTo>
                    <a:pt x="0" y="209114"/>
                  </a:lnTo>
                  <a:lnTo>
                    <a:pt x="0" y="0"/>
                  </a:lnTo>
                  <a:lnTo>
                    <a:pt x="931508" y="0"/>
                  </a:lnTo>
                  <a:lnTo>
                    <a:pt x="931508" y="209114"/>
                  </a:lnTo>
                  <a:close/>
                </a:path>
              </a:pathLst>
            </a:custGeom>
            <a:solidFill>
              <a:srgbClr val="D82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78030" y="1379203"/>
              <a:ext cx="180975" cy="209550"/>
            </a:xfrm>
            <a:custGeom>
              <a:avLst/>
              <a:gdLst/>
              <a:ahLst/>
              <a:cxnLst/>
              <a:rect l="l" t="t" r="r" b="b"/>
              <a:pathLst>
                <a:path w="180975" h="209550">
                  <a:moveTo>
                    <a:pt x="180598" y="209114"/>
                  </a:moveTo>
                  <a:lnTo>
                    <a:pt x="0" y="209114"/>
                  </a:lnTo>
                  <a:lnTo>
                    <a:pt x="0" y="0"/>
                  </a:lnTo>
                  <a:lnTo>
                    <a:pt x="180598" y="0"/>
                  </a:lnTo>
                  <a:lnTo>
                    <a:pt x="180598" y="209114"/>
                  </a:lnTo>
                  <a:close/>
                </a:path>
              </a:pathLst>
            </a:custGeom>
            <a:solidFill>
              <a:srgbClr val="FFBD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78030" y="1094047"/>
              <a:ext cx="485140" cy="209550"/>
            </a:xfrm>
            <a:custGeom>
              <a:avLst/>
              <a:gdLst/>
              <a:ahLst/>
              <a:cxnLst/>
              <a:rect l="l" t="t" r="r" b="b"/>
              <a:pathLst>
                <a:path w="485139" h="209550">
                  <a:moveTo>
                    <a:pt x="484764" y="209114"/>
                  </a:moveTo>
                  <a:lnTo>
                    <a:pt x="0" y="209114"/>
                  </a:lnTo>
                  <a:lnTo>
                    <a:pt x="0" y="0"/>
                  </a:lnTo>
                  <a:lnTo>
                    <a:pt x="484764" y="0"/>
                  </a:lnTo>
                  <a:lnTo>
                    <a:pt x="484764" y="209114"/>
                  </a:lnTo>
                  <a:close/>
                </a:path>
              </a:pathLst>
            </a:custGeom>
            <a:solidFill>
              <a:srgbClr val="FA8B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64279" y="3619234"/>
            <a:ext cx="513080" cy="242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-40" dirty="0">
                <a:solidFill>
                  <a:srgbClr val="333333"/>
                </a:solidFill>
                <a:latin typeface="Lucida Sans Unicode"/>
                <a:cs typeface="Lucida Sans Unicode"/>
              </a:rPr>
              <a:t>1</a:t>
            </a:r>
            <a:r>
              <a:rPr sz="1400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,</a:t>
            </a:r>
            <a:r>
              <a:rPr sz="1400" spc="-40" dirty="0">
                <a:solidFill>
                  <a:srgbClr val="333333"/>
                </a:solidFill>
                <a:latin typeface="Lucida Sans Unicode"/>
                <a:cs typeface="Lucida Sans Unicode"/>
              </a:rPr>
              <a:t>47</a:t>
            </a:r>
            <a:r>
              <a:rPr sz="1400" spc="-35" dirty="0">
                <a:solidFill>
                  <a:srgbClr val="333333"/>
                </a:solidFill>
                <a:latin typeface="Lucida Sans Unicode"/>
                <a:cs typeface="Lucida Sans Unicode"/>
              </a:rPr>
              <a:t>0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88116" y="1062337"/>
            <a:ext cx="350520" cy="242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80" dirty="0">
                <a:latin typeface="Tahoma"/>
                <a:cs typeface="Tahoma"/>
              </a:rPr>
              <a:t>13</a:t>
            </a:r>
            <a:r>
              <a:rPr sz="1400" spc="85" dirty="0"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34860" y="1632649"/>
            <a:ext cx="350520" cy="242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80" dirty="0">
                <a:latin typeface="Tahoma"/>
                <a:cs typeface="Tahoma"/>
              </a:rPr>
              <a:t>25</a:t>
            </a:r>
            <a:r>
              <a:rPr sz="1400" spc="85" dirty="0">
                <a:latin typeface="Tahoma"/>
                <a:cs typeface="Tahoma"/>
              </a:rPr>
              <a:t>9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74054" y="1908299"/>
            <a:ext cx="350520" cy="242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80" dirty="0">
                <a:latin typeface="Tahoma"/>
                <a:cs typeface="Tahoma"/>
              </a:rPr>
              <a:t>10</a:t>
            </a:r>
            <a:r>
              <a:rPr sz="1400" spc="85" dirty="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26137" y="2193455"/>
            <a:ext cx="350520" cy="242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80" dirty="0">
                <a:latin typeface="Tahoma"/>
                <a:cs typeface="Tahoma"/>
              </a:rPr>
              <a:t>14</a:t>
            </a:r>
            <a:r>
              <a:rPr sz="1400" spc="85" dirty="0">
                <a:latin typeface="Tahoma"/>
                <a:cs typeface="Tahoma"/>
              </a:rPr>
              <a:t>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86943" y="2763766"/>
            <a:ext cx="350520" cy="242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80" dirty="0">
                <a:latin typeface="Tahoma"/>
                <a:cs typeface="Tahoma"/>
              </a:rPr>
              <a:t>29</a:t>
            </a:r>
            <a:r>
              <a:rPr sz="1400" spc="85" dirty="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01005" y="3048922"/>
            <a:ext cx="350520" cy="242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80" dirty="0">
                <a:latin typeface="Tahoma"/>
                <a:cs typeface="Tahoma"/>
              </a:rPr>
              <a:t>32</a:t>
            </a:r>
            <a:r>
              <a:rPr sz="1400" spc="85" dirty="0">
                <a:latin typeface="Tahoma"/>
                <a:cs typeface="Tahoma"/>
              </a:rPr>
              <a:t>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183950" y="1347493"/>
            <a:ext cx="242570" cy="242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80" dirty="0">
                <a:latin typeface="Tahoma"/>
                <a:cs typeface="Tahoma"/>
              </a:rPr>
              <a:t>5</a:t>
            </a:r>
            <a:r>
              <a:rPr sz="1400" spc="85" dirty="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88507" y="2478611"/>
            <a:ext cx="242570" cy="242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80" dirty="0">
                <a:latin typeface="Tahoma"/>
                <a:cs typeface="Tahoma"/>
              </a:rPr>
              <a:t>8</a:t>
            </a:r>
            <a:r>
              <a:rPr sz="1400" spc="85" dirty="0"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307517" y="3324573"/>
            <a:ext cx="242570" cy="242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80" dirty="0">
                <a:latin typeface="Tahoma"/>
                <a:cs typeface="Tahoma"/>
              </a:rPr>
              <a:t>8</a:t>
            </a:r>
            <a:r>
              <a:rPr sz="1400" spc="85" dirty="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973268" y="1051264"/>
            <a:ext cx="6207125" cy="2842260"/>
            <a:chOff x="1973268" y="1051264"/>
            <a:chExt cx="6207125" cy="2842260"/>
          </a:xfrm>
        </p:grpSpPr>
        <p:sp>
          <p:nvSpPr>
            <p:cNvPr id="44" name="object 44"/>
            <p:cNvSpPr/>
            <p:nvPr/>
          </p:nvSpPr>
          <p:spPr>
            <a:xfrm>
              <a:off x="1978030" y="3888574"/>
              <a:ext cx="6197600" cy="0"/>
            </a:xfrm>
            <a:custGeom>
              <a:avLst/>
              <a:gdLst/>
              <a:ahLst/>
              <a:cxnLst/>
              <a:rect l="l" t="t" r="r" b="b"/>
              <a:pathLst>
                <a:path w="6197600">
                  <a:moveTo>
                    <a:pt x="0" y="0"/>
                  </a:moveTo>
                  <a:lnTo>
                    <a:pt x="6197385" y="0"/>
                  </a:lnTo>
                </a:path>
              </a:pathLst>
            </a:custGeom>
            <a:ln w="9505">
              <a:solidFill>
                <a:srgbClr val="D6D6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978030" y="1056027"/>
              <a:ext cx="6197600" cy="2832735"/>
            </a:xfrm>
            <a:custGeom>
              <a:avLst/>
              <a:gdLst/>
              <a:ahLst/>
              <a:cxnLst/>
              <a:rect l="l" t="t" r="r" b="b"/>
              <a:pathLst>
                <a:path w="6197600" h="2832735">
                  <a:moveTo>
                    <a:pt x="0" y="2832547"/>
                  </a:moveTo>
                  <a:lnTo>
                    <a:pt x="6197385" y="2832547"/>
                  </a:lnTo>
                </a:path>
                <a:path w="6197600" h="2832735">
                  <a:moveTo>
                    <a:pt x="0" y="0"/>
                  </a:moveTo>
                  <a:lnTo>
                    <a:pt x="0" y="2832547"/>
                  </a:lnTo>
                </a:path>
              </a:pathLst>
            </a:custGeom>
            <a:ln w="9505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82520" y="520541"/>
            <a:ext cx="2440940" cy="533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500" spc="245" dirty="0">
                <a:solidFill>
                  <a:srgbClr val="333333"/>
                </a:solidFill>
                <a:latin typeface="Lucida Sans Unicode"/>
                <a:cs typeface="Lucida Sans Unicode"/>
              </a:rPr>
              <a:t>J</a:t>
            </a:r>
            <a:r>
              <a:rPr sz="1500" spc="-60" dirty="0">
                <a:solidFill>
                  <a:srgbClr val="333333"/>
                </a:solidFill>
                <a:latin typeface="Lucida Sans Unicode"/>
                <a:cs typeface="Lucida Sans Unicode"/>
              </a:rPr>
              <a:t>ob</a:t>
            </a:r>
            <a:r>
              <a:rPr sz="1500" spc="-15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500" spc="75" dirty="0">
                <a:solidFill>
                  <a:srgbClr val="333333"/>
                </a:solidFill>
                <a:latin typeface="Lucida Sans Unicode"/>
                <a:cs typeface="Lucida Sans Unicode"/>
              </a:rPr>
              <a:t>S</a:t>
            </a:r>
            <a:r>
              <a:rPr sz="1500" spc="20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500" spc="85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r>
              <a:rPr sz="1500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1500" spc="-10" dirty="0">
                <a:solidFill>
                  <a:srgbClr val="333333"/>
                </a:solidFill>
                <a:latin typeface="Lucida Sans Unicode"/>
                <a:cs typeface="Lucida Sans Unicode"/>
              </a:rPr>
              <a:t>s</a:t>
            </a:r>
            <a:r>
              <a:rPr sz="1500" spc="30" dirty="0">
                <a:solidFill>
                  <a:srgbClr val="333333"/>
                </a:solidFill>
                <a:latin typeface="Lucida Sans Unicode"/>
                <a:cs typeface="Lucida Sans Unicode"/>
              </a:rPr>
              <a:t>f</a:t>
            </a:r>
            <a:r>
              <a:rPr sz="1500" spc="20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500" spc="-55" dirty="0">
                <a:solidFill>
                  <a:srgbClr val="333333"/>
                </a:solidFill>
                <a:latin typeface="Lucida Sans Unicode"/>
                <a:cs typeface="Lucida Sans Unicode"/>
              </a:rPr>
              <a:t>c</a:t>
            </a:r>
            <a:r>
              <a:rPr sz="1500" spc="85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r>
              <a:rPr sz="1500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1500" spc="-60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1500" spc="-50" dirty="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r>
              <a:rPr sz="1500" spc="-15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500" spc="20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500" spc="-55" dirty="0">
                <a:solidFill>
                  <a:srgbClr val="333333"/>
                </a:solidFill>
                <a:latin typeface="Lucida Sans Unicode"/>
                <a:cs typeface="Lucida Sans Unicode"/>
              </a:rPr>
              <a:t>nd</a:t>
            </a:r>
            <a:r>
              <a:rPr sz="1500" spc="-15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500" spc="20" dirty="0">
                <a:solidFill>
                  <a:srgbClr val="333333"/>
                </a:solidFill>
                <a:latin typeface="Lucida Sans Unicode"/>
                <a:cs typeface="Lucida Sans Unicode"/>
              </a:rPr>
              <a:t>ra</a:t>
            </a:r>
            <a:r>
              <a:rPr sz="1500" spc="85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r>
              <a:rPr sz="1500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1500" spc="-55" dirty="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r>
              <a:rPr sz="1500" spc="-50" dirty="0">
                <a:solidFill>
                  <a:srgbClr val="333333"/>
                </a:solidFill>
                <a:latin typeface="Lucida Sans Unicode"/>
                <a:cs typeface="Lucida Sans Unicode"/>
              </a:rPr>
              <a:t>g</a:t>
            </a:r>
            <a:endParaRPr sz="1500">
              <a:latin typeface="Lucida Sans Unicode"/>
              <a:cs typeface="Lucida Sans Unicode"/>
            </a:endParaRPr>
          </a:p>
          <a:p>
            <a:pPr marL="3810" algn="ctr">
              <a:lnSpc>
                <a:spcPct val="100000"/>
              </a:lnSpc>
              <a:spcBef>
                <a:spcPts val="1120"/>
              </a:spcBef>
            </a:pPr>
            <a:r>
              <a:rPr sz="900" spc="145" dirty="0">
                <a:solidFill>
                  <a:srgbClr val="333333"/>
                </a:solidFill>
                <a:latin typeface="Lucida Sans Unicode"/>
                <a:cs typeface="Lucida Sans Unicode"/>
              </a:rPr>
              <a:t>J</a:t>
            </a:r>
            <a:r>
              <a:rPr sz="900" spc="-40" dirty="0">
                <a:solidFill>
                  <a:srgbClr val="333333"/>
                </a:solidFill>
                <a:latin typeface="Lucida Sans Unicode"/>
                <a:cs typeface="Lucida Sans Unicode"/>
              </a:rPr>
              <a:t>ob</a:t>
            </a:r>
            <a:r>
              <a:rPr sz="900" spc="-9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900" spc="20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900" spc="-40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90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le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295788" y="1081347"/>
            <a:ext cx="1625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40" dirty="0">
                <a:solidFill>
                  <a:srgbClr val="333333"/>
                </a:solidFill>
                <a:latin typeface="Tahoma"/>
                <a:cs typeface="Tahoma"/>
              </a:rPr>
              <a:t>5</a:t>
            </a:r>
            <a:r>
              <a:rPr sz="900" spc="45" dirty="0">
                <a:solidFill>
                  <a:srgbClr val="333333"/>
                </a:solidFill>
                <a:latin typeface="Tahoma"/>
                <a:cs typeface="Tahoma"/>
              </a:rPr>
              <a:t>2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336013" y="1081347"/>
            <a:ext cx="23050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40" dirty="0">
                <a:solidFill>
                  <a:srgbClr val="333333"/>
                </a:solidFill>
                <a:latin typeface="Tahoma"/>
                <a:cs typeface="Tahoma"/>
              </a:rPr>
              <a:t>32</a:t>
            </a:r>
            <a:r>
              <a:rPr sz="900" spc="45" dirty="0">
                <a:solidFill>
                  <a:srgbClr val="333333"/>
                </a:solidFill>
                <a:latin typeface="Tahoma"/>
                <a:cs typeface="Tahoma"/>
              </a:rPr>
              <a:t>6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257768" y="900749"/>
            <a:ext cx="8940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50" dirty="0">
                <a:solidFill>
                  <a:srgbClr val="2F3030"/>
                </a:solidFill>
                <a:latin typeface="Lucida Sans Unicode"/>
                <a:cs typeface="Lucida Sans Unicode"/>
              </a:rPr>
              <a:t>E</a:t>
            </a:r>
            <a:r>
              <a:rPr sz="900" spc="-55" dirty="0">
                <a:solidFill>
                  <a:srgbClr val="2F3030"/>
                </a:solidFill>
                <a:latin typeface="Lucida Sans Unicode"/>
                <a:cs typeface="Lucida Sans Unicode"/>
              </a:rPr>
              <a:t>m</a:t>
            </a:r>
            <a:r>
              <a:rPr sz="900" spc="-40" dirty="0">
                <a:solidFill>
                  <a:srgbClr val="2F3030"/>
                </a:solidFill>
                <a:latin typeface="Lucida Sans Unicode"/>
                <a:cs typeface="Lucida Sans Unicode"/>
              </a:rPr>
              <a:t>p</a:t>
            </a:r>
            <a:r>
              <a:rPr sz="900" spc="-5" dirty="0">
                <a:solidFill>
                  <a:srgbClr val="2F3030"/>
                </a:solidFill>
                <a:latin typeface="Lucida Sans Unicode"/>
                <a:cs typeface="Lucida Sans Unicode"/>
              </a:rPr>
              <a:t>l</a:t>
            </a:r>
            <a:r>
              <a:rPr sz="900" spc="-40" dirty="0">
                <a:solidFill>
                  <a:srgbClr val="2F3030"/>
                </a:solidFill>
                <a:latin typeface="Lucida Sans Unicode"/>
                <a:cs typeface="Lucida Sans Unicode"/>
              </a:rPr>
              <a:t>o</a:t>
            </a:r>
            <a:r>
              <a:rPr sz="900" spc="15" dirty="0">
                <a:solidFill>
                  <a:srgbClr val="2F3030"/>
                </a:solidFill>
                <a:latin typeface="Lucida Sans Unicode"/>
                <a:cs typeface="Lucida Sans Unicode"/>
              </a:rPr>
              <a:t>y</a:t>
            </a:r>
            <a:r>
              <a:rPr sz="900" spc="-10" dirty="0">
                <a:solidFill>
                  <a:srgbClr val="2F3030"/>
                </a:solidFill>
                <a:latin typeface="Lucida Sans Unicode"/>
                <a:cs typeface="Lucida Sans Unicode"/>
              </a:rPr>
              <a:t>e</a:t>
            </a:r>
            <a:r>
              <a:rPr sz="900" spc="-5" dirty="0">
                <a:solidFill>
                  <a:srgbClr val="2F3030"/>
                </a:solidFill>
                <a:latin typeface="Lucida Sans Unicode"/>
                <a:cs typeface="Lucida Sans Unicode"/>
              </a:rPr>
              <a:t>e</a:t>
            </a:r>
            <a:r>
              <a:rPr sz="900" spc="-95" dirty="0">
                <a:solidFill>
                  <a:srgbClr val="2F3030"/>
                </a:solidFill>
                <a:latin typeface="Lucida Sans Unicode"/>
                <a:cs typeface="Lucida Sans Unicode"/>
              </a:rPr>
              <a:t> C</a:t>
            </a:r>
            <a:r>
              <a:rPr sz="900" spc="-40" dirty="0">
                <a:solidFill>
                  <a:srgbClr val="2F3030"/>
                </a:solidFill>
                <a:latin typeface="Lucida Sans Unicode"/>
                <a:cs typeface="Lucida Sans Unicode"/>
              </a:rPr>
              <a:t>o</a:t>
            </a:r>
            <a:r>
              <a:rPr sz="900" spc="-35" dirty="0">
                <a:solidFill>
                  <a:srgbClr val="2F3030"/>
                </a:solidFill>
                <a:latin typeface="Lucida Sans Unicode"/>
                <a:cs typeface="Lucida Sans Unicode"/>
              </a:rPr>
              <a:t>un</a:t>
            </a:r>
            <a:r>
              <a:rPr sz="900" spc="55" dirty="0">
                <a:solidFill>
                  <a:srgbClr val="2F3030"/>
                </a:solidFill>
                <a:latin typeface="Lucida Sans Unicode"/>
                <a:cs typeface="Lucida Sans Unicode"/>
              </a:rPr>
              <a:t>t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474829" y="1079790"/>
            <a:ext cx="836930" cy="161925"/>
            <a:chOff x="8474829" y="1079790"/>
            <a:chExt cx="836930" cy="161925"/>
          </a:xfrm>
        </p:grpSpPr>
        <p:sp>
          <p:nvSpPr>
            <p:cNvPr id="51" name="object 51"/>
            <p:cNvSpPr/>
            <p:nvPr/>
          </p:nvSpPr>
          <p:spPr>
            <a:xfrm>
              <a:off x="8479582" y="1084542"/>
              <a:ext cx="28575" cy="152400"/>
            </a:xfrm>
            <a:custGeom>
              <a:avLst/>
              <a:gdLst/>
              <a:ahLst/>
              <a:cxnLst/>
              <a:rect l="l" t="t" r="r" b="b"/>
              <a:pathLst>
                <a:path w="28575" h="152400">
                  <a:moveTo>
                    <a:pt x="28515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28515" y="0"/>
                  </a:lnTo>
                  <a:lnTo>
                    <a:pt x="28515" y="152083"/>
                  </a:lnTo>
                  <a:close/>
                </a:path>
              </a:pathLst>
            </a:custGeom>
            <a:solidFill>
              <a:srgbClr val="FFBD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498592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FB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508098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FB9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517603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FB7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527108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FB5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536613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FB3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546118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FB1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555624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FA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565129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FA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574634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DA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584139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DA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593644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DA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603150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DA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612655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CA2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622160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CA0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631665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C9E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641170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C9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650676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B9A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660181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B99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669686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B9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679191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B94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88696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B92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698202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A90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707707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A8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717212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A8C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726717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A8A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736222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987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745727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985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755233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883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764738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880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774243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77E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783748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77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793253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67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802759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677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812264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57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821769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572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831274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570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840779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46E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850285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46C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859790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369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869295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367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878800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26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888305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263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897811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16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907316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F05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916821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EF5B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926326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EF5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935831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EE5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945336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ED53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954842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EC5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964347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EB4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973852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EA4B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983357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E94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992862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E847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9002368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E74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9011873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E54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9021378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E440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9030883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E33D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9040388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E13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9049894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E039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9059399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DF37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9068904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DD35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9078409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DB33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9087914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DA31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9097420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D82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9106925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D62D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9116430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D52B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9125935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D32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9135440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D127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9144946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CF26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9154451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CD24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9163956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CC23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9173461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C92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9182966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C81F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9192471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C61E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9201977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C41C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9211482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C21A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9220987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BF19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9230492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BD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9239997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BB17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9249503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B916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9259008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B615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9268513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B414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9278018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B213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9287523" y="1084542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10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19010" y="0"/>
                  </a:lnTo>
                  <a:lnTo>
                    <a:pt x="19010" y="152083"/>
                  </a:lnTo>
                  <a:close/>
                </a:path>
              </a:pathLst>
            </a:custGeom>
            <a:solidFill>
              <a:srgbClr val="B012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9297029" y="1084542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9505" y="152083"/>
                  </a:moveTo>
                  <a:lnTo>
                    <a:pt x="0" y="152083"/>
                  </a:lnTo>
                  <a:lnTo>
                    <a:pt x="0" y="0"/>
                  </a:lnTo>
                  <a:lnTo>
                    <a:pt x="9505" y="0"/>
                  </a:lnTo>
                  <a:lnTo>
                    <a:pt x="9505" y="152083"/>
                  </a:lnTo>
                  <a:close/>
                </a:path>
              </a:pathLst>
            </a:custGeom>
            <a:solidFill>
              <a:srgbClr val="AD11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479582" y="1084542"/>
              <a:ext cx="827405" cy="152400"/>
            </a:xfrm>
            <a:custGeom>
              <a:avLst/>
              <a:gdLst/>
              <a:ahLst/>
              <a:cxnLst/>
              <a:rect l="l" t="t" r="r" b="b"/>
              <a:pathLst>
                <a:path w="827404" h="152400">
                  <a:moveTo>
                    <a:pt x="0" y="0"/>
                  </a:moveTo>
                  <a:lnTo>
                    <a:pt x="826951" y="0"/>
                  </a:lnTo>
                  <a:lnTo>
                    <a:pt x="826951" y="152083"/>
                  </a:lnTo>
                  <a:lnTo>
                    <a:pt x="0" y="152083"/>
                  </a:lnTo>
                  <a:lnTo>
                    <a:pt x="0" y="0"/>
                  </a:lnTo>
                  <a:close/>
                </a:path>
              </a:pathLst>
            </a:custGeom>
            <a:ln w="9505">
              <a:solidFill>
                <a:srgbClr val="ABA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 txBox="1"/>
          <p:nvPr/>
        </p:nvSpPr>
        <p:spPr>
          <a:xfrm>
            <a:off x="444500" y="4484206"/>
            <a:ext cx="69576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5" dirty="0">
                <a:solidFill>
                  <a:srgbClr val="666666"/>
                </a:solidFill>
                <a:latin typeface="Tahoma"/>
                <a:cs typeface="Tahoma"/>
              </a:rPr>
              <a:t>Sum</a:t>
            </a:r>
            <a:r>
              <a:rPr sz="900" spc="-9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45" dirty="0">
                <a:solidFill>
                  <a:srgbClr val="666666"/>
                </a:solidFill>
                <a:latin typeface="Tahoma"/>
                <a:cs typeface="Tahoma"/>
              </a:rPr>
              <a:t>of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666666"/>
                </a:solidFill>
                <a:latin typeface="Tahoma"/>
                <a:cs typeface="Tahoma"/>
              </a:rPr>
              <a:t>Job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45" dirty="0">
                <a:solidFill>
                  <a:srgbClr val="666666"/>
                </a:solidFill>
                <a:latin typeface="Tahoma"/>
                <a:cs typeface="Tahoma"/>
              </a:rPr>
              <a:t>Satisfaction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50" dirty="0">
                <a:solidFill>
                  <a:srgbClr val="666666"/>
                </a:solidFill>
                <a:latin typeface="Tahoma"/>
                <a:cs typeface="Tahoma"/>
              </a:rPr>
              <a:t>for</a:t>
            </a:r>
            <a:r>
              <a:rPr sz="900" spc="-9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666666"/>
                </a:solidFill>
                <a:latin typeface="Tahoma"/>
                <a:cs typeface="Tahoma"/>
              </a:rPr>
              <a:t>each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666666"/>
                </a:solidFill>
                <a:latin typeface="Tahoma"/>
                <a:cs typeface="Tahoma"/>
              </a:rPr>
              <a:t>Job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666666"/>
                </a:solidFill>
                <a:latin typeface="Tahoma"/>
                <a:cs typeface="Tahoma"/>
              </a:rPr>
              <a:t>Role.</a:t>
            </a:r>
            <a:r>
              <a:rPr sz="900" spc="11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Color</a:t>
            </a:r>
            <a:r>
              <a:rPr sz="900" spc="-9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45" dirty="0">
                <a:solidFill>
                  <a:srgbClr val="666666"/>
                </a:solidFill>
                <a:latin typeface="Tahoma"/>
                <a:cs typeface="Tahoma"/>
              </a:rPr>
              <a:t>shows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666666"/>
                </a:solidFill>
                <a:latin typeface="Tahoma"/>
                <a:cs typeface="Tahoma"/>
              </a:rPr>
              <a:t>sum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45" dirty="0">
                <a:solidFill>
                  <a:srgbClr val="666666"/>
                </a:solidFill>
                <a:latin typeface="Tahoma"/>
                <a:cs typeface="Tahoma"/>
              </a:rPr>
              <a:t>of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Employee</a:t>
            </a:r>
            <a:r>
              <a:rPr sz="900" spc="-9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666666"/>
                </a:solidFill>
                <a:latin typeface="Tahoma"/>
                <a:cs typeface="Tahoma"/>
              </a:rPr>
              <a:t>Count.</a:t>
            </a:r>
            <a:r>
              <a:rPr sz="900" spc="11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Tahoma"/>
                <a:cs typeface="Tahoma"/>
              </a:rPr>
              <a:t>The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40" dirty="0">
                <a:solidFill>
                  <a:srgbClr val="666666"/>
                </a:solidFill>
                <a:latin typeface="Tahoma"/>
                <a:cs typeface="Tahoma"/>
              </a:rPr>
              <a:t>marks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666666"/>
                </a:solidFill>
                <a:latin typeface="Tahoma"/>
                <a:cs typeface="Tahoma"/>
              </a:rPr>
              <a:t>are</a:t>
            </a:r>
            <a:r>
              <a:rPr sz="900" spc="-9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666666"/>
                </a:solidFill>
                <a:latin typeface="Tahoma"/>
                <a:cs typeface="Tahoma"/>
              </a:rPr>
              <a:t>labeled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666666"/>
                </a:solidFill>
                <a:latin typeface="Tahoma"/>
                <a:cs typeface="Tahoma"/>
              </a:rPr>
              <a:t>by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666666"/>
                </a:solidFill>
                <a:latin typeface="Tahoma"/>
                <a:cs typeface="Tahoma"/>
              </a:rPr>
              <a:t>sum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45" dirty="0">
                <a:solidFill>
                  <a:srgbClr val="666666"/>
                </a:solidFill>
                <a:latin typeface="Tahoma"/>
                <a:cs typeface="Tahoma"/>
              </a:rPr>
              <a:t>of</a:t>
            </a:r>
            <a:r>
              <a:rPr sz="900" spc="-9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666666"/>
                </a:solidFill>
                <a:latin typeface="Tahoma"/>
                <a:cs typeface="Tahoma"/>
              </a:rPr>
              <a:t>Employee</a:t>
            </a:r>
            <a:r>
              <a:rPr sz="9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666666"/>
                </a:solidFill>
                <a:latin typeface="Tahoma"/>
                <a:cs typeface="Tahoma"/>
              </a:rPr>
              <a:t>Count.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41" y="6857956"/>
                </a:moveTo>
                <a:lnTo>
                  <a:pt x="0" y="6857956"/>
                </a:lnTo>
                <a:lnTo>
                  <a:pt x="0" y="0"/>
                </a:lnTo>
                <a:lnTo>
                  <a:pt x="9143941" y="0"/>
                </a:lnTo>
                <a:lnTo>
                  <a:pt x="9143941" y="685795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5467" y="1074792"/>
            <a:ext cx="9766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55" dirty="0">
                <a:solidFill>
                  <a:srgbClr val="666666"/>
                </a:solidFill>
                <a:latin typeface="Tahoma"/>
                <a:cs typeface="Tahoma"/>
              </a:rPr>
              <a:t>H</a:t>
            </a:r>
            <a:r>
              <a:rPr sz="850" spc="45" dirty="0">
                <a:solidFill>
                  <a:srgbClr val="666666"/>
                </a:solidFill>
                <a:latin typeface="Tahoma"/>
                <a:cs typeface="Tahoma"/>
              </a:rPr>
              <a:t>u</a:t>
            </a:r>
            <a:r>
              <a:rPr sz="850" spc="60" dirty="0">
                <a:solidFill>
                  <a:srgbClr val="666666"/>
                </a:solidFill>
                <a:latin typeface="Tahoma"/>
                <a:cs typeface="Tahoma"/>
              </a:rPr>
              <a:t>m</a:t>
            </a:r>
            <a:r>
              <a:rPr sz="850" spc="50" dirty="0">
                <a:solidFill>
                  <a:srgbClr val="666666"/>
                </a:solidFill>
                <a:latin typeface="Tahoma"/>
                <a:cs typeface="Tahoma"/>
              </a:rPr>
              <a:t>an</a:t>
            </a:r>
            <a:r>
              <a:rPr sz="850" spc="-8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850" spc="55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850" spc="4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850" spc="65" dirty="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r>
              <a:rPr sz="850" spc="45" dirty="0">
                <a:solidFill>
                  <a:srgbClr val="666666"/>
                </a:solidFill>
                <a:latin typeface="Tahoma"/>
                <a:cs typeface="Tahoma"/>
              </a:rPr>
              <a:t>ou</a:t>
            </a:r>
            <a:r>
              <a:rPr sz="850" spc="70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850" spc="25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850" spc="4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850" spc="70" dirty="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endParaRPr sz="8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133" y="1658048"/>
            <a:ext cx="7042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15" dirty="0">
                <a:solidFill>
                  <a:srgbClr val="666666"/>
                </a:solidFill>
                <a:latin typeface="Tahoma"/>
                <a:cs typeface="Tahoma"/>
              </a:rPr>
              <a:t>L</a:t>
            </a:r>
            <a:r>
              <a:rPr sz="850" spc="60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850" spc="70" dirty="0">
                <a:solidFill>
                  <a:srgbClr val="666666"/>
                </a:solidFill>
                <a:latin typeface="Tahoma"/>
                <a:cs typeface="Tahoma"/>
              </a:rPr>
              <a:t>f</a:t>
            </a:r>
            <a:r>
              <a:rPr sz="850" spc="4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850" spc="-7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r>
              <a:rPr sz="850" spc="25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850" spc="60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850" spc="4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850" spc="45" dirty="0">
                <a:solidFill>
                  <a:srgbClr val="666666"/>
                </a:solidFill>
                <a:latin typeface="Tahoma"/>
                <a:cs typeface="Tahoma"/>
              </a:rPr>
              <a:t>n</a:t>
            </a:r>
            <a:r>
              <a:rPr sz="850" spc="25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850" spc="4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850" spc="70" dirty="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endParaRPr sz="8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605" y="2241303"/>
            <a:ext cx="58039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150" dirty="0">
                <a:solidFill>
                  <a:srgbClr val="666666"/>
                </a:solidFill>
                <a:latin typeface="Tahoma"/>
                <a:cs typeface="Tahoma"/>
              </a:rPr>
              <a:t>M</a:t>
            </a:r>
            <a:r>
              <a:rPr sz="850" spc="50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850" spc="70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850" spc="50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r>
              <a:rPr sz="850" spc="4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850" spc="95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850" spc="60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850" spc="45" dirty="0">
                <a:solidFill>
                  <a:srgbClr val="666666"/>
                </a:solidFill>
                <a:latin typeface="Tahoma"/>
                <a:cs typeface="Tahoma"/>
              </a:rPr>
              <a:t>n</a:t>
            </a:r>
            <a:r>
              <a:rPr sz="850" spc="55" dirty="0">
                <a:solidFill>
                  <a:srgbClr val="666666"/>
                </a:solidFill>
                <a:latin typeface="Tahoma"/>
                <a:cs typeface="Tahoma"/>
              </a:rPr>
              <a:t>g</a:t>
            </a:r>
            <a:endParaRPr sz="8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9334" y="2833966"/>
            <a:ext cx="44259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150" dirty="0">
                <a:solidFill>
                  <a:srgbClr val="666666"/>
                </a:solidFill>
                <a:latin typeface="Tahoma"/>
                <a:cs typeface="Tahoma"/>
              </a:rPr>
              <a:t>M</a:t>
            </a:r>
            <a:r>
              <a:rPr sz="850" spc="4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850" spc="50" dirty="0">
                <a:solidFill>
                  <a:srgbClr val="666666"/>
                </a:solidFill>
                <a:latin typeface="Tahoma"/>
                <a:cs typeface="Tahoma"/>
              </a:rPr>
              <a:t>d</a:t>
            </a:r>
            <a:r>
              <a:rPr sz="850" spc="60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850" spc="25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850" spc="50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850" spc="65" dirty="0">
                <a:solidFill>
                  <a:srgbClr val="666666"/>
                </a:solidFill>
                <a:latin typeface="Tahoma"/>
                <a:cs typeface="Tahoma"/>
              </a:rPr>
              <a:t>l</a:t>
            </a:r>
            <a:endParaRPr sz="8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7666" y="3417221"/>
            <a:ext cx="33464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40" dirty="0">
                <a:solidFill>
                  <a:srgbClr val="666666"/>
                </a:solidFill>
                <a:latin typeface="Tahoma"/>
                <a:cs typeface="Tahoma"/>
              </a:rPr>
              <a:t>O</a:t>
            </a:r>
            <a:r>
              <a:rPr sz="850" spc="95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850" spc="45" dirty="0">
                <a:solidFill>
                  <a:srgbClr val="666666"/>
                </a:solidFill>
                <a:latin typeface="Tahoma"/>
                <a:cs typeface="Tahoma"/>
              </a:rPr>
              <a:t>h</a:t>
            </a:r>
            <a:r>
              <a:rPr sz="850" spc="4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850" spc="75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endParaRPr sz="85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81319" y="856953"/>
            <a:ext cx="7639050" cy="3509645"/>
            <a:chOff x="1581319" y="856953"/>
            <a:chExt cx="7639050" cy="3509645"/>
          </a:xfrm>
        </p:grpSpPr>
        <p:sp>
          <p:nvSpPr>
            <p:cNvPr id="9" name="object 9"/>
            <p:cNvSpPr/>
            <p:nvPr/>
          </p:nvSpPr>
          <p:spPr>
            <a:xfrm>
              <a:off x="2216373" y="861715"/>
              <a:ext cx="6924040" cy="3500120"/>
            </a:xfrm>
            <a:custGeom>
              <a:avLst/>
              <a:gdLst/>
              <a:ahLst/>
              <a:cxnLst/>
              <a:rect l="l" t="t" r="r" b="b"/>
              <a:pathLst>
                <a:path w="6924040" h="3500120">
                  <a:moveTo>
                    <a:pt x="0" y="3433681"/>
                  </a:moveTo>
                  <a:lnTo>
                    <a:pt x="0" y="3499533"/>
                  </a:lnTo>
                </a:path>
                <a:path w="6924040" h="3500120">
                  <a:moveTo>
                    <a:pt x="0" y="2850426"/>
                  </a:moveTo>
                  <a:lnTo>
                    <a:pt x="0" y="2991536"/>
                  </a:lnTo>
                </a:path>
                <a:path w="6924040" h="3500120">
                  <a:moveTo>
                    <a:pt x="0" y="2267170"/>
                  </a:moveTo>
                  <a:lnTo>
                    <a:pt x="0" y="2408280"/>
                  </a:lnTo>
                </a:path>
                <a:path w="6924040" h="3500120">
                  <a:moveTo>
                    <a:pt x="0" y="1683915"/>
                  </a:moveTo>
                  <a:lnTo>
                    <a:pt x="0" y="1825025"/>
                  </a:lnTo>
                </a:path>
                <a:path w="6924040" h="3500120">
                  <a:moveTo>
                    <a:pt x="0" y="1100659"/>
                  </a:moveTo>
                  <a:lnTo>
                    <a:pt x="0" y="1241769"/>
                  </a:lnTo>
                </a:path>
                <a:path w="6924040" h="3500120">
                  <a:moveTo>
                    <a:pt x="0" y="0"/>
                  </a:moveTo>
                  <a:lnTo>
                    <a:pt x="0" y="658514"/>
                  </a:lnTo>
                </a:path>
                <a:path w="6924040" h="3500120">
                  <a:moveTo>
                    <a:pt x="630292" y="3433681"/>
                  </a:moveTo>
                  <a:lnTo>
                    <a:pt x="630292" y="3499533"/>
                  </a:lnTo>
                </a:path>
                <a:path w="6924040" h="3500120">
                  <a:moveTo>
                    <a:pt x="630292" y="2267170"/>
                  </a:moveTo>
                  <a:lnTo>
                    <a:pt x="630292" y="2991536"/>
                  </a:lnTo>
                </a:path>
                <a:path w="6924040" h="3500120">
                  <a:moveTo>
                    <a:pt x="630292" y="1683915"/>
                  </a:moveTo>
                  <a:lnTo>
                    <a:pt x="630292" y="1825025"/>
                  </a:lnTo>
                </a:path>
                <a:path w="6924040" h="3500120">
                  <a:moveTo>
                    <a:pt x="630292" y="1100659"/>
                  </a:moveTo>
                  <a:lnTo>
                    <a:pt x="630292" y="1241769"/>
                  </a:lnTo>
                </a:path>
                <a:path w="6924040" h="3500120">
                  <a:moveTo>
                    <a:pt x="630292" y="0"/>
                  </a:moveTo>
                  <a:lnTo>
                    <a:pt x="630292" y="658514"/>
                  </a:lnTo>
                </a:path>
                <a:path w="6924040" h="3500120">
                  <a:moveTo>
                    <a:pt x="1260584" y="2267170"/>
                  </a:moveTo>
                  <a:lnTo>
                    <a:pt x="1260584" y="3499533"/>
                  </a:lnTo>
                </a:path>
                <a:path w="6924040" h="3500120">
                  <a:moveTo>
                    <a:pt x="1260584" y="1683915"/>
                  </a:moveTo>
                  <a:lnTo>
                    <a:pt x="1260584" y="1825025"/>
                  </a:lnTo>
                </a:path>
                <a:path w="6924040" h="3500120">
                  <a:moveTo>
                    <a:pt x="1260584" y="1100659"/>
                  </a:moveTo>
                  <a:lnTo>
                    <a:pt x="1260584" y="1241769"/>
                  </a:lnTo>
                </a:path>
                <a:path w="6924040" h="3500120">
                  <a:moveTo>
                    <a:pt x="1260584" y="0"/>
                  </a:moveTo>
                  <a:lnTo>
                    <a:pt x="1260584" y="658514"/>
                  </a:lnTo>
                </a:path>
                <a:path w="6924040" h="3500120">
                  <a:moveTo>
                    <a:pt x="1890876" y="2267170"/>
                  </a:moveTo>
                  <a:lnTo>
                    <a:pt x="1890876" y="3499533"/>
                  </a:lnTo>
                </a:path>
                <a:path w="6924040" h="3500120">
                  <a:moveTo>
                    <a:pt x="1890876" y="1100659"/>
                  </a:moveTo>
                  <a:lnTo>
                    <a:pt x="1890876" y="1825025"/>
                  </a:lnTo>
                </a:path>
                <a:path w="6924040" h="3500120">
                  <a:moveTo>
                    <a:pt x="1890876" y="0"/>
                  </a:moveTo>
                  <a:lnTo>
                    <a:pt x="1890876" y="658514"/>
                  </a:lnTo>
                </a:path>
                <a:path w="6924040" h="3500120">
                  <a:moveTo>
                    <a:pt x="2511761" y="2267170"/>
                  </a:moveTo>
                  <a:lnTo>
                    <a:pt x="2511761" y="3499533"/>
                  </a:lnTo>
                </a:path>
                <a:path w="6924040" h="3500120">
                  <a:moveTo>
                    <a:pt x="2511761" y="1100659"/>
                  </a:moveTo>
                  <a:lnTo>
                    <a:pt x="2511761" y="1825025"/>
                  </a:lnTo>
                </a:path>
                <a:path w="6924040" h="3500120">
                  <a:moveTo>
                    <a:pt x="2511761" y="0"/>
                  </a:moveTo>
                  <a:lnTo>
                    <a:pt x="2511761" y="658514"/>
                  </a:lnTo>
                </a:path>
                <a:path w="6924040" h="3500120">
                  <a:moveTo>
                    <a:pt x="3142053" y="2267170"/>
                  </a:moveTo>
                  <a:lnTo>
                    <a:pt x="3142053" y="3499533"/>
                  </a:lnTo>
                </a:path>
                <a:path w="6924040" h="3500120">
                  <a:moveTo>
                    <a:pt x="3142053" y="1100659"/>
                  </a:moveTo>
                  <a:lnTo>
                    <a:pt x="3142053" y="1825025"/>
                  </a:lnTo>
                </a:path>
                <a:path w="6924040" h="3500120">
                  <a:moveTo>
                    <a:pt x="3142053" y="0"/>
                  </a:moveTo>
                  <a:lnTo>
                    <a:pt x="3142053" y="658514"/>
                  </a:lnTo>
                </a:path>
                <a:path w="6924040" h="3500120">
                  <a:moveTo>
                    <a:pt x="3772346" y="2267170"/>
                  </a:moveTo>
                  <a:lnTo>
                    <a:pt x="3772346" y="3499533"/>
                  </a:lnTo>
                </a:path>
                <a:path w="6924040" h="3500120">
                  <a:moveTo>
                    <a:pt x="3772346" y="1100659"/>
                  </a:moveTo>
                  <a:lnTo>
                    <a:pt x="3772346" y="1825025"/>
                  </a:lnTo>
                </a:path>
                <a:path w="6924040" h="3500120">
                  <a:moveTo>
                    <a:pt x="3772346" y="0"/>
                  </a:moveTo>
                  <a:lnTo>
                    <a:pt x="3772346" y="658514"/>
                  </a:lnTo>
                </a:path>
                <a:path w="6924040" h="3500120">
                  <a:moveTo>
                    <a:pt x="4402638" y="2267170"/>
                  </a:moveTo>
                  <a:lnTo>
                    <a:pt x="4402638" y="3499533"/>
                  </a:lnTo>
                </a:path>
                <a:path w="6924040" h="3500120">
                  <a:moveTo>
                    <a:pt x="4402638" y="1100659"/>
                  </a:moveTo>
                  <a:lnTo>
                    <a:pt x="4402638" y="1825025"/>
                  </a:lnTo>
                </a:path>
                <a:path w="6924040" h="3500120">
                  <a:moveTo>
                    <a:pt x="4402638" y="0"/>
                  </a:moveTo>
                  <a:lnTo>
                    <a:pt x="4402638" y="658514"/>
                  </a:lnTo>
                </a:path>
                <a:path w="6924040" h="3500120">
                  <a:moveTo>
                    <a:pt x="5032930" y="2267170"/>
                  </a:moveTo>
                  <a:lnTo>
                    <a:pt x="5032930" y="3499533"/>
                  </a:lnTo>
                </a:path>
                <a:path w="6924040" h="3500120">
                  <a:moveTo>
                    <a:pt x="5032930" y="1100659"/>
                  </a:moveTo>
                  <a:lnTo>
                    <a:pt x="5032930" y="1825025"/>
                  </a:lnTo>
                </a:path>
                <a:path w="6924040" h="3500120">
                  <a:moveTo>
                    <a:pt x="5032930" y="0"/>
                  </a:moveTo>
                  <a:lnTo>
                    <a:pt x="5032930" y="658514"/>
                  </a:lnTo>
                </a:path>
                <a:path w="6924040" h="3500120">
                  <a:moveTo>
                    <a:pt x="5663223" y="1100659"/>
                  </a:moveTo>
                  <a:lnTo>
                    <a:pt x="5663223" y="3499533"/>
                  </a:lnTo>
                </a:path>
                <a:path w="6924040" h="3500120">
                  <a:moveTo>
                    <a:pt x="5663223" y="0"/>
                  </a:moveTo>
                  <a:lnTo>
                    <a:pt x="5663223" y="658514"/>
                  </a:lnTo>
                </a:path>
                <a:path w="6924040" h="3500120">
                  <a:moveTo>
                    <a:pt x="6293515" y="1100659"/>
                  </a:moveTo>
                  <a:lnTo>
                    <a:pt x="6293515" y="3499533"/>
                  </a:lnTo>
                </a:path>
                <a:path w="6924040" h="3500120">
                  <a:moveTo>
                    <a:pt x="6293515" y="0"/>
                  </a:moveTo>
                  <a:lnTo>
                    <a:pt x="6293515" y="658514"/>
                  </a:lnTo>
                </a:path>
                <a:path w="6924040" h="3500120">
                  <a:moveTo>
                    <a:pt x="6923807" y="1100659"/>
                  </a:moveTo>
                  <a:lnTo>
                    <a:pt x="6923807" y="3499533"/>
                  </a:lnTo>
                </a:path>
                <a:path w="6924040" h="3500120">
                  <a:moveTo>
                    <a:pt x="6923807" y="0"/>
                  </a:moveTo>
                  <a:lnTo>
                    <a:pt x="6923807" y="658514"/>
                  </a:lnTo>
                </a:path>
              </a:pathLst>
            </a:custGeom>
            <a:ln w="9407">
              <a:solidFill>
                <a:srgbClr val="D2B2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86081" y="861715"/>
              <a:ext cx="0" cy="3500120"/>
            </a:xfrm>
            <a:custGeom>
              <a:avLst/>
              <a:gdLst/>
              <a:ahLst/>
              <a:cxnLst/>
              <a:rect l="l" t="t" r="r" b="b"/>
              <a:pathLst>
                <a:path h="3500120">
                  <a:moveTo>
                    <a:pt x="0" y="3499533"/>
                  </a:moveTo>
                  <a:lnTo>
                    <a:pt x="0" y="0"/>
                  </a:lnTo>
                </a:path>
              </a:pathLst>
            </a:custGeom>
            <a:ln w="9407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86081" y="3853252"/>
              <a:ext cx="405130" cy="442595"/>
            </a:xfrm>
            <a:custGeom>
              <a:avLst/>
              <a:gdLst/>
              <a:ahLst/>
              <a:cxnLst/>
              <a:rect l="l" t="t" r="r" b="b"/>
              <a:pathLst>
                <a:path w="405130" h="442595">
                  <a:moveTo>
                    <a:pt x="404515" y="442145"/>
                  </a:moveTo>
                  <a:lnTo>
                    <a:pt x="0" y="442145"/>
                  </a:lnTo>
                  <a:lnTo>
                    <a:pt x="0" y="0"/>
                  </a:lnTo>
                  <a:lnTo>
                    <a:pt x="404515" y="0"/>
                  </a:lnTo>
                  <a:lnTo>
                    <a:pt x="404515" y="442145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86081" y="3853252"/>
              <a:ext cx="405130" cy="442595"/>
            </a:xfrm>
            <a:custGeom>
              <a:avLst/>
              <a:gdLst/>
              <a:ahLst/>
              <a:cxnLst/>
              <a:rect l="l" t="t" r="r" b="b"/>
              <a:pathLst>
                <a:path w="405130" h="442595">
                  <a:moveTo>
                    <a:pt x="0" y="0"/>
                  </a:moveTo>
                  <a:lnTo>
                    <a:pt x="404515" y="0"/>
                  </a:lnTo>
                  <a:lnTo>
                    <a:pt x="404515" y="442145"/>
                  </a:lnTo>
                  <a:lnTo>
                    <a:pt x="0" y="442145"/>
                  </a:lnTo>
                  <a:lnTo>
                    <a:pt x="0" y="0"/>
                  </a:lnTo>
                  <a:close/>
                </a:path>
              </a:pathLst>
            </a:custGeom>
            <a:ln w="9407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86081" y="3269996"/>
              <a:ext cx="141605" cy="442595"/>
            </a:xfrm>
            <a:custGeom>
              <a:avLst/>
              <a:gdLst/>
              <a:ahLst/>
              <a:cxnLst/>
              <a:rect l="l" t="t" r="r" b="b"/>
              <a:pathLst>
                <a:path w="141605" h="442595">
                  <a:moveTo>
                    <a:pt x="141110" y="442145"/>
                  </a:moveTo>
                  <a:lnTo>
                    <a:pt x="0" y="442145"/>
                  </a:lnTo>
                  <a:lnTo>
                    <a:pt x="0" y="0"/>
                  </a:lnTo>
                  <a:lnTo>
                    <a:pt x="141110" y="0"/>
                  </a:lnTo>
                  <a:lnTo>
                    <a:pt x="141110" y="442145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86081" y="3269996"/>
              <a:ext cx="141605" cy="442595"/>
            </a:xfrm>
            <a:custGeom>
              <a:avLst/>
              <a:gdLst/>
              <a:ahLst/>
              <a:cxnLst/>
              <a:rect l="l" t="t" r="r" b="b"/>
              <a:pathLst>
                <a:path w="141605" h="442595">
                  <a:moveTo>
                    <a:pt x="0" y="0"/>
                  </a:moveTo>
                  <a:lnTo>
                    <a:pt x="141110" y="0"/>
                  </a:lnTo>
                  <a:lnTo>
                    <a:pt x="141110" y="442145"/>
                  </a:lnTo>
                  <a:lnTo>
                    <a:pt x="0" y="442145"/>
                  </a:lnTo>
                  <a:lnTo>
                    <a:pt x="0" y="0"/>
                  </a:lnTo>
                  <a:close/>
                </a:path>
              </a:pathLst>
            </a:custGeom>
            <a:ln w="9407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86081" y="2686741"/>
              <a:ext cx="790575" cy="442595"/>
            </a:xfrm>
            <a:custGeom>
              <a:avLst/>
              <a:gdLst/>
              <a:ahLst/>
              <a:cxnLst/>
              <a:rect l="l" t="t" r="r" b="b"/>
              <a:pathLst>
                <a:path w="790575" h="442594">
                  <a:moveTo>
                    <a:pt x="790217" y="442145"/>
                  </a:moveTo>
                  <a:lnTo>
                    <a:pt x="0" y="442145"/>
                  </a:lnTo>
                  <a:lnTo>
                    <a:pt x="0" y="0"/>
                  </a:lnTo>
                  <a:lnTo>
                    <a:pt x="790217" y="0"/>
                  </a:lnTo>
                  <a:lnTo>
                    <a:pt x="790217" y="442145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86081" y="2686741"/>
              <a:ext cx="790575" cy="442595"/>
            </a:xfrm>
            <a:custGeom>
              <a:avLst/>
              <a:gdLst/>
              <a:ahLst/>
              <a:cxnLst/>
              <a:rect l="l" t="t" r="r" b="b"/>
              <a:pathLst>
                <a:path w="790575" h="442594">
                  <a:moveTo>
                    <a:pt x="0" y="0"/>
                  </a:moveTo>
                  <a:lnTo>
                    <a:pt x="790217" y="0"/>
                  </a:lnTo>
                  <a:lnTo>
                    <a:pt x="790217" y="442145"/>
                  </a:lnTo>
                  <a:lnTo>
                    <a:pt x="0" y="442145"/>
                  </a:lnTo>
                  <a:lnTo>
                    <a:pt x="0" y="0"/>
                  </a:lnTo>
                  <a:close/>
                </a:path>
              </a:pathLst>
            </a:custGeom>
            <a:ln w="9407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86081" y="2103485"/>
              <a:ext cx="442595" cy="442595"/>
            </a:xfrm>
            <a:custGeom>
              <a:avLst/>
              <a:gdLst/>
              <a:ahLst/>
              <a:cxnLst/>
              <a:rect l="l" t="t" r="r" b="b"/>
              <a:pathLst>
                <a:path w="442594" h="442594">
                  <a:moveTo>
                    <a:pt x="442145" y="442145"/>
                  </a:moveTo>
                  <a:lnTo>
                    <a:pt x="0" y="442145"/>
                  </a:lnTo>
                  <a:lnTo>
                    <a:pt x="0" y="0"/>
                  </a:lnTo>
                  <a:lnTo>
                    <a:pt x="442145" y="0"/>
                  </a:lnTo>
                  <a:lnTo>
                    <a:pt x="442145" y="442145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86081" y="2103485"/>
              <a:ext cx="442595" cy="442595"/>
            </a:xfrm>
            <a:custGeom>
              <a:avLst/>
              <a:gdLst/>
              <a:ahLst/>
              <a:cxnLst/>
              <a:rect l="l" t="t" r="r" b="b"/>
              <a:pathLst>
                <a:path w="442594" h="442594">
                  <a:moveTo>
                    <a:pt x="0" y="0"/>
                  </a:moveTo>
                  <a:lnTo>
                    <a:pt x="442145" y="0"/>
                  </a:lnTo>
                  <a:lnTo>
                    <a:pt x="442145" y="442145"/>
                  </a:lnTo>
                  <a:lnTo>
                    <a:pt x="0" y="442145"/>
                  </a:lnTo>
                  <a:lnTo>
                    <a:pt x="0" y="0"/>
                  </a:lnTo>
                  <a:close/>
                </a:path>
              </a:pathLst>
            </a:custGeom>
            <a:ln w="9407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86081" y="1520230"/>
              <a:ext cx="1119505" cy="442595"/>
            </a:xfrm>
            <a:custGeom>
              <a:avLst/>
              <a:gdLst/>
              <a:ahLst/>
              <a:cxnLst/>
              <a:rect l="l" t="t" r="r" b="b"/>
              <a:pathLst>
                <a:path w="1119505" h="442594">
                  <a:moveTo>
                    <a:pt x="1119474" y="442145"/>
                  </a:moveTo>
                  <a:lnTo>
                    <a:pt x="0" y="442145"/>
                  </a:lnTo>
                  <a:lnTo>
                    <a:pt x="0" y="0"/>
                  </a:lnTo>
                  <a:lnTo>
                    <a:pt x="1119474" y="0"/>
                  </a:lnTo>
                  <a:lnTo>
                    <a:pt x="1119474" y="442145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86081" y="1520230"/>
              <a:ext cx="1119505" cy="442595"/>
            </a:xfrm>
            <a:custGeom>
              <a:avLst/>
              <a:gdLst/>
              <a:ahLst/>
              <a:cxnLst/>
              <a:rect l="l" t="t" r="r" b="b"/>
              <a:pathLst>
                <a:path w="1119505" h="442594">
                  <a:moveTo>
                    <a:pt x="0" y="0"/>
                  </a:moveTo>
                  <a:lnTo>
                    <a:pt x="1119474" y="0"/>
                  </a:lnTo>
                  <a:lnTo>
                    <a:pt x="1119474" y="442145"/>
                  </a:lnTo>
                  <a:lnTo>
                    <a:pt x="0" y="442145"/>
                  </a:lnTo>
                  <a:lnTo>
                    <a:pt x="0" y="0"/>
                  </a:lnTo>
                  <a:close/>
                </a:path>
              </a:pathLst>
            </a:custGeom>
            <a:ln w="9407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86081" y="936974"/>
              <a:ext cx="85090" cy="442595"/>
            </a:xfrm>
            <a:custGeom>
              <a:avLst/>
              <a:gdLst/>
              <a:ahLst/>
              <a:cxnLst/>
              <a:rect l="l" t="t" r="r" b="b"/>
              <a:pathLst>
                <a:path w="85089" h="442594">
                  <a:moveTo>
                    <a:pt x="84666" y="442145"/>
                  </a:moveTo>
                  <a:lnTo>
                    <a:pt x="0" y="442145"/>
                  </a:lnTo>
                  <a:lnTo>
                    <a:pt x="0" y="0"/>
                  </a:lnTo>
                  <a:lnTo>
                    <a:pt x="84666" y="0"/>
                  </a:lnTo>
                  <a:lnTo>
                    <a:pt x="84666" y="442145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86081" y="936974"/>
              <a:ext cx="85090" cy="442595"/>
            </a:xfrm>
            <a:custGeom>
              <a:avLst/>
              <a:gdLst/>
              <a:ahLst/>
              <a:cxnLst/>
              <a:rect l="l" t="t" r="r" b="b"/>
              <a:pathLst>
                <a:path w="85089" h="442594">
                  <a:moveTo>
                    <a:pt x="0" y="0"/>
                  </a:moveTo>
                  <a:lnTo>
                    <a:pt x="84666" y="0"/>
                  </a:lnTo>
                  <a:lnTo>
                    <a:pt x="84666" y="442145"/>
                  </a:lnTo>
                  <a:lnTo>
                    <a:pt x="0" y="442145"/>
                  </a:lnTo>
                  <a:lnTo>
                    <a:pt x="0" y="0"/>
                  </a:lnTo>
                  <a:close/>
                </a:path>
              </a:pathLst>
            </a:custGeom>
            <a:ln w="9407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90597" y="3853252"/>
              <a:ext cx="1261110" cy="442595"/>
            </a:xfrm>
            <a:custGeom>
              <a:avLst/>
              <a:gdLst/>
              <a:ahLst/>
              <a:cxnLst/>
              <a:rect l="l" t="t" r="r" b="b"/>
              <a:pathLst>
                <a:path w="1261110" h="442595">
                  <a:moveTo>
                    <a:pt x="1260584" y="442145"/>
                  </a:moveTo>
                  <a:lnTo>
                    <a:pt x="0" y="442145"/>
                  </a:lnTo>
                  <a:lnTo>
                    <a:pt x="0" y="0"/>
                  </a:lnTo>
                  <a:lnTo>
                    <a:pt x="1260584" y="0"/>
                  </a:lnTo>
                  <a:lnTo>
                    <a:pt x="1260584" y="442145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90597" y="3853252"/>
              <a:ext cx="1261110" cy="442595"/>
            </a:xfrm>
            <a:custGeom>
              <a:avLst/>
              <a:gdLst/>
              <a:ahLst/>
              <a:cxnLst/>
              <a:rect l="l" t="t" r="r" b="b"/>
              <a:pathLst>
                <a:path w="1261110" h="442595">
                  <a:moveTo>
                    <a:pt x="0" y="0"/>
                  </a:moveTo>
                  <a:lnTo>
                    <a:pt x="1260584" y="0"/>
                  </a:lnTo>
                  <a:lnTo>
                    <a:pt x="1260584" y="442145"/>
                  </a:lnTo>
                  <a:lnTo>
                    <a:pt x="0" y="442145"/>
                  </a:lnTo>
                  <a:lnTo>
                    <a:pt x="0" y="0"/>
                  </a:lnTo>
                  <a:close/>
                </a:path>
              </a:pathLst>
            </a:custGeom>
            <a:ln w="9407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27191" y="3269996"/>
              <a:ext cx="894080" cy="442595"/>
            </a:xfrm>
            <a:custGeom>
              <a:avLst/>
              <a:gdLst/>
              <a:ahLst/>
              <a:cxnLst/>
              <a:rect l="l" t="t" r="r" b="b"/>
              <a:pathLst>
                <a:path w="894080" h="442595">
                  <a:moveTo>
                    <a:pt x="893697" y="442145"/>
                  </a:moveTo>
                  <a:lnTo>
                    <a:pt x="0" y="442145"/>
                  </a:lnTo>
                  <a:lnTo>
                    <a:pt x="0" y="0"/>
                  </a:lnTo>
                  <a:lnTo>
                    <a:pt x="893697" y="0"/>
                  </a:lnTo>
                  <a:lnTo>
                    <a:pt x="893697" y="442145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27191" y="3269996"/>
              <a:ext cx="894080" cy="442595"/>
            </a:xfrm>
            <a:custGeom>
              <a:avLst/>
              <a:gdLst/>
              <a:ahLst/>
              <a:cxnLst/>
              <a:rect l="l" t="t" r="r" b="b"/>
              <a:pathLst>
                <a:path w="894080" h="442595">
                  <a:moveTo>
                    <a:pt x="0" y="0"/>
                  </a:moveTo>
                  <a:lnTo>
                    <a:pt x="893697" y="0"/>
                  </a:lnTo>
                  <a:lnTo>
                    <a:pt x="893697" y="442145"/>
                  </a:lnTo>
                  <a:lnTo>
                    <a:pt x="0" y="442145"/>
                  </a:lnTo>
                  <a:lnTo>
                    <a:pt x="0" y="0"/>
                  </a:lnTo>
                  <a:close/>
                </a:path>
              </a:pathLst>
            </a:custGeom>
            <a:ln w="9407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76298" y="2686741"/>
              <a:ext cx="5052060" cy="442595"/>
            </a:xfrm>
            <a:custGeom>
              <a:avLst/>
              <a:gdLst/>
              <a:ahLst/>
              <a:cxnLst/>
              <a:rect l="l" t="t" r="r" b="b"/>
              <a:pathLst>
                <a:path w="5052059" h="442594">
                  <a:moveTo>
                    <a:pt x="5051745" y="442145"/>
                  </a:moveTo>
                  <a:lnTo>
                    <a:pt x="0" y="442145"/>
                  </a:lnTo>
                  <a:lnTo>
                    <a:pt x="0" y="0"/>
                  </a:lnTo>
                  <a:lnTo>
                    <a:pt x="5051745" y="0"/>
                  </a:lnTo>
                  <a:lnTo>
                    <a:pt x="5051745" y="442145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76298" y="2686741"/>
              <a:ext cx="5052060" cy="442595"/>
            </a:xfrm>
            <a:custGeom>
              <a:avLst/>
              <a:gdLst/>
              <a:ahLst/>
              <a:cxnLst/>
              <a:rect l="l" t="t" r="r" b="b"/>
              <a:pathLst>
                <a:path w="5052059" h="442594">
                  <a:moveTo>
                    <a:pt x="0" y="0"/>
                  </a:moveTo>
                  <a:lnTo>
                    <a:pt x="5051745" y="0"/>
                  </a:lnTo>
                  <a:lnTo>
                    <a:pt x="5051745" y="442145"/>
                  </a:lnTo>
                  <a:lnTo>
                    <a:pt x="0" y="442145"/>
                  </a:lnTo>
                  <a:lnTo>
                    <a:pt x="0" y="0"/>
                  </a:lnTo>
                  <a:close/>
                </a:path>
              </a:pathLst>
            </a:custGeom>
            <a:ln w="9407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28226" y="2103485"/>
              <a:ext cx="1562100" cy="442595"/>
            </a:xfrm>
            <a:custGeom>
              <a:avLst/>
              <a:gdLst/>
              <a:ahLst/>
              <a:cxnLst/>
              <a:rect l="l" t="t" r="r" b="b"/>
              <a:pathLst>
                <a:path w="1562100" h="442594">
                  <a:moveTo>
                    <a:pt x="1561619" y="442145"/>
                  </a:moveTo>
                  <a:lnTo>
                    <a:pt x="0" y="442145"/>
                  </a:lnTo>
                  <a:lnTo>
                    <a:pt x="0" y="0"/>
                  </a:lnTo>
                  <a:lnTo>
                    <a:pt x="1561619" y="0"/>
                  </a:lnTo>
                  <a:lnTo>
                    <a:pt x="1561619" y="442145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28226" y="2103485"/>
              <a:ext cx="1562100" cy="442595"/>
            </a:xfrm>
            <a:custGeom>
              <a:avLst/>
              <a:gdLst/>
              <a:ahLst/>
              <a:cxnLst/>
              <a:rect l="l" t="t" r="r" b="b"/>
              <a:pathLst>
                <a:path w="1562100" h="442594">
                  <a:moveTo>
                    <a:pt x="0" y="0"/>
                  </a:moveTo>
                  <a:lnTo>
                    <a:pt x="1561619" y="0"/>
                  </a:lnTo>
                  <a:lnTo>
                    <a:pt x="1561619" y="442145"/>
                  </a:lnTo>
                  <a:lnTo>
                    <a:pt x="0" y="442145"/>
                  </a:lnTo>
                  <a:lnTo>
                    <a:pt x="0" y="0"/>
                  </a:lnTo>
                  <a:close/>
                </a:path>
              </a:pathLst>
            </a:custGeom>
            <a:ln w="9407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05555" y="1520230"/>
              <a:ext cx="6510020" cy="442595"/>
            </a:xfrm>
            <a:custGeom>
              <a:avLst/>
              <a:gdLst/>
              <a:ahLst/>
              <a:cxnLst/>
              <a:rect l="l" t="t" r="r" b="b"/>
              <a:pathLst>
                <a:path w="6510020" h="442594">
                  <a:moveTo>
                    <a:pt x="6509884" y="442145"/>
                  </a:moveTo>
                  <a:lnTo>
                    <a:pt x="0" y="442145"/>
                  </a:lnTo>
                  <a:lnTo>
                    <a:pt x="0" y="0"/>
                  </a:lnTo>
                  <a:lnTo>
                    <a:pt x="6509884" y="0"/>
                  </a:lnTo>
                  <a:lnTo>
                    <a:pt x="6509884" y="442145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05555" y="1520230"/>
              <a:ext cx="6510020" cy="442595"/>
            </a:xfrm>
            <a:custGeom>
              <a:avLst/>
              <a:gdLst/>
              <a:ahLst/>
              <a:cxnLst/>
              <a:rect l="l" t="t" r="r" b="b"/>
              <a:pathLst>
                <a:path w="6510020" h="442594">
                  <a:moveTo>
                    <a:pt x="0" y="0"/>
                  </a:moveTo>
                  <a:lnTo>
                    <a:pt x="6509884" y="0"/>
                  </a:lnTo>
                  <a:lnTo>
                    <a:pt x="6509884" y="442145"/>
                  </a:lnTo>
                  <a:lnTo>
                    <a:pt x="0" y="442145"/>
                  </a:lnTo>
                  <a:lnTo>
                    <a:pt x="0" y="0"/>
                  </a:lnTo>
                  <a:close/>
                </a:path>
              </a:pathLst>
            </a:custGeom>
            <a:ln w="9407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70747" y="936974"/>
              <a:ext cx="254000" cy="442595"/>
            </a:xfrm>
            <a:custGeom>
              <a:avLst/>
              <a:gdLst/>
              <a:ahLst/>
              <a:cxnLst/>
              <a:rect l="l" t="t" r="r" b="b"/>
              <a:pathLst>
                <a:path w="254000" h="442594">
                  <a:moveTo>
                    <a:pt x="253998" y="442145"/>
                  </a:moveTo>
                  <a:lnTo>
                    <a:pt x="0" y="442145"/>
                  </a:lnTo>
                  <a:lnTo>
                    <a:pt x="0" y="0"/>
                  </a:lnTo>
                  <a:lnTo>
                    <a:pt x="253998" y="0"/>
                  </a:lnTo>
                  <a:lnTo>
                    <a:pt x="253998" y="442145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70747" y="936974"/>
              <a:ext cx="254000" cy="442595"/>
            </a:xfrm>
            <a:custGeom>
              <a:avLst/>
              <a:gdLst/>
              <a:ahLst/>
              <a:cxnLst/>
              <a:rect l="l" t="t" r="r" b="b"/>
              <a:pathLst>
                <a:path w="254000" h="442594">
                  <a:moveTo>
                    <a:pt x="0" y="0"/>
                  </a:moveTo>
                  <a:lnTo>
                    <a:pt x="253998" y="0"/>
                  </a:lnTo>
                  <a:lnTo>
                    <a:pt x="253998" y="442145"/>
                  </a:lnTo>
                  <a:lnTo>
                    <a:pt x="0" y="442145"/>
                  </a:lnTo>
                  <a:lnTo>
                    <a:pt x="0" y="0"/>
                  </a:lnTo>
                  <a:close/>
                </a:path>
              </a:pathLst>
            </a:custGeom>
            <a:ln w="9407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138766" y="1611011"/>
            <a:ext cx="1626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ahoma"/>
                <a:cs typeface="Tahoma"/>
              </a:rPr>
              <a:t>C</a:t>
            </a:r>
            <a:r>
              <a:rPr sz="1400" spc="40" dirty="0">
                <a:latin typeface="Tahoma"/>
                <a:cs typeface="Tahoma"/>
              </a:rPr>
              <a:t>u</a:t>
            </a:r>
            <a:r>
              <a:rPr sz="1400" spc="95" dirty="0">
                <a:latin typeface="Tahoma"/>
                <a:cs typeface="Tahoma"/>
              </a:rPr>
              <a:t>rr</a:t>
            </a:r>
            <a:r>
              <a:rPr sz="1400" spc="35" dirty="0">
                <a:latin typeface="Tahoma"/>
                <a:cs typeface="Tahoma"/>
              </a:rPr>
              <a:t>e</a:t>
            </a:r>
            <a:r>
              <a:rPr sz="1400" spc="45" dirty="0">
                <a:latin typeface="Tahoma"/>
                <a:cs typeface="Tahoma"/>
              </a:rPr>
              <a:t>n</a:t>
            </a:r>
            <a:r>
              <a:rPr sz="1400" spc="145" dirty="0">
                <a:latin typeface="Tahoma"/>
                <a:cs typeface="Tahoma"/>
              </a:rPr>
              <a:t>t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E</a:t>
            </a:r>
            <a:r>
              <a:rPr sz="1400" spc="55" dirty="0">
                <a:latin typeface="Tahoma"/>
                <a:cs typeface="Tahoma"/>
              </a:rPr>
              <a:t>mp</a:t>
            </a:r>
            <a:r>
              <a:rPr sz="1400" spc="85" dirty="0">
                <a:latin typeface="Tahoma"/>
                <a:cs typeface="Tahoma"/>
              </a:rPr>
              <a:t>l</a:t>
            </a:r>
            <a:r>
              <a:rPr sz="1400" spc="50" dirty="0">
                <a:latin typeface="Tahoma"/>
                <a:cs typeface="Tahoma"/>
              </a:rPr>
              <a:t>o</a:t>
            </a:r>
            <a:r>
              <a:rPr sz="1400" spc="65" dirty="0">
                <a:latin typeface="Tahoma"/>
                <a:cs typeface="Tahoma"/>
              </a:rPr>
              <a:t>y</a:t>
            </a:r>
            <a:r>
              <a:rPr sz="1400" spc="35" dirty="0">
                <a:latin typeface="Tahoma"/>
                <a:cs typeface="Tahoma"/>
              </a:rPr>
              <a:t>ee</a:t>
            </a:r>
            <a:r>
              <a:rPr sz="1400" spc="90" dirty="0"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75736" y="2777522"/>
            <a:ext cx="1626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ahoma"/>
                <a:cs typeface="Tahoma"/>
              </a:rPr>
              <a:t>C</a:t>
            </a:r>
            <a:r>
              <a:rPr sz="1400" spc="40" dirty="0">
                <a:latin typeface="Tahoma"/>
                <a:cs typeface="Tahoma"/>
              </a:rPr>
              <a:t>u</a:t>
            </a:r>
            <a:r>
              <a:rPr sz="1400" spc="95" dirty="0">
                <a:latin typeface="Tahoma"/>
                <a:cs typeface="Tahoma"/>
              </a:rPr>
              <a:t>rr</a:t>
            </a:r>
            <a:r>
              <a:rPr sz="1400" spc="35" dirty="0">
                <a:latin typeface="Tahoma"/>
                <a:cs typeface="Tahoma"/>
              </a:rPr>
              <a:t>e</a:t>
            </a:r>
            <a:r>
              <a:rPr sz="1400" spc="45" dirty="0">
                <a:latin typeface="Tahoma"/>
                <a:cs typeface="Tahoma"/>
              </a:rPr>
              <a:t>n</a:t>
            </a:r>
            <a:r>
              <a:rPr sz="1400" spc="145" dirty="0">
                <a:latin typeface="Tahoma"/>
                <a:cs typeface="Tahoma"/>
              </a:rPr>
              <a:t>t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E</a:t>
            </a:r>
            <a:r>
              <a:rPr sz="1400" spc="55" dirty="0">
                <a:latin typeface="Tahoma"/>
                <a:cs typeface="Tahoma"/>
              </a:rPr>
              <a:t>mp</a:t>
            </a:r>
            <a:r>
              <a:rPr sz="1400" spc="85" dirty="0">
                <a:latin typeface="Tahoma"/>
                <a:cs typeface="Tahoma"/>
              </a:rPr>
              <a:t>l</a:t>
            </a:r>
            <a:r>
              <a:rPr sz="1400" spc="50" dirty="0">
                <a:latin typeface="Tahoma"/>
                <a:cs typeface="Tahoma"/>
              </a:rPr>
              <a:t>o</a:t>
            </a:r>
            <a:r>
              <a:rPr sz="1400" spc="65" dirty="0">
                <a:latin typeface="Tahoma"/>
                <a:cs typeface="Tahoma"/>
              </a:rPr>
              <a:t>y</a:t>
            </a:r>
            <a:r>
              <a:rPr sz="1400" spc="35" dirty="0">
                <a:latin typeface="Tahoma"/>
                <a:cs typeface="Tahoma"/>
              </a:rPr>
              <a:t>ee</a:t>
            </a:r>
            <a:r>
              <a:rPr sz="1400" spc="90" dirty="0"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586081" y="861715"/>
            <a:ext cx="8015605" cy="3509010"/>
          </a:xfrm>
          <a:custGeom>
            <a:avLst/>
            <a:gdLst/>
            <a:ahLst/>
            <a:cxnLst/>
            <a:rect l="l" t="t" r="r" b="b"/>
            <a:pathLst>
              <a:path w="8015605" h="3509010">
                <a:moveTo>
                  <a:pt x="0" y="3508940"/>
                </a:moveTo>
                <a:lnTo>
                  <a:pt x="8015059" y="3508940"/>
                </a:lnTo>
              </a:path>
              <a:path w="8015605" h="3509010">
                <a:moveTo>
                  <a:pt x="0" y="0"/>
                </a:moveTo>
                <a:lnTo>
                  <a:pt x="0" y="3508940"/>
                </a:lnTo>
              </a:path>
            </a:pathLst>
          </a:custGeom>
          <a:ln w="9407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82129" y="519758"/>
            <a:ext cx="261747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spc="105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1450" spc="-35" dirty="0">
                <a:solidFill>
                  <a:srgbClr val="333333"/>
                </a:solidFill>
                <a:latin typeface="Lucida Sans Unicode"/>
                <a:cs typeface="Lucida Sans Unicode"/>
              </a:rPr>
              <a:t>du</a:t>
            </a:r>
            <a:r>
              <a:rPr sz="1450" spc="-40" dirty="0">
                <a:solidFill>
                  <a:srgbClr val="333333"/>
                </a:solidFill>
                <a:latin typeface="Lucida Sans Unicode"/>
                <a:cs typeface="Lucida Sans Unicode"/>
              </a:rPr>
              <a:t>c</a:t>
            </a:r>
            <a:r>
              <a:rPr sz="1450" spc="40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450" spc="100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r>
              <a:rPr sz="1450" spc="10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1450" spc="-40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1450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r>
              <a:rPr sz="1450" spc="-14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450" spc="75" dirty="0">
                <a:solidFill>
                  <a:srgbClr val="333333"/>
                </a:solidFill>
                <a:latin typeface="Lucida Sans Unicode"/>
                <a:cs typeface="Lucida Sans Unicode"/>
              </a:rPr>
              <a:t>ﬁ</a:t>
            </a:r>
            <a:r>
              <a:rPr sz="1450" spc="5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1450" spc="10" dirty="0">
                <a:solidFill>
                  <a:srgbClr val="333333"/>
                </a:solidFill>
                <a:latin typeface="Lucida Sans Unicode"/>
                <a:cs typeface="Lucida Sans Unicode"/>
              </a:rPr>
              <a:t>l</a:t>
            </a:r>
            <a:r>
              <a:rPr sz="145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d</a:t>
            </a:r>
            <a:r>
              <a:rPr sz="1450" spc="-14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450" spc="110" dirty="0">
                <a:solidFill>
                  <a:srgbClr val="333333"/>
                </a:solidFill>
                <a:latin typeface="Lucida Sans Unicode"/>
                <a:cs typeface="Lucida Sans Unicode"/>
              </a:rPr>
              <a:t>w</a:t>
            </a:r>
            <a:r>
              <a:rPr sz="1450" spc="10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1450" spc="5" dirty="0">
                <a:solidFill>
                  <a:srgbClr val="333333"/>
                </a:solidFill>
                <a:latin typeface="Lucida Sans Unicode"/>
                <a:cs typeface="Lucida Sans Unicode"/>
              </a:rPr>
              <a:t>s</a:t>
            </a:r>
            <a:r>
              <a:rPr sz="1450" spc="10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1450" spc="-14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450" spc="40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450" spc="100" dirty="0">
                <a:solidFill>
                  <a:srgbClr val="333333"/>
                </a:solidFill>
                <a:latin typeface="Lucida Sans Unicode"/>
                <a:cs typeface="Lucida Sans Unicode"/>
              </a:rPr>
              <a:t>tt</a:t>
            </a:r>
            <a:r>
              <a:rPr sz="1450" spc="35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1450" spc="10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1450" spc="100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r>
              <a:rPr sz="1450" spc="10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1450" spc="-40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1450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4500" y="4000477"/>
            <a:ext cx="5534660" cy="6032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135"/>
              </a:spcBef>
            </a:pPr>
            <a:r>
              <a:rPr sz="850" spc="5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850" spc="4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850" spc="25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850" spc="45" dirty="0">
                <a:solidFill>
                  <a:srgbClr val="666666"/>
                </a:solidFill>
                <a:latin typeface="Tahoma"/>
                <a:cs typeface="Tahoma"/>
              </a:rPr>
              <a:t>hn</a:t>
            </a:r>
            <a:r>
              <a:rPr sz="850" spc="60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850" spc="25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850" spc="50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850" spc="65" dirty="0">
                <a:solidFill>
                  <a:srgbClr val="666666"/>
                </a:solidFill>
                <a:latin typeface="Tahoma"/>
                <a:cs typeface="Tahoma"/>
              </a:rPr>
              <a:t>l</a:t>
            </a:r>
            <a:r>
              <a:rPr sz="850" spc="-8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850" spc="35" dirty="0">
                <a:solidFill>
                  <a:srgbClr val="666666"/>
                </a:solidFill>
                <a:latin typeface="Tahoma"/>
                <a:cs typeface="Tahoma"/>
              </a:rPr>
              <a:t>D</a:t>
            </a:r>
            <a:r>
              <a:rPr sz="850" spc="4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850" spc="50" dirty="0">
                <a:solidFill>
                  <a:srgbClr val="666666"/>
                </a:solidFill>
                <a:latin typeface="Tahoma"/>
                <a:cs typeface="Tahoma"/>
              </a:rPr>
              <a:t>g</a:t>
            </a:r>
            <a:r>
              <a:rPr sz="850" spc="70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850" spc="4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850" spc="4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endParaRPr sz="8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850" spc="50" dirty="0">
                <a:solidFill>
                  <a:srgbClr val="666666"/>
                </a:solidFill>
                <a:latin typeface="Tahoma"/>
                <a:cs typeface="Tahoma"/>
              </a:rPr>
              <a:t>Count</a:t>
            </a:r>
            <a:r>
              <a:rPr sz="850" spc="-8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850" spc="60" dirty="0">
                <a:solidFill>
                  <a:srgbClr val="666666"/>
                </a:solidFill>
                <a:latin typeface="Tahoma"/>
                <a:cs typeface="Tahoma"/>
              </a:rPr>
              <a:t>of</a:t>
            </a:r>
            <a:r>
              <a:rPr sz="850" spc="-7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850" spc="55" dirty="0">
                <a:solidFill>
                  <a:srgbClr val="666666"/>
                </a:solidFill>
                <a:latin typeface="Tahoma"/>
                <a:cs typeface="Tahoma"/>
              </a:rPr>
              <a:t>HR</a:t>
            </a:r>
            <a:r>
              <a:rPr sz="850" spc="-7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666666"/>
                </a:solidFill>
                <a:latin typeface="Tahoma"/>
                <a:cs typeface="Tahoma"/>
              </a:rPr>
              <a:t>Data.xlsx</a:t>
            </a:r>
            <a:r>
              <a:rPr sz="850" spc="-7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850" spc="-25" dirty="0">
                <a:solidFill>
                  <a:srgbClr val="666666"/>
                </a:solidFill>
                <a:latin typeface="Tahoma"/>
                <a:cs typeface="Tahoma"/>
              </a:rPr>
              <a:t>-</a:t>
            </a:r>
            <a:r>
              <a:rPr sz="850" spc="-7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850" spc="55" dirty="0">
                <a:solidFill>
                  <a:srgbClr val="666666"/>
                </a:solidFill>
                <a:latin typeface="Tahoma"/>
                <a:cs typeface="Tahoma"/>
              </a:rPr>
              <a:t>HR</a:t>
            </a:r>
            <a:r>
              <a:rPr sz="850" spc="-7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850" spc="50" dirty="0">
                <a:solidFill>
                  <a:srgbClr val="666666"/>
                </a:solidFill>
                <a:latin typeface="Tahoma"/>
                <a:cs typeface="Tahoma"/>
              </a:rPr>
              <a:t>data.csv</a:t>
            </a:r>
            <a:r>
              <a:rPr sz="850" spc="-7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850" spc="65" dirty="0">
                <a:solidFill>
                  <a:srgbClr val="666666"/>
                </a:solidFill>
                <a:latin typeface="Tahoma"/>
                <a:cs typeface="Tahoma"/>
              </a:rPr>
              <a:t>for</a:t>
            </a:r>
            <a:r>
              <a:rPr sz="850" spc="-7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850" spc="40" dirty="0">
                <a:solidFill>
                  <a:srgbClr val="666666"/>
                </a:solidFill>
                <a:latin typeface="Tahoma"/>
                <a:cs typeface="Tahoma"/>
              </a:rPr>
              <a:t>each</a:t>
            </a:r>
            <a:r>
              <a:rPr sz="850" spc="-7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850" spc="55" dirty="0">
                <a:solidFill>
                  <a:srgbClr val="666666"/>
                </a:solidFill>
                <a:latin typeface="Tahoma"/>
                <a:cs typeface="Tahoma"/>
              </a:rPr>
              <a:t>Education</a:t>
            </a:r>
            <a:r>
              <a:rPr sz="850" spc="-7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666666"/>
                </a:solidFill>
                <a:latin typeface="Tahoma"/>
                <a:cs typeface="Tahoma"/>
              </a:rPr>
              <a:t>Field.</a:t>
            </a:r>
            <a:r>
              <a:rPr sz="850" spc="12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850" spc="30" dirty="0">
                <a:solidFill>
                  <a:srgbClr val="666666"/>
                </a:solidFill>
                <a:latin typeface="Tahoma"/>
                <a:cs typeface="Tahoma"/>
              </a:rPr>
              <a:t>The</a:t>
            </a:r>
            <a:r>
              <a:rPr sz="850" spc="-7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850" spc="60" dirty="0">
                <a:solidFill>
                  <a:srgbClr val="666666"/>
                </a:solidFill>
                <a:latin typeface="Tahoma"/>
                <a:cs typeface="Tahoma"/>
              </a:rPr>
              <a:t>marks</a:t>
            </a:r>
            <a:r>
              <a:rPr sz="850" spc="-7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850" spc="55" dirty="0">
                <a:solidFill>
                  <a:srgbClr val="666666"/>
                </a:solidFill>
                <a:latin typeface="Tahoma"/>
                <a:cs typeface="Tahoma"/>
              </a:rPr>
              <a:t>are</a:t>
            </a:r>
            <a:r>
              <a:rPr sz="850" spc="-7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850" spc="50" dirty="0">
                <a:solidFill>
                  <a:srgbClr val="666666"/>
                </a:solidFill>
                <a:latin typeface="Tahoma"/>
                <a:cs typeface="Tahoma"/>
              </a:rPr>
              <a:t>labeled</a:t>
            </a:r>
            <a:r>
              <a:rPr sz="850" spc="-7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850" spc="55" dirty="0">
                <a:solidFill>
                  <a:srgbClr val="666666"/>
                </a:solidFill>
                <a:latin typeface="Tahoma"/>
                <a:cs typeface="Tahoma"/>
              </a:rPr>
              <a:t>by</a:t>
            </a:r>
            <a:r>
              <a:rPr sz="850" spc="-7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850" spc="30" dirty="0">
                <a:solidFill>
                  <a:srgbClr val="666666"/>
                </a:solidFill>
                <a:latin typeface="Tahoma"/>
                <a:cs typeface="Tahoma"/>
              </a:rPr>
              <a:t>CF</a:t>
            </a:r>
            <a:r>
              <a:rPr sz="850" spc="-7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850" spc="70" dirty="0">
                <a:solidFill>
                  <a:srgbClr val="666666"/>
                </a:solidFill>
                <a:latin typeface="Tahoma"/>
                <a:cs typeface="Tahoma"/>
              </a:rPr>
              <a:t>attrition</a:t>
            </a:r>
            <a:r>
              <a:rPr sz="850" spc="-7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666666"/>
                </a:solidFill>
                <a:latin typeface="Tahoma"/>
                <a:cs typeface="Tahoma"/>
              </a:rPr>
              <a:t>label.</a:t>
            </a:r>
            <a:endParaRPr sz="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94" y="564513"/>
            <a:ext cx="4515485" cy="600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723515">
              <a:lnSpc>
                <a:spcPct val="100000"/>
              </a:lnSpc>
              <a:spcBef>
                <a:spcPts val="120"/>
              </a:spcBef>
            </a:pPr>
            <a:r>
              <a:rPr sz="1600" spc="35" dirty="0">
                <a:solidFill>
                  <a:srgbClr val="333333"/>
                </a:solidFill>
                <a:latin typeface="Tahoma"/>
                <a:cs typeface="Tahoma"/>
              </a:rPr>
              <a:t>D</a:t>
            </a:r>
            <a:r>
              <a:rPr sz="1600" spc="75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1600" spc="165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1600" spc="80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1600" spc="-15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spc="95" dirty="0">
                <a:solidFill>
                  <a:srgbClr val="333333"/>
                </a:solidFill>
                <a:latin typeface="Tahoma"/>
                <a:cs typeface="Tahoma"/>
              </a:rPr>
              <a:t>V</a:t>
            </a:r>
            <a:r>
              <a:rPr sz="1600" spc="105" dirty="0">
                <a:solidFill>
                  <a:srgbClr val="333333"/>
                </a:solidFill>
                <a:latin typeface="Tahoma"/>
                <a:cs typeface="Tahoma"/>
              </a:rPr>
              <a:t>is</a:t>
            </a:r>
            <a:r>
              <a:rPr sz="1600" spc="55" dirty="0">
                <a:solidFill>
                  <a:srgbClr val="333333"/>
                </a:solidFill>
                <a:latin typeface="Tahoma"/>
                <a:cs typeface="Tahoma"/>
              </a:rPr>
              <a:t>u</a:t>
            </a:r>
            <a:r>
              <a:rPr sz="1600" spc="75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1600" spc="105" dirty="0">
                <a:solidFill>
                  <a:srgbClr val="333333"/>
                </a:solidFill>
                <a:latin typeface="Tahoma"/>
                <a:cs typeface="Tahoma"/>
              </a:rPr>
              <a:t>li</a:t>
            </a:r>
            <a:r>
              <a:rPr sz="1600" spc="80" dirty="0">
                <a:solidFill>
                  <a:srgbClr val="333333"/>
                </a:solidFill>
                <a:latin typeface="Tahoma"/>
                <a:cs typeface="Tahoma"/>
              </a:rPr>
              <a:t>z</a:t>
            </a:r>
            <a:r>
              <a:rPr sz="1600" spc="75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1600" spc="165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1600" spc="105" dirty="0">
                <a:solidFill>
                  <a:srgbClr val="333333"/>
                </a:solidFill>
                <a:latin typeface="Tahoma"/>
                <a:cs typeface="Tahoma"/>
              </a:rPr>
              <a:t>i</a:t>
            </a:r>
            <a:r>
              <a:rPr sz="1600" spc="65" dirty="0">
                <a:solidFill>
                  <a:srgbClr val="333333"/>
                </a:solidFill>
                <a:latin typeface="Tahoma"/>
                <a:cs typeface="Tahoma"/>
              </a:rPr>
              <a:t>on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350" spc="15" dirty="0">
                <a:solidFill>
                  <a:srgbClr val="333333"/>
                </a:solidFill>
                <a:latin typeface="Tahoma"/>
                <a:cs typeface="Tahoma"/>
              </a:rPr>
              <a:t>D</a:t>
            </a:r>
            <a:r>
              <a:rPr sz="1350" spc="55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1350" spc="80" dirty="0">
                <a:solidFill>
                  <a:srgbClr val="333333"/>
                </a:solidFill>
                <a:latin typeface="Tahoma"/>
                <a:cs typeface="Tahoma"/>
              </a:rPr>
              <a:t>PA</a:t>
            </a:r>
            <a:r>
              <a:rPr sz="1350" spc="50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1350" spc="-20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1350" spc="185" dirty="0">
                <a:solidFill>
                  <a:srgbClr val="333333"/>
                </a:solidFill>
                <a:latin typeface="Tahoma"/>
                <a:cs typeface="Tahoma"/>
              </a:rPr>
              <a:t>M</a:t>
            </a:r>
            <a:r>
              <a:rPr sz="1350" spc="55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1350" spc="90" dirty="0">
                <a:solidFill>
                  <a:srgbClr val="333333"/>
                </a:solidFill>
                <a:latin typeface="Tahoma"/>
                <a:cs typeface="Tahoma"/>
              </a:rPr>
              <a:t>N</a:t>
            </a:r>
            <a:r>
              <a:rPr sz="1350" spc="-15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1350" spc="-13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350" spc="100" dirty="0">
                <a:solidFill>
                  <a:srgbClr val="333333"/>
                </a:solidFill>
                <a:latin typeface="Tahoma"/>
                <a:cs typeface="Tahoma"/>
              </a:rPr>
              <a:t>W</a:t>
            </a:r>
            <a:r>
              <a:rPr sz="1350" spc="-70" dirty="0">
                <a:solidFill>
                  <a:srgbClr val="333333"/>
                </a:solidFill>
                <a:latin typeface="Tahoma"/>
                <a:cs typeface="Tahoma"/>
              </a:rPr>
              <a:t>I</a:t>
            </a:r>
            <a:r>
              <a:rPr sz="1350" spc="40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r>
              <a:rPr sz="1350" spc="60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1350" spc="-13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350" spc="80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1350" spc="-20" dirty="0">
                <a:solidFill>
                  <a:srgbClr val="333333"/>
                </a:solidFill>
                <a:latin typeface="Tahoma"/>
                <a:cs typeface="Tahoma"/>
              </a:rPr>
              <a:t>TT</a:t>
            </a:r>
            <a:r>
              <a:rPr sz="1350" spc="50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1350" spc="-70" dirty="0">
                <a:solidFill>
                  <a:srgbClr val="333333"/>
                </a:solidFill>
                <a:latin typeface="Tahoma"/>
                <a:cs typeface="Tahoma"/>
              </a:rPr>
              <a:t>I</a:t>
            </a:r>
            <a:r>
              <a:rPr sz="1350" spc="-20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1350" spc="-70" dirty="0">
                <a:solidFill>
                  <a:srgbClr val="333333"/>
                </a:solidFill>
                <a:latin typeface="Tahoma"/>
                <a:cs typeface="Tahoma"/>
              </a:rPr>
              <a:t>I</a:t>
            </a:r>
            <a:r>
              <a:rPr sz="1350" spc="15" dirty="0">
                <a:solidFill>
                  <a:srgbClr val="333333"/>
                </a:solidFill>
                <a:latin typeface="Tahoma"/>
                <a:cs typeface="Tahoma"/>
              </a:rPr>
              <a:t>O</a:t>
            </a:r>
            <a:r>
              <a:rPr sz="1350" spc="95" dirty="0">
                <a:solidFill>
                  <a:srgbClr val="333333"/>
                </a:solidFill>
                <a:latin typeface="Tahoma"/>
                <a:cs typeface="Tahoma"/>
              </a:rPr>
              <a:t>N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08704" y="1245863"/>
            <a:ext cx="2854960" cy="1320165"/>
            <a:chOff x="1108704" y="1245863"/>
            <a:chExt cx="2854960" cy="1320165"/>
          </a:xfrm>
        </p:grpSpPr>
        <p:sp>
          <p:nvSpPr>
            <p:cNvPr id="4" name="object 4"/>
            <p:cNvSpPr/>
            <p:nvPr/>
          </p:nvSpPr>
          <p:spPr>
            <a:xfrm>
              <a:off x="1108704" y="1245863"/>
              <a:ext cx="2854960" cy="1320165"/>
            </a:xfrm>
            <a:custGeom>
              <a:avLst/>
              <a:gdLst/>
              <a:ahLst/>
              <a:cxnLst/>
              <a:rect l="l" t="t" r="r" b="b"/>
              <a:pathLst>
                <a:path w="2854960" h="1320164">
                  <a:moveTo>
                    <a:pt x="2854618" y="1320154"/>
                  </a:moveTo>
                  <a:lnTo>
                    <a:pt x="0" y="1320154"/>
                  </a:lnTo>
                  <a:lnTo>
                    <a:pt x="0" y="0"/>
                  </a:lnTo>
                  <a:lnTo>
                    <a:pt x="2854618" y="0"/>
                  </a:lnTo>
                  <a:lnTo>
                    <a:pt x="2854618" y="1320154"/>
                  </a:lnTo>
                  <a:close/>
                </a:path>
              </a:pathLst>
            </a:custGeom>
            <a:solidFill>
              <a:srgbClr val="F9F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36014" y="1583323"/>
              <a:ext cx="323215" cy="483870"/>
            </a:xfrm>
            <a:custGeom>
              <a:avLst/>
              <a:gdLst/>
              <a:ahLst/>
              <a:cxnLst/>
              <a:rect l="l" t="t" r="r" b="b"/>
              <a:pathLst>
                <a:path w="323214" h="483869">
                  <a:moveTo>
                    <a:pt x="279610" y="483660"/>
                  </a:moveTo>
                  <a:lnTo>
                    <a:pt x="0" y="322617"/>
                  </a:lnTo>
                  <a:lnTo>
                    <a:pt x="0" y="0"/>
                  </a:lnTo>
                  <a:lnTo>
                    <a:pt x="47674" y="3497"/>
                  </a:lnTo>
                  <a:lnTo>
                    <a:pt x="93176" y="13659"/>
                  </a:lnTo>
                  <a:lnTo>
                    <a:pt x="136007" y="29984"/>
                  </a:lnTo>
                  <a:lnTo>
                    <a:pt x="175668" y="51975"/>
                  </a:lnTo>
                  <a:lnTo>
                    <a:pt x="211660" y="79132"/>
                  </a:lnTo>
                  <a:lnTo>
                    <a:pt x="243484" y="110956"/>
                  </a:lnTo>
                  <a:lnTo>
                    <a:pt x="270641" y="146948"/>
                  </a:lnTo>
                  <a:lnTo>
                    <a:pt x="292632" y="186609"/>
                  </a:lnTo>
                  <a:lnTo>
                    <a:pt x="308957" y="229441"/>
                  </a:lnTo>
                  <a:lnTo>
                    <a:pt x="319119" y="274943"/>
                  </a:lnTo>
                  <a:lnTo>
                    <a:pt x="322617" y="322617"/>
                  </a:lnTo>
                  <a:lnTo>
                    <a:pt x="319743" y="365864"/>
                  </a:lnTo>
                  <a:lnTo>
                    <a:pt x="311370" y="407369"/>
                  </a:lnTo>
                  <a:lnTo>
                    <a:pt x="297868" y="446758"/>
                  </a:lnTo>
                  <a:lnTo>
                    <a:pt x="279610" y="483660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6589" y="1905940"/>
              <a:ext cx="559435" cy="323215"/>
            </a:xfrm>
            <a:custGeom>
              <a:avLst/>
              <a:gdLst/>
              <a:ahLst/>
              <a:cxnLst/>
              <a:rect l="l" t="t" r="r" b="b"/>
              <a:pathLst>
                <a:path w="559435" h="323214">
                  <a:moveTo>
                    <a:pt x="279423" y="322617"/>
                  </a:moveTo>
                  <a:lnTo>
                    <a:pt x="229278" y="318743"/>
                  </a:lnTo>
                  <a:lnTo>
                    <a:pt x="181570" y="307510"/>
                  </a:lnTo>
                  <a:lnTo>
                    <a:pt x="136883" y="289501"/>
                  </a:lnTo>
                  <a:lnTo>
                    <a:pt x="95799" y="265299"/>
                  </a:lnTo>
                  <a:lnTo>
                    <a:pt x="58902" y="235487"/>
                  </a:lnTo>
                  <a:lnTo>
                    <a:pt x="26775" y="200648"/>
                  </a:lnTo>
                  <a:lnTo>
                    <a:pt x="0" y="161365"/>
                  </a:lnTo>
                  <a:lnTo>
                    <a:pt x="279423" y="0"/>
                  </a:lnTo>
                  <a:lnTo>
                    <a:pt x="559034" y="161043"/>
                  </a:lnTo>
                  <a:lnTo>
                    <a:pt x="532261" y="200404"/>
                  </a:lnTo>
                  <a:lnTo>
                    <a:pt x="500124" y="235313"/>
                  </a:lnTo>
                  <a:lnTo>
                    <a:pt x="463207" y="265185"/>
                  </a:lnTo>
                  <a:lnTo>
                    <a:pt x="422094" y="289435"/>
                  </a:lnTo>
                  <a:lnTo>
                    <a:pt x="377370" y="307480"/>
                  </a:lnTo>
                  <a:lnTo>
                    <a:pt x="329618" y="318735"/>
                  </a:lnTo>
                  <a:lnTo>
                    <a:pt x="279423" y="322617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396" y="1583323"/>
              <a:ext cx="323215" cy="484505"/>
            </a:xfrm>
            <a:custGeom>
              <a:avLst/>
              <a:gdLst/>
              <a:ahLst/>
              <a:cxnLst/>
              <a:rect l="l" t="t" r="r" b="b"/>
              <a:pathLst>
                <a:path w="323214" h="484505">
                  <a:moveTo>
                    <a:pt x="43193" y="483982"/>
                  </a:moveTo>
                  <a:lnTo>
                    <a:pt x="24853" y="447004"/>
                  </a:lnTo>
                  <a:lnTo>
                    <a:pt x="11293" y="407537"/>
                  </a:lnTo>
                  <a:lnTo>
                    <a:pt x="2885" y="365951"/>
                  </a:lnTo>
                  <a:lnTo>
                    <a:pt x="0" y="322617"/>
                  </a:lnTo>
                  <a:lnTo>
                    <a:pt x="3497" y="274943"/>
                  </a:lnTo>
                  <a:lnTo>
                    <a:pt x="13659" y="229441"/>
                  </a:lnTo>
                  <a:lnTo>
                    <a:pt x="29984" y="186609"/>
                  </a:lnTo>
                  <a:lnTo>
                    <a:pt x="51975" y="146948"/>
                  </a:lnTo>
                  <a:lnTo>
                    <a:pt x="79132" y="110956"/>
                  </a:lnTo>
                  <a:lnTo>
                    <a:pt x="110956" y="79132"/>
                  </a:lnTo>
                  <a:lnTo>
                    <a:pt x="146948" y="51975"/>
                  </a:lnTo>
                  <a:lnTo>
                    <a:pt x="186609" y="29984"/>
                  </a:lnTo>
                  <a:lnTo>
                    <a:pt x="229441" y="13659"/>
                  </a:lnTo>
                  <a:lnTo>
                    <a:pt x="274943" y="3497"/>
                  </a:lnTo>
                  <a:lnTo>
                    <a:pt x="322617" y="0"/>
                  </a:lnTo>
                  <a:lnTo>
                    <a:pt x="322617" y="322617"/>
                  </a:lnTo>
                  <a:lnTo>
                    <a:pt x="43193" y="483982"/>
                  </a:lnTo>
                  <a:close/>
                </a:path>
              </a:pathLst>
            </a:custGeom>
            <a:solidFill>
              <a:srgbClr val="E05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31762" y="1425186"/>
            <a:ext cx="32004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76835">
              <a:lnSpc>
                <a:spcPct val="112500"/>
              </a:lnSpc>
              <a:spcBef>
                <a:spcPts val="95"/>
              </a:spcBef>
            </a:pPr>
            <a:r>
              <a:rPr sz="800" spc="35" dirty="0">
                <a:latin typeface="Tahoma"/>
                <a:cs typeface="Tahoma"/>
              </a:rPr>
              <a:t>HR </a:t>
            </a:r>
            <a:r>
              <a:rPr sz="800" spc="40" dirty="0">
                <a:latin typeface="Tahoma"/>
                <a:cs typeface="Tahoma"/>
              </a:rPr>
              <a:t> 4</a:t>
            </a:r>
            <a:r>
              <a:rPr sz="800" spc="-5" dirty="0">
                <a:latin typeface="Tahoma"/>
                <a:cs typeface="Tahoma"/>
              </a:rPr>
              <a:t>.</a:t>
            </a:r>
            <a:r>
              <a:rPr sz="800" spc="40" dirty="0">
                <a:latin typeface="Tahoma"/>
                <a:cs typeface="Tahoma"/>
              </a:rPr>
              <a:t>29</a:t>
            </a:r>
            <a:r>
              <a:rPr sz="800" spc="-60" dirty="0">
                <a:latin typeface="Tahoma"/>
                <a:cs typeface="Tahoma"/>
              </a:rPr>
              <a:t>%</a:t>
            </a:r>
            <a:endParaRPr sz="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3113" y="2230994"/>
            <a:ext cx="38163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76835">
              <a:lnSpc>
                <a:spcPct val="112500"/>
              </a:lnSpc>
              <a:spcBef>
                <a:spcPts val="95"/>
              </a:spcBef>
            </a:pPr>
            <a:r>
              <a:rPr sz="800" spc="15" dirty="0">
                <a:latin typeface="Tahoma"/>
                <a:cs typeface="Tahoma"/>
              </a:rPr>
              <a:t>R&amp;D </a:t>
            </a:r>
            <a:r>
              <a:rPr sz="800" spc="20" dirty="0">
                <a:latin typeface="Tahoma"/>
                <a:cs typeface="Tahoma"/>
              </a:rPr>
              <a:t> </a:t>
            </a:r>
            <a:r>
              <a:rPr sz="800" spc="40" dirty="0">
                <a:latin typeface="Tahoma"/>
                <a:cs typeface="Tahoma"/>
              </a:rPr>
              <a:t>65</a:t>
            </a:r>
            <a:r>
              <a:rPr sz="800" spc="-5" dirty="0">
                <a:latin typeface="Tahoma"/>
                <a:cs typeface="Tahoma"/>
              </a:rPr>
              <a:t>.</a:t>
            </a:r>
            <a:r>
              <a:rPr sz="800" spc="40" dirty="0">
                <a:latin typeface="Tahoma"/>
                <a:cs typeface="Tahoma"/>
              </a:rPr>
              <a:t>37</a:t>
            </a:r>
            <a:r>
              <a:rPr sz="800" spc="-60" dirty="0">
                <a:latin typeface="Tahoma"/>
                <a:cs typeface="Tahoma"/>
              </a:rPr>
              <a:t>%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1650" y="1425186"/>
            <a:ext cx="38163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51435">
              <a:lnSpc>
                <a:spcPct val="112500"/>
              </a:lnSpc>
              <a:spcBef>
                <a:spcPts val="95"/>
              </a:spcBef>
            </a:pPr>
            <a:r>
              <a:rPr sz="800" spc="35" dirty="0">
                <a:latin typeface="Tahoma"/>
                <a:cs typeface="Tahoma"/>
              </a:rPr>
              <a:t>Sales </a:t>
            </a:r>
            <a:r>
              <a:rPr sz="800" spc="40" dirty="0">
                <a:latin typeface="Tahoma"/>
                <a:cs typeface="Tahoma"/>
              </a:rPr>
              <a:t> 30</a:t>
            </a:r>
            <a:r>
              <a:rPr sz="800" spc="-5" dirty="0">
                <a:latin typeface="Tahoma"/>
                <a:cs typeface="Tahoma"/>
              </a:rPr>
              <a:t>.</a:t>
            </a:r>
            <a:r>
              <a:rPr sz="800" spc="40" dirty="0">
                <a:latin typeface="Tahoma"/>
                <a:cs typeface="Tahoma"/>
              </a:rPr>
              <a:t>34</a:t>
            </a:r>
            <a:r>
              <a:rPr sz="800" spc="-60" dirty="0">
                <a:latin typeface="Tahoma"/>
                <a:cs typeface="Tahoma"/>
              </a:rPr>
              <a:t>%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11923" y="1434456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5">
                <a:moveTo>
                  <a:pt x="120014" y="120014"/>
                </a:moveTo>
                <a:lnTo>
                  <a:pt x="0" y="120014"/>
                </a:lnTo>
                <a:lnTo>
                  <a:pt x="0" y="0"/>
                </a:lnTo>
                <a:lnTo>
                  <a:pt x="120014" y="0"/>
                </a:lnTo>
                <a:lnTo>
                  <a:pt x="120014" y="120014"/>
                </a:lnTo>
                <a:close/>
              </a:path>
            </a:pathLst>
          </a:custGeom>
          <a:solidFill>
            <a:srgbClr val="4D78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11923" y="1605905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120014" y="120014"/>
                </a:moveTo>
                <a:lnTo>
                  <a:pt x="0" y="120014"/>
                </a:lnTo>
                <a:lnTo>
                  <a:pt x="0" y="0"/>
                </a:lnTo>
                <a:lnTo>
                  <a:pt x="120014" y="0"/>
                </a:lnTo>
                <a:lnTo>
                  <a:pt x="120014" y="120014"/>
                </a:lnTo>
                <a:close/>
              </a:path>
            </a:pathLst>
          </a:custGeom>
          <a:solidFill>
            <a:srgbClr val="F18D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11923" y="1777354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120014" y="120014"/>
                </a:moveTo>
                <a:lnTo>
                  <a:pt x="0" y="120014"/>
                </a:lnTo>
                <a:lnTo>
                  <a:pt x="0" y="0"/>
                </a:lnTo>
                <a:lnTo>
                  <a:pt x="120014" y="0"/>
                </a:lnTo>
                <a:lnTo>
                  <a:pt x="120014" y="120014"/>
                </a:lnTo>
                <a:close/>
              </a:path>
            </a:pathLst>
          </a:custGeom>
          <a:solidFill>
            <a:srgbClr val="E056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82078" y="1236592"/>
            <a:ext cx="615950" cy="6769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800" spc="-45" dirty="0">
                <a:solidFill>
                  <a:srgbClr val="333333"/>
                </a:solidFill>
                <a:latin typeface="Lucida Sans Unicode"/>
                <a:cs typeface="Lucida Sans Unicode"/>
              </a:rPr>
              <a:t>D</a:t>
            </a:r>
            <a:r>
              <a:rPr sz="80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80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p</a:t>
            </a:r>
            <a:r>
              <a:rPr sz="800" spc="10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800" spc="15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800" spc="45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r>
              <a:rPr sz="800" spc="-40" dirty="0">
                <a:solidFill>
                  <a:srgbClr val="333333"/>
                </a:solidFill>
                <a:latin typeface="Lucida Sans Unicode"/>
                <a:cs typeface="Lucida Sans Unicode"/>
              </a:rPr>
              <a:t>m</a:t>
            </a:r>
            <a:r>
              <a:rPr sz="80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800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r>
              <a:rPr sz="800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endParaRPr sz="800">
              <a:latin typeface="Lucida Sans Unicode"/>
              <a:cs typeface="Lucida Sans Unicode"/>
            </a:endParaRPr>
          </a:p>
          <a:p>
            <a:pPr marL="192405">
              <a:lnSpc>
                <a:spcPct val="100000"/>
              </a:lnSpc>
              <a:spcBef>
                <a:spcPts val="254"/>
              </a:spcBef>
            </a:pPr>
            <a:r>
              <a:rPr sz="800" spc="35" dirty="0">
                <a:solidFill>
                  <a:srgbClr val="333333"/>
                </a:solidFill>
                <a:latin typeface="Tahoma"/>
                <a:cs typeface="Tahoma"/>
              </a:rPr>
              <a:t>HR</a:t>
            </a:r>
            <a:endParaRPr sz="800">
              <a:latin typeface="Tahoma"/>
              <a:cs typeface="Tahoma"/>
            </a:endParaRPr>
          </a:p>
          <a:p>
            <a:pPr marL="192405" marR="156210">
              <a:lnSpc>
                <a:spcPct val="140600"/>
              </a:lnSpc>
            </a:pPr>
            <a:r>
              <a:rPr sz="800" spc="15" dirty="0">
                <a:solidFill>
                  <a:srgbClr val="333333"/>
                </a:solidFill>
                <a:latin typeface="Tahoma"/>
                <a:cs typeface="Tahoma"/>
              </a:rPr>
              <a:t>R&amp;D </a:t>
            </a:r>
            <a:r>
              <a:rPr sz="800" spc="2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800" spc="30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r>
              <a:rPr sz="800" spc="35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800" spc="50" dirty="0">
                <a:solidFill>
                  <a:srgbClr val="333333"/>
                </a:solidFill>
                <a:latin typeface="Tahoma"/>
                <a:cs typeface="Tahoma"/>
              </a:rPr>
              <a:t>l</a:t>
            </a:r>
            <a:r>
              <a:rPr sz="800" spc="20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800" spc="55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116156" y="1592888"/>
            <a:ext cx="2863850" cy="1101725"/>
            <a:chOff x="5116156" y="1592888"/>
            <a:chExt cx="2863850" cy="1101725"/>
          </a:xfrm>
        </p:grpSpPr>
        <p:sp>
          <p:nvSpPr>
            <p:cNvPr id="16" name="object 16"/>
            <p:cNvSpPr/>
            <p:nvPr/>
          </p:nvSpPr>
          <p:spPr>
            <a:xfrm>
              <a:off x="5352056" y="2668886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-4286" y="8572"/>
                  </a:moveTo>
                  <a:lnTo>
                    <a:pt x="4286" y="8572"/>
                  </a:lnTo>
                </a:path>
              </a:pathLst>
            </a:custGeom>
            <a:ln w="1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20601" y="2666743"/>
              <a:ext cx="266065" cy="0"/>
            </a:xfrm>
            <a:custGeom>
              <a:avLst/>
              <a:gdLst/>
              <a:ahLst/>
              <a:cxnLst/>
              <a:rect l="l" t="t" r="r" b="b"/>
              <a:pathLst>
                <a:path w="266064">
                  <a:moveTo>
                    <a:pt x="0" y="0"/>
                  </a:moveTo>
                  <a:lnTo>
                    <a:pt x="265745" y="0"/>
                  </a:lnTo>
                </a:path>
              </a:pathLst>
            </a:custGeom>
            <a:ln w="4286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92084" y="2668886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-4286" y="8572"/>
                  </a:moveTo>
                  <a:lnTo>
                    <a:pt x="4286" y="8572"/>
                  </a:lnTo>
                </a:path>
              </a:pathLst>
            </a:custGeom>
            <a:ln w="1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66367" y="2666743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0" y="0"/>
                  </a:moveTo>
                  <a:lnTo>
                    <a:pt x="60007" y="0"/>
                  </a:lnTo>
                </a:path>
              </a:pathLst>
            </a:custGeom>
            <a:ln w="4286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32112" y="2668886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-4286" y="8572"/>
                  </a:moveTo>
                  <a:lnTo>
                    <a:pt x="4286" y="8572"/>
                  </a:lnTo>
                </a:path>
              </a:pathLst>
            </a:custGeom>
            <a:ln w="1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06395" y="2666743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0" y="0"/>
                  </a:moveTo>
                  <a:lnTo>
                    <a:pt x="60007" y="0"/>
                  </a:lnTo>
                </a:path>
              </a:pathLst>
            </a:custGeom>
            <a:ln w="4286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72140" y="2668886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-4286" y="8572"/>
                  </a:moveTo>
                  <a:lnTo>
                    <a:pt x="4286" y="8572"/>
                  </a:lnTo>
                </a:path>
              </a:pathLst>
            </a:custGeom>
            <a:ln w="1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46423" y="2666743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>
                  <a:moveTo>
                    <a:pt x="0" y="0"/>
                  </a:moveTo>
                  <a:lnTo>
                    <a:pt x="51434" y="0"/>
                  </a:lnTo>
                </a:path>
              </a:pathLst>
            </a:custGeom>
            <a:ln w="4286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03596" y="2668886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-4286" y="8572"/>
                  </a:moveTo>
                  <a:lnTo>
                    <a:pt x="4286" y="8572"/>
                  </a:lnTo>
                </a:path>
              </a:pathLst>
            </a:custGeom>
            <a:ln w="1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77879" y="2666743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0" y="0"/>
                  </a:moveTo>
                  <a:lnTo>
                    <a:pt x="60007" y="0"/>
                  </a:lnTo>
                </a:path>
              </a:pathLst>
            </a:custGeom>
            <a:ln w="4286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43624" y="2668886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-4286" y="8572"/>
                  </a:moveTo>
                  <a:lnTo>
                    <a:pt x="4286" y="8572"/>
                  </a:lnTo>
                </a:path>
              </a:pathLst>
            </a:custGeom>
            <a:ln w="1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17907" y="2666743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0" y="0"/>
                  </a:moveTo>
                  <a:lnTo>
                    <a:pt x="60007" y="0"/>
                  </a:lnTo>
                </a:path>
              </a:pathLst>
            </a:custGeom>
            <a:ln w="4286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83652" y="2668886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-4286" y="8572"/>
                  </a:moveTo>
                  <a:lnTo>
                    <a:pt x="4286" y="8572"/>
                  </a:lnTo>
                </a:path>
              </a:pathLst>
            </a:custGeom>
            <a:ln w="1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57935" y="2666743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0" y="0"/>
                  </a:moveTo>
                  <a:lnTo>
                    <a:pt x="60007" y="0"/>
                  </a:lnTo>
                </a:path>
              </a:pathLst>
            </a:custGeom>
            <a:ln w="4286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023680" y="2668886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-4286" y="8572"/>
                  </a:moveTo>
                  <a:lnTo>
                    <a:pt x="4286" y="8572"/>
                  </a:lnTo>
                </a:path>
              </a:pathLst>
            </a:custGeom>
            <a:ln w="1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97963" y="2666743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4">
                  <a:moveTo>
                    <a:pt x="0" y="0"/>
                  </a:moveTo>
                  <a:lnTo>
                    <a:pt x="51434" y="0"/>
                  </a:lnTo>
                </a:path>
              </a:pathLst>
            </a:custGeom>
            <a:ln w="4286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255136" y="2668886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-4286" y="8572"/>
                  </a:moveTo>
                  <a:lnTo>
                    <a:pt x="4286" y="8572"/>
                  </a:lnTo>
                </a:path>
              </a:pathLst>
            </a:custGeom>
            <a:ln w="1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29418" y="2666743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0" y="0"/>
                  </a:moveTo>
                  <a:lnTo>
                    <a:pt x="60007" y="0"/>
                  </a:lnTo>
                </a:path>
              </a:pathLst>
            </a:custGeom>
            <a:ln w="4286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90877" y="2677459"/>
              <a:ext cx="248920" cy="0"/>
            </a:xfrm>
            <a:custGeom>
              <a:avLst/>
              <a:gdLst/>
              <a:ahLst/>
              <a:cxnLst/>
              <a:rect l="l" t="t" r="r" b="b"/>
              <a:pathLst>
                <a:path w="248920">
                  <a:moveTo>
                    <a:pt x="0" y="0"/>
                  </a:moveTo>
                  <a:lnTo>
                    <a:pt x="8572" y="0"/>
                  </a:lnTo>
                </a:path>
                <a:path w="248920">
                  <a:moveTo>
                    <a:pt x="240028" y="0"/>
                  </a:moveTo>
                  <a:lnTo>
                    <a:pt x="248600" y="0"/>
                  </a:lnTo>
                </a:path>
              </a:pathLst>
            </a:custGeom>
            <a:ln w="1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20601" y="2666743"/>
              <a:ext cx="2854960" cy="4445"/>
            </a:xfrm>
            <a:custGeom>
              <a:avLst/>
              <a:gdLst/>
              <a:ahLst/>
              <a:cxnLst/>
              <a:rect l="l" t="t" r="r" b="b"/>
              <a:pathLst>
                <a:path w="2854959" h="4444">
                  <a:moveTo>
                    <a:pt x="2348845" y="0"/>
                  </a:moveTo>
                  <a:lnTo>
                    <a:pt x="2854618" y="0"/>
                  </a:lnTo>
                </a:path>
                <a:path w="2854959" h="4444">
                  <a:moveTo>
                    <a:pt x="0" y="4286"/>
                  </a:moveTo>
                  <a:lnTo>
                    <a:pt x="2854618" y="4286"/>
                  </a:lnTo>
                </a:path>
              </a:pathLst>
            </a:custGeom>
            <a:ln w="4286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69481" y="2651741"/>
              <a:ext cx="180340" cy="17145"/>
            </a:xfrm>
            <a:custGeom>
              <a:avLst/>
              <a:gdLst/>
              <a:ahLst/>
              <a:cxnLst/>
              <a:rect l="l" t="t" r="r" b="b"/>
              <a:pathLst>
                <a:path w="180340" h="17144">
                  <a:moveTo>
                    <a:pt x="180021" y="17144"/>
                  </a:moveTo>
                  <a:lnTo>
                    <a:pt x="0" y="17144"/>
                  </a:lnTo>
                  <a:lnTo>
                    <a:pt x="0" y="0"/>
                  </a:lnTo>
                  <a:lnTo>
                    <a:pt x="180021" y="0"/>
                  </a:lnTo>
                  <a:lnTo>
                    <a:pt x="180021" y="17144"/>
                  </a:lnTo>
                  <a:close/>
                </a:path>
              </a:pathLst>
            </a:custGeom>
            <a:solidFill>
              <a:srgbClr val="B8D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529453" y="2557445"/>
              <a:ext cx="180340" cy="111760"/>
            </a:xfrm>
            <a:custGeom>
              <a:avLst/>
              <a:gdLst/>
              <a:ahLst/>
              <a:cxnLst/>
              <a:rect l="l" t="t" r="r" b="b"/>
              <a:pathLst>
                <a:path w="180340" h="111760">
                  <a:moveTo>
                    <a:pt x="180021" y="111441"/>
                  </a:moveTo>
                  <a:lnTo>
                    <a:pt x="0" y="111441"/>
                  </a:lnTo>
                  <a:lnTo>
                    <a:pt x="0" y="0"/>
                  </a:lnTo>
                  <a:lnTo>
                    <a:pt x="180021" y="0"/>
                  </a:lnTo>
                  <a:lnTo>
                    <a:pt x="180021" y="111441"/>
                  </a:lnTo>
                  <a:close/>
                </a:path>
              </a:pathLst>
            </a:custGeom>
            <a:solidFill>
              <a:srgbClr val="9FCA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289425" y="2463148"/>
              <a:ext cx="180340" cy="205740"/>
            </a:xfrm>
            <a:custGeom>
              <a:avLst/>
              <a:gdLst/>
              <a:ahLst/>
              <a:cxnLst/>
              <a:rect l="l" t="t" r="r" b="b"/>
              <a:pathLst>
                <a:path w="180340" h="205739">
                  <a:moveTo>
                    <a:pt x="180021" y="205738"/>
                  </a:moveTo>
                  <a:lnTo>
                    <a:pt x="0" y="205738"/>
                  </a:lnTo>
                  <a:lnTo>
                    <a:pt x="0" y="0"/>
                  </a:lnTo>
                  <a:lnTo>
                    <a:pt x="180021" y="0"/>
                  </a:lnTo>
                  <a:lnTo>
                    <a:pt x="180021" y="205738"/>
                  </a:lnTo>
                  <a:close/>
                </a:path>
              </a:pathLst>
            </a:custGeom>
            <a:solidFill>
              <a:srgbClr val="88B7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997963" y="2403141"/>
              <a:ext cx="977265" cy="0"/>
            </a:xfrm>
            <a:custGeom>
              <a:avLst/>
              <a:gdLst/>
              <a:ahLst/>
              <a:cxnLst/>
              <a:rect l="l" t="t" r="r" b="b"/>
              <a:pathLst>
                <a:path w="977265">
                  <a:moveTo>
                    <a:pt x="0" y="0"/>
                  </a:moveTo>
                  <a:lnTo>
                    <a:pt x="977256" y="0"/>
                  </a:lnTo>
                </a:path>
              </a:pathLst>
            </a:custGeom>
            <a:ln w="8572">
              <a:solidFill>
                <a:srgbClr val="D2B2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49397" y="2420286"/>
              <a:ext cx="180340" cy="248920"/>
            </a:xfrm>
            <a:custGeom>
              <a:avLst/>
              <a:gdLst/>
              <a:ahLst/>
              <a:cxnLst/>
              <a:rect l="l" t="t" r="r" b="b"/>
              <a:pathLst>
                <a:path w="180340" h="248919">
                  <a:moveTo>
                    <a:pt x="180021" y="248600"/>
                  </a:moveTo>
                  <a:lnTo>
                    <a:pt x="0" y="248600"/>
                  </a:lnTo>
                  <a:lnTo>
                    <a:pt x="0" y="0"/>
                  </a:lnTo>
                  <a:lnTo>
                    <a:pt x="180021" y="0"/>
                  </a:lnTo>
                  <a:lnTo>
                    <a:pt x="180021" y="248600"/>
                  </a:lnTo>
                  <a:close/>
                </a:path>
              </a:pathLst>
            </a:custGeom>
            <a:solidFill>
              <a:srgbClr val="7FA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757935" y="2403141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0" y="0"/>
                  </a:moveTo>
                  <a:lnTo>
                    <a:pt x="60007" y="0"/>
                  </a:lnTo>
                </a:path>
              </a:pathLst>
            </a:custGeom>
            <a:ln w="8572">
              <a:solidFill>
                <a:srgbClr val="D2B2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817942" y="2317417"/>
              <a:ext cx="180340" cy="351790"/>
            </a:xfrm>
            <a:custGeom>
              <a:avLst/>
              <a:gdLst/>
              <a:ahLst/>
              <a:cxnLst/>
              <a:rect l="l" t="t" r="r" b="b"/>
              <a:pathLst>
                <a:path w="180340" h="351789">
                  <a:moveTo>
                    <a:pt x="180021" y="351469"/>
                  </a:moveTo>
                  <a:lnTo>
                    <a:pt x="0" y="351469"/>
                  </a:lnTo>
                  <a:lnTo>
                    <a:pt x="0" y="0"/>
                  </a:lnTo>
                  <a:lnTo>
                    <a:pt x="180021" y="0"/>
                  </a:lnTo>
                  <a:lnTo>
                    <a:pt x="180021" y="351469"/>
                  </a:lnTo>
                  <a:close/>
                </a:path>
              </a:pathLst>
            </a:custGeom>
            <a:solidFill>
              <a:srgbClr val="6B9C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17907" y="2403141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0" y="0"/>
                  </a:moveTo>
                  <a:lnTo>
                    <a:pt x="60007" y="0"/>
                  </a:lnTo>
                </a:path>
              </a:pathLst>
            </a:custGeom>
            <a:ln w="8572">
              <a:solidFill>
                <a:srgbClr val="D2B2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77914" y="2197403"/>
              <a:ext cx="180340" cy="471805"/>
            </a:xfrm>
            <a:custGeom>
              <a:avLst/>
              <a:gdLst/>
              <a:ahLst/>
              <a:cxnLst/>
              <a:rect l="l" t="t" r="r" b="b"/>
              <a:pathLst>
                <a:path w="180340" h="471805">
                  <a:moveTo>
                    <a:pt x="180021" y="471483"/>
                  </a:moveTo>
                  <a:lnTo>
                    <a:pt x="0" y="471483"/>
                  </a:lnTo>
                  <a:lnTo>
                    <a:pt x="0" y="0"/>
                  </a:lnTo>
                  <a:lnTo>
                    <a:pt x="180021" y="0"/>
                  </a:lnTo>
                  <a:lnTo>
                    <a:pt x="180021" y="471483"/>
                  </a:lnTo>
                  <a:close/>
                </a:path>
              </a:pathLst>
            </a:custGeom>
            <a:solidFill>
              <a:srgbClr val="5485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277879" y="2137396"/>
              <a:ext cx="1697355" cy="266065"/>
            </a:xfrm>
            <a:custGeom>
              <a:avLst/>
              <a:gdLst/>
              <a:ahLst/>
              <a:cxnLst/>
              <a:rect l="l" t="t" r="r" b="b"/>
              <a:pathLst>
                <a:path w="1697354" h="266064">
                  <a:moveTo>
                    <a:pt x="0" y="265745"/>
                  </a:moveTo>
                  <a:lnTo>
                    <a:pt x="60007" y="265745"/>
                  </a:lnTo>
                </a:path>
                <a:path w="1697354" h="266064">
                  <a:moveTo>
                    <a:pt x="0" y="0"/>
                  </a:moveTo>
                  <a:lnTo>
                    <a:pt x="60007" y="0"/>
                  </a:lnTo>
                </a:path>
                <a:path w="1697354" h="266064">
                  <a:moveTo>
                    <a:pt x="240028" y="0"/>
                  </a:moveTo>
                  <a:lnTo>
                    <a:pt x="1697340" y="0"/>
                  </a:lnTo>
                </a:path>
              </a:pathLst>
            </a:custGeom>
            <a:ln w="8572">
              <a:solidFill>
                <a:srgbClr val="D2B2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337886" y="2085961"/>
              <a:ext cx="180340" cy="582930"/>
            </a:xfrm>
            <a:custGeom>
              <a:avLst/>
              <a:gdLst/>
              <a:ahLst/>
              <a:cxnLst/>
              <a:rect l="l" t="t" r="r" b="b"/>
              <a:pathLst>
                <a:path w="180340" h="582930">
                  <a:moveTo>
                    <a:pt x="180021" y="582925"/>
                  </a:moveTo>
                  <a:lnTo>
                    <a:pt x="0" y="582925"/>
                  </a:lnTo>
                  <a:lnTo>
                    <a:pt x="0" y="0"/>
                  </a:lnTo>
                  <a:lnTo>
                    <a:pt x="180021" y="0"/>
                  </a:lnTo>
                  <a:lnTo>
                    <a:pt x="180021" y="582925"/>
                  </a:lnTo>
                  <a:close/>
                </a:path>
              </a:pathLst>
            </a:custGeom>
            <a:solidFill>
              <a:srgbClr val="4270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046423" y="2137396"/>
              <a:ext cx="51435" cy="266065"/>
            </a:xfrm>
            <a:custGeom>
              <a:avLst/>
              <a:gdLst/>
              <a:ahLst/>
              <a:cxnLst/>
              <a:rect l="l" t="t" r="r" b="b"/>
              <a:pathLst>
                <a:path w="51435" h="266064">
                  <a:moveTo>
                    <a:pt x="0" y="265745"/>
                  </a:moveTo>
                  <a:lnTo>
                    <a:pt x="51434" y="265745"/>
                  </a:lnTo>
                </a:path>
                <a:path w="51435" h="266064">
                  <a:moveTo>
                    <a:pt x="0" y="0"/>
                  </a:moveTo>
                  <a:lnTo>
                    <a:pt x="51434" y="0"/>
                  </a:lnTo>
                </a:path>
              </a:pathLst>
            </a:custGeom>
            <a:ln w="8572">
              <a:solidFill>
                <a:srgbClr val="D2B2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097858" y="1931657"/>
              <a:ext cx="180340" cy="737235"/>
            </a:xfrm>
            <a:custGeom>
              <a:avLst/>
              <a:gdLst/>
              <a:ahLst/>
              <a:cxnLst/>
              <a:rect l="l" t="t" r="r" b="b"/>
              <a:pathLst>
                <a:path w="180339" h="737235">
                  <a:moveTo>
                    <a:pt x="180021" y="737228"/>
                  </a:moveTo>
                  <a:lnTo>
                    <a:pt x="0" y="737228"/>
                  </a:lnTo>
                  <a:lnTo>
                    <a:pt x="0" y="0"/>
                  </a:lnTo>
                  <a:lnTo>
                    <a:pt x="180021" y="0"/>
                  </a:lnTo>
                  <a:lnTo>
                    <a:pt x="180021" y="737228"/>
                  </a:lnTo>
                  <a:close/>
                </a:path>
              </a:pathLst>
            </a:custGeom>
            <a:solidFill>
              <a:srgbClr val="295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20601" y="2137396"/>
              <a:ext cx="746125" cy="266065"/>
            </a:xfrm>
            <a:custGeom>
              <a:avLst/>
              <a:gdLst/>
              <a:ahLst/>
              <a:cxnLst/>
              <a:rect l="l" t="t" r="r" b="b"/>
              <a:pathLst>
                <a:path w="746125" h="266064">
                  <a:moveTo>
                    <a:pt x="685794" y="265745"/>
                  </a:moveTo>
                  <a:lnTo>
                    <a:pt x="745801" y="265745"/>
                  </a:lnTo>
                </a:path>
                <a:path w="746125" h="266064">
                  <a:moveTo>
                    <a:pt x="0" y="0"/>
                  </a:moveTo>
                  <a:lnTo>
                    <a:pt x="745801" y="0"/>
                  </a:lnTo>
                </a:path>
              </a:pathLst>
            </a:custGeom>
            <a:ln w="8572">
              <a:solidFill>
                <a:srgbClr val="D2B2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66402" y="2017382"/>
              <a:ext cx="180340" cy="651510"/>
            </a:xfrm>
            <a:custGeom>
              <a:avLst/>
              <a:gdLst/>
              <a:ahLst/>
              <a:cxnLst/>
              <a:rect l="l" t="t" r="r" b="b"/>
              <a:pathLst>
                <a:path w="180339" h="651510">
                  <a:moveTo>
                    <a:pt x="180021" y="651504"/>
                  </a:moveTo>
                  <a:lnTo>
                    <a:pt x="0" y="651504"/>
                  </a:lnTo>
                  <a:lnTo>
                    <a:pt x="0" y="0"/>
                  </a:lnTo>
                  <a:lnTo>
                    <a:pt x="180021" y="0"/>
                  </a:lnTo>
                  <a:lnTo>
                    <a:pt x="180021" y="651504"/>
                  </a:lnTo>
                  <a:close/>
                </a:path>
              </a:pathLst>
            </a:custGeom>
            <a:solidFill>
              <a:srgbClr val="3764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120601" y="2403141"/>
              <a:ext cx="506095" cy="0"/>
            </a:xfrm>
            <a:custGeom>
              <a:avLst/>
              <a:gdLst/>
              <a:ahLst/>
              <a:cxnLst/>
              <a:rect l="l" t="t" r="r" b="b"/>
              <a:pathLst>
                <a:path w="506095">
                  <a:moveTo>
                    <a:pt x="0" y="0"/>
                  </a:moveTo>
                  <a:lnTo>
                    <a:pt x="505773" y="0"/>
                  </a:lnTo>
                </a:path>
              </a:pathLst>
            </a:custGeom>
            <a:ln w="8572">
              <a:solidFill>
                <a:srgbClr val="D2B2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626374" y="2300272"/>
              <a:ext cx="180340" cy="368935"/>
            </a:xfrm>
            <a:custGeom>
              <a:avLst/>
              <a:gdLst/>
              <a:ahLst/>
              <a:cxnLst/>
              <a:rect l="l" t="t" r="r" b="b"/>
              <a:pathLst>
                <a:path w="180339" h="368935">
                  <a:moveTo>
                    <a:pt x="180021" y="368614"/>
                  </a:moveTo>
                  <a:lnTo>
                    <a:pt x="0" y="368614"/>
                  </a:lnTo>
                  <a:lnTo>
                    <a:pt x="0" y="0"/>
                  </a:lnTo>
                  <a:lnTo>
                    <a:pt x="180021" y="0"/>
                  </a:lnTo>
                  <a:lnTo>
                    <a:pt x="180021" y="368614"/>
                  </a:lnTo>
                  <a:close/>
                </a:path>
              </a:pathLst>
            </a:custGeom>
            <a:solidFill>
              <a:srgbClr val="6799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386346" y="2523155"/>
              <a:ext cx="180340" cy="146050"/>
            </a:xfrm>
            <a:custGeom>
              <a:avLst/>
              <a:gdLst/>
              <a:ahLst/>
              <a:cxnLst/>
              <a:rect l="l" t="t" r="r" b="b"/>
              <a:pathLst>
                <a:path w="180339" h="146050">
                  <a:moveTo>
                    <a:pt x="180021" y="145731"/>
                  </a:moveTo>
                  <a:lnTo>
                    <a:pt x="0" y="145731"/>
                  </a:lnTo>
                  <a:lnTo>
                    <a:pt x="0" y="0"/>
                  </a:lnTo>
                  <a:lnTo>
                    <a:pt x="180021" y="0"/>
                  </a:lnTo>
                  <a:lnTo>
                    <a:pt x="180021" y="145731"/>
                  </a:lnTo>
                  <a:close/>
                </a:path>
              </a:pathLst>
            </a:custGeom>
            <a:solidFill>
              <a:srgbClr val="97C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146318" y="2626024"/>
              <a:ext cx="180340" cy="43180"/>
            </a:xfrm>
            <a:custGeom>
              <a:avLst/>
              <a:gdLst/>
              <a:ahLst/>
              <a:cxnLst/>
              <a:rect l="l" t="t" r="r" b="b"/>
              <a:pathLst>
                <a:path w="180339" h="43180">
                  <a:moveTo>
                    <a:pt x="180021" y="42862"/>
                  </a:moveTo>
                  <a:lnTo>
                    <a:pt x="0" y="42862"/>
                  </a:lnTo>
                  <a:lnTo>
                    <a:pt x="0" y="0"/>
                  </a:lnTo>
                  <a:lnTo>
                    <a:pt x="180021" y="0"/>
                  </a:lnTo>
                  <a:lnTo>
                    <a:pt x="180021" y="42862"/>
                  </a:lnTo>
                  <a:close/>
                </a:path>
              </a:pathLst>
            </a:custGeom>
            <a:solidFill>
              <a:srgbClr val="B0D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120601" y="1597333"/>
              <a:ext cx="2854960" cy="266065"/>
            </a:xfrm>
            <a:custGeom>
              <a:avLst/>
              <a:gdLst/>
              <a:ahLst/>
              <a:cxnLst/>
              <a:rect l="l" t="t" r="r" b="b"/>
              <a:pathLst>
                <a:path w="2854959" h="266064">
                  <a:moveTo>
                    <a:pt x="0" y="265745"/>
                  </a:moveTo>
                  <a:lnTo>
                    <a:pt x="2854618" y="265745"/>
                  </a:lnTo>
                </a:path>
                <a:path w="2854959" h="266064">
                  <a:moveTo>
                    <a:pt x="0" y="0"/>
                  </a:moveTo>
                  <a:lnTo>
                    <a:pt x="2854618" y="0"/>
                  </a:lnTo>
                </a:path>
              </a:pathLst>
            </a:custGeom>
            <a:ln w="8572">
              <a:solidFill>
                <a:srgbClr val="D2B2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5406328" y="2699048"/>
            <a:ext cx="14922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40" dirty="0">
                <a:solidFill>
                  <a:srgbClr val="666666"/>
                </a:solidFill>
                <a:latin typeface="Tahoma"/>
                <a:cs typeface="Tahoma"/>
              </a:rPr>
              <a:t>2</a:t>
            </a:r>
            <a:r>
              <a:rPr sz="800" spc="4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877812" y="2699048"/>
            <a:ext cx="14922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40" dirty="0">
                <a:solidFill>
                  <a:srgbClr val="666666"/>
                </a:solidFill>
                <a:latin typeface="Tahoma"/>
                <a:cs typeface="Tahoma"/>
              </a:rPr>
              <a:t>2</a:t>
            </a:r>
            <a:r>
              <a:rPr sz="800" spc="45" dirty="0">
                <a:solidFill>
                  <a:srgbClr val="666666"/>
                </a:solidFill>
                <a:latin typeface="Tahoma"/>
                <a:cs typeface="Tahoma"/>
              </a:rPr>
              <a:t>8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357868" y="2699048"/>
            <a:ext cx="14922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40" dirty="0">
                <a:solidFill>
                  <a:srgbClr val="666666"/>
                </a:solidFill>
                <a:latin typeface="Tahoma"/>
                <a:cs typeface="Tahoma"/>
              </a:rPr>
              <a:t>3</a:t>
            </a:r>
            <a:r>
              <a:rPr sz="800" spc="45" dirty="0">
                <a:solidFill>
                  <a:srgbClr val="666666"/>
                </a:solidFill>
                <a:latin typeface="Tahoma"/>
                <a:cs typeface="Tahoma"/>
              </a:rPr>
              <a:t>6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829352" y="2699048"/>
            <a:ext cx="14922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40" dirty="0">
                <a:solidFill>
                  <a:srgbClr val="666666"/>
                </a:solidFill>
                <a:latin typeface="Tahoma"/>
                <a:cs typeface="Tahoma"/>
              </a:rPr>
              <a:t>4</a:t>
            </a:r>
            <a:r>
              <a:rPr sz="800" spc="45" dirty="0">
                <a:solidFill>
                  <a:srgbClr val="666666"/>
                </a:solidFill>
                <a:latin typeface="Tahoma"/>
                <a:cs typeface="Tahoma"/>
              </a:rPr>
              <a:t>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309408" y="2699048"/>
            <a:ext cx="14922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40" dirty="0">
                <a:solidFill>
                  <a:srgbClr val="666666"/>
                </a:solidFill>
                <a:latin typeface="Tahoma"/>
                <a:cs typeface="Tahoma"/>
              </a:rPr>
              <a:t>5</a:t>
            </a:r>
            <a:r>
              <a:rPr sz="800" spc="45" dirty="0">
                <a:solidFill>
                  <a:srgbClr val="666666"/>
                </a:solidFill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780891" y="2699048"/>
            <a:ext cx="14922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40" dirty="0">
                <a:solidFill>
                  <a:srgbClr val="666666"/>
                </a:solidFill>
                <a:latin typeface="Tahoma"/>
                <a:cs typeface="Tahoma"/>
              </a:rPr>
              <a:t>6</a:t>
            </a:r>
            <a:r>
              <a:rPr sz="800" spc="4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107802" y="2289367"/>
            <a:ext cx="490220" cy="323850"/>
          </a:xfrm>
          <a:prstGeom prst="rect">
            <a:avLst/>
          </a:prstGeom>
        </p:spPr>
        <p:txBody>
          <a:bodyPr vert="vert270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250" spc="80" dirty="0">
                <a:latin typeface="Tahoma"/>
                <a:cs typeface="Tahoma"/>
              </a:rPr>
              <a:t>17</a:t>
            </a:r>
            <a:endParaRPr sz="1250">
              <a:latin typeface="Tahoma"/>
              <a:cs typeface="Tahoma"/>
            </a:endParaRPr>
          </a:p>
          <a:p>
            <a:pPr marL="114935">
              <a:lnSpc>
                <a:spcPct val="100000"/>
              </a:lnSpc>
              <a:spcBef>
                <a:spcPts val="390"/>
              </a:spcBef>
            </a:pPr>
            <a:r>
              <a:rPr sz="1250" spc="-5" dirty="0">
                <a:latin typeface="Tahoma"/>
                <a:cs typeface="Tahoma"/>
              </a:rPr>
              <a:t>5</a:t>
            </a:r>
            <a:r>
              <a:rPr sz="1250" dirty="0">
                <a:latin typeface="Tahoma"/>
                <a:cs typeface="Tahoma"/>
              </a:rPr>
              <a:t>4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587858" y="1600224"/>
            <a:ext cx="2385060" cy="1038860"/>
          </a:xfrm>
          <a:prstGeom prst="rect">
            <a:avLst/>
          </a:prstGeom>
        </p:spPr>
        <p:txBody>
          <a:bodyPr vert="vert270" wrap="square" lIns="0" tIns="32384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254"/>
              </a:spcBef>
            </a:pPr>
            <a:r>
              <a:rPr sz="1250" spc="80" dirty="0">
                <a:latin typeface="Tahoma"/>
                <a:cs typeface="Tahoma"/>
              </a:rPr>
              <a:t>139</a:t>
            </a:r>
            <a:endParaRPr sz="1250">
              <a:latin typeface="Tahoma"/>
              <a:cs typeface="Tahoma"/>
            </a:endParaRPr>
          </a:p>
          <a:p>
            <a:pPr marL="646430">
              <a:lnSpc>
                <a:spcPct val="100000"/>
              </a:lnSpc>
              <a:spcBef>
                <a:spcPts val="390"/>
              </a:spcBef>
            </a:pPr>
            <a:r>
              <a:rPr sz="1250" spc="80" dirty="0">
                <a:latin typeface="Tahoma"/>
                <a:cs typeface="Tahoma"/>
              </a:rPr>
              <a:t>245</a:t>
            </a:r>
            <a:endParaRPr sz="1250">
              <a:latin typeface="Tahoma"/>
              <a:cs typeface="Tahoma"/>
            </a:endParaRPr>
          </a:p>
          <a:p>
            <a:pPr marL="732155">
              <a:lnSpc>
                <a:spcPct val="100000"/>
              </a:lnSpc>
              <a:spcBef>
                <a:spcPts val="320"/>
              </a:spcBef>
            </a:pPr>
            <a:r>
              <a:rPr sz="1250" spc="-5" dirty="0">
                <a:latin typeface="Tahoma"/>
                <a:cs typeface="Tahoma"/>
              </a:rPr>
              <a:t>27</a:t>
            </a:r>
            <a:r>
              <a:rPr sz="1250" dirty="0">
                <a:latin typeface="Tahoma"/>
                <a:cs typeface="Tahoma"/>
              </a:rPr>
              <a:t>4</a:t>
            </a:r>
            <a:endParaRPr sz="1250">
              <a:latin typeface="Tahoma"/>
              <a:cs typeface="Tahoma"/>
            </a:endParaRPr>
          </a:p>
          <a:p>
            <a:pPr marL="577850">
              <a:lnSpc>
                <a:spcPct val="100000"/>
              </a:lnSpc>
              <a:spcBef>
                <a:spcPts val="390"/>
              </a:spcBef>
            </a:pPr>
            <a:r>
              <a:rPr sz="1250" spc="80" dirty="0">
                <a:latin typeface="Tahoma"/>
                <a:cs typeface="Tahoma"/>
              </a:rPr>
              <a:t>219</a:t>
            </a:r>
            <a:endParaRPr sz="1250">
              <a:latin typeface="Tahoma"/>
              <a:cs typeface="Tahoma"/>
            </a:endParaRPr>
          </a:p>
          <a:p>
            <a:pPr marL="466725">
              <a:lnSpc>
                <a:spcPct val="100000"/>
              </a:lnSpc>
              <a:spcBef>
                <a:spcPts val="390"/>
              </a:spcBef>
            </a:pPr>
            <a:r>
              <a:rPr sz="1250" spc="80" dirty="0">
                <a:latin typeface="Tahoma"/>
                <a:cs typeface="Tahoma"/>
              </a:rPr>
              <a:t>175</a:t>
            </a:r>
            <a:endParaRPr sz="1250">
              <a:latin typeface="Tahoma"/>
              <a:cs typeface="Tahoma"/>
            </a:endParaRPr>
          </a:p>
          <a:p>
            <a:pPr marL="346710">
              <a:lnSpc>
                <a:spcPct val="100000"/>
              </a:lnSpc>
              <a:spcBef>
                <a:spcPts val="390"/>
              </a:spcBef>
            </a:pPr>
            <a:r>
              <a:rPr sz="1250" spc="80" dirty="0">
                <a:latin typeface="Tahoma"/>
                <a:cs typeface="Tahoma"/>
              </a:rPr>
              <a:t>131</a:t>
            </a:r>
            <a:endParaRPr sz="1250">
              <a:latin typeface="Tahoma"/>
              <a:cs typeface="Tahoma"/>
            </a:endParaRPr>
          </a:p>
          <a:p>
            <a:pPr marL="243840">
              <a:lnSpc>
                <a:spcPct val="100000"/>
              </a:lnSpc>
              <a:spcBef>
                <a:spcPts val="325"/>
              </a:spcBef>
            </a:pPr>
            <a:r>
              <a:rPr sz="1250" spc="80" dirty="0">
                <a:latin typeface="Tahoma"/>
                <a:cs typeface="Tahoma"/>
              </a:rPr>
              <a:t>92</a:t>
            </a:r>
            <a:endParaRPr sz="1250">
              <a:latin typeface="Tahoma"/>
              <a:cs typeface="Tahoma"/>
            </a:endParaRPr>
          </a:p>
          <a:p>
            <a:pPr marL="200660">
              <a:lnSpc>
                <a:spcPct val="100000"/>
              </a:lnSpc>
              <a:spcBef>
                <a:spcPts val="390"/>
              </a:spcBef>
            </a:pPr>
            <a:r>
              <a:rPr sz="1250" spc="80" dirty="0">
                <a:latin typeface="Tahoma"/>
                <a:cs typeface="Tahoma"/>
              </a:rPr>
              <a:t>77</a:t>
            </a:r>
            <a:endParaRPr sz="1250">
              <a:latin typeface="Tahoma"/>
              <a:cs typeface="Tahoma"/>
            </a:endParaRPr>
          </a:p>
          <a:p>
            <a:pPr marL="106680">
              <a:lnSpc>
                <a:spcPct val="100000"/>
              </a:lnSpc>
              <a:spcBef>
                <a:spcPts val="390"/>
              </a:spcBef>
            </a:pPr>
            <a:r>
              <a:rPr sz="1250" spc="80" dirty="0">
                <a:latin typeface="Tahoma"/>
                <a:cs typeface="Tahoma"/>
              </a:rPr>
              <a:t>42</a:t>
            </a:r>
            <a:endParaRPr sz="1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250" dirty="0">
                <a:latin typeface="Tahoma"/>
                <a:cs typeface="Tahoma"/>
              </a:rPr>
              <a:t>5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120601" y="1528753"/>
            <a:ext cx="2854960" cy="1140460"/>
          </a:xfrm>
          <a:custGeom>
            <a:avLst/>
            <a:gdLst/>
            <a:ahLst/>
            <a:cxnLst/>
            <a:rect l="l" t="t" r="r" b="b"/>
            <a:pathLst>
              <a:path w="2854959" h="1140460">
                <a:moveTo>
                  <a:pt x="0" y="1140133"/>
                </a:moveTo>
                <a:lnTo>
                  <a:pt x="2854618" y="1140133"/>
                </a:lnTo>
              </a:path>
              <a:path w="2854959" h="1140460">
                <a:moveTo>
                  <a:pt x="0" y="0"/>
                </a:moveTo>
                <a:lnTo>
                  <a:pt x="0" y="1140133"/>
                </a:lnTo>
              </a:path>
            </a:pathLst>
          </a:custGeom>
          <a:ln w="857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142191" y="1216018"/>
            <a:ext cx="243522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90" dirty="0">
                <a:solidFill>
                  <a:srgbClr val="333333"/>
                </a:solidFill>
                <a:latin typeface="Tahoma"/>
                <a:cs typeface="Tahoma"/>
              </a:rPr>
              <a:t>N</a:t>
            </a:r>
            <a:r>
              <a:rPr sz="1350" spc="45" dirty="0">
                <a:solidFill>
                  <a:srgbClr val="333333"/>
                </a:solidFill>
                <a:latin typeface="Tahoma"/>
                <a:cs typeface="Tahoma"/>
              </a:rPr>
              <a:t>o</a:t>
            </a:r>
            <a:r>
              <a:rPr sz="1350" spc="-5" dirty="0">
                <a:solidFill>
                  <a:srgbClr val="333333"/>
                </a:solidFill>
                <a:latin typeface="Tahoma"/>
                <a:cs typeface="Tahoma"/>
              </a:rPr>
              <a:t>.</a:t>
            </a:r>
            <a:r>
              <a:rPr sz="1350" spc="45" dirty="0">
                <a:solidFill>
                  <a:srgbClr val="333333"/>
                </a:solidFill>
                <a:latin typeface="Tahoma"/>
                <a:cs typeface="Tahoma"/>
              </a:rPr>
              <a:t>o</a:t>
            </a:r>
            <a:r>
              <a:rPr sz="1350" spc="100" dirty="0">
                <a:solidFill>
                  <a:srgbClr val="333333"/>
                </a:solidFill>
                <a:latin typeface="Tahoma"/>
                <a:cs typeface="Tahoma"/>
              </a:rPr>
              <a:t>f</a:t>
            </a:r>
            <a:r>
              <a:rPr sz="1350" spc="-13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350" spc="30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1350" spc="50" dirty="0">
                <a:solidFill>
                  <a:srgbClr val="333333"/>
                </a:solidFill>
                <a:latin typeface="Tahoma"/>
                <a:cs typeface="Tahoma"/>
              </a:rPr>
              <a:t>mp</a:t>
            </a:r>
            <a:r>
              <a:rPr sz="1350" spc="80" dirty="0">
                <a:solidFill>
                  <a:srgbClr val="333333"/>
                </a:solidFill>
                <a:latin typeface="Tahoma"/>
                <a:cs typeface="Tahoma"/>
              </a:rPr>
              <a:t>l</a:t>
            </a:r>
            <a:r>
              <a:rPr sz="1350" spc="45" dirty="0">
                <a:solidFill>
                  <a:srgbClr val="333333"/>
                </a:solidFill>
                <a:latin typeface="Tahoma"/>
                <a:cs typeface="Tahoma"/>
              </a:rPr>
              <a:t>o</a:t>
            </a:r>
            <a:r>
              <a:rPr sz="1350" spc="130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1350" spc="30" dirty="0">
                <a:solidFill>
                  <a:srgbClr val="333333"/>
                </a:solidFill>
                <a:latin typeface="Tahoma"/>
                <a:cs typeface="Tahoma"/>
              </a:rPr>
              <a:t>ee</a:t>
            </a:r>
            <a:r>
              <a:rPr sz="1350" spc="80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r>
              <a:rPr sz="1350" spc="-13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350" spc="45" dirty="0">
                <a:solidFill>
                  <a:srgbClr val="333333"/>
                </a:solidFill>
                <a:latin typeface="Tahoma"/>
                <a:cs typeface="Tahoma"/>
              </a:rPr>
              <a:t>b</a:t>
            </a:r>
            <a:r>
              <a:rPr sz="1350" spc="60" dirty="0">
                <a:solidFill>
                  <a:srgbClr val="333333"/>
                </a:solidFill>
                <a:latin typeface="Tahoma"/>
                <a:cs typeface="Tahoma"/>
              </a:rPr>
              <a:t>y</a:t>
            </a:r>
            <a:r>
              <a:rPr sz="1350" spc="-13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1350" spc="50" dirty="0">
                <a:solidFill>
                  <a:srgbClr val="333333"/>
                </a:solidFill>
                <a:latin typeface="Tahoma"/>
                <a:cs typeface="Tahoma"/>
              </a:rPr>
              <a:t>g</a:t>
            </a:r>
            <a:r>
              <a:rPr sz="1350" spc="35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1350" spc="-13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333333"/>
                </a:solidFill>
                <a:latin typeface="Tahoma"/>
                <a:cs typeface="Tahoma"/>
              </a:rPr>
              <a:t>g</a:t>
            </a:r>
            <a:r>
              <a:rPr sz="1350" spc="85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1350" spc="45" dirty="0">
                <a:solidFill>
                  <a:srgbClr val="333333"/>
                </a:solidFill>
                <a:latin typeface="Tahoma"/>
                <a:cs typeface="Tahoma"/>
              </a:rPr>
              <a:t>o</a:t>
            </a:r>
            <a:r>
              <a:rPr sz="1350" spc="35" dirty="0">
                <a:solidFill>
                  <a:srgbClr val="333333"/>
                </a:solidFill>
                <a:latin typeface="Tahoma"/>
                <a:cs typeface="Tahoma"/>
              </a:rPr>
              <a:t>u</a:t>
            </a:r>
            <a:r>
              <a:rPr sz="1350" spc="55" dirty="0">
                <a:solidFill>
                  <a:srgbClr val="333333"/>
                </a:solidFill>
                <a:latin typeface="Tahoma"/>
                <a:cs typeface="Tahoma"/>
              </a:rPr>
              <a:t>p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713919" y="1361750"/>
            <a:ext cx="8763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45" dirty="0">
                <a:solidFill>
                  <a:srgbClr val="333333"/>
                </a:solidFill>
                <a:latin typeface="Tahoma"/>
                <a:cs typeface="Tahoma"/>
              </a:rPr>
              <a:t>5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652064" y="1361750"/>
            <a:ext cx="21082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40" dirty="0">
                <a:solidFill>
                  <a:srgbClr val="333333"/>
                </a:solidFill>
                <a:latin typeface="Tahoma"/>
                <a:cs typeface="Tahoma"/>
              </a:rPr>
              <a:t>27</a:t>
            </a:r>
            <a:r>
              <a:rPr sz="800" spc="45" dirty="0">
                <a:solidFill>
                  <a:srgbClr val="333333"/>
                </a:solidFill>
                <a:latin typeface="Tahoma"/>
                <a:cs typeface="Tahoma"/>
              </a:rPr>
              <a:t>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679629" y="1198873"/>
            <a:ext cx="80899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800" spc="-40" dirty="0">
                <a:solidFill>
                  <a:srgbClr val="333333"/>
                </a:solidFill>
                <a:latin typeface="Lucida Sans Unicode"/>
                <a:cs typeface="Lucida Sans Unicode"/>
              </a:rPr>
              <a:t>m</a:t>
            </a:r>
            <a:r>
              <a:rPr sz="80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p</a:t>
            </a:r>
            <a:r>
              <a:rPr sz="800" dirty="0">
                <a:solidFill>
                  <a:srgbClr val="333333"/>
                </a:solidFill>
                <a:latin typeface="Lucida Sans Unicode"/>
                <a:cs typeface="Lucida Sans Unicode"/>
              </a:rPr>
              <a:t>l</a:t>
            </a:r>
            <a:r>
              <a:rPr sz="80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800" spc="15" dirty="0">
                <a:solidFill>
                  <a:srgbClr val="333333"/>
                </a:solidFill>
                <a:latin typeface="Lucida Sans Unicode"/>
                <a:cs typeface="Lucida Sans Unicode"/>
              </a:rPr>
              <a:t>y</a:t>
            </a:r>
            <a:r>
              <a:rPr sz="80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800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800" spc="-80" dirty="0">
                <a:solidFill>
                  <a:srgbClr val="333333"/>
                </a:solidFill>
                <a:latin typeface="Lucida Sans Unicode"/>
                <a:cs typeface="Lucida Sans Unicode"/>
              </a:rPr>
              <a:t> C</a:t>
            </a:r>
            <a:r>
              <a:rPr sz="80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800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un</a:t>
            </a:r>
            <a:r>
              <a:rPr sz="800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endParaRPr sz="800">
              <a:latin typeface="Lucida Sans Unicode"/>
              <a:cs typeface="Lucida Sans Unicode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7816629" y="1361591"/>
            <a:ext cx="814705" cy="146050"/>
            <a:chOff x="7816629" y="1361591"/>
            <a:chExt cx="814705" cy="146050"/>
          </a:xfrm>
        </p:grpSpPr>
        <p:sp>
          <p:nvSpPr>
            <p:cNvPr id="70" name="object 70"/>
            <p:cNvSpPr/>
            <p:nvPr/>
          </p:nvSpPr>
          <p:spPr>
            <a:xfrm>
              <a:off x="7820916" y="1365877"/>
              <a:ext cx="26034" cy="137160"/>
            </a:xfrm>
            <a:custGeom>
              <a:avLst/>
              <a:gdLst/>
              <a:ahLst/>
              <a:cxnLst/>
              <a:rect l="l" t="t" r="r" b="b"/>
              <a:pathLst>
                <a:path w="26034" h="137159">
                  <a:moveTo>
                    <a:pt x="25717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25717" y="0"/>
                  </a:lnTo>
                  <a:lnTo>
                    <a:pt x="25717" y="137158"/>
                  </a:lnTo>
                  <a:close/>
                </a:path>
              </a:pathLst>
            </a:custGeom>
            <a:solidFill>
              <a:srgbClr val="B8D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838060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B6D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846633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B4D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855205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B2D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863778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B0D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872350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AED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880923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ACD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889495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AAD3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898067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A8D1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906640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A6D0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915212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A4CE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923785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A2C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932357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A0CC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940930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9ECA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949502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9CC8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958074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9AC7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966647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99C5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975219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96C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983792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94C2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992364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92C1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000937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91B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009509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8FB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018081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8DBC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026654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8BB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035226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89B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043799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87B7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052371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85B5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060944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84B3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069516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82B2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078088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80B1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086661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7FA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095233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7DAE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103806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7CAC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112378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7AAB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120951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79A9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29523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77A8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138095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76A7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146668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74A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155240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73A4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163813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71A2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172385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70A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180958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6E9F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189530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6D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98102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6B9C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206675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6A9B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215247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6899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223820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6697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232392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6696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240965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6394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249537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6293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258109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609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266682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5F90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275254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5D8E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283827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5C8D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292399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5A8B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300972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598A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309544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5788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318116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5687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326689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5586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335261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5384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343834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528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352406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508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360979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4F80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369551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4D7E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378123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4C7D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386696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4B7C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395268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4A7A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403841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497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412413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487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420986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467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429558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4575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38130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447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446703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4372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455275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4270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463848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416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472420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406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8480993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3F6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8489565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3D6B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8498137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3C6A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506710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3B68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515282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3A67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523855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3966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532427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376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541000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3663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549572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3562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558144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3360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566717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335F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575289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315E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8583862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2F5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592434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2E5B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601007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2C5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609579" y="1365877"/>
              <a:ext cx="17145" cy="137160"/>
            </a:xfrm>
            <a:custGeom>
              <a:avLst/>
              <a:gdLst/>
              <a:ahLst/>
              <a:cxnLst/>
              <a:rect l="l" t="t" r="r" b="b"/>
              <a:pathLst>
                <a:path w="17145" h="137159">
                  <a:moveTo>
                    <a:pt x="17144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37158"/>
                  </a:lnTo>
                  <a:close/>
                </a:path>
              </a:pathLst>
            </a:custGeom>
            <a:solidFill>
              <a:srgbClr val="2B58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8618151" y="1365877"/>
              <a:ext cx="8890" cy="137160"/>
            </a:xfrm>
            <a:custGeom>
              <a:avLst/>
              <a:gdLst/>
              <a:ahLst/>
              <a:cxnLst/>
              <a:rect l="l" t="t" r="r" b="b"/>
              <a:pathLst>
                <a:path w="8890" h="137159">
                  <a:moveTo>
                    <a:pt x="8572" y="137158"/>
                  </a:moveTo>
                  <a:lnTo>
                    <a:pt x="0" y="137158"/>
                  </a:lnTo>
                  <a:lnTo>
                    <a:pt x="0" y="0"/>
                  </a:lnTo>
                  <a:lnTo>
                    <a:pt x="8572" y="0"/>
                  </a:lnTo>
                  <a:lnTo>
                    <a:pt x="8572" y="137158"/>
                  </a:lnTo>
                  <a:close/>
                </a:path>
              </a:pathLst>
            </a:custGeom>
            <a:solidFill>
              <a:srgbClr val="295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7820916" y="1365877"/>
              <a:ext cx="805815" cy="137160"/>
            </a:xfrm>
            <a:custGeom>
              <a:avLst/>
              <a:gdLst/>
              <a:ahLst/>
              <a:cxnLst/>
              <a:rect l="l" t="t" r="r" b="b"/>
              <a:pathLst>
                <a:path w="805815" h="137159">
                  <a:moveTo>
                    <a:pt x="0" y="0"/>
                  </a:moveTo>
                  <a:lnTo>
                    <a:pt x="805808" y="0"/>
                  </a:lnTo>
                  <a:lnTo>
                    <a:pt x="805808" y="137158"/>
                  </a:lnTo>
                  <a:lnTo>
                    <a:pt x="0" y="137158"/>
                  </a:lnTo>
                  <a:lnTo>
                    <a:pt x="0" y="0"/>
                  </a:lnTo>
                  <a:close/>
                </a:path>
              </a:pathLst>
            </a:custGeom>
            <a:ln w="8572">
              <a:solidFill>
                <a:srgbClr val="ABA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4" name="object 164"/>
          <p:cNvGrpSpPr/>
          <p:nvPr/>
        </p:nvGrpSpPr>
        <p:grpSpPr>
          <a:xfrm>
            <a:off x="808669" y="3543274"/>
            <a:ext cx="3737610" cy="1783080"/>
            <a:chOff x="808669" y="3543274"/>
            <a:chExt cx="3737610" cy="1783080"/>
          </a:xfrm>
        </p:grpSpPr>
        <p:sp>
          <p:nvSpPr>
            <p:cNvPr id="165" name="object 165"/>
            <p:cNvSpPr/>
            <p:nvPr/>
          </p:nvSpPr>
          <p:spPr>
            <a:xfrm>
              <a:off x="808669" y="3543274"/>
              <a:ext cx="3737610" cy="1783080"/>
            </a:xfrm>
            <a:custGeom>
              <a:avLst/>
              <a:gdLst/>
              <a:ahLst/>
              <a:cxnLst/>
              <a:rect l="l" t="t" r="r" b="b"/>
              <a:pathLst>
                <a:path w="3737610" h="1783079">
                  <a:moveTo>
                    <a:pt x="3737579" y="1783065"/>
                  </a:moveTo>
                  <a:lnTo>
                    <a:pt x="0" y="1783065"/>
                  </a:lnTo>
                  <a:lnTo>
                    <a:pt x="0" y="0"/>
                  </a:lnTo>
                  <a:lnTo>
                    <a:pt x="3737579" y="0"/>
                  </a:lnTo>
                  <a:lnTo>
                    <a:pt x="3737579" y="1783065"/>
                  </a:lnTo>
                  <a:close/>
                </a:path>
              </a:pathLst>
            </a:custGeom>
            <a:solidFill>
              <a:srgbClr val="F1F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180258" y="4854855"/>
              <a:ext cx="2194560" cy="43180"/>
            </a:xfrm>
            <a:custGeom>
              <a:avLst/>
              <a:gdLst/>
              <a:ahLst/>
              <a:cxnLst/>
              <a:rect l="l" t="t" r="r" b="b"/>
              <a:pathLst>
                <a:path w="2194560" h="43179">
                  <a:moveTo>
                    <a:pt x="0" y="0"/>
                  </a:moveTo>
                  <a:lnTo>
                    <a:pt x="0" y="42862"/>
                  </a:lnTo>
                </a:path>
                <a:path w="2194560" h="43179">
                  <a:moveTo>
                    <a:pt x="437193" y="0"/>
                  </a:moveTo>
                  <a:lnTo>
                    <a:pt x="437193" y="42862"/>
                  </a:lnTo>
                </a:path>
                <a:path w="2194560" h="43179">
                  <a:moveTo>
                    <a:pt x="882960" y="0"/>
                  </a:moveTo>
                  <a:lnTo>
                    <a:pt x="882960" y="42862"/>
                  </a:lnTo>
                </a:path>
                <a:path w="2194560" h="43179">
                  <a:moveTo>
                    <a:pt x="1320154" y="0"/>
                  </a:moveTo>
                  <a:lnTo>
                    <a:pt x="1320154" y="42862"/>
                  </a:lnTo>
                </a:path>
                <a:path w="2194560" h="43179">
                  <a:moveTo>
                    <a:pt x="1757347" y="0"/>
                  </a:moveTo>
                  <a:lnTo>
                    <a:pt x="1757347" y="42862"/>
                  </a:lnTo>
                </a:path>
                <a:path w="2194560" h="43179">
                  <a:moveTo>
                    <a:pt x="2194541" y="0"/>
                  </a:moveTo>
                  <a:lnTo>
                    <a:pt x="2194541" y="42862"/>
                  </a:lnTo>
                </a:path>
              </a:pathLst>
            </a:custGeom>
            <a:ln w="8572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7" name="object 167"/>
          <p:cNvSpPr txBox="1"/>
          <p:nvPr/>
        </p:nvSpPr>
        <p:spPr>
          <a:xfrm>
            <a:off x="2195259" y="4910735"/>
            <a:ext cx="4972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359410" algn="l"/>
              </a:tabLst>
            </a:pPr>
            <a:r>
              <a:rPr sz="800" spc="40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r>
              <a:rPr sz="800" spc="20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r>
              <a:rPr sz="800" dirty="0">
                <a:solidFill>
                  <a:srgbClr val="666666"/>
                </a:solidFill>
                <a:latin typeface="Tahoma"/>
                <a:cs typeface="Tahoma"/>
              </a:rPr>
              <a:t>	</a:t>
            </a:r>
            <a:r>
              <a:rPr sz="800" spc="40" dirty="0">
                <a:solidFill>
                  <a:srgbClr val="666666"/>
                </a:solidFill>
                <a:latin typeface="Tahoma"/>
                <a:cs typeface="Tahoma"/>
              </a:rPr>
              <a:t>1</a:t>
            </a:r>
            <a:r>
              <a:rPr sz="800" spc="20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4312649" y="4910735"/>
            <a:ext cx="13716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00" spc="40" dirty="0">
                <a:solidFill>
                  <a:srgbClr val="666666"/>
                </a:solidFill>
                <a:latin typeface="Tahoma"/>
                <a:cs typeface="Tahoma"/>
              </a:rPr>
              <a:t>5</a:t>
            </a:r>
            <a:r>
              <a:rPr sz="800" spc="20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2972270" y="4910735"/>
            <a:ext cx="104076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10"/>
              </a:spcBef>
              <a:tabLst>
                <a:tab pos="465455" algn="l"/>
                <a:tab pos="902969" algn="l"/>
              </a:tabLst>
            </a:pPr>
            <a:r>
              <a:rPr sz="800" spc="40" dirty="0">
                <a:solidFill>
                  <a:srgbClr val="666666"/>
                </a:solidFill>
                <a:latin typeface="Tahoma"/>
                <a:cs typeface="Tahoma"/>
              </a:rPr>
              <a:t>2</a:t>
            </a:r>
            <a:r>
              <a:rPr sz="800" spc="20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r>
              <a:rPr sz="800" dirty="0">
                <a:solidFill>
                  <a:srgbClr val="666666"/>
                </a:solidFill>
                <a:latin typeface="Tahoma"/>
                <a:cs typeface="Tahoma"/>
              </a:rPr>
              <a:t>	</a:t>
            </a:r>
            <a:r>
              <a:rPr sz="800" spc="40" dirty="0">
                <a:solidFill>
                  <a:srgbClr val="666666"/>
                </a:solidFill>
                <a:latin typeface="Tahoma"/>
                <a:cs typeface="Tahoma"/>
              </a:rPr>
              <a:t>3</a:t>
            </a:r>
            <a:r>
              <a:rPr sz="800" spc="20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r>
              <a:rPr sz="800" dirty="0">
                <a:solidFill>
                  <a:srgbClr val="666666"/>
                </a:solidFill>
                <a:latin typeface="Tahoma"/>
                <a:cs typeface="Tahoma"/>
              </a:rPr>
              <a:t>	</a:t>
            </a:r>
            <a:r>
              <a:rPr sz="800" spc="40" dirty="0">
                <a:solidFill>
                  <a:srgbClr val="666666"/>
                </a:solidFill>
                <a:latin typeface="Tahoma"/>
                <a:cs typeface="Tahoma"/>
              </a:rPr>
              <a:t>4</a:t>
            </a:r>
            <a:r>
              <a:rPr sz="800" spc="20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r>
              <a:rPr sz="800" spc="135" dirty="0">
                <a:solidFill>
                  <a:srgbClr val="333333"/>
                </a:solidFill>
                <a:latin typeface="Lucida Sans Unicode"/>
                <a:cs typeface="Lucida Sans Unicode"/>
              </a:rPr>
              <a:t>J</a:t>
            </a:r>
            <a:r>
              <a:rPr sz="80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800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b</a:t>
            </a:r>
            <a:r>
              <a:rPr sz="800" spc="-8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800" spc="45" dirty="0">
                <a:solidFill>
                  <a:srgbClr val="333333"/>
                </a:solidFill>
                <a:latin typeface="Lucida Sans Unicode"/>
                <a:cs typeface="Lucida Sans Unicode"/>
              </a:rPr>
              <a:t>S</a:t>
            </a:r>
            <a:r>
              <a:rPr sz="800" spc="10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800" spc="45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r>
              <a:rPr sz="800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80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s</a:t>
            </a:r>
            <a:r>
              <a:rPr sz="800" spc="20" dirty="0">
                <a:solidFill>
                  <a:srgbClr val="333333"/>
                </a:solidFill>
                <a:latin typeface="Lucida Sans Unicode"/>
                <a:cs typeface="Lucida Sans Unicode"/>
              </a:rPr>
              <a:t>f</a:t>
            </a:r>
            <a:r>
              <a:rPr sz="800" spc="10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80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c</a:t>
            </a:r>
            <a:r>
              <a:rPr sz="800" spc="45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r>
              <a:rPr sz="800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80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800" spc="-20" dirty="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820615" y="3564863"/>
            <a:ext cx="1329690" cy="11950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0"/>
              </a:spcBef>
            </a:pPr>
            <a:r>
              <a:rPr sz="800" spc="135" dirty="0">
                <a:solidFill>
                  <a:srgbClr val="333333"/>
                </a:solidFill>
                <a:latin typeface="Lucida Sans Unicode"/>
                <a:cs typeface="Lucida Sans Unicode"/>
              </a:rPr>
              <a:t>J</a:t>
            </a:r>
            <a:r>
              <a:rPr sz="80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800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b</a:t>
            </a:r>
            <a:r>
              <a:rPr sz="800" spc="-8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800" spc="25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80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800" dirty="0">
                <a:solidFill>
                  <a:srgbClr val="333333"/>
                </a:solidFill>
                <a:latin typeface="Lucida Sans Unicode"/>
                <a:cs typeface="Lucida Sans Unicode"/>
              </a:rPr>
              <a:t>le</a:t>
            </a:r>
            <a:endParaRPr sz="800">
              <a:latin typeface="Lucida Sans Unicode"/>
              <a:cs typeface="Lucida Sans Unicode"/>
            </a:endParaRPr>
          </a:p>
          <a:p>
            <a:pPr marR="5080" algn="r">
              <a:lnSpc>
                <a:spcPts val="950"/>
              </a:lnSpc>
              <a:spcBef>
                <a:spcPts val="50"/>
              </a:spcBef>
            </a:pPr>
            <a:r>
              <a:rPr sz="800" spc="30" dirty="0">
                <a:solidFill>
                  <a:srgbClr val="666666"/>
                </a:solidFill>
                <a:latin typeface="Tahoma"/>
                <a:cs typeface="Tahoma"/>
              </a:rPr>
              <a:t>H</a:t>
            </a:r>
            <a:r>
              <a:rPr sz="800" spc="2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800" spc="35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800" spc="50" dirty="0">
                <a:solidFill>
                  <a:srgbClr val="666666"/>
                </a:solidFill>
                <a:latin typeface="Tahoma"/>
                <a:cs typeface="Tahoma"/>
              </a:rPr>
              <a:t>l</a:t>
            </a:r>
            <a:r>
              <a:rPr sz="800" spc="80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800" spc="25" dirty="0">
                <a:solidFill>
                  <a:srgbClr val="666666"/>
                </a:solidFill>
                <a:latin typeface="Tahoma"/>
                <a:cs typeface="Tahoma"/>
              </a:rPr>
              <a:t>h</a:t>
            </a:r>
            <a:r>
              <a:rPr sz="800" spc="10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800" spc="35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800" spc="55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800" spc="2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800" spc="-8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800" spc="35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800" spc="2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800" spc="30" dirty="0">
                <a:solidFill>
                  <a:srgbClr val="666666"/>
                </a:solidFill>
                <a:latin typeface="Tahoma"/>
                <a:cs typeface="Tahoma"/>
              </a:rPr>
              <a:t>p</a:t>
            </a:r>
            <a:r>
              <a:rPr sz="800" spc="55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800" spc="2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800" spc="50" dirty="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r>
              <a:rPr sz="800" spc="2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800" spc="25" dirty="0">
                <a:solidFill>
                  <a:srgbClr val="666666"/>
                </a:solidFill>
                <a:latin typeface="Tahoma"/>
                <a:cs typeface="Tahoma"/>
              </a:rPr>
              <a:t>n</a:t>
            </a:r>
            <a:r>
              <a:rPr sz="800" spc="80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800" spc="35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800" spc="80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800" spc="50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800" spc="30" dirty="0">
                <a:solidFill>
                  <a:srgbClr val="666666"/>
                </a:solidFill>
                <a:latin typeface="Tahoma"/>
                <a:cs typeface="Tahoma"/>
              </a:rPr>
              <a:t>v</a:t>
            </a:r>
            <a:r>
              <a:rPr sz="800" spc="2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endParaRPr sz="800">
              <a:latin typeface="Tahoma"/>
              <a:cs typeface="Tahoma"/>
            </a:endParaRPr>
          </a:p>
          <a:p>
            <a:pPr marL="241300" marR="5080" indent="208279" algn="r">
              <a:lnSpc>
                <a:spcPts val="880"/>
              </a:lnSpc>
              <a:spcBef>
                <a:spcPts val="90"/>
              </a:spcBef>
            </a:pPr>
            <a:r>
              <a:rPr sz="800" spc="30" dirty="0">
                <a:solidFill>
                  <a:srgbClr val="666666"/>
                </a:solidFill>
                <a:latin typeface="Tahoma"/>
                <a:cs typeface="Tahoma"/>
              </a:rPr>
              <a:t>H</a:t>
            </a:r>
            <a:r>
              <a:rPr sz="800" spc="25" dirty="0">
                <a:solidFill>
                  <a:srgbClr val="666666"/>
                </a:solidFill>
                <a:latin typeface="Tahoma"/>
                <a:cs typeface="Tahoma"/>
              </a:rPr>
              <a:t>u</a:t>
            </a:r>
            <a:r>
              <a:rPr sz="800" spc="35" dirty="0">
                <a:solidFill>
                  <a:srgbClr val="666666"/>
                </a:solidFill>
                <a:latin typeface="Tahoma"/>
                <a:cs typeface="Tahoma"/>
              </a:rPr>
              <a:t>ma</a:t>
            </a:r>
            <a:r>
              <a:rPr sz="800" spc="30" dirty="0">
                <a:solidFill>
                  <a:srgbClr val="666666"/>
                </a:solidFill>
                <a:latin typeface="Tahoma"/>
                <a:cs typeface="Tahoma"/>
              </a:rPr>
              <a:t>n</a:t>
            </a:r>
            <a:r>
              <a:rPr sz="800" spc="-8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800" spc="35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800" spc="2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800" spc="50" dirty="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r>
              <a:rPr sz="800" spc="30" dirty="0">
                <a:solidFill>
                  <a:srgbClr val="666666"/>
                </a:solidFill>
                <a:latin typeface="Tahoma"/>
                <a:cs typeface="Tahoma"/>
              </a:rPr>
              <a:t>o</a:t>
            </a:r>
            <a:r>
              <a:rPr sz="800" spc="25" dirty="0">
                <a:solidFill>
                  <a:srgbClr val="666666"/>
                </a:solidFill>
                <a:latin typeface="Tahoma"/>
                <a:cs typeface="Tahoma"/>
              </a:rPr>
              <a:t>u</a:t>
            </a:r>
            <a:r>
              <a:rPr sz="800" spc="55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800" spc="10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800" spc="2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800" spc="40" dirty="0">
                <a:solidFill>
                  <a:srgbClr val="666666"/>
                </a:solidFill>
                <a:latin typeface="Tahoma"/>
                <a:cs typeface="Tahoma"/>
              </a:rPr>
              <a:t>s  </a:t>
            </a:r>
            <a:r>
              <a:rPr sz="800" dirty="0">
                <a:solidFill>
                  <a:srgbClr val="666666"/>
                </a:solidFill>
                <a:latin typeface="Tahoma"/>
                <a:cs typeface="Tahoma"/>
              </a:rPr>
              <a:t>L</a:t>
            </a:r>
            <a:r>
              <a:rPr sz="800" spc="35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800" spc="30" dirty="0">
                <a:solidFill>
                  <a:srgbClr val="666666"/>
                </a:solidFill>
                <a:latin typeface="Tahoma"/>
                <a:cs typeface="Tahoma"/>
              </a:rPr>
              <a:t>bo</a:t>
            </a:r>
            <a:r>
              <a:rPr sz="800" spc="55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800" spc="35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800" spc="80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800" spc="30" dirty="0">
                <a:solidFill>
                  <a:srgbClr val="666666"/>
                </a:solidFill>
                <a:latin typeface="Tahoma"/>
                <a:cs typeface="Tahoma"/>
              </a:rPr>
              <a:t>o</a:t>
            </a:r>
            <a:r>
              <a:rPr sz="800" spc="55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800" spc="40" dirty="0">
                <a:solidFill>
                  <a:srgbClr val="666666"/>
                </a:solidFill>
                <a:latin typeface="Tahoma"/>
                <a:cs typeface="Tahoma"/>
              </a:rPr>
              <a:t>y</a:t>
            </a:r>
            <a:r>
              <a:rPr sz="800" spc="-8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800" spc="2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800" spc="10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800" spc="25" dirty="0">
                <a:solidFill>
                  <a:srgbClr val="666666"/>
                </a:solidFill>
                <a:latin typeface="Tahoma"/>
                <a:cs typeface="Tahoma"/>
              </a:rPr>
              <a:t>hn</a:t>
            </a:r>
            <a:r>
              <a:rPr sz="800" spc="50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800" spc="10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800" spc="50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800" spc="35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800" spc="30" dirty="0">
                <a:solidFill>
                  <a:srgbClr val="666666"/>
                </a:solidFill>
                <a:latin typeface="Tahoma"/>
                <a:cs typeface="Tahoma"/>
              </a:rPr>
              <a:t>n</a:t>
            </a:r>
            <a:endParaRPr sz="800">
              <a:latin typeface="Tahoma"/>
              <a:cs typeface="Tahoma"/>
            </a:endParaRPr>
          </a:p>
          <a:p>
            <a:pPr marR="5080" algn="r">
              <a:lnSpc>
                <a:spcPts val="850"/>
              </a:lnSpc>
            </a:pPr>
            <a:r>
              <a:rPr sz="800" spc="45" dirty="0">
                <a:solidFill>
                  <a:srgbClr val="666666"/>
                </a:solidFill>
                <a:latin typeface="Tahoma"/>
                <a:cs typeface="Tahoma"/>
              </a:rPr>
              <a:t>Manager</a:t>
            </a:r>
            <a:endParaRPr sz="800">
              <a:latin typeface="Tahoma"/>
              <a:cs typeface="Tahoma"/>
            </a:endParaRPr>
          </a:p>
          <a:p>
            <a:pPr marL="287020" marR="5080" indent="-116839" algn="r">
              <a:lnSpc>
                <a:spcPct val="93200"/>
              </a:lnSpc>
              <a:spcBef>
                <a:spcPts val="55"/>
              </a:spcBef>
            </a:pPr>
            <a:r>
              <a:rPr sz="800" spc="114" dirty="0">
                <a:solidFill>
                  <a:srgbClr val="666666"/>
                </a:solidFill>
                <a:latin typeface="Tahoma"/>
                <a:cs typeface="Tahoma"/>
              </a:rPr>
              <a:t>M</a:t>
            </a:r>
            <a:r>
              <a:rPr sz="800" spc="35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800" spc="25" dirty="0">
                <a:solidFill>
                  <a:srgbClr val="666666"/>
                </a:solidFill>
                <a:latin typeface="Tahoma"/>
                <a:cs typeface="Tahoma"/>
              </a:rPr>
              <a:t>nu</a:t>
            </a:r>
            <a:r>
              <a:rPr sz="800" spc="55" dirty="0">
                <a:solidFill>
                  <a:srgbClr val="666666"/>
                </a:solidFill>
                <a:latin typeface="Tahoma"/>
                <a:cs typeface="Tahoma"/>
              </a:rPr>
              <a:t>f</a:t>
            </a:r>
            <a:r>
              <a:rPr sz="800" spc="35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800" spc="10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800" spc="80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800" spc="25" dirty="0">
                <a:solidFill>
                  <a:srgbClr val="666666"/>
                </a:solidFill>
                <a:latin typeface="Tahoma"/>
                <a:cs typeface="Tahoma"/>
              </a:rPr>
              <a:t>u</a:t>
            </a:r>
            <a:r>
              <a:rPr sz="800" spc="55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800" spc="50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800" spc="25" dirty="0">
                <a:solidFill>
                  <a:srgbClr val="666666"/>
                </a:solidFill>
                <a:latin typeface="Tahoma"/>
                <a:cs typeface="Tahoma"/>
              </a:rPr>
              <a:t>n</a:t>
            </a:r>
            <a:r>
              <a:rPr sz="800" spc="35" dirty="0">
                <a:solidFill>
                  <a:srgbClr val="666666"/>
                </a:solidFill>
                <a:latin typeface="Tahoma"/>
                <a:cs typeface="Tahoma"/>
              </a:rPr>
              <a:t>g</a:t>
            </a:r>
            <a:r>
              <a:rPr sz="800" spc="-8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800" spc="15" dirty="0">
                <a:solidFill>
                  <a:srgbClr val="666666"/>
                </a:solidFill>
                <a:latin typeface="Tahoma"/>
                <a:cs typeface="Tahoma"/>
              </a:rPr>
              <a:t>D</a:t>
            </a:r>
            <a:r>
              <a:rPr sz="800" spc="50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800" spc="55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800" spc="2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800" spc="10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800" spc="80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800" spc="30" dirty="0">
                <a:solidFill>
                  <a:srgbClr val="666666"/>
                </a:solidFill>
                <a:latin typeface="Tahoma"/>
                <a:cs typeface="Tahoma"/>
              </a:rPr>
              <a:t>o</a:t>
            </a:r>
            <a:r>
              <a:rPr sz="800" spc="50" dirty="0">
                <a:solidFill>
                  <a:srgbClr val="666666"/>
                </a:solidFill>
                <a:latin typeface="Tahoma"/>
                <a:cs typeface="Tahoma"/>
              </a:rPr>
              <a:t>r  </a:t>
            </a:r>
            <a:r>
              <a:rPr sz="800" spc="35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800" spc="2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800" spc="50" dirty="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r>
              <a:rPr sz="800" spc="2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800" spc="35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800" spc="55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800" spc="10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800" spc="30" dirty="0">
                <a:solidFill>
                  <a:srgbClr val="666666"/>
                </a:solidFill>
                <a:latin typeface="Tahoma"/>
                <a:cs typeface="Tahoma"/>
              </a:rPr>
              <a:t>h</a:t>
            </a:r>
            <a:r>
              <a:rPr sz="800" spc="-8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800" spc="15" dirty="0">
                <a:solidFill>
                  <a:srgbClr val="666666"/>
                </a:solidFill>
                <a:latin typeface="Tahoma"/>
                <a:cs typeface="Tahoma"/>
              </a:rPr>
              <a:t>D</a:t>
            </a:r>
            <a:r>
              <a:rPr sz="800" spc="50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800" spc="55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800" spc="2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800" spc="10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800" spc="80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800" spc="30" dirty="0">
                <a:solidFill>
                  <a:srgbClr val="666666"/>
                </a:solidFill>
                <a:latin typeface="Tahoma"/>
                <a:cs typeface="Tahoma"/>
              </a:rPr>
              <a:t>o</a:t>
            </a:r>
            <a:r>
              <a:rPr sz="800" spc="50" dirty="0">
                <a:solidFill>
                  <a:srgbClr val="666666"/>
                </a:solidFill>
                <a:latin typeface="Tahoma"/>
                <a:cs typeface="Tahoma"/>
              </a:rPr>
              <a:t>r  </a:t>
            </a:r>
            <a:r>
              <a:rPr sz="800" spc="35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800" spc="2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800" spc="50" dirty="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r>
              <a:rPr sz="800" spc="2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800" spc="35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800" spc="55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800" spc="10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800" spc="30" dirty="0">
                <a:solidFill>
                  <a:srgbClr val="666666"/>
                </a:solidFill>
                <a:latin typeface="Tahoma"/>
                <a:cs typeface="Tahoma"/>
              </a:rPr>
              <a:t>h</a:t>
            </a:r>
            <a:r>
              <a:rPr sz="800" spc="-8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800" spc="30" dirty="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r>
              <a:rPr sz="800" spc="10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800" spc="50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800" spc="2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800" spc="25" dirty="0">
                <a:solidFill>
                  <a:srgbClr val="666666"/>
                </a:solidFill>
                <a:latin typeface="Tahoma"/>
                <a:cs typeface="Tahoma"/>
              </a:rPr>
              <a:t>n</a:t>
            </a:r>
            <a:r>
              <a:rPr sz="800" spc="80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800" spc="50" dirty="0">
                <a:solidFill>
                  <a:srgbClr val="666666"/>
                </a:solidFill>
                <a:latin typeface="Tahoma"/>
                <a:cs typeface="Tahoma"/>
              </a:rPr>
              <a:t>is</a:t>
            </a:r>
            <a:r>
              <a:rPr sz="800" spc="80" dirty="0">
                <a:solidFill>
                  <a:srgbClr val="666666"/>
                </a:solidFill>
                <a:latin typeface="Tahoma"/>
                <a:cs typeface="Tahoma"/>
              </a:rPr>
              <a:t>t  </a:t>
            </a:r>
            <a:r>
              <a:rPr sz="800" spc="30" dirty="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r>
              <a:rPr sz="800" spc="35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800" spc="50" dirty="0">
                <a:solidFill>
                  <a:srgbClr val="666666"/>
                </a:solidFill>
                <a:latin typeface="Tahoma"/>
                <a:cs typeface="Tahoma"/>
              </a:rPr>
              <a:t>l</a:t>
            </a:r>
            <a:r>
              <a:rPr sz="800" spc="2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800" spc="55" dirty="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r>
              <a:rPr sz="800" spc="-8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800" spc="3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800" spc="10" dirty="0">
                <a:solidFill>
                  <a:srgbClr val="666666"/>
                </a:solidFill>
                <a:latin typeface="Tahoma"/>
                <a:cs typeface="Tahoma"/>
              </a:rPr>
              <a:t>x</a:t>
            </a:r>
            <a:r>
              <a:rPr sz="800" spc="2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800" spc="10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800" spc="25" dirty="0">
                <a:solidFill>
                  <a:srgbClr val="666666"/>
                </a:solidFill>
                <a:latin typeface="Tahoma"/>
                <a:cs typeface="Tahoma"/>
              </a:rPr>
              <a:t>u</a:t>
            </a:r>
            <a:r>
              <a:rPr sz="800" spc="80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800" spc="50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800" spc="30" dirty="0">
                <a:solidFill>
                  <a:srgbClr val="666666"/>
                </a:solidFill>
                <a:latin typeface="Tahoma"/>
                <a:cs typeface="Tahoma"/>
              </a:rPr>
              <a:t>v</a:t>
            </a:r>
            <a:r>
              <a:rPr sz="800" spc="20" dirty="0">
                <a:solidFill>
                  <a:srgbClr val="666666"/>
                </a:solidFill>
                <a:latin typeface="Tahoma"/>
                <a:cs typeface="Tahoma"/>
              </a:rPr>
              <a:t>e  </a:t>
            </a:r>
            <a:r>
              <a:rPr sz="800" spc="30" dirty="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r>
              <a:rPr sz="800" spc="35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800" spc="50" dirty="0">
                <a:solidFill>
                  <a:srgbClr val="666666"/>
                </a:solidFill>
                <a:latin typeface="Tahoma"/>
                <a:cs typeface="Tahoma"/>
              </a:rPr>
              <a:t>l</a:t>
            </a:r>
            <a:r>
              <a:rPr sz="800" spc="2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800" spc="55" dirty="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r>
              <a:rPr sz="800" spc="-8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800" spc="35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800" spc="2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800" spc="30" dirty="0">
                <a:solidFill>
                  <a:srgbClr val="666666"/>
                </a:solidFill>
                <a:latin typeface="Tahoma"/>
                <a:cs typeface="Tahoma"/>
              </a:rPr>
              <a:t>p</a:t>
            </a:r>
            <a:r>
              <a:rPr sz="800" spc="55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800" spc="2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800" spc="50" dirty="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r>
              <a:rPr sz="800" spc="2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800" spc="25" dirty="0">
                <a:solidFill>
                  <a:srgbClr val="666666"/>
                </a:solidFill>
                <a:latin typeface="Tahoma"/>
                <a:cs typeface="Tahoma"/>
              </a:rPr>
              <a:t>n</a:t>
            </a:r>
            <a:r>
              <a:rPr sz="800" spc="80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800" spc="35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800" spc="80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800" spc="50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800" spc="30" dirty="0">
                <a:solidFill>
                  <a:srgbClr val="666666"/>
                </a:solidFill>
                <a:latin typeface="Tahoma"/>
                <a:cs typeface="Tahoma"/>
              </a:rPr>
              <a:t>v</a:t>
            </a:r>
            <a:r>
              <a:rPr sz="800" spc="2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808669" y="4741271"/>
            <a:ext cx="1358900" cy="109855"/>
          </a:xfrm>
          <a:prstGeom prst="rect">
            <a:avLst/>
          </a:prstGeom>
          <a:solidFill>
            <a:srgbClr val="F1F5F6"/>
          </a:solidFill>
        </p:spPr>
        <p:txBody>
          <a:bodyPr vert="horz" wrap="square" lIns="0" tIns="0" rIns="0" bIns="0" rtlCol="0">
            <a:spAutoFit/>
          </a:bodyPr>
          <a:lstStyle/>
          <a:p>
            <a:pPr marL="757555">
              <a:lnSpc>
                <a:spcPts val="860"/>
              </a:lnSpc>
            </a:pPr>
            <a:r>
              <a:rPr sz="800" spc="25" dirty="0">
                <a:solidFill>
                  <a:srgbClr val="666666"/>
                </a:solidFill>
                <a:latin typeface="Tahoma"/>
                <a:cs typeface="Tahoma"/>
              </a:rPr>
              <a:t>G</a:t>
            </a:r>
            <a:r>
              <a:rPr sz="800" spc="55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800" spc="35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800" spc="25" dirty="0">
                <a:solidFill>
                  <a:srgbClr val="666666"/>
                </a:solidFill>
                <a:latin typeface="Tahoma"/>
                <a:cs typeface="Tahoma"/>
              </a:rPr>
              <a:t>n</a:t>
            </a:r>
            <a:r>
              <a:rPr sz="800" spc="40" dirty="0">
                <a:solidFill>
                  <a:srgbClr val="666666"/>
                </a:solidFill>
                <a:latin typeface="Tahoma"/>
                <a:cs typeface="Tahoma"/>
              </a:rPr>
              <a:t>d</a:t>
            </a:r>
            <a:r>
              <a:rPr sz="800" spc="-8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800" spc="30" dirty="0">
                <a:solidFill>
                  <a:srgbClr val="666666"/>
                </a:solidFill>
                <a:latin typeface="Tahoma"/>
                <a:cs typeface="Tahoma"/>
              </a:rPr>
              <a:t>o</a:t>
            </a:r>
            <a:r>
              <a:rPr sz="800" spc="80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800" spc="35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800" spc="55" dirty="0">
                <a:solidFill>
                  <a:srgbClr val="666666"/>
                </a:solidFill>
                <a:latin typeface="Tahoma"/>
                <a:cs typeface="Tahoma"/>
              </a:rPr>
              <a:t>l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172" name="object 172"/>
          <p:cNvGrpSpPr/>
          <p:nvPr/>
        </p:nvGrpSpPr>
        <p:grpSpPr>
          <a:xfrm>
            <a:off x="804224" y="3701705"/>
            <a:ext cx="3750945" cy="1157605"/>
            <a:chOff x="804224" y="3701705"/>
            <a:chExt cx="3750945" cy="1157605"/>
          </a:xfrm>
        </p:grpSpPr>
        <p:sp>
          <p:nvSpPr>
            <p:cNvPr id="173" name="object 173"/>
            <p:cNvSpPr/>
            <p:nvPr/>
          </p:nvSpPr>
          <p:spPr>
            <a:xfrm>
              <a:off x="808669" y="4743414"/>
              <a:ext cx="1371600" cy="111760"/>
            </a:xfrm>
            <a:custGeom>
              <a:avLst/>
              <a:gdLst/>
              <a:ahLst/>
              <a:cxnLst/>
              <a:rect l="l" t="t" r="r" b="b"/>
              <a:pathLst>
                <a:path w="1371600" h="111760">
                  <a:moveTo>
                    <a:pt x="1371588" y="0"/>
                  </a:moveTo>
                  <a:lnTo>
                    <a:pt x="0" y="0"/>
                  </a:lnTo>
                </a:path>
                <a:path w="1371600" h="111760">
                  <a:moveTo>
                    <a:pt x="1371588" y="111441"/>
                  </a:moveTo>
                  <a:lnTo>
                    <a:pt x="0" y="111441"/>
                  </a:lnTo>
                </a:path>
              </a:pathLst>
            </a:custGeom>
            <a:ln w="8572">
              <a:solidFill>
                <a:srgbClr val="D6D6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2180258" y="4743414"/>
              <a:ext cx="2366010" cy="0"/>
            </a:xfrm>
            <a:custGeom>
              <a:avLst/>
              <a:gdLst/>
              <a:ahLst/>
              <a:cxnLst/>
              <a:rect l="l" t="t" r="r" b="b"/>
              <a:pathLst>
                <a:path w="2366010">
                  <a:moveTo>
                    <a:pt x="0" y="0"/>
                  </a:moveTo>
                  <a:lnTo>
                    <a:pt x="2365990" y="0"/>
                  </a:lnTo>
                </a:path>
              </a:pathLst>
            </a:custGeom>
            <a:ln w="8572">
              <a:solidFill>
                <a:srgbClr val="D6D6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2180258" y="3826164"/>
              <a:ext cx="2366010" cy="908685"/>
            </a:xfrm>
            <a:custGeom>
              <a:avLst/>
              <a:gdLst/>
              <a:ahLst/>
              <a:cxnLst/>
              <a:rect l="l" t="t" r="r" b="b"/>
              <a:pathLst>
                <a:path w="2366010" h="908685">
                  <a:moveTo>
                    <a:pt x="0" y="0"/>
                  </a:moveTo>
                  <a:lnTo>
                    <a:pt x="2365990" y="0"/>
                  </a:lnTo>
                </a:path>
                <a:path w="2366010" h="908685">
                  <a:moveTo>
                    <a:pt x="0" y="111441"/>
                  </a:moveTo>
                  <a:lnTo>
                    <a:pt x="2365990" y="111441"/>
                  </a:lnTo>
                </a:path>
                <a:path w="2366010" h="908685">
                  <a:moveTo>
                    <a:pt x="0" y="222883"/>
                  </a:moveTo>
                  <a:lnTo>
                    <a:pt x="2365990" y="222883"/>
                  </a:lnTo>
                </a:path>
                <a:path w="2366010" h="908685">
                  <a:moveTo>
                    <a:pt x="0" y="342897"/>
                  </a:moveTo>
                  <a:lnTo>
                    <a:pt x="2365990" y="342897"/>
                  </a:lnTo>
                </a:path>
                <a:path w="2366010" h="908685">
                  <a:moveTo>
                    <a:pt x="0" y="454338"/>
                  </a:moveTo>
                  <a:lnTo>
                    <a:pt x="2365990" y="454338"/>
                  </a:lnTo>
                </a:path>
                <a:path w="2366010" h="908685">
                  <a:moveTo>
                    <a:pt x="0" y="565780"/>
                  </a:moveTo>
                  <a:lnTo>
                    <a:pt x="2365990" y="565780"/>
                  </a:lnTo>
                </a:path>
                <a:path w="2366010" h="908685">
                  <a:moveTo>
                    <a:pt x="0" y="685794"/>
                  </a:moveTo>
                  <a:lnTo>
                    <a:pt x="2365990" y="685794"/>
                  </a:lnTo>
                </a:path>
                <a:path w="2366010" h="908685">
                  <a:moveTo>
                    <a:pt x="0" y="797235"/>
                  </a:moveTo>
                  <a:lnTo>
                    <a:pt x="2365990" y="797235"/>
                  </a:lnTo>
                </a:path>
                <a:path w="2366010" h="908685">
                  <a:moveTo>
                    <a:pt x="0" y="908677"/>
                  </a:moveTo>
                  <a:lnTo>
                    <a:pt x="2365990" y="908677"/>
                  </a:lnTo>
                </a:path>
              </a:pathLst>
            </a:custGeom>
            <a:ln w="17144">
              <a:solidFill>
                <a:srgbClr val="D2B2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2608879" y="3714722"/>
              <a:ext cx="1337310" cy="1127760"/>
            </a:xfrm>
            <a:custGeom>
              <a:avLst/>
              <a:gdLst/>
              <a:ahLst/>
              <a:cxnLst/>
              <a:rect l="l" t="t" r="r" b="b"/>
              <a:pathLst>
                <a:path w="1337310" h="1127760">
                  <a:moveTo>
                    <a:pt x="0" y="1127274"/>
                  </a:moveTo>
                  <a:lnTo>
                    <a:pt x="17144" y="1127274"/>
                  </a:lnTo>
                </a:path>
                <a:path w="1337310" h="1127760">
                  <a:moveTo>
                    <a:pt x="8572" y="0"/>
                  </a:moveTo>
                  <a:lnTo>
                    <a:pt x="8572" y="1037263"/>
                  </a:lnTo>
                </a:path>
                <a:path w="1337310" h="1127760">
                  <a:moveTo>
                    <a:pt x="445766" y="1127274"/>
                  </a:moveTo>
                  <a:lnTo>
                    <a:pt x="462911" y="1127274"/>
                  </a:lnTo>
                </a:path>
                <a:path w="1337310" h="1127760">
                  <a:moveTo>
                    <a:pt x="454338" y="0"/>
                  </a:moveTo>
                  <a:lnTo>
                    <a:pt x="454338" y="1037263"/>
                  </a:lnTo>
                </a:path>
                <a:path w="1337310" h="1127760">
                  <a:moveTo>
                    <a:pt x="882960" y="1127274"/>
                  </a:moveTo>
                  <a:lnTo>
                    <a:pt x="900105" y="1127274"/>
                  </a:lnTo>
                </a:path>
                <a:path w="1337310" h="1127760">
                  <a:moveTo>
                    <a:pt x="891532" y="0"/>
                  </a:moveTo>
                  <a:lnTo>
                    <a:pt x="891532" y="1037263"/>
                  </a:lnTo>
                </a:path>
                <a:path w="1337310" h="1127760">
                  <a:moveTo>
                    <a:pt x="1320154" y="1127274"/>
                  </a:moveTo>
                  <a:lnTo>
                    <a:pt x="1337298" y="1127274"/>
                  </a:lnTo>
                </a:path>
                <a:path w="1337310" h="1127760">
                  <a:moveTo>
                    <a:pt x="1328726" y="0"/>
                  </a:moveTo>
                  <a:lnTo>
                    <a:pt x="1328726" y="1037263"/>
                  </a:lnTo>
                </a:path>
              </a:pathLst>
            </a:custGeom>
            <a:ln w="8572">
              <a:solidFill>
                <a:srgbClr val="D2B2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374800" y="3714722"/>
              <a:ext cx="0" cy="1131570"/>
            </a:xfrm>
            <a:custGeom>
              <a:avLst/>
              <a:gdLst/>
              <a:ahLst/>
              <a:cxnLst/>
              <a:rect l="l" t="t" r="r" b="b"/>
              <a:pathLst>
                <a:path h="1131570">
                  <a:moveTo>
                    <a:pt x="0" y="1131560"/>
                  </a:moveTo>
                  <a:lnTo>
                    <a:pt x="0" y="0"/>
                  </a:lnTo>
                </a:path>
              </a:pathLst>
            </a:custGeom>
            <a:ln w="17144">
              <a:solidFill>
                <a:srgbClr val="D2B2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2180258" y="3714722"/>
              <a:ext cx="0" cy="1131570"/>
            </a:xfrm>
            <a:custGeom>
              <a:avLst/>
              <a:gdLst/>
              <a:ahLst/>
              <a:cxnLst/>
              <a:rect l="l" t="t" r="r" b="b"/>
              <a:pathLst>
                <a:path h="1131570">
                  <a:moveTo>
                    <a:pt x="0" y="1131560"/>
                  </a:moveTo>
                  <a:lnTo>
                    <a:pt x="0" y="0"/>
                  </a:lnTo>
                </a:path>
              </a:pathLst>
            </a:custGeom>
            <a:ln w="257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2180258" y="4751986"/>
              <a:ext cx="1765935" cy="85725"/>
            </a:xfrm>
            <a:custGeom>
              <a:avLst/>
              <a:gdLst/>
              <a:ahLst/>
              <a:cxnLst/>
              <a:rect l="l" t="t" r="r" b="b"/>
              <a:pathLst>
                <a:path w="1765935" h="85725">
                  <a:moveTo>
                    <a:pt x="1765920" y="85724"/>
                  </a:moveTo>
                  <a:lnTo>
                    <a:pt x="0" y="85724"/>
                  </a:lnTo>
                  <a:lnTo>
                    <a:pt x="0" y="0"/>
                  </a:lnTo>
                  <a:lnTo>
                    <a:pt x="1765920" y="0"/>
                  </a:lnTo>
                  <a:lnTo>
                    <a:pt x="1765920" y="8572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2180258" y="4640545"/>
              <a:ext cx="102870" cy="85725"/>
            </a:xfrm>
            <a:custGeom>
              <a:avLst/>
              <a:gdLst/>
              <a:ahLst/>
              <a:cxnLst/>
              <a:rect l="l" t="t" r="r" b="b"/>
              <a:pathLst>
                <a:path w="102869" h="85725">
                  <a:moveTo>
                    <a:pt x="102869" y="85724"/>
                  </a:moveTo>
                  <a:lnTo>
                    <a:pt x="0" y="85724"/>
                  </a:lnTo>
                  <a:lnTo>
                    <a:pt x="0" y="0"/>
                  </a:lnTo>
                  <a:lnTo>
                    <a:pt x="102869" y="0"/>
                  </a:lnTo>
                  <a:lnTo>
                    <a:pt x="102869" y="85724"/>
                  </a:lnTo>
                  <a:close/>
                </a:path>
              </a:pathLst>
            </a:custGeom>
            <a:solidFill>
              <a:srgbClr val="FDA9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180258" y="4529103"/>
              <a:ext cx="394335" cy="85725"/>
            </a:xfrm>
            <a:custGeom>
              <a:avLst/>
              <a:gdLst/>
              <a:ahLst/>
              <a:cxnLst/>
              <a:rect l="l" t="t" r="r" b="b"/>
              <a:pathLst>
                <a:path w="394335" h="85725">
                  <a:moveTo>
                    <a:pt x="394331" y="85724"/>
                  </a:moveTo>
                  <a:lnTo>
                    <a:pt x="0" y="85724"/>
                  </a:lnTo>
                  <a:lnTo>
                    <a:pt x="0" y="0"/>
                  </a:lnTo>
                  <a:lnTo>
                    <a:pt x="394331" y="0"/>
                  </a:lnTo>
                  <a:lnTo>
                    <a:pt x="394331" y="85724"/>
                  </a:lnTo>
                  <a:close/>
                </a:path>
              </a:pathLst>
            </a:custGeom>
            <a:solidFill>
              <a:srgbClr val="AD11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2180258" y="4409089"/>
              <a:ext cx="360045" cy="85725"/>
            </a:xfrm>
            <a:custGeom>
              <a:avLst/>
              <a:gdLst/>
              <a:ahLst/>
              <a:cxnLst/>
              <a:rect l="l" t="t" r="r" b="b"/>
              <a:pathLst>
                <a:path w="360044" h="85725">
                  <a:moveTo>
                    <a:pt x="360042" y="85724"/>
                  </a:moveTo>
                  <a:lnTo>
                    <a:pt x="0" y="85724"/>
                  </a:lnTo>
                  <a:lnTo>
                    <a:pt x="0" y="0"/>
                  </a:lnTo>
                  <a:lnTo>
                    <a:pt x="360042" y="0"/>
                  </a:lnTo>
                  <a:lnTo>
                    <a:pt x="360042" y="85724"/>
                  </a:lnTo>
                  <a:close/>
                </a:path>
              </a:pathLst>
            </a:custGeom>
            <a:solidFill>
              <a:srgbClr val="C51D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2180258" y="4297648"/>
              <a:ext cx="94615" cy="85725"/>
            </a:xfrm>
            <a:custGeom>
              <a:avLst/>
              <a:gdLst/>
              <a:ahLst/>
              <a:cxnLst/>
              <a:rect l="l" t="t" r="r" b="b"/>
              <a:pathLst>
                <a:path w="94614" h="85725">
                  <a:moveTo>
                    <a:pt x="94296" y="85724"/>
                  </a:moveTo>
                  <a:lnTo>
                    <a:pt x="0" y="85724"/>
                  </a:lnTo>
                  <a:lnTo>
                    <a:pt x="0" y="0"/>
                  </a:lnTo>
                  <a:lnTo>
                    <a:pt x="94296" y="0"/>
                  </a:lnTo>
                  <a:lnTo>
                    <a:pt x="94296" y="85724"/>
                  </a:lnTo>
                  <a:close/>
                </a:path>
              </a:pathLst>
            </a:custGeom>
            <a:solidFill>
              <a:srgbClr val="FDAB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180258" y="4186206"/>
              <a:ext cx="171450" cy="85725"/>
            </a:xfrm>
            <a:custGeom>
              <a:avLst/>
              <a:gdLst/>
              <a:ahLst/>
              <a:cxnLst/>
              <a:rect l="l" t="t" r="r" b="b"/>
              <a:pathLst>
                <a:path w="171450" h="85725">
                  <a:moveTo>
                    <a:pt x="171448" y="85724"/>
                  </a:moveTo>
                  <a:lnTo>
                    <a:pt x="0" y="85724"/>
                  </a:lnTo>
                  <a:lnTo>
                    <a:pt x="0" y="0"/>
                  </a:lnTo>
                  <a:lnTo>
                    <a:pt x="171448" y="0"/>
                  </a:lnTo>
                  <a:lnTo>
                    <a:pt x="171448" y="85724"/>
                  </a:lnTo>
                  <a:close/>
                </a:path>
              </a:pathLst>
            </a:custGeom>
            <a:solidFill>
              <a:srgbClr val="F881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2180258" y="4074764"/>
              <a:ext cx="120014" cy="85725"/>
            </a:xfrm>
            <a:custGeom>
              <a:avLst/>
              <a:gdLst/>
              <a:ahLst/>
              <a:cxnLst/>
              <a:rect l="l" t="t" r="r" b="b"/>
              <a:pathLst>
                <a:path w="120014" h="85725">
                  <a:moveTo>
                    <a:pt x="120014" y="85724"/>
                  </a:moveTo>
                  <a:lnTo>
                    <a:pt x="0" y="85724"/>
                  </a:lnTo>
                  <a:lnTo>
                    <a:pt x="0" y="0"/>
                  </a:lnTo>
                  <a:lnTo>
                    <a:pt x="120014" y="0"/>
                  </a:lnTo>
                  <a:lnTo>
                    <a:pt x="120014" y="85724"/>
                  </a:lnTo>
                  <a:close/>
                </a:path>
              </a:pathLst>
            </a:custGeom>
            <a:solidFill>
              <a:srgbClr val="FC9D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2180258" y="3954750"/>
              <a:ext cx="308610" cy="85725"/>
            </a:xfrm>
            <a:custGeom>
              <a:avLst/>
              <a:gdLst/>
              <a:ahLst/>
              <a:cxnLst/>
              <a:rect l="l" t="t" r="r" b="b"/>
              <a:pathLst>
                <a:path w="308610" h="85725">
                  <a:moveTo>
                    <a:pt x="308607" y="85724"/>
                  </a:moveTo>
                  <a:lnTo>
                    <a:pt x="0" y="85724"/>
                  </a:lnTo>
                  <a:lnTo>
                    <a:pt x="0" y="0"/>
                  </a:lnTo>
                  <a:lnTo>
                    <a:pt x="308607" y="0"/>
                  </a:lnTo>
                  <a:lnTo>
                    <a:pt x="308607" y="85724"/>
                  </a:lnTo>
                  <a:close/>
                </a:path>
              </a:pathLst>
            </a:custGeom>
            <a:solidFill>
              <a:srgbClr val="D82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2180258" y="3843309"/>
              <a:ext cx="60325" cy="85725"/>
            </a:xfrm>
            <a:custGeom>
              <a:avLst/>
              <a:gdLst/>
              <a:ahLst/>
              <a:cxnLst/>
              <a:rect l="l" t="t" r="r" b="b"/>
              <a:pathLst>
                <a:path w="60325" h="85725">
                  <a:moveTo>
                    <a:pt x="60007" y="85724"/>
                  </a:moveTo>
                  <a:lnTo>
                    <a:pt x="0" y="85724"/>
                  </a:lnTo>
                  <a:lnTo>
                    <a:pt x="0" y="0"/>
                  </a:lnTo>
                  <a:lnTo>
                    <a:pt x="60007" y="0"/>
                  </a:lnTo>
                  <a:lnTo>
                    <a:pt x="60007" y="85724"/>
                  </a:lnTo>
                  <a:close/>
                </a:path>
              </a:pathLst>
            </a:custGeom>
            <a:solidFill>
              <a:srgbClr val="FFBD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2180258" y="3731867"/>
              <a:ext cx="163195" cy="85725"/>
            </a:xfrm>
            <a:custGeom>
              <a:avLst/>
              <a:gdLst/>
              <a:ahLst/>
              <a:cxnLst/>
              <a:rect l="l" t="t" r="r" b="b"/>
              <a:pathLst>
                <a:path w="163194" h="85725">
                  <a:moveTo>
                    <a:pt x="162876" y="85724"/>
                  </a:moveTo>
                  <a:lnTo>
                    <a:pt x="0" y="85724"/>
                  </a:lnTo>
                  <a:lnTo>
                    <a:pt x="0" y="0"/>
                  </a:lnTo>
                  <a:lnTo>
                    <a:pt x="162876" y="0"/>
                  </a:lnTo>
                  <a:lnTo>
                    <a:pt x="162876" y="85724"/>
                  </a:lnTo>
                  <a:close/>
                </a:path>
              </a:pathLst>
            </a:custGeom>
            <a:solidFill>
              <a:srgbClr val="FA8B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9" name="object 189"/>
          <p:cNvSpPr txBox="1"/>
          <p:nvPr/>
        </p:nvSpPr>
        <p:spPr>
          <a:xfrm>
            <a:off x="3967768" y="4619272"/>
            <a:ext cx="46482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1</a:t>
            </a:r>
            <a:r>
              <a:rPr sz="1250" spc="-20" dirty="0">
                <a:solidFill>
                  <a:srgbClr val="333333"/>
                </a:solidFill>
                <a:latin typeface="Lucida Sans Unicode"/>
                <a:cs typeface="Lucida Sans Unicode"/>
              </a:rPr>
              <a:t>,</a:t>
            </a:r>
            <a:r>
              <a:rPr sz="125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47</a:t>
            </a:r>
            <a:r>
              <a:rPr sz="1250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0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2510455" y="3873471"/>
            <a:ext cx="31877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80" dirty="0">
                <a:latin typeface="Tahoma"/>
                <a:cs typeface="Tahoma"/>
              </a:rPr>
              <a:t>25</a:t>
            </a:r>
            <a:r>
              <a:rPr sz="1250" spc="85" dirty="0">
                <a:latin typeface="Tahoma"/>
                <a:cs typeface="Tahoma"/>
              </a:rPr>
              <a:t>9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2373296" y="4104926"/>
            <a:ext cx="31877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80" dirty="0">
                <a:latin typeface="Tahoma"/>
                <a:cs typeface="Tahoma"/>
              </a:rPr>
              <a:t>14</a:t>
            </a:r>
            <a:r>
              <a:rPr sz="1250" spc="85" dirty="0">
                <a:latin typeface="Tahoma"/>
                <a:cs typeface="Tahoma"/>
              </a:rPr>
              <a:t>5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2596179" y="4447824"/>
            <a:ext cx="31877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80" dirty="0">
                <a:latin typeface="Tahoma"/>
                <a:cs typeface="Tahoma"/>
              </a:rPr>
              <a:t>32</a:t>
            </a:r>
            <a:r>
              <a:rPr sz="1250" spc="85" dirty="0">
                <a:latin typeface="Tahoma"/>
                <a:cs typeface="Tahoma"/>
              </a:rPr>
              <a:t>6</a:t>
            </a:r>
            <a:endParaRPr sz="1250">
              <a:latin typeface="Tahoma"/>
              <a:cs typeface="Tahoma"/>
            </a:endParaRPr>
          </a:p>
        </p:txBody>
      </p:sp>
      <p:grpSp>
        <p:nvGrpSpPr>
          <p:cNvPr id="193" name="object 193"/>
          <p:cNvGrpSpPr/>
          <p:nvPr/>
        </p:nvGrpSpPr>
        <p:grpSpPr>
          <a:xfrm>
            <a:off x="2175972" y="3714722"/>
            <a:ext cx="2370455" cy="1144905"/>
            <a:chOff x="2175972" y="3714722"/>
            <a:chExt cx="2370455" cy="1144905"/>
          </a:xfrm>
        </p:grpSpPr>
        <p:sp>
          <p:nvSpPr>
            <p:cNvPr id="194" name="object 194"/>
            <p:cNvSpPr/>
            <p:nvPr/>
          </p:nvSpPr>
          <p:spPr>
            <a:xfrm>
              <a:off x="2180258" y="4854855"/>
              <a:ext cx="2366010" cy="0"/>
            </a:xfrm>
            <a:custGeom>
              <a:avLst/>
              <a:gdLst/>
              <a:ahLst/>
              <a:cxnLst/>
              <a:rect l="l" t="t" r="r" b="b"/>
              <a:pathLst>
                <a:path w="2366010">
                  <a:moveTo>
                    <a:pt x="0" y="0"/>
                  </a:moveTo>
                  <a:lnTo>
                    <a:pt x="2365990" y="0"/>
                  </a:lnTo>
                </a:path>
              </a:pathLst>
            </a:custGeom>
            <a:ln w="8572">
              <a:solidFill>
                <a:srgbClr val="D6D6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180258" y="3714722"/>
              <a:ext cx="2366010" cy="1140460"/>
            </a:xfrm>
            <a:custGeom>
              <a:avLst/>
              <a:gdLst/>
              <a:ahLst/>
              <a:cxnLst/>
              <a:rect l="l" t="t" r="r" b="b"/>
              <a:pathLst>
                <a:path w="2366010" h="1140460">
                  <a:moveTo>
                    <a:pt x="0" y="1140133"/>
                  </a:moveTo>
                  <a:lnTo>
                    <a:pt x="2365990" y="1140133"/>
                  </a:lnTo>
                </a:path>
                <a:path w="2366010" h="1140460">
                  <a:moveTo>
                    <a:pt x="0" y="0"/>
                  </a:moveTo>
                  <a:lnTo>
                    <a:pt x="0" y="1140133"/>
                  </a:lnTo>
                </a:path>
              </a:pathLst>
            </a:custGeom>
            <a:ln w="8572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6" name="object 196"/>
          <p:cNvSpPr txBox="1"/>
          <p:nvPr/>
        </p:nvSpPr>
        <p:spPr>
          <a:xfrm>
            <a:off x="830259" y="3230539"/>
            <a:ext cx="22040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80" dirty="0">
                <a:solidFill>
                  <a:srgbClr val="333333"/>
                </a:solidFill>
                <a:latin typeface="Tahoma"/>
                <a:cs typeface="Tahoma"/>
              </a:rPr>
              <a:t>J</a:t>
            </a:r>
            <a:r>
              <a:rPr sz="1350" spc="45" dirty="0">
                <a:solidFill>
                  <a:srgbClr val="333333"/>
                </a:solidFill>
                <a:latin typeface="Tahoma"/>
                <a:cs typeface="Tahoma"/>
              </a:rPr>
              <a:t>o</a:t>
            </a:r>
            <a:r>
              <a:rPr sz="1350" spc="50" dirty="0">
                <a:solidFill>
                  <a:srgbClr val="333333"/>
                </a:solidFill>
                <a:latin typeface="Tahoma"/>
                <a:cs typeface="Tahoma"/>
              </a:rPr>
              <a:t>b</a:t>
            </a:r>
            <a:r>
              <a:rPr sz="1350" spc="-13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350" spc="40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r>
              <a:rPr sz="1350" spc="55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1350" spc="130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1350" spc="80" dirty="0">
                <a:solidFill>
                  <a:srgbClr val="333333"/>
                </a:solidFill>
                <a:latin typeface="Tahoma"/>
                <a:cs typeface="Tahoma"/>
              </a:rPr>
              <a:t>i</a:t>
            </a:r>
            <a:r>
              <a:rPr sz="1350" spc="75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r>
              <a:rPr sz="1350" spc="95" dirty="0">
                <a:solidFill>
                  <a:srgbClr val="333333"/>
                </a:solidFill>
                <a:latin typeface="Tahoma"/>
                <a:cs typeface="Tahoma"/>
              </a:rPr>
              <a:t>f</a:t>
            </a:r>
            <a:r>
              <a:rPr sz="1350" spc="55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1350" spc="20" dirty="0">
                <a:solidFill>
                  <a:srgbClr val="333333"/>
                </a:solidFill>
                <a:latin typeface="Tahoma"/>
                <a:cs typeface="Tahoma"/>
              </a:rPr>
              <a:t>c</a:t>
            </a:r>
            <a:r>
              <a:rPr sz="1350" spc="130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1350" spc="80" dirty="0">
                <a:solidFill>
                  <a:srgbClr val="333333"/>
                </a:solidFill>
                <a:latin typeface="Tahoma"/>
                <a:cs typeface="Tahoma"/>
              </a:rPr>
              <a:t>i</a:t>
            </a:r>
            <a:r>
              <a:rPr sz="1350" spc="45" dirty="0">
                <a:solidFill>
                  <a:srgbClr val="333333"/>
                </a:solidFill>
                <a:latin typeface="Tahoma"/>
                <a:cs typeface="Tahoma"/>
              </a:rPr>
              <a:t>on</a:t>
            </a:r>
            <a:r>
              <a:rPr sz="1350" spc="-13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1350" spc="40" dirty="0">
                <a:solidFill>
                  <a:srgbClr val="333333"/>
                </a:solidFill>
                <a:latin typeface="Tahoma"/>
                <a:cs typeface="Tahoma"/>
              </a:rPr>
              <a:t>n</a:t>
            </a:r>
            <a:r>
              <a:rPr sz="1350" spc="55" dirty="0">
                <a:solidFill>
                  <a:srgbClr val="333333"/>
                </a:solidFill>
                <a:latin typeface="Tahoma"/>
                <a:cs typeface="Tahoma"/>
              </a:rPr>
              <a:t>d</a:t>
            </a:r>
            <a:r>
              <a:rPr sz="1350" spc="-13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350" spc="85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1350" spc="55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1350" spc="130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1350" spc="80" dirty="0">
                <a:solidFill>
                  <a:srgbClr val="333333"/>
                </a:solidFill>
                <a:latin typeface="Tahoma"/>
                <a:cs typeface="Tahoma"/>
              </a:rPr>
              <a:t>i</a:t>
            </a:r>
            <a:r>
              <a:rPr sz="1350" spc="40" dirty="0">
                <a:solidFill>
                  <a:srgbClr val="333333"/>
                </a:solidFill>
                <a:latin typeface="Tahoma"/>
                <a:cs typeface="Tahoma"/>
              </a:rPr>
              <a:t>n</a:t>
            </a:r>
            <a:r>
              <a:rPr sz="1350" spc="50" dirty="0">
                <a:solidFill>
                  <a:srgbClr val="333333"/>
                </a:solidFill>
                <a:latin typeface="Tahoma"/>
                <a:cs typeface="Tahoma"/>
              </a:rPr>
              <a:t>g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197" name="object 197"/>
          <p:cNvGrpSpPr/>
          <p:nvPr/>
        </p:nvGrpSpPr>
        <p:grpSpPr>
          <a:xfrm>
            <a:off x="5497788" y="3689005"/>
            <a:ext cx="2854960" cy="1320165"/>
            <a:chOff x="5497788" y="3689005"/>
            <a:chExt cx="2854960" cy="1320165"/>
          </a:xfrm>
        </p:grpSpPr>
        <p:sp>
          <p:nvSpPr>
            <p:cNvPr id="198" name="object 198"/>
            <p:cNvSpPr/>
            <p:nvPr/>
          </p:nvSpPr>
          <p:spPr>
            <a:xfrm>
              <a:off x="5497788" y="3689005"/>
              <a:ext cx="2854960" cy="1320165"/>
            </a:xfrm>
            <a:custGeom>
              <a:avLst/>
              <a:gdLst/>
              <a:ahLst/>
              <a:cxnLst/>
              <a:rect l="l" t="t" r="r" b="b"/>
              <a:pathLst>
                <a:path w="2854959" h="1320164">
                  <a:moveTo>
                    <a:pt x="2854618" y="1320154"/>
                  </a:moveTo>
                  <a:lnTo>
                    <a:pt x="0" y="1320154"/>
                  </a:lnTo>
                  <a:lnTo>
                    <a:pt x="0" y="0"/>
                  </a:lnTo>
                  <a:lnTo>
                    <a:pt x="2854618" y="0"/>
                  </a:lnTo>
                  <a:lnTo>
                    <a:pt x="2854618" y="1320154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5497788" y="3689005"/>
              <a:ext cx="1028700" cy="222885"/>
            </a:xfrm>
            <a:custGeom>
              <a:avLst/>
              <a:gdLst/>
              <a:ahLst/>
              <a:cxnLst/>
              <a:rect l="l" t="t" r="r" b="b"/>
              <a:pathLst>
                <a:path w="1028700" h="222885">
                  <a:moveTo>
                    <a:pt x="1028691" y="222883"/>
                  </a:moveTo>
                  <a:lnTo>
                    <a:pt x="0" y="222883"/>
                  </a:lnTo>
                  <a:lnTo>
                    <a:pt x="0" y="0"/>
                  </a:lnTo>
                  <a:lnTo>
                    <a:pt x="1028691" y="0"/>
                  </a:lnTo>
                  <a:lnTo>
                    <a:pt x="1028691" y="222883"/>
                  </a:lnTo>
                  <a:close/>
                </a:path>
              </a:pathLst>
            </a:custGeom>
            <a:solidFill>
              <a:srgbClr val="8BC3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0" name="object 200"/>
          <p:cNvSpPr txBox="1"/>
          <p:nvPr/>
        </p:nvSpPr>
        <p:spPr>
          <a:xfrm>
            <a:off x="5604432" y="3727739"/>
            <a:ext cx="89217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30" dirty="0">
                <a:solidFill>
                  <a:srgbClr val="333333"/>
                </a:solidFill>
                <a:latin typeface="Tahoma"/>
                <a:cs typeface="Tahoma"/>
              </a:rPr>
              <a:t>H</a:t>
            </a:r>
            <a:r>
              <a:rPr sz="800" spc="25" dirty="0">
                <a:solidFill>
                  <a:srgbClr val="333333"/>
                </a:solidFill>
                <a:latin typeface="Tahoma"/>
                <a:cs typeface="Tahoma"/>
              </a:rPr>
              <a:t>u</a:t>
            </a:r>
            <a:r>
              <a:rPr sz="800" spc="35" dirty="0">
                <a:solidFill>
                  <a:srgbClr val="333333"/>
                </a:solidFill>
                <a:latin typeface="Tahoma"/>
                <a:cs typeface="Tahoma"/>
              </a:rPr>
              <a:t>ma</a:t>
            </a:r>
            <a:r>
              <a:rPr sz="800" spc="30" dirty="0">
                <a:solidFill>
                  <a:srgbClr val="333333"/>
                </a:solidFill>
                <a:latin typeface="Tahoma"/>
                <a:cs typeface="Tahoma"/>
              </a:rPr>
              <a:t>n</a:t>
            </a:r>
            <a:r>
              <a:rPr sz="800" spc="-8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800" spc="35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800" spc="20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800" spc="50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r>
              <a:rPr sz="800" spc="30" dirty="0">
                <a:solidFill>
                  <a:srgbClr val="333333"/>
                </a:solidFill>
                <a:latin typeface="Tahoma"/>
                <a:cs typeface="Tahoma"/>
              </a:rPr>
              <a:t>o</a:t>
            </a:r>
            <a:r>
              <a:rPr sz="800" spc="25" dirty="0">
                <a:solidFill>
                  <a:srgbClr val="333333"/>
                </a:solidFill>
                <a:latin typeface="Tahoma"/>
                <a:cs typeface="Tahoma"/>
              </a:rPr>
              <a:t>u</a:t>
            </a:r>
            <a:r>
              <a:rPr sz="800" spc="55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800" spc="10" dirty="0">
                <a:solidFill>
                  <a:srgbClr val="333333"/>
                </a:solidFill>
                <a:latin typeface="Tahoma"/>
                <a:cs typeface="Tahoma"/>
              </a:rPr>
              <a:t>c</a:t>
            </a:r>
            <a:r>
              <a:rPr sz="800" spc="20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800" spc="55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5646356" y="3942050"/>
            <a:ext cx="850265" cy="10318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0"/>
              </a:spcBef>
            </a:pPr>
            <a:r>
              <a:rPr sz="800" dirty="0">
                <a:solidFill>
                  <a:srgbClr val="666666"/>
                </a:solidFill>
                <a:latin typeface="Tahoma"/>
                <a:cs typeface="Tahoma"/>
              </a:rPr>
              <a:t>L</a:t>
            </a:r>
            <a:r>
              <a:rPr sz="800" spc="50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800" spc="55" dirty="0">
                <a:solidFill>
                  <a:srgbClr val="666666"/>
                </a:solidFill>
                <a:latin typeface="Tahoma"/>
                <a:cs typeface="Tahoma"/>
              </a:rPr>
              <a:t>f</a:t>
            </a:r>
            <a:r>
              <a:rPr sz="800" spc="2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800" spc="-8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800" spc="30" dirty="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r>
              <a:rPr sz="800" spc="10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800" spc="50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800" spc="2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800" spc="25" dirty="0">
                <a:solidFill>
                  <a:srgbClr val="666666"/>
                </a:solidFill>
                <a:latin typeface="Tahoma"/>
                <a:cs typeface="Tahoma"/>
              </a:rPr>
              <a:t>n</a:t>
            </a:r>
            <a:r>
              <a:rPr sz="800" spc="10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800" spc="2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800" spc="55" dirty="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endParaRPr sz="800">
              <a:latin typeface="Tahoma"/>
              <a:cs typeface="Tahoma"/>
            </a:endParaRPr>
          </a:p>
          <a:p>
            <a:pPr marL="457200" marR="5080" indent="-125730" algn="r">
              <a:lnSpc>
                <a:spcPct val="179300"/>
              </a:lnSpc>
              <a:spcBef>
                <a:spcPts val="30"/>
              </a:spcBef>
            </a:pPr>
            <a:r>
              <a:rPr sz="800" spc="114" dirty="0">
                <a:solidFill>
                  <a:srgbClr val="666666"/>
                </a:solidFill>
                <a:latin typeface="Tahoma"/>
                <a:cs typeface="Tahoma"/>
              </a:rPr>
              <a:t>M</a:t>
            </a:r>
            <a:r>
              <a:rPr sz="800" spc="35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800" spc="55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800" spc="30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r>
              <a:rPr sz="800" spc="2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800" spc="80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800" spc="50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800" spc="25" dirty="0">
                <a:solidFill>
                  <a:srgbClr val="666666"/>
                </a:solidFill>
                <a:latin typeface="Tahoma"/>
                <a:cs typeface="Tahoma"/>
              </a:rPr>
              <a:t>ng  </a:t>
            </a:r>
            <a:r>
              <a:rPr sz="800" spc="114" dirty="0">
                <a:solidFill>
                  <a:srgbClr val="666666"/>
                </a:solidFill>
                <a:latin typeface="Tahoma"/>
                <a:cs typeface="Tahoma"/>
              </a:rPr>
              <a:t>M</a:t>
            </a:r>
            <a:r>
              <a:rPr sz="800" spc="2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800" spc="35" dirty="0">
                <a:solidFill>
                  <a:srgbClr val="666666"/>
                </a:solidFill>
                <a:latin typeface="Tahoma"/>
                <a:cs typeface="Tahoma"/>
              </a:rPr>
              <a:t>d</a:t>
            </a:r>
            <a:r>
              <a:rPr sz="800" spc="50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800" spc="10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800" spc="35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800" spc="65" dirty="0">
                <a:solidFill>
                  <a:srgbClr val="666666"/>
                </a:solidFill>
                <a:latin typeface="Tahoma"/>
                <a:cs typeface="Tahoma"/>
              </a:rPr>
              <a:t>l  </a:t>
            </a:r>
            <a:r>
              <a:rPr sz="800" spc="40" dirty="0">
                <a:solidFill>
                  <a:srgbClr val="666666"/>
                </a:solidFill>
                <a:latin typeface="Tahoma"/>
                <a:cs typeface="Tahoma"/>
              </a:rPr>
              <a:t>Other</a:t>
            </a:r>
            <a:endParaRPr sz="8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795"/>
              </a:spcBef>
            </a:pPr>
            <a:r>
              <a:rPr sz="800" spc="-10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800" spc="2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800" spc="10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800" spc="25" dirty="0">
                <a:solidFill>
                  <a:srgbClr val="666666"/>
                </a:solidFill>
                <a:latin typeface="Tahoma"/>
                <a:cs typeface="Tahoma"/>
              </a:rPr>
              <a:t>hn</a:t>
            </a:r>
            <a:r>
              <a:rPr sz="800" spc="50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800" spc="10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800" spc="35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800" spc="55" dirty="0">
                <a:solidFill>
                  <a:srgbClr val="666666"/>
                </a:solidFill>
                <a:latin typeface="Tahoma"/>
                <a:cs typeface="Tahoma"/>
              </a:rPr>
              <a:t>l</a:t>
            </a:r>
            <a:r>
              <a:rPr sz="800" spc="-8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800" spc="15" dirty="0">
                <a:solidFill>
                  <a:srgbClr val="666666"/>
                </a:solidFill>
                <a:latin typeface="Tahoma"/>
                <a:cs typeface="Tahoma"/>
              </a:rPr>
              <a:t>D</a:t>
            </a:r>
            <a:r>
              <a:rPr sz="800" spc="2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800" spc="30" dirty="0">
                <a:solidFill>
                  <a:srgbClr val="666666"/>
                </a:solidFill>
                <a:latin typeface="Tahoma"/>
                <a:cs typeface="Tahoma"/>
              </a:rPr>
              <a:t>g</a:t>
            </a:r>
            <a:r>
              <a:rPr sz="800" spc="55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800" spc="2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800" spc="2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202" name="object 202"/>
          <p:cNvGrpSpPr/>
          <p:nvPr/>
        </p:nvGrpSpPr>
        <p:grpSpPr>
          <a:xfrm>
            <a:off x="6522034" y="3684560"/>
            <a:ext cx="1749425" cy="1320800"/>
            <a:chOff x="6522034" y="3684560"/>
            <a:chExt cx="1749425" cy="1320800"/>
          </a:xfrm>
        </p:grpSpPr>
        <p:sp>
          <p:nvSpPr>
            <p:cNvPr id="203" name="object 203"/>
            <p:cNvSpPr/>
            <p:nvPr/>
          </p:nvSpPr>
          <p:spPr>
            <a:xfrm>
              <a:off x="7100832" y="3689005"/>
              <a:ext cx="1148715" cy="1311910"/>
            </a:xfrm>
            <a:custGeom>
              <a:avLst/>
              <a:gdLst/>
              <a:ahLst/>
              <a:cxnLst/>
              <a:rect l="l" t="t" r="r" b="b"/>
              <a:pathLst>
                <a:path w="1148715" h="1311910">
                  <a:moveTo>
                    <a:pt x="0" y="848670"/>
                  </a:moveTo>
                  <a:lnTo>
                    <a:pt x="0" y="1311581"/>
                  </a:lnTo>
                </a:path>
                <a:path w="1148715" h="1311910">
                  <a:moveTo>
                    <a:pt x="0" y="411476"/>
                  </a:moveTo>
                  <a:lnTo>
                    <a:pt x="0" y="685794"/>
                  </a:lnTo>
                </a:path>
                <a:path w="1148715" h="1311910">
                  <a:moveTo>
                    <a:pt x="0" y="0"/>
                  </a:moveTo>
                  <a:lnTo>
                    <a:pt x="0" y="248600"/>
                  </a:lnTo>
                </a:path>
                <a:path w="1148715" h="1311910">
                  <a:moveTo>
                    <a:pt x="574352" y="848670"/>
                  </a:moveTo>
                  <a:lnTo>
                    <a:pt x="574352" y="1311581"/>
                  </a:lnTo>
                </a:path>
                <a:path w="1148715" h="1311910">
                  <a:moveTo>
                    <a:pt x="574352" y="411476"/>
                  </a:moveTo>
                  <a:lnTo>
                    <a:pt x="574352" y="685794"/>
                  </a:lnTo>
                </a:path>
                <a:path w="1148715" h="1311910">
                  <a:moveTo>
                    <a:pt x="574352" y="0"/>
                  </a:moveTo>
                  <a:lnTo>
                    <a:pt x="574352" y="248600"/>
                  </a:lnTo>
                </a:path>
                <a:path w="1148715" h="1311910">
                  <a:moveTo>
                    <a:pt x="1148705" y="411476"/>
                  </a:moveTo>
                  <a:lnTo>
                    <a:pt x="1148705" y="1311581"/>
                  </a:lnTo>
                </a:path>
                <a:path w="1148715" h="1311910">
                  <a:moveTo>
                    <a:pt x="1148705" y="0"/>
                  </a:moveTo>
                  <a:lnTo>
                    <a:pt x="1148705" y="248600"/>
                  </a:lnTo>
                </a:path>
              </a:pathLst>
            </a:custGeom>
            <a:ln w="8572">
              <a:solidFill>
                <a:srgbClr val="D2B2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6526479" y="3689005"/>
              <a:ext cx="0" cy="1311910"/>
            </a:xfrm>
            <a:custGeom>
              <a:avLst/>
              <a:gdLst/>
              <a:ahLst/>
              <a:cxnLst/>
              <a:rect l="l" t="t" r="r" b="b"/>
              <a:pathLst>
                <a:path h="1311910">
                  <a:moveTo>
                    <a:pt x="0" y="1311581"/>
                  </a:moveTo>
                  <a:lnTo>
                    <a:pt x="0" y="0"/>
                  </a:lnTo>
                </a:path>
              </a:pathLst>
            </a:custGeom>
            <a:ln w="8572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6526479" y="4820566"/>
              <a:ext cx="94615" cy="163195"/>
            </a:xfrm>
            <a:custGeom>
              <a:avLst/>
              <a:gdLst/>
              <a:ahLst/>
              <a:cxnLst/>
              <a:rect l="l" t="t" r="r" b="b"/>
              <a:pathLst>
                <a:path w="94615" h="163195">
                  <a:moveTo>
                    <a:pt x="94296" y="162876"/>
                  </a:moveTo>
                  <a:lnTo>
                    <a:pt x="0" y="162876"/>
                  </a:lnTo>
                  <a:lnTo>
                    <a:pt x="0" y="0"/>
                  </a:lnTo>
                  <a:lnTo>
                    <a:pt x="94296" y="0"/>
                  </a:lnTo>
                  <a:lnTo>
                    <a:pt x="94296" y="162876"/>
                  </a:lnTo>
                  <a:close/>
                </a:path>
              </a:pathLst>
            </a:custGeom>
            <a:solidFill>
              <a:srgbClr val="EBE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6526479" y="4820566"/>
              <a:ext cx="94615" cy="163195"/>
            </a:xfrm>
            <a:custGeom>
              <a:avLst/>
              <a:gdLst/>
              <a:ahLst/>
              <a:cxnLst/>
              <a:rect l="l" t="t" r="r" b="b"/>
              <a:pathLst>
                <a:path w="94615" h="163195">
                  <a:moveTo>
                    <a:pt x="0" y="0"/>
                  </a:moveTo>
                  <a:lnTo>
                    <a:pt x="94296" y="0"/>
                  </a:lnTo>
                  <a:lnTo>
                    <a:pt x="94296" y="162876"/>
                  </a:lnTo>
                  <a:lnTo>
                    <a:pt x="0" y="162876"/>
                  </a:lnTo>
                  <a:lnTo>
                    <a:pt x="0" y="0"/>
                  </a:lnTo>
                  <a:close/>
                </a:path>
              </a:pathLst>
            </a:custGeom>
            <a:ln w="8572">
              <a:solidFill>
                <a:srgbClr val="E3E3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6526479" y="4597683"/>
              <a:ext cx="34290" cy="163195"/>
            </a:xfrm>
            <a:custGeom>
              <a:avLst/>
              <a:gdLst/>
              <a:ahLst/>
              <a:cxnLst/>
              <a:rect l="l" t="t" r="r" b="b"/>
              <a:pathLst>
                <a:path w="34290" h="163195">
                  <a:moveTo>
                    <a:pt x="34289" y="162876"/>
                  </a:moveTo>
                  <a:lnTo>
                    <a:pt x="0" y="162876"/>
                  </a:lnTo>
                  <a:lnTo>
                    <a:pt x="0" y="0"/>
                  </a:lnTo>
                  <a:lnTo>
                    <a:pt x="34289" y="0"/>
                  </a:lnTo>
                  <a:lnTo>
                    <a:pt x="34289" y="162876"/>
                  </a:lnTo>
                  <a:close/>
                </a:path>
              </a:pathLst>
            </a:custGeom>
            <a:solidFill>
              <a:srgbClr val="EBE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6526479" y="4597683"/>
              <a:ext cx="34290" cy="163195"/>
            </a:xfrm>
            <a:custGeom>
              <a:avLst/>
              <a:gdLst/>
              <a:ahLst/>
              <a:cxnLst/>
              <a:rect l="l" t="t" r="r" b="b"/>
              <a:pathLst>
                <a:path w="34290" h="163195">
                  <a:moveTo>
                    <a:pt x="0" y="0"/>
                  </a:moveTo>
                  <a:lnTo>
                    <a:pt x="34289" y="0"/>
                  </a:lnTo>
                  <a:lnTo>
                    <a:pt x="34289" y="162876"/>
                  </a:lnTo>
                  <a:lnTo>
                    <a:pt x="0" y="162876"/>
                  </a:lnTo>
                  <a:lnTo>
                    <a:pt x="0" y="0"/>
                  </a:lnTo>
                  <a:close/>
                </a:path>
              </a:pathLst>
            </a:custGeom>
            <a:ln w="8572">
              <a:solidFill>
                <a:srgbClr val="E3E3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6526479" y="4374800"/>
              <a:ext cx="180340" cy="163195"/>
            </a:xfrm>
            <a:custGeom>
              <a:avLst/>
              <a:gdLst/>
              <a:ahLst/>
              <a:cxnLst/>
              <a:rect l="l" t="t" r="r" b="b"/>
              <a:pathLst>
                <a:path w="180340" h="163195">
                  <a:moveTo>
                    <a:pt x="180021" y="162876"/>
                  </a:moveTo>
                  <a:lnTo>
                    <a:pt x="0" y="162876"/>
                  </a:lnTo>
                  <a:lnTo>
                    <a:pt x="0" y="0"/>
                  </a:lnTo>
                  <a:lnTo>
                    <a:pt x="180021" y="0"/>
                  </a:lnTo>
                  <a:lnTo>
                    <a:pt x="180021" y="162876"/>
                  </a:lnTo>
                  <a:close/>
                </a:path>
              </a:pathLst>
            </a:custGeom>
            <a:solidFill>
              <a:srgbClr val="EBE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6526479" y="4374800"/>
              <a:ext cx="180340" cy="163195"/>
            </a:xfrm>
            <a:custGeom>
              <a:avLst/>
              <a:gdLst/>
              <a:ahLst/>
              <a:cxnLst/>
              <a:rect l="l" t="t" r="r" b="b"/>
              <a:pathLst>
                <a:path w="180340" h="163195">
                  <a:moveTo>
                    <a:pt x="0" y="0"/>
                  </a:moveTo>
                  <a:lnTo>
                    <a:pt x="180021" y="0"/>
                  </a:lnTo>
                  <a:lnTo>
                    <a:pt x="180021" y="162876"/>
                  </a:lnTo>
                  <a:lnTo>
                    <a:pt x="0" y="162876"/>
                  </a:lnTo>
                  <a:lnTo>
                    <a:pt x="0" y="0"/>
                  </a:lnTo>
                  <a:close/>
                </a:path>
              </a:pathLst>
            </a:custGeom>
            <a:ln w="8572">
              <a:solidFill>
                <a:srgbClr val="E3E3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6526479" y="4160489"/>
              <a:ext cx="102870" cy="163195"/>
            </a:xfrm>
            <a:custGeom>
              <a:avLst/>
              <a:gdLst/>
              <a:ahLst/>
              <a:cxnLst/>
              <a:rect l="l" t="t" r="r" b="b"/>
              <a:pathLst>
                <a:path w="102870" h="163195">
                  <a:moveTo>
                    <a:pt x="102869" y="162876"/>
                  </a:moveTo>
                  <a:lnTo>
                    <a:pt x="0" y="162876"/>
                  </a:lnTo>
                  <a:lnTo>
                    <a:pt x="0" y="0"/>
                  </a:lnTo>
                  <a:lnTo>
                    <a:pt x="102869" y="0"/>
                  </a:lnTo>
                  <a:lnTo>
                    <a:pt x="102869" y="162876"/>
                  </a:lnTo>
                  <a:close/>
                </a:path>
              </a:pathLst>
            </a:custGeom>
            <a:solidFill>
              <a:srgbClr val="EBE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6526479" y="4160489"/>
              <a:ext cx="102870" cy="163195"/>
            </a:xfrm>
            <a:custGeom>
              <a:avLst/>
              <a:gdLst/>
              <a:ahLst/>
              <a:cxnLst/>
              <a:rect l="l" t="t" r="r" b="b"/>
              <a:pathLst>
                <a:path w="102870" h="163195">
                  <a:moveTo>
                    <a:pt x="0" y="0"/>
                  </a:moveTo>
                  <a:lnTo>
                    <a:pt x="102869" y="0"/>
                  </a:lnTo>
                  <a:lnTo>
                    <a:pt x="102869" y="162876"/>
                  </a:lnTo>
                  <a:lnTo>
                    <a:pt x="0" y="162876"/>
                  </a:lnTo>
                  <a:lnTo>
                    <a:pt x="0" y="0"/>
                  </a:lnTo>
                  <a:close/>
                </a:path>
              </a:pathLst>
            </a:custGeom>
            <a:ln w="8572">
              <a:solidFill>
                <a:srgbClr val="E3E3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6526479" y="3937606"/>
              <a:ext cx="257175" cy="163195"/>
            </a:xfrm>
            <a:custGeom>
              <a:avLst/>
              <a:gdLst/>
              <a:ahLst/>
              <a:cxnLst/>
              <a:rect l="l" t="t" r="r" b="b"/>
              <a:pathLst>
                <a:path w="257175" h="163195">
                  <a:moveTo>
                    <a:pt x="257172" y="162876"/>
                  </a:moveTo>
                  <a:lnTo>
                    <a:pt x="0" y="162876"/>
                  </a:lnTo>
                  <a:lnTo>
                    <a:pt x="0" y="0"/>
                  </a:lnTo>
                  <a:lnTo>
                    <a:pt x="257172" y="0"/>
                  </a:lnTo>
                  <a:lnTo>
                    <a:pt x="257172" y="162876"/>
                  </a:lnTo>
                  <a:close/>
                </a:path>
              </a:pathLst>
            </a:custGeom>
            <a:solidFill>
              <a:srgbClr val="EBE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6526479" y="3937606"/>
              <a:ext cx="257175" cy="163195"/>
            </a:xfrm>
            <a:custGeom>
              <a:avLst/>
              <a:gdLst/>
              <a:ahLst/>
              <a:cxnLst/>
              <a:rect l="l" t="t" r="r" b="b"/>
              <a:pathLst>
                <a:path w="257175" h="163195">
                  <a:moveTo>
                    <a:pt x="0" y="0"/>
                  </a:moveTo>
                  <a:lnTo>
                    <a:pt x="257172" y="0"/>
                  </a:lnTo>
                  <a:lnTo>
                    <a:pt x="257172" y="162876"/>
                  </a:lnTo>
                  <a:lnTo>
                    <a:pt x="0" y="162876"/>
                  </a:lnTo>
                  <a:lnTo>
                    <a:pt x="0" y="0"/>
                  </a:lnTo>
                  <a:close/>
                </a:path>
              </a:pathLst>
            </a:custGeom>
            <a:ln w="8572">
              <a:solidFill>
                <a:srgbClr val="E3E3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6620776" y="4820566"/>
              <a:ext cx="283210" cy="163195"/>
            </a:xfrm>
            <a:custGeom>
              <a:avLst/>
              <a:gdLst/>
              <a:ahLst/>
              <a:cxnLst/>
              <a:rect l="l" t="t" r="r" b="b"/>
              <a:pathLst>
                <a:path w="283209" h="163195">
                  <a:moveTo>
                    <a:pt x="282890" y="162876"/>
                  </a:moveTo>
                  <a:lnTo>
                    <a:pt x="0" y="162876"/>
                  </a:lnTo>
                  <a:lnTo>
                    <a:pt x="0" y="0"/>
                  </a:lnTo>
                  <a:lnTo>
                    <a:pt x="282890" y="0"/>
                  </a:lnTo>
                  <a:lnTo>
                    <a:pt x="282890" y="162876"/>
                  </a:lnTo>
                  <a:close/>
                </a:path>
              </a:pathLst>
            </a:custGeom>
            <a:solidFill>
              <a:srgbClr val="EBE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6620776" y="4820566"/>
              <a:ext cx="283210" cy="163195"/>
            </a:xfrm>
            <a:custGeom>
              <a:avLst/>
              <a:gdLst/>
              <a:ahLst/>
              <a:cxnLst/>
              <a:rect l="l" t="t" r="r" b="b"/>
              <a:pathLst>
                <a:path w="283209" h="163195">
                  <a:moveTo>
                    <a:pt x="0" y="0"/>
                  </a:moveTo>
                  <a:lnTo>
                    <a:pt x="282890" y="0"/>
                  </a:lnTo>
                  <a:lnTo>
                    <a:pt x="282890" y="162876"/>
                  </a:lnTo>
                  <a:lnTo>
                    <a:pt x="0" y="162876"/>
                  </a:lnTo>
                  <a:lnTo>
                    <a:pt x="0" y="0"/>
                  </a:lnTo>
                  <a:close/>
                </a:path>
              </a:pathLst>
            </a:custGeom>
            <a:ln w="8572">
              <a:solidFill>
                <a:srgbClr val="E3E3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6560769" y="4597683"/>
              <a:ext cx="197485" cy="163195"/>
            </a:xfrm>
            <a:custGeom>
              <a:avLst/>
              <a:gdLst/>
              <a:ahLst/>
              <a:cxnLst/>
              <a:rect l="l" t="t" r="r" b="b"/>
              <a:pathLst>
                <a:path w="197484" h="163195">
                  <a:moveTo>
                    <a:pt x="197165" y="162876"/>
                  </a:moveTo>
                  <a:lnTo>
                    <a:pt x="0" y="162876"/>
                  </a:lnTo>
                  <a:lnTo>
                    <a:pt x="0" y="0"/>
                  </a:lnTo>
                  <a:lnTo>
                    <a:pt x="197165" y="0"/>
                  </a:lnTo>
                  <a:lnTo>
                    <a:pt x="197165" y="162876"/>
                  </a:lnTo>
                  <a:close/>
                </a:path>
              </a:pathLst>
            </a:custGeom>
            <a:solidFill>
              <a:srgbClr val="EBE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6560769" y="4597683"/>
              <a:ext cx="197485" cy="163195"/>
            </a:xfrm>
            <a:custGeom>
              <a:avLst/>
              <a:gdLst/>
              <a:ahLst/>
              <a:cxnLst/>
              <a:rect l="l" t="t" r="r" b="b"/>
              <a:pathLst>
                <a:path w="197484" h="163195">
                  <a:moveTo>
                    <a:pt x="0" y="0"/>
                  </a:moveTo>
                  <a:lnTo>
                    <a:pt x="197165" y="0"/>
                  </a:lnTo>
                  <a:lnTo>
                    <a:pt x="197165" y="162876"/>
                  </a:lnTo>
                  <a:lnTo>
                    <a:pt x="0" y="162876"/>
                  </a:lnTo>
                  <a:lnTo>
                    <a:pt x="0" y="0"/>
                  </a:lnTo>
                  <a:close/>
                </a:path>
              </a:pathLst>
            </a:custGeom>
            <a:ln w="8572">
              <a:solidFill>
                <a:srgbClr val="E3E3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6706500" y="4374800"/>
              <a:ext cx="1148715" cy="163195"/>
            </a:xfrm>
            <a:custGeom>
              <a:avLst/>
              <a:gdLst/>
              <a:ahLst/>
              <a:cxnLst/>
              <a:rect l="l" t="t" r="r" b="b"/>
              <a:pathLst>
                <a:path w="1148715" h="163195">
                  <a:moveTo>
                    <a:pt x="1148705" y="162876"/>
                  </a:moveTo>
                  <a:lnTo>
                    <a:pt x="0" y="162876"/>
                  </a:lnTo>
                  <a:lnTo>
                    <a:pt x="0" y="0"/>
                  </a:lnTo>
                  <a:lnTo>
                    <a:pt x="1148705" y="0"/>
                  </a:lnTo>
                  <a:lnTo>
                    <a:pt x="1148705" y="162876"/>
                  </a:lnTo>
                  <a:close/>
                </a:path>
              </a:pathLst>
            </a:custGeom>
            <a:solidFill>
              <a:srgbClr val="EBE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6706500" y="4374800"/>
              <a:ext cx="1148715" cy="163195"/>
            </a:xfrm>
            <a:custGeom>
              <a:avLst/>
              <a:gdLst/>
              <a:ahLst/>
              <a:cxnLst/>
              <a:rect l="l" t="t" r="r" b="b"/>
              <a:pathLst>
                <a:path w="1148715" h="163195">
                  <a:moveTo>
                    <a:pt x="0" y="0"/>
                  </a:moveTo>
                  <a:lnTo>
                    <a:pt x="1148705" y="0"/>
                  </a:lnTo>
                  <a:lnTo>
                    <a:pt x="1148705" y="162876"/>
                  </a:lnTo>
                  <a:lnTo>
                    <a:pt x="0" y="162876"/>
                  </a:lnTo>
                  <a:lnTo>
                    <a:pt x="0" y="0"/>
                  </a:lnTo>
                  <a:close/>
                </a:path>
              </a:pathLst>
            </a:custGeom>
            <a:ln w="8572">
              <a:solidFill>
                <a:srgbClr val="E3E3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6629348" y="4160489"/>
              <a:ext cx="351790" cy="163195"/>
            </a:xfrm>
            <a:custGeom>
              <a:avLst/>
              <a:gdLst/>
              <a:ahLst/>
              <a:cxnLst/>
              <a:rect l="l" t="t" r="r" b="b"/>
              <a:pathLst>
                <a:path w="351790" h="163195">
                  <a:moveTo>
                    <a:pt x="351469" y="162876"/>
                  </a:moveTo>
                  <a:lnTo>
                    <a:pt x="0" y="162876"/>
                  </a:lnTo>
                  <a:lnTo>
                    <a:pt x="0" y="0"/>
                  </a:lnTo>
                  <a:lnTo>
                    <a:pt x="351469" y="0"/>
                  </a:lnTo>
                  <a:lnTo>
                    <a:pt x="351469" y="162876"/>
                  </a:lnTo>
                  <a:close/>
                </a:path>
              </a:pathLst>
            </a:custGeom>
            <a:solidFill>
              <a:srgbClr val="EBE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6629348" y="3937606"/>
              <a:ext cx="1637664" cy="386080"/>
            </a:xfrm>
            <a:custGeom>
              <a:avLst/>
              <a:gdLst/>
              <a:ahLst/>
              <a:cxnLst/>
              <a:rect l="l" t="t" r="r" b="b"/>
              <a:pathLst>
                <a:path w="1637665" h="386079">
                  <a:moveTo>
                    <a:pt x="0" y="222883"/>
                  </a:moveTo>
                  <a:lnTo>
                    <a:pt x="351469" y="222883"/>
                  </a:lnTo>
                  <a:lnTo>
                    <a:pt x="351469" y="385759"/>
                  </a:lnTo>
                  <a:lnTo>
                    <a:pt x="0" y="385759"/>
                  </a:lnTo>
                  <a:lnTo>
                    <a:pt x="0" y="222883"/>
                  </a:lnTo>
                  <a:close/>
                </a:path>
                <a:path w="1637665" h="386079">
                  <a:moveTo>
                    <a:pt x="154303" y="0"/>
                  </a:moveTo>
                  <a:lnTo>
                    <a:pt x="1637333" y="0"/>
                  </a:lnTo>
                  <a:lnTo>
                    <a:pt x="1637333" y="162876"/>
                  </a:lnTo>
                  <a:lnTo>
                    <a:pt x="154303" y="162876"/>
                  </a:lnTo>
                  <a:lnTo>
                    <a:pt x="154303" y="0"/>
                  </a:lnTo>
                  <a:close/>
                </a:path>
              </a:pathLst>
            </a:custGeom>
            <a:ln w="8572">
              <a:solidFill>
                <a:srgbClr val="E3E3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3" name="object 223"/>
          <p:cNvSpPr txBox="1"/>
          <p:nvPr/>
        </p:nvSpPr>
        <p:spPr>
          <a:xfrm>
            <a:off x="6780794" y="3937606"/>
            <a:ext cx="1481455" cy="163195"/>
          </a:xfrm>
          <a:prstGeom prst="rect">
            <a:avLst/>
          </a:prstGeom>
          <a:solidFill>
            <a:srgbClr val="EBEBBD"/>
          </a:solidFill>
        </p:spPr>
        <p:txBody>
          <a:bodyPr vert="horz" wrap="square" lIns="0" tIns="0" rIns="0" bIns="0" rtlCol="0">
            <a:spAutoFit/>
          </a:bodyPr>
          <a:lstStyle/>
          <a:p>
            <a:pPr marL="10795">
              <a:lnSpc>
                <a:spcPts val="1280"/>
              </a:lnSpc>
            </a:pPr>
            <a:r>
              <a:rPr sz="1250" spc="5" dirty="0">
                <a:solidFill>
                  <a:srgbClr val="BDBDBD"/>
                </a:solidFill>
                <a:latin typeface="Tahoma"/>
                <a:cs typeface="Tahoma"/>
              </a:rPr>
              <a:t>C</a:t>
            </a:r>
            <a:r>
              <a:rPr sz="1250" spc="50" dirty="0">
                <a:solidFill>
                  <a:srgbClr val="BDBDBD"/>
                </a:solidFill>
                <a:latin typeface="Tahoma"/>
                <a:cs typeface="Tahoma"/>
              </a:rPr>
              <a:t>u</a:t>
            </a:r>
            <a:r>
              <a:rPr sz="1250" spc="95" dirty="0">
                <a:solidFill>
                  <a:srgbClr val="BDBDBD"/>
                </a:solidFill>
                <a:latin typeface="Tahoma"/>
                <a:cs typeface="Tahoma"/>
              </a:rPr>
              <a:t>rr</a:t>
            </a:r>
            <a:r>
              <a:rPr sz="1250" spc="45" dirty="0">
                <a:solidFill>
                  <a:srgbClr val="BDBDBD"/>
                </a:solidFill>
                <a:latin typeface="Tahoma"/>
                <a:cs typeface="Tahoma"/>
              </a:rPr>
              <a:t>e</a:t>
            </a:r>
            <a:r>
              <a:rPr sz="1250" spc="55" dirty="0">
                <a:solidFill>
                  <a:srgbClr val="BDBDBD"/>
                </a:solidFill>
                <a:latin typeface="Tahoma"/>
                <a:cs typeface="Tahoma"/>
              </a:rPr>
              <a:t>n</a:t>
            </a:r>
            <a:r>
              <a:rPr sz="1250" spc="140" dirty="0">
                <a:solidFill>
                  <a:srgbClr val="BDBDBD"/>
                </a:solidFill>
                <a:latin typeface="Tahoma"/>
                <a:cs typeface="Tahoma"/>
              </a:rPr>
              <a:t>t</a:t>
            </a:r>
            <a:r>
              <a:rPr sz="1250" spc="-114" dirty="0">
                <a:solidFill>
                  <a:srgbClr val="BDBDBD"/>
                </a:solidFill>
                <a:latin typeface="Tahoma"/>
                <a:cs typeface="Tahoma"/>
              </a:rPr>
              <a:t> </a:t>
            </a:r>
            <a:r>
              <a:rPr sz="1250" spc="70" dirty="0">
                <a:solidFill>
                  <a:srgbClr val="BDBDBD"/>
                </a:solidFill>
                <a:latin typeface="Tahoma"/>
                <a:cs typeface="Tahoma"/>
              </a:rPr>
              <a:t>E</a:t>
            </a:r>
            <a:r>
              <a:rPr sz="1250" spc="75" dirty="0">
                <a:solidFill>
                  <a:srgbClr val="BDBDBD"/>
                </a:solidFill>
                <a:latin typeface="Tahoma"/>
                <a:cs typeface="Tahoma"/>
              </a:rPr>
              <a:t>m</a:t>
            </a:r>
            <a:r>
              <a:rPr sz="1250" spc="65" dirty="0">
                <a:solidFill>
                  <a:srgbClr val="BDBDBD"/>
                </a:solidFill>
                <a:latin typeface="Tahoma"/>
                <a:cs typeface="Tahoma"/>
              </a:rPr>
              <a:t>p</a:t>
            </a:r>
            <a:r>
              <a:rPr sz="1250" spc="85" dirty="0">
                <a:solidFill>
                  <a:srgbClr val="BDBDBD"/>
                </a:solidFill>
                <a:latin typeface="Tahoma"/>
                <a:cs typeface="Tahoma"/>
              </a:rPr>
              <a:t>l</a:t>
            </a:r>
            <a:r>
              <a:rPr sz="1250" spc="60" dirty="0">
                <a:solidFill>
                  <a:srgbClr val="BDBDBD"/>
                </a:solidFill>
                <a:latin typeface="Tahoma"/>
                <a:cs typeface="Tahoma"/>
              </a:rPr>
              <a:t>o</a:t>
            </a:r>
            <a:r>
              <a:rPr sz="1250" spc="70" dirty="0">
                <a:solidFill>
                  <a:srgbClr val="BDBDBD"/>
                </a:solidFill>
                <a:latin typeface="Tahoma"/>
                <a:cs typeface="Tahoma"/>
              </a:rPr>
              <a:t>y</a:t>
            </a:r>
            <a:r>
              <a:rPr sz="1250" spc="45" dirty="0">
                <a:solidFill>
                  <a:srgbClr val="BDBDBD"/>
                </a:solidFill>
                <a:latin typeface="Tahoma"/>
                <a:cs typeface="Tahoma"/>
              </a:rPr>
              <a:t>ee</a:t>
            </a:r>
            <a:r>
              <a:rPr sz="1250" spc="90" dirty="0">
                <a:solidFill>
                  <a:srgbClr val="BDBDBD"/>
                </a:solidFill>
                <a:latin typeface="Tahoma"/>
                <a:cs typeface="Tahoma"/>
              </a:rPr>
              <a:t>s</a:t>
            </a:r>
            <a:endParaRPr sz="1250">
              <a:latin typeface="Tahoma"/>
              <a:cs typeface="Tahoma"/>
            </a:endParaRPr>
          </a:p>
        </p:txBody>
      </p:sp>
      <p:grpSp>
        <p:nvGrpSpPr>
          <p:cNvPr id="224" name="object 224"/>
          <p:cNvGrpSpPr/>
          <p:nvPr/>
        </p:nvGrpSpPr>
        <p:grpSpPr>
          <a:xfrm>
            <a:off x="6522193" y="3689005"/>
            <a:ext cx="1830705" cy="1324610"/>
            <a:chOff x="6522193" y="3689005"/>
            <a:chExt cx="1830705" cy="1324610"/>
          </a:xfrm>
        </p:grpSpPr>
        <p:sp>
          <p:nvSpPr>
            <p:cNvPr id="225" name="object 225"/>
            <p:cNvSpPr/>
            <p:nvPr/>
          </p:nvSpPr>
          <p:spPr>
            <a:xfrm>
              <a:off x="6526479" y="3714723"/>
              <a:ext cx="17145" cy="163195"/>
            </a:xfrm>
            <a:custGeom>
              <a:avLst/>
              <a:gdLst/>
              <a:ahLst/>
              <a:cxnLst/>
              <a:rect l="l" t="t" r="r" b="b"/>
              <a:pathLst>
                <a:path w="17145" h="163195">
                  <a:moveTo>
                    <a:pt x="17144" y="162876"/>
                  </a:moveTo>
                  <a:lnTo>
                    <a:pt x="0" y="162876"/>
                  </a:lnTo>
                  <a:lnTo>
                    <a:pt x="0" y="0"/>
                  </a:lnTo>
                  <a:lnTo>
                    <a:pt x="17144" y="0"/>
                  </a:lnTo>
                  <a:lnTo>
                    <a:pt x="17144" y="16287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6526479" y="3714723"/>
              <a:ext cx="17145" cy="163195"/>
            </a:xfrm>
            <a:custGeom>
              <a:avLst/>
              <a:gdLst/>
              <a:ahLst/>
              <a:cxnLst/>
              <a:rect l="l" t="t" r="r" b="b"/>
              <a:pathLst>
                <a:path w="17145" h="163195">
                  <a:moveTo>
                    <a:pt x="0" y="0"/>
                  </a:moveTo>
                  <a:lnTo>
                    <a:pt x="17144" y="0"/>
                  </a:lnTo>
                  <a:lnTo>
                    <a:pt x="17144" y="162876"/>
                  </a:lnTo>
                  <a:lnTo>
                    <a:pt x="0" y="162876"/>
                  </a:lnTo>
                  <a:lnTo>
                    <a:pt x="0" y="0"/>
                  </a:lnTo>
                  <a:close/>
                </a:path>
              </a:pathLst>
            </a:custGeom>
            <a:ln w="8572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6543624" y="3714723"/>
              <a:ext cx="60325" cy="163195"/>
            </a:xfrm>
            <a:custGeom>
              <a:avLst/>
              <a:gdLst/>
              <a:ahLst/>
              <a:cxnLst/>
              <a:rect l="l" t="t" r="r" b="b"/>
              <a:pathLst>
                <a:path w="60325" h="163195">
                  <a:moveTo>
                    <a:pt x="60007" y="162876"/>
                  </a:moveTo>
                  <a:lnTo>
                    <a:pt x="0" y="162876"/>
                  </a:lnTo>
                  <a:lnTo>
                    <a:pt x="0" y="0"/>
                  </a:lnTo>
                  <a:lnTo>
                    <a:pt x="60007" y="0"/>
                  </a:lnTo>
                  <a:lnTo>
                    <a:pt x="60007" y="16287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6543624" y="3714723"/>
              <a:ext cx="60325" cy="163195"/>
            </a:xfrm>
            <a:custGeom>
              <a:avLst/>
              <a:gdLst/>
              <a:ahLst/>
              <a:cxnLst/>
              <a:rect l="l" t="t" r="r" b="b"/>
              <a:pathLst>
                <a:path w="60325" h="163195">
                  <a:moveTo>
                    <a:pt x="0" y="0"/>
                  </a:moveTo>
                  <a:lnTo>
                    <a:pt x="60007" y="0"/>
                  </a:lnTo>
                  <a:lnTo>
                    <a:pt x="60007" y="162876"/>
                  </a:lnTo>
                  <a:lnTo>
                    <a:pt x="0" y="162876"/>
                  </a:lnTo>
                  <a:lnTo>
                    <a:pt x="0" y="0"/>
                  </a:lnTo>
                  <a:close/>
                </a:path>
              </a:pathLst>
            </a:custGeom>
            <a:ln w="8572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6526479" y="3689005"/>
              <a:ext cx="1826260" cy="1320165"/>
            </a:xfrm>
            <a:custGeom>
              <a:avLst/>
              <a:gdLst/>
              <a:ahLst/>
              <a:cxnLst/>
              <a:rect l="l" t="t" r="r" b="b"/>
              <a:pathLst>
                <a:path w="1826259" h="1320164">
                  <a:moveTo>
                    <a:pt x="0" y="1320154"/>
                  </a:moveTo>
                  <a:lnTo>
                    <a:pt x="1825927" y="1320154"/>
                  </a:lnTo>
                </a:path>
                <a:path w="1826259" h="1320164">
                  <a:moveTo>
                    <a:pt x="0" y="0"/>
                  </a:moveTo>
                  <a:lnTo>
                    <a:pt x="0" y="1320154"/>
                  </a:lnTo>
                </a:path>
              </a:pathLst>
            </a:custGeom>
            <a:ln w="8572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0" name="object 230"/>
          <p:cNvSpPr txBox="1"/>
          <p:nvPr/>
        </p:nvSpPr>
        <p:spPr>
          <a:xfrm>
            <a:off x="5519377" y="3376270"/>
            <a:ext cx="238760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5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1350" spc="50" dirty="0">
                <a:solidFill>
                  <a:srgbClr val="333333"/>
                </a:solidFill>
                <a:latin typeface="Tahoma"/>
                <a:cs typeface="Tahoma"/>
              </a:rPr>
              <a:t>d</a:t>
            </a:r>
            <a:r>
              <a:rPr sz="1350" spc="35" dirty="0">
                <a:solidFill>
                  <a:srgbClr val="333333"/>
                </a:solidFill>
                <a:latin typeface="Tahoma"/>
                <a:cs typeface="Tahoma"/>
              </a:rPr>
              <a:t>u</a:t>
            </a:r>
            <a:r>
              <a:rPr sz="1350" spc="20" dirty="0">
                <a:solidFill>
                  <a:srgbClr val="333333"/>
                </a:solidFill>
                <a:latin typeface="Tahoma"/>
                <a:cs typeface="Tahoma"/>
              </a:rPr>
              <a:t>c</a:t>
            </a:r>
            <a:r>
              <a:rPr sz="1350" spc="55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1350" spc="130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1350" spc="80" dirty="0">
                <a:solidFill>
                  <a:srgbClr val="333333"/>
                </a:solidFill>
                <a:latin typeface="Tahoma"/>
                <a:cs typeface="Tahoma"/>
              </a:rPr>
              <a:t>i</a:t>
            </a:r>
            <a:r>
              <a:rPr sz="1350" spc="45" dirty="0">
                <a:solidFill>
                  <a:srgbClr val="333333"/>
                </a:solidFill>
                <a:latin typeface="Tahoma"/>
                <a:cs typeface="Tahoma"/>
              </a:rPr>
              <a:t>on</a:t>
            </a:r>
            <a:r>
              <a:rPr sz="1350" spc="-13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350" spc="200" dirty="0">
                <a:solidFill>
                  <a:srgbClr val="333333"/>
                </a:solidFill>
                <a:latin typeface="Tahoma"/>
                <a:cs typeface="Tahoma"/>
              </a:rPr>
              <a:t>ﬁ</a:t>
            </a:r>
            <a:r>
              <a:rPr sz="1350" spc="30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1350" spc="80" dirty="0">
                <a:solidFill>
                  <a:srgbClr val="333333"/>
                </a:solidFill>
                <a:latin typeface="Tahoma"/>
                <a:cs typeface="Tahoma"/>
              </a:rPr>
              <a:t>l</a:t>
            </a:r>
            <a:r>
              <a:rPr sz="1350" spc="55" dirty="0">
                <a:solidFill>
                  <a:srgbClr val="333333"/>
                </a:solidFill>
                <a:latin typeface="Tahoma"/>
                <a:cs typeface="Tahoma"/>
              </a:rPr>
              <a:t>d</a:t>
            </a:r>
            <a:r>
              <a:rPr sz="1350" spc="-13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350" spc="120" dirty="0">
                <a:solidFill>
                  <a:srgbClr val="333333"/>
                </a:solidFill>
                <a:latin typeface="Tahoma"/>
                <a:cs typeface="Tahoma"/>
              </a:rPr>
              <a:t>w</a:t>
            </a:r>
            <a:r>
              <a:rPr sz="1350" spc="80" dirty="0">
                <a:solidFill>
                  <a:srgbClr val="333333"/>
                </a:solidFill>
                <a:latin typeface="Tahoma"/>
                <a:cs typeface="Tahoma"/>
              </a:rPr>
              <a:t>i</a:t>
            </a:r>
            <a:r>
              <a:rPr sz="1350" spc="75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r>
              <a:rPr sz="1350" spc="35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1350" spc="-13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1350" spc="130" dirty="0">
                <a:solidFill>
                  <a:srgbClr val="333333"/>
                </a:solidFill>
                <a:latin typeface="Tahoma"/>
                <a:cs typeface="Tahoma"/>
              </a:rPr>
              <a:t>tt</a:t>
            </a:r>
            <a:r>
              <a:rPr sz="1350" spc="85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1350" spc="80" dirty="0">
                <a:solidFill>
                  <a:srgbClr val="333333"/>
                </a:solidFill>
                <a:latin typeface="Tahoma"/>
                <a:cs typeface="Tahoma"/>
              </a:rPr>
              <a:t>i</a:t>
            </a:r>
            <a:r>
              <a:rPr sz="1350" spc="130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1350" spc="80" dirty="0">
                <a:solidFill>
                  <a:srgbClr val="333333"/>
                </a:solidFill>
                <a:latin typeface="Tahoma"/>
                <a:cs typeface="Tahoma"/>
              </a:rPr>
              <a:t>i</a:t>
            </a:r>
            <a:r>
              <a:rPr sz="1350" spc="45" dirty="0">
                <a:solidFill>
                  <a:srgbClr val="333333"/>
                </a:solidFill>
                <a:latin typeface="Tahoma"/>
                <a:cs typeface="Tahoma"/>
              </a:rPr>
              <a:t>on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198" y="515640"/>
            <a:ext cx="60642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65" dirty="0">
                <a:solidFill>
                  <a:srgbClr val="333333"/>
                </a:solidFill>
                <a:latin typeface="Lucida Sans Unicode"/>
                <a:cs typeface="Lucida Sans Unicode"/>
              </a:rPr>
              <a:t>S</a:t>
            </a:r>
            <a:r>
              <a:rPr sz="1350" spc="75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r>
              <a:rPr sz="1350" spc="-55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1350" spc="20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1350" spc="25" dirty="0">
                <a:solidFill>
                  <a:srgbClr val="333333"/>
                </a:solidFill>
                <a:latin typeface="Lucida Sans Unicode"/>
                <a:cs typeface="Lucida Sans Unicode"/>
              </a:rPr>
              <a:t>y</a:t>
            </a:r>
            <a:r>
              <a:rPr sz="1350" spc="-14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350" spc="-50" dirty="0">
                <a:solidFill>
                  <a:srgbClr val="333333"/>
                </a:solidFill>
                <a:latin typeface="Lucida Sans Unicode"/>
                <a:cs typeface="Lucida Sans Unicode"/>
              </a:rPr>
              <a:t>2</a:t>
            </a:r>
            <a:endParaRPr sz="1350">
              <a:latin typeface="Lucida Sans Unicode"/>
              <a:cs typeface="Lucida Sans Unicode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22697" y="855587"/>
          <a:ext cx="4311650" cy="497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4420"/>
                <a:gridCol w="1081405"/>
                <a:gridCol w="1081405"/>
                <a:gridCol w="1074420"/>
              </a:tblGrid>
              <a:tr h="497984">
                <a:tc>
                  <a:txBody>
                    <a:bodyPr/>
                    <a:lstStyle/>
                    <a:p>
                      <a:pPr marL="71120" marR="74295">
                        <a:lnSpc>
                          <a:spcPct val="118500"/>
                        </a:lnSpc>
                        <a:spcBef>
                          <a:spcPts val="434"/>
                        </a:spcBef>
                      </a:pPr>
                      <a:r>
                        <a:rPr sz="650" spc="-5" dirty="0">
                          <a:latin typeface="Tahoma"/>
                          <a:cs typeface="Tahoma"/>
                        </a:rPr>
                        <a:t>Departmen</a:t>
                      </a:r>
                      <a:r>
                        <a:rPr sz="65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65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650" spc="-5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65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65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650" dirty="0">
                          <a:latin typeface="Tahoma"/>
                          <a:cs typeface="Tahoma"/>
                        </a:rPr>
                        <a:t>%</a:t>
                      </a:r>
                      <a:r>
                        <a:rPr sz="65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65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650" dirty="0">
                          <a:latin typeface="Tahoma"/>
                          <a:cs typeface="Tahoma"/>
                        </a:rPr>
                        <a:t>f  </a:t>
                      </a:r>
                      <a:r>
                        <a:rPr sz="650" spc="-5" dirty="0">
                          <a:latin typeface="Tahoma"/>
                          <a:cs typeface="Tahoma"/>
                        </a:rPr>
                        <a:t>Tota</a:t>
                      </a:r>
                      <a:r>
                        <a:rPr sz="650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65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650" spc="-5" dirty="0">
                          <a:latin typeface="Tahoma"/>
                          <a:cs typeface="Tahoma"/>
                        </a:rPr>
                        <a:t>Coun</a:t>
                      </a:r>
                      <a:r>
                        <a:rPr sz="65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65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65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65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65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650" spc="-5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650" dirty="0">
                          <a:latin typeface="Tahoma"/>
                          <a:cs typeface="Tahoma"/>
                        </a:rPr>
                        <a:t>R  </a:t>
                      </a:r>
                      <a:r>
                        <a:rPr sz="650" spc="-5" dirty="0">
                          <a:latin typeface="Tahoma"/>
                          <a:cs typeface="Tahoma"/>
                        </a:rPr>
                        <a:t>Data.xls</a:t>
                      </a:r>
                      <a:r>
                        <a:rPr sz="650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65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65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65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650" spc="-5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65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65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650" spc="-5" dirty="0">
                          <a:latin typeface="Tahoma"/>
                          <a:cs typeface="Tahoma"/>
                        </a:rPr>
                        <a:t>data.cs.</a:t>
                      </a:r>
                      <a:r>
                        <a:rPr sz="650" dirty="0">
                          <a:latin typeface="Tahoma"/>
                          <a:cs typeface="Tahoma"/>
                        </a:rPr>
                        <a:t>.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5244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78105" marR="100330">
                        <a:lnSpc>
                          <a:spcPct val="118500"/>
                        </a:lnSpc>
                        <a:spcBef>
                          <a:spcPts val="434"/>
                        </a:spcBef>
                      </a:pPr>
                      <a:r>
                        <a:rPr sz="650" spc="-5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Su</a:t>
                      </a:r>
                      <a:r>
                        <a:rPr sz="65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650" spc="-6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650" spc="-5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65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650" spc="-6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650" spc="-5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Jo</a:t>
                      </a:r>
                      <a:r>
                        <a:rPr sz="65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b  </a:t>
                      </a:r>
                      <a:r>
                        <a:rPr sz="650" spc="-5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Satisfactio</a:t>
                      </a:r>
                      <a:r>
                        <a:rPr sz="65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650" spc="-6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650" spc="-5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fo</a:t>
                      </a:r>
                      <a:r>
                        <a:rPr sz="65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650" spc="-6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650" spc="-5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eac</a:t>
                      </a:r>
                      <a:r>
                        <a:rPr sz="65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h  </a:t>
                      </a:r>
                      <a:r>
                        <a:rPr sz="650" spc="-5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Jo</a:t>
                      </a:r>
                      <a:r>
                        <a:rPr sz="65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sz="650" spc="-6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650" spc="-5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Role</a:t>
                      </a:r>
                      <a:r>
                        <a:rPr sz="65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650" spc="85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650" spc="-5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Colo</a:t>
                      </a:r>
                      <a:r>
                        <a:rPr sz="65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650" spc="-6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650" spc="-5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show.</a:t>
                      </a:r>
                      <a:r>
                        <a:rPr sz="65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.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8105" marR="100330">
                        <a:lnSpc>
                          <a:spcPct val="118500"/>
                        </a:lnSpc>
                        <a:spcBef>
                          <a:spcPts val="434"/>
                        </a:spcBef>
                      </a:pPr>
                      <a:r>
                        <a:rPr sz="650" spc="-5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Su</a:t>
                      </a:r>
                      <a:r>
                        <a:rPr sz="65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650" spc="-6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650" spc="-5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65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650" spc="-6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650" spc="-5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Jo</a:t>
                      </a:r>
                      <a:r>
                        <a:rPr sz="65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b  </a:t>
                      </a:r>
                      <a:r>
                        <a:rPr sz="650" spc="-5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Satisfactio</a:t>
                      </a:r>
                      <a:r>
                        <a:rPr sz="65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650" spc="-6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650" spc="-5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fo</a:t>
                      </a:r>
                      <a:r>
                        <a:rPr sz="65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650" spc="-6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650" spc="-5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eac</a:t>
                      </a:r>
                      <a:r>
                        <a:rPr sz="65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h  </a:t>
                      </a:r>
                      <a:r>
                        <a:rPr sz="650" spc="-5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Jo</a:t>
                      </a:r>
                      <a:r>
                        <a:rPr sz="65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sz="650" spc="-6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650" spc="-5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Role</a:t>
                      </a:r>
                      <a:r>
                        <a:rPr sz="65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650" spc="85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650" spc="-5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Colo</a:t>
                      </a:r>
                      <a:r>
                        <a:rPr sz="65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650" spc="-6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650" spc="-5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show.</a:t>
                      </a:r>
                      <a:r>
                        <a:rPr sz="65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.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8105" marR="73660">
                        <a:lnSpc>
                          <a:spcPct val="118500"/>
                        </a:lnSpc>
                        <a:spcBef>
                          <a:spcPts val="434"/>
                        </a:spcBef>
                      </a:pPr>
                      <a:r>
                        <a:rPr sz="650" spc="-5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Coun</a:t>
                      </a:r>
                      <a:r>
                        <a:rPr sz="65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650" spc="-6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650" spc="-5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65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650" spc="-6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650" spc="-5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65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650" spc="-6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650" spc="-5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Data.xls</a:t>
                      </a:r>
                      <a:r>
                        <a:rPr sz="65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x</a:t>
                      </a:r>
                      <a:r>
                        <a:rPr sz="650" spc="-6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65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-  </a:t>
                      </a:r>
                      <a:r>
                        <a:rPr sz="650" spc="-5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65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650" spc="-6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650" spc="-5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data.cs</a:t>
                      </a:r>
                      <a:r>
                        <a:rPr sz="65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650" spc="-6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650" spc="-5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fo</a:t>
                      </a:r>
                      <a:r>
                        <a:rPr sz="65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650" spc="-6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650" spc="-5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eac</a:t>
                      </a:r>
                      <a:r>
                        <a:rPr sz="65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h  </a:t>
                      </a:r>
                      <a:r>
                        <a:rPr sz="650" spc="-5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Educatio</a:t>
                      </a:r>
                      <a:r>
                        <a:rPr sz="65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650" spc="-6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650" spc="-5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Field</a:t>
                      </a:r>
                      <a:r>
                        <a:rPr sz="65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650" spc="85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650" spc="-5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Th</a:t>
                      </a:r>
                      <a:r>
                        <a:rPr sz="65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650" spc="-6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650" spc="-5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650" dirty="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.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14112" y="1467397"/>
            <a:ext cx="7114540" cy="5791200"/>
          </a:xfrm>
          <a:custGeom>
            <a:avLst/>
            <a:gdLst/>
            <a:ahLst/>
            <a:cxnLst/>
            <a:rect l="l" t="t" r="r" b="b"/>
            <a:pathLst>
              <a:path w="7114540" h="5791200">
                <a:moveTo>
                  <a:pt x="7114065" y="5790848"/>
                </a:moveTo>
                <a:lnTo>
                  <a:pt x="0" y="5790848"/>
                </a:lnTo>
                <a:lnTo>
                  <a:pt x="0" y="0"/>
                </a:lnTo>
                <a:lnTo>
                  <a:pt x="7114065" y="0"/>
                </a:lnTo>
                <a:lnTo>
                  <a:pt x="7114065" y="5790848"/>
                </a:lnTo>
                <a:close/>
              </a:path>
            </a:pathLst>
          </a:custGeom>
          <a:solidFill>
            <a:srgbClr val="F9F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18525" y="3399683"/>
            <a:ext cx="26797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63500">
              <a:lnSpc>
                <a:spcPct val="114900"/>
              </a:lnSpc>
              <a:spcBef>
                <a:spcPts val="95"/>
              </a:spcBef>
            </a:pPr>
            <a:r>
              <a:rPr sz="650" spc="35" dirty="0">
                <a:solidFill>
                  <a:srgbClr val="CAC5BA"/>
                </a:solidFill>
                <a:latin typeface="Tahoma"/>
                <a:cs typeface="Tahoma"/>
              </a:rPr>
              <a:t>HR </a:t>
            </a:r>
            <a:r>
              <a:rPr sz="650" spc="40" dirty="0">
                <a:solidFill>
                  <a:srgbClr val="CAC5BA"/>
                </a:solidFill>
                <a:latin typeface="Tahoma"/>
                <a:cs typeface="Tahoma"/>
              </a:rPr>
              <a:t> 4</a:t>
            </a:r>
            <a:r>
              <a:rPr sz="650" spc="-5" dirty="0">
                <a:solidFill>
                  <a:srgbClr val="CAC5BA"/>
                </a:solidFill>
                <a:latin typeface="Tahoma"/>
                <a:cs typeface="Tahoma"/>
              </a:rPr>
              <a:t>.</a:t>
            </a:r>
            <a:r>
              <a:rPr sz="650" spc="40" dirty="0">
                <a:solidFill>
                  <a:srgbClr val="CAC5BA"/>
                </a:solidFill>
                <a:latin typeface="Tahoma"/>
                <a:cs typeface="Tahoma"/>
              </a:rPr>
              <a:t>29</a:t>
            </a:r>
            <a:r>
              <a:rPr sz="650" spc="-40" dirty="0">
                <a:solidFill>
                  <a:srgbClr val="CAC5BA"/>
                </a:solidFill>
                <a:latin typeface="Tahoma"/>
                <a:cs typeface="Tahoma"/>
              </a:rPr>
              <a:t>%</a:t>
            </a:r>
            <a:endParaRPr sz="6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96115" y="5747324"/>
            <a:ext cx="319405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63500">
              <a:lnSpc>
                <a:spcPct val="114900"/>
              </a:lnSpc>
              <a:spcBef>
                <a:spcPts val="95"/>
              </a:spcBef>
            </a:pPr>
            <a:r>
              <a:rPr sz="650" spc="20" dirty="0">
                <a:solidFill>
                  <a:srgbClr val="CAC5BA"/>
                </a:solidFill>
                <a:latin typeface="Tahoma"/>
                <a:cs typeface="Tahoma"/>
              </a:rPr>
              <a:t>R&amp;D </a:t>
            </a:r>
            <a:r>
              <a:rPr sz="650" spc="25" dirty="0">
                <a:solidFill>
                  <a:srgbClr val="CAC5BA"/>
                </a:solidFill>
                <a:latin typeface="Tahoma"/>
                <a:cs typeface="Tahoma"/>
              </a:rPr>
              <a:t> </a:t>
            </a:r>
            <a:r>
              <a:rPr sz="650" spc="40" dirty="0">
                <a:solidFill>
                  <a:srgbClr val="CAC5BA"/>
                </a:solidFill>
                <a:latin typeface="Tahoma"/>
                <a:cs typeface="Tahoma"/>
              </a:rPr>
              <a:t>65</a:t>
            </a:r>
            <a:r>
              <a:rPr sz="650" spc="-5" dirty="0">
                <a:solidFill>
                  <a:srgbClr val="CAC5BA"/>
                </a:solidFill>
                <a:latin typeface="Tahoma"/>
                <a:cs typeface="Tahoma"/>
              </a:rPr>
              <a:t>.</a:t>
            </a:r>
            <a:r>
              <a:rPr sz="650" spc="40" dirty="0">
                <a:solidFill>
                  <a:srgbClr val="CAC5BA"/>
                </a:solidFill>
                <a:latin typeface="Tahoma"/>
                <a:cs typeface="Tahoma"/>
              </a:rPr>
              <a:t>37</a:t>
            </a:r>
            <a:r>
              <a:rPr sz="650" spc="-40" dirty="0">
                <a:solidFill>
                  <a:srgbClr val="CAC5BA"/>
                </a:solidFill>
                <a:latin typeface="Tahoma"/>
                <a:cs typeface="Tahoma"/>
              </a:rPr>
              <a:t>%</a:t>
            </a:r>
            <a:endParaRPr sz="65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00390" y="2961191"/>
            <a:ext cx="2789555" cy="2789555"/>
            <a:chOff x="2100390" y="2961191"/>
            <a:chExt cx="2789555" cy="2789555"/>
          </a:xfrm>
        </p:grpSpPr>
        <p:sp>
          <p:nvSpPr>
            <p:cNvPr id="8" name="object 8"/>
            <p:cNvSpPr/>
            <p:nvPr/>
          </p:nvSpPr>
          <p:spPr>
            <a:xfrm>
              <a:off x="3502019" y="2975479"/>
              <a:ext cx="1387475" cy="2080260"/>
            </a:xfrm>
            <a:custGeom>
              <a:avLst/>
              <a:gdLst/>
              <a:ahLst/>
              <a:cxnLst/>
              <a:rect l="l" t="t" r="r" b="b"/>
              <a:pathLst>
                <a:path w="1387475" h="2080260">
                  <a:moveTo>
                    <a:pt x="1202400" y="2079871"/>
                  </a:moveTo>
                  <a:lnTo>
                    <a:pt x="0" y="1387342"/>
                  </a:lnTo>
                  <a:lnTo>
                    <a:pt x="0" y="0"/>
                  </a:lnTo>
                  <a:lnTo>
                    <a:pt x="48705" y="838"/>
                  </a:lnTo>
                  <a:lnTo>
                    <a:pt x="96989" y="3337"/>
                  </a:lnTo>
                  <a:lnTo>
                    <a:pt x="144823" y="7468"/>
                  </a:lnTo>
                  <a:lnTo>
                    <a:pt x="192181" y="13203"/>
                  </a:lnTo>
                  <a:lnTo>
                    <a:pt x="239035" y="20515"/>
                  </a:lnTo>
                  <a:lnTo>
                    <a:pt x="285358" y="29377"/>
                  </a:lnTo>
                  <a:lnTo>
                    <a:pt x="331121" y="39761"/>
                  </a:lnTo>
                  <a:lnTo>
                    <a:pt x="376298" y="51639"/>
                  </a:lnTo>
                  <a:lnTo>
                    <a:pt x="420860" y="64984"/>
                  </a:lnTo>
                  <a:lnTo>
                    <a:pt x="464781" y="79769"/>
                  </a:lnTo>
                  <a:lnTo>
                    <a:pt x="508033" y="95966"/>
                  </a:lnTo>
                  <a:lnTo>
                    <a:pt x="550588" y="113547"/>
                  </a:lnTo>
                  <a:lnTo>
                    <a:pt x="592419" y="132486"/>
                  </a:lnTo>
                  <a:lnTo>
                    <a:pt x="633498" y="152753"/>
                  </a:lnTo>
                  <a:lnTo>
                    <a:pt x="673798" y="174323"/>
                  </a:lnTo>
                  <a:lnTo>
                    <a:pt x="713291" y="197167"/>
                  </a:lnTo>
                  <a:lnTo>
                    <a:pt x="751950" y="221258"/>
                  </a:lnTo>
                  <a:lnTo>
                    <a:pt x="789747" y="246568"/>
                  </a:lnTo>
                  <a:lnTo>
                    <a:pt x="826655" y="273071"/>
                  </a:lnTo>
                  <a:lnTo>
                    <a:pt x="862646" y="300737"/>
                  </a:lnTo>
                  <a:lnTo>
                    <a:pt x="897693" y="329541"/>
                  </a:lnTo>
                  <a:lnTo>
                    <a:pt x="931768" y="359454"/>
                  </a:lnTo>
                  <a:lnTo>
                    <a:pt x="964844" y="390448"/>
                  </a:lnTo>
                  <a:lnTo>
                    <a:pt x="996893" y="422497"/>
                  </a:lnTo>
                  <a:lnTo>
                    <a:pt x="1027888" y="455573"/>
                  </a:lnTo>
                  <a:lnTo>
                    <a:pt x="1057801" y="489648"/>
                  </a:lnTo>
                  <a:lnTo>
                    <a:pt x="1086604" y="524695"/>
                  </a:lnTo>
                  <a:lnTo>
                    <a:pt x="1114271" y="560686"/>
                  </a:lnTo>
                  <a:lnTo>
                    <a:pt x="1140773" y="597594"/>
                  </a:lnTo>
                  <a:lnTo>
                    <a:pt x="1166083" y="635392"/>
                  </a:lnTo>
                  <a:lnTo>
                    <a:pt x="1190174" y="674051"/>
                  </a:lnTo>
                  <a:lnTo>
                    <a:pt x="1213018" y="713544"/>
                  </a:lnTo>
                  <a:lnTo>
                    <a:pt x="1234588" y="753844"/>
                  </a:lnTo>
                  <a:lnTo>
                    <a:pt x="1254856" y="794923"/>
                  </a:lnTo>
                  <a:lnTo>
                    <a:pt x="1273794" y="836754"/>
                  </a:lnTo>
                  <a:lnTo>
                    <a:pt x="1291375" y="879309"/>
                  </a:lnTo>
                  <a:lnTo>
                    <a:pt x="1307572" y="922560"/>
                  </a:lnTo>
                  <a:lnTo>
                    <a:pt x="1322357" y="966481"/>
                  </a:lnTo>
                  <a:lnTo>
                    <a:pt x="1335702" y="1011044"/>
                  </a:lnTo>
                  <a:lnTo>
                    <a:pt x="1347581" y="1056220"/>
                  </a:lnTo>
                  <a:lnTo>
                    <a:pt x="1357965" y="1101984"/>
                  </a:lnTo>
                  <a:lnTo>
                    <a:pt x="1366826" y="1148306"/>
                  </a:lnTo>
                  <a:lnTo>
                    <a:pt x="1374139" y="1195160"/>
                  </a:lnTo>
                  <a:lnTo>
                    <a:pt x="1379874" y="1242518"/>
                  </a:lnTo>
                  <a:lnTo>
                    <a:pt x="1384004" y="1290353"/>
                  </a:lnTo>
                  <a:lnTo>
                    <a:pt x="1386503" y="1338637"/>
                  </a:lnTo>
                  <a:lnTo>
                    <a:pt x="1387342" y="1387342"/>
                  </a:lnTo>
                  <a:lnTo>
                    <a:pt x="1386318" y="1441150"/>
                  </a:lnTo>
                  <a:lnTo>
                    <a:pt x="1383270" y="1494439"/>
                  </a:lnTo>
                  <a:lnTo>
                    <a:pt x="1378235" y="1547172"/>
                  </a:lnTo>
                  <a:lnTo>
                    <a:pt x="1371251" y="1599312"/>
                  </a:lnTo>
                  <a:lnTo>
                    <a:pt x="1362356" y="1650822"/>
                  </a:lnTo>
                  <a:lnTo>
                    <a:pt x="1351585" y="1701663"/>
                  </a:lnTo>
                  <a:lnTo>
                    <a:pt x="1338977" y="1751799"/>
                  </a:lnTo>
                  <a:lnTo>
                    <a:pt x="1324569" y="1801193"/>
                  </a:lnTo>
                  <a:lnTo>
                    <a:pt x="1308398" y="1849807"/>
                  </a:lnTo>
                  <a:lnTo>
                    <a:pt x="1290501" y="1897603"/>
                  </a:lnTo>
                  <a:lnTo>
                    <a:pt x="1270915" y="1944545"/>
                  </a:lnTo>
                  <a:lnTo>
                    <a:pt x="1249679" y="1990595"/>
                  </a:lnTo>
                  <a:lnTo>
                    <a:pt x="1226828" y="2035717"/>
                  </a:lnTo>
                  <a:lnTo>
                    <a:pt x="1202400" y="2079871"/>
                  </a:lnTo>
                  <a:close/>
                </a:path>
              </a:pathLst>
            </a:custGeom>
            <a:solidFill>
              <a:srgbClr val="D8DB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0420" y="4362821"/>
              <a:ext cx="2404110" cy="1387475"/>
            </a:xfrm>
            <a:custGeom>
              <a:avLst/>
              <a:gdLst/>
              <a:ahLst/>
              <a:cxnLst/>
              <a:rect l="l" t="t" r="r" b="b"/>
              <a:pathLst>
                <a:path w="2404110" h="1387475">
                  <a:moveTo>
                    <a:pt x="1201599" y="1387342"/>
                  </a:moveTo>
                  <a:lnTo>
                    <a:pt x="1150477" y="1386417"/>
                  </a:lnTo>
                  <a:lnTo>
                    <a:pt x="1099822" y="1383665"/>
                  </a:lnTo>
                  <a:lnTo>
                    <a:pt x="1049664" y="1379118"/>
                  </a:lnTo>
                  <a:lnTo>
                    <a:pt x="1000036" y="1372806"/>
                  </a:lnTo>
                  <a:lnTo>
                    <a:pt x="950970" y="1364762"/>
                  </a:lnTo>
                  <a:lnTo>
                    <a:pt x="902497" y="1355018"/>
                  </a:lnTo>
                  <a:lnTo>
                    <a:pt x="854650" y="1343606"/>
                  </a:lnTo>
                  <a:lnTo>
                    <a:pt x="807460" y="1330557"/>
                  </a:lnTo>
                  <a:lnTo>
                    <a:pt x="760959" y="1315904"/>
                  </a:lnTo>
                  <a:lnTo>
                    <a:pt x="715178" y="1299678"/>
                  </a:lnTo>
                  <a:lnTo>
                    <a:pt x="670151" y="1281910"/>
                  </a:lnTo>
                  <a:lnTo>
                    <a:pt x="625908" y="1262634"/>
                  </a:lnTo>
                  <a:lnTo>
                    <a:pt x="582481" y="1241881"/>
                  </a:lnTo>
                  <a:lnTo>
                    <a:pt x="539903" y="1219682"/>
                  </a:lnTo>
                  <a:lnTo>
                    <a:pt x="498205" y="1196069"/>
                  </a:lnTo>
                  <a:lnTo>
                    <a:pt x="457419" y="1171075"/>
                  </a:lnTo>
                  <a:lnTo>
                    <a:pt x="417577" y="1144731"/>
                  </a:lnTo>
                  <a:lnTo>
                    <a:pt x="378710" y="1117069"/>
                  </a:lnTo>
                  <a:lnTo>
                    <a:pt x="340851" y="1088121"/>
                  </a:lnTo>
                  <a:lnTo>
                    <a:pt x="304031" y="1057918"/>
                  </a:lnTo>
                  <a:lnTo>
                    <a:pt x="268282" y="1026493"/>
                  </a:lnTo>
                  <a:lnTo>
                    <a:pt x="233636" y="993878"/>
                  </a:lnTo>
                  <a:lnTo>
                    <a:pt x="200125" y="960104"/>
                  </a:lnTo>
                  <a:lnTo>
                    <a:pt x="167781" y="925202"/>
                  </a:lnTo>
                  <a:lnTo>
                    <a:pt x="136635" y="889206"/>
                  </a:lnTo>
                  <a:lnTo>
                    <a:pt x="106720" y="852147"/>
                  </a:lnTo>
                  <a:lnTo>
                    <a:pt x="78067" y="814056"/>
                  </a:lnTo>
                  <a:lnTo>
                    <a:pt x="50708" y="774966"/>
                  </a:lnTo>
                  <a:lnTo>
                    <a:pt x="24675" y="734908"/>
                  </a:lnTo>
                  <a:lnTo>
                    <a:pt x="0" y="693914"/>
                  </a:lnTo>
                  <a:lnTo>
                    <a:pt x="1201599" y="0"/>
                  </a:lnTo>
                  <a:lnTo>
                    <a:pt x="2404000" y="692529"/>
                  </a:lnTo>
                  <a:lnTo>
                    <a:pt x="2379332" y="733605"/>
                  </a:lnTo>
                  <a:lnTo>
                    <a:pt x="2353303" y="773743"/>
                  </a:lnTo>
                  <a:lnTo>
                    <a:pt x="2325945" y="812912"/>
                  </a:lnTo>
                  <a:lnTo>
                    <a:pt x="2297290" y="851079"/>
                  </a:lnTo>
                  <a:lnTo>
                    <a:pt x="2267371" y="888212"/>
                  </a:lnTo>
                  <a:lnTo>
                    <a:pt x="2236218" y="924281"/>
                  </a:lnTo>
                  <a:lnTo>
                    <a:pt x="2203864" y="959252"/>
                  </a:lnTo>
                  <a:lnTo>
                    <a:pt x="2170340" y="993093"/>
                  </a:lnTo>
                  <a:lnTo>
                    <a:pt x="2135680" y="1025774"/>
                  </a:lnTo>
                  <a:lnTo>
                    <a:pt x="2099913" y="1057262"/>
                  </a:lnTo>
                  <a:lnTo>
                    <a:pt x="2063074" y="1087525"/>
                  </a:lnTo>
                  <a:lnTo>
                    <a:pt x="2025192" y="1116531"/>
                  </a:lnTo>
                  <a:lnTo>
                    <a:pt x="1986301" y="1144248"/>
                  </a:lnTo>
                  <a:lnTo>
                    <a:pt x="1946433" y="1170644"/>
                  </a:lnTo>
                  <a:lnTo>
                    <a:pt x="1905618" y="1195688"/>
                  </a:lnTo>
                  <a:lnTo>
                    <a:pt x="1863889" y="1219348"/>
                  </a:lnTo>
                  <a:lnTo>
                    <a:pt x="1821279" y="1241591"/>
                  </a:lnTo>
                  <a:lnTo>
                    <a:pt x="1777818" y="1262386"/>
                  </a:lnTo>
                  <a:lnTo>
                    <a:pt x="1733539" y="1281701"/>
                  </a:lnTo>
                  <a:lnTo>
                    <a:pt x="1688474" y="1299503"/>
                  </a:lnTo>
                  <a:lnTo>
                    <a:pt x="1642654" y="1315762"/>
                  </a:lnTo>
                  <a:lnTo>
                    <a:pt x="1596112" y="1330444"/>
                  </a:lnTo>
                  <a:lnTo>
                    <a:pt x="1548880" y="1343519"/>
                  </a:lnTo>
                  <a:lnTo>
                    <a:pt x="1500989" y="1354954"/>
                  </a:lnTo>
                  <a:lnTo>
                    <a:pt x="1452471" y="1364717"/>
                  </a:lnTo>
                  <a:lnTo>
                    <a:pt x="1403358" y="1372777"/>
                  </a:lnTo>
                  <a:lnTo>
                    <a:pt x="1353683" y="1379101"/>
                  </a:lnTo>
                  <a:lnTo>
                    <a:pt x="1303477" y="1383658"/>
                  </a:lnTo>
                  <a:lnTo>
                    <a:pt x="1252772" y="1386416"/>
                  </a:lnTo>
                  <a:lnTo>
                    <a:pt x="1201599" y="1387342"/>
                  </a:lnTo>
                  <a:close/>
                </a:path>
              </a:pathLst>
            </a:custGeom>
            <a:solidFill>
              <a:srgbClr val="F6D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14677" y="2975479"/>
              <a:ext cx="1387475" cy="2081530"/>
            </a:xfrm>
            <a:custGeom>
              <a:avLst/>
              <a:gdLst/>
              <a:ahLst/>
              <a:cxnLst/>
              <a:rect l="l" t="t" r="r" b="b"/>
              <a:pathLst>
                <a:path w="1387475" h="2081529">
                  <a:moveTo>
                    <a:pt x="1387342" y="1387342"/>
                  </a:moveTo>
                  <a:lnTo>
                    <a:pt x="185742" y="2081257"/>
                  </a:lnTo>
                  <a:lnTo>
                    <a:pt x="161205" y="2037009"/>
                  </a:lnTo>
                  <a:lnTo>
                    <a:pt x="138253" y="1991795"/>
                  </a:lnTo>
                  <a:lnTo>
                    <a:pt x="116922" y="1945651"/>
                  </a:lnTo>
                  <a:lnTo>
                    <a:pt x="97251" y="1898614"/>
                  </a:lnTo>
                  <a:lnTo>
                    <a:pt x="79277" y="1850722"/>
                  </a:lnTo>
                  <a:lnTo>
                    <a:pt x="63036" y="1802012"/>
                  </a:lnTo>
                  <a:lnTo>
                    <a:pt x="48566" y="1752521"/>
                  </a:lnTo>
                  <a:lnTo>
                    <a:pt x="35905" y="1702286"/>
                  </a:lnTo>
                  <a:lnTo>
                    <a:pt x="25089" y="1651345"/>
                  </a:lnTo>
                  <a:lnTo>
                    <a:pt x="16156" y="1599734"/>
                  </a:lnTo>
                  <a:lnTo>
                    <a:pt x="9144" y="1547491"/>
                  </a:lnTo>
                  <a:lnTo>
                    <a:pt x="4088" y="1494653"/>
                  </a:lnTo>
                  <a:lnTo>
                    <a:pt x="1028" y="1441258"/>
                  </a:lnTo>
                  <a:lnTo>
                    <a:pt x="0" y="1387342"/>
                  </a:lnTo>
                  <a:lnTo>
                    <a:pt x="838" y="1338637"/>
                  </a:lnTo>
                  <a:lnTo>
                    <a:pt x="3337" y="1290353"/>
                  </a:lnTo>
                  <a:lnTo>
                    <a:pt x="7468" y="1242518"/>
                  </a:lnTo>
                  <a:lnTo>
                    <a:pt x="13203" y="1195160"/>
                  </a:lnTo>
                  <a:lnTo>
                    <a:pt x="20515" y="1148306"/>
                  </a:lnTo>
                  <a:lnTo>
                    <a:pt x="29377" y="1101984"/>
                  </a:lnTo>
                  <a:lnTo>
                    <a:pt x="39761" y="1056220"/>
                  </a:lnTo>
                  <a:lnTo>
                    <a:pt x="51639" y="1011044"/>
                  </a:lnTo>
                  <a:lnTo>
                    <a:pt x="64984" y="966481"/>
                  </a:lnTo>
                  <a:lnTo>
                    <a:pt x="79769" y="922560"/>
                  </a:lnTo>
                  <a:lnTo>
                    <a:pt x="95966" y="879309"/>
                  </a:lnTo>
                  <a:lnTo>
                    <a:pt x="113547" y="836754"/>
                  </a:lnTo>
                  <a:lnTo>
                    <a:pt x="132486" y="794923"/>
                  </a:lnTo>
                  <a:lnTo>
                    <a:pt x="152753" y="753844"/>
                  </a:lnTo>
                  <a:lnTo>
                    <a:pt x="174323" y="713544"/>
                  </a:lnTo>
                  <a:lnTo>
                    <a:pt x="197167" y="674051"/>
                  </a:lnTo>
                  <a:lnTo>
                    <a:pt x="221258" y="635392"/>
                  </a:lnTo>
                  <a:lnTo>
                    <a:pt x="246568" y="597594"/>
                  </a:lnTo>
                  <a:lnTo>
                    <a:pt x="273071" y="560686"/>
                  </a:lnTo>
                  <a:lnTo>
                    <a:pt x="300737" y="524695"/>
                  </a:lnTo>
                  <a:lnTo>
                    <a:pt x="329541" y="489648"/>
                  </a:lnTo>
                  <a:lnTo>
                    <a:pt x="359454" y="455573"/>
                  </a:lnTo>
                  <a:lnTo>
                    <a:pt x="390448" y="422497"/>
                  </a:lnTo>
                  <a:lnTo>
                    <a:pt x="422497" y="390448"/>
                  </a:lnTo>
                  <a:lnTo>
                    <a:pt x="455573" y="359454"/>
                  </a:lnTo>
                  <a:lnTo>
                    <a:pt x="489648" y="329541"/>
                  </a:lnTo>
                  <a:lnTo>
                    <a:pt x="524695" y="300737"/>
                  </a:lnTo>
                  <a:lnTo>
                    <a:pt x="560686" y="273071"/>
                  </a:lnTo>
                  <a:lnTo>
                    <a:pt x="597594" y="246568"/>
                  </a:lnTo>
                  <a:lnTo>
                    <a:pt x="635392" y="221258"/>
                  </a:lnTo>
                  <a:lnTo>
                    <a:pt x="674051" y="197167"/>
                  </a:lnTo>
                  <a:lnTo>
                    <a:pt x="713544" y="174323"/>
                  </a:lnTo>
                  <a:lnTo>
                    <a:pt x="753844" y="152753"/>
                  </a:lnTo>
                  <a:lnTo>
                    <a:pt x="794923" y="132486"/>
                  </a:lnTo>
                  <a:lnTo>
                    <a:pt x="836754" y="113547"/>
                  </a:lnTo>
                  <a:lnTo>
                    <a:pt x="879309" y="95966"/>
                  </a:lnTo>
                  <a:lnTo>
                    <a:pt x="922560" y="79769"/>
                  </a:lnTo>
                  <a:lnTo>
                    <a:pt x="966481" y="64984"/>
                  </a:lnTo>
                  <a:lnTo>
                    <a:pt x="1011044" y="51639"/>
                  </a:lnTo>
                  <a:lnTo>
                    <a:pt x="1056220" y="39761"/>
                  </a:lnTo>
                  <a:lnTo>
                    <a:pt x="1101984" y="29377"/>
                  </a:lnTo>
                  <a:lnTo>
                    <a:pt x="1148306" y="20515"/>
                  </a:lnTo>
                  <a:lnTo>
                    <a:pt x="1195160" y="13203"/>
                  </a:lnTo>
                  <a:lnTo>
                    <a:pt x="1242518" y="7468"/>
                  </a:lnTo>
                  <a:lnTo>
                    <a:pt x="1290353" y="3337"/>
                  </a:lnTo>
                  <a:lnTo>
                    <a:pt x="1338637" y="838"/>
                  </a:lnTo>
                  <a:lnTo>
                    <a:pt x="1387342" y="0"/>
                  </a:lnTo>
                  <a:lnTo>
                    <a:pt x="1387342" y="1387342"/>
                  </a:lnTo>
                  <a:close/>
                </a:path>
              </a:pathLst>
            </a:custGeom>
            <a:ln w="28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14677" y="2975479"/>
              <a:ext cx="1387475" cy="2081530"/>
            </a:xfrm>
            <a:custGeom>
              <a:avLst/>
              <a:gdLst/>
              <a:ahLst/>
              <a:cxnLst/>
              <a:rect l="l" t="t" r="r" b="b"/>
              <a:pathLst>
                <a:path w="1387475" h="2081529">
                  <a:moveTo>
                    <a:pt x="185742" y="2081257"/>
                  </a:moveTo>
                  <a:lnTo>
                    <a:pt x="161205" y="2037009"/>
                  </a:lnTo>
                  <a:lnTo>
                    <a:pt x="138253" y="1991795"/>
                  </a:lnTo>
                  <a:lnTo>
                    <a:pt x="116922" y="1945651"/>
                  </a:lnTo>
                  <a:lnTo>
                    <a:pt x="97251" y="1898614"/>
                  </a:lnTo>
                  <a:lnTo>
                    <a:pt x="79277" y="1850723"/>
                  </a:lnTo>
                  <a:lnTo>
                    <a:pt x="63036" y="1802012"/>
                  </a:lnTo>
                  <a:lnTo>
                    <a:pt x="48566" y="1752521"/>
                  </a:lnTo>
                  <a:lnTo>
                    <a:pt x="35905" y="1702286"/>
                  </a:lnTo>
                  <a:lnTo>
                    <a:pt x="25089" y="1651345"/>
                  </a:lnTo>
                  <a:lnTo>
                    <a:pt x="16156" y="1599734"/>
                  </a:lnTo>
                  <a:lnTo>
                    <a:pt x="9144" y="1547491"/>
                  </a:lnTo>
                  <a:lnTo>
                    <a:pt x="4088" y="1494653"/>
                  </a:lnTo>
                  <a:lnTo>
                    <a:pt x="1028" y="1441258"/>
                  </a:lnTo>
                  <a:lnTo>
                    <a:pt x="0" y="1387342"/>
                  </a:lnTo>
                  <a:lnTo>
                    <a:pt x="838" y="1338637"/>
                  </a:lnTo>
                  <a:lnTo>
                    <a:pt x="3337" y="1290353"/>
                  </a:lnTo>
                  <a:lnTo>
                    <a:pt x="7468" y="1242518"/>
                  </a:lnTo>
                  <a:lnTo>
                    <a:pt x="13203" y="1195160"/>
                  </a:lnTo>
                  <a:lnTo>
                    <a:pt x="20515" y="1148306"/>
                  </a:lnTo>
                  <a:lnTo>
                    <a:pt x="29377" y="1101984"/>
                  </a:lnTo>
                  <a:lnTo>
                    <a:pt x="39761" y="1056220"/>
                  </a:lnTo>
                  <a:lnTo>
                    <a:pt x="51639" y="1011044"/>
                  </a:lnTo>
                  <a:lnTo>
                    <a:pt x="64984" y="966481"/>
                  </a:lnTo>
                  <a:lnTo>
                    <a:pt x="79769" y="922560"/>
                  </a:lnTo>
                  <a:lnTo>
                    <a:pt x="95966" y="879309"/>
                  </a:lnTo>
                  <a:lnTo>
                    <a:pt x="113547" y="836754"/>
                  </a:lnTo>
                  <a:lnTo>
                    <a:pt x="132486" y="794923"/>
                  </a:lnTo>
                  <a:lnTo>
                    <a:pt x="152753" y="753844"/>
                  </a:lnTo>
                  <a:lnTo>
                    <a:pt x="174323" y="713544"/>
                  </a:lnTo>
                  <a:lnTo>
                    <a:pt x="197167" y="674051"/>
                  </a:lnTo>
                  <a:lnTo>
                    <a:pt x="221258" y="635392"/>
                  </a:lnTo>
                  <a:lnTo>
                    <a:pt x="246568" y="597594"/>
                  </a:lnTo>
                  <a:lnTo>
                    <a:pt x="273071" y="560686"/>
                  </a:lnTo>
                  <a:lnTo>
                    <a:pt x="300737" y="524695"/>
                  </a:lnTo>
                  <a:lnTo>
                    <a:pt x="329541" y="489648"/>
                  </a:lnTo>
                  <a:lnTo>
                    <a:pt x="359454" y="455573"/>
                  </a:lnTo>
                  <a:lnTo>
                    <a:pt x="390448" y="422497"/>
                  </a:lnTo>
                  <a:lnTo>
                    <a:pt x="422497" y="390448"/>
                  </a:lnTo>
                  <a:lnTo>
                    <a:pt x="455573" y="359454"/>
                  </a:lnTo>
                  <a:lnTo>
                    <a:pt x="489648" y="329541"/>
                  </a:lnTo>
                  <a:lnTo>
                    <a:pt x="524695" y="300737"/>
                  </a:lnTo>
                  <a:lnTo>
                    <a:pt x="560686" y="273071"/>
                  </a:lnTo>
                  <a:lnTo>
                    <a:pt x="597594" y="246568"/>
                  </a:lnTo>
                  <a:lnTo>
                    <a:pt x="635392" y="221258"/>
                  </a:lnTo>
                  <a:lnTo>
                    <a:pt x="674051" y="197167"/>
                  </a:lnTo>
                  <a:lnTo>
                    <a:pt x="713544" y="174323"/>
                  </a:lnTo>
                  <a:lnTo>
                    <a:pt x="753844" y="152753"/>
                  </a:lnTo>
                  <a:lnTo>
                    <a:pt x="794923" y="132486"/>
                  </a:lnTo>
                  <a:lnTo>
                    <a:pt x="836754" y="113547"/>
                  </a:lnTo>
                  <a:lnTo>
                    <a:pt x="879309" y="95966"/>
                  </a:lnTo>
                  <a:lnTo>
                    <a:pt x="922560" y="79769"/>
                  </a:lnTo>
                  <a:lnTo>
                    <a:pt x="966481" y="64984"/>
                  </a:lnTo>
                  <a:lnTo>
                    <a:pt x="1011044" y="51639"/>
                  </a:lnTo>
                  <a:lnTo>
                    <a:pt x="1056220" y="39761"/>
                  </a:lnTo>
                  <a:lnTo>
                    <a:pt x="1101984" y="29377"/>
                  </a:lnTo>
                  <a:lnTo>
                    <a:pt x="1148306" y="20515"/>
                  </a:lnTo>
                  <a:lnTo>
                    <a:pt x="1195160" y="13203"/>
                  </a:lnTo>
                  <a:lnTo>
                    <a:pt x="1242518" y="7468"/>
                  </a:lnTo>
                  <a:lnTo>
                    <a:pt x="1290353" y="3337"/>
                  </a:lnTo>
                  <a:lnTo>
                    <a:pt x="1338637" y="838"/>
                  </a:lnTo>
                  <a:lnTo>
                    <a:pt x="1387342" y="0"/>
                  </a:lnTo>
                  <a:lnTo>
                    <a:pt x="1387342" y="1387342"/>
                  </a:lnTo>
                  <a:lnTo>
                    <a:pt x="185742" y="2081257"/>
                  </a:lnTo>
                  <a:close/>
                </a:path>
              </a:pathLst>
            </a:custGeom>
            <a:solidFill>
              <a:srgbClr val="E05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979609" y="3399683"/>
            <a:ext cx="319405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42545">
              <a:lnSpc>
                <a:spcPct val="114900"/>
              </a:lnSpc>
              <a:spcBef>
                <a:spcPts val="95"/>
              </a:spcBef>
            </a:pPr>
            <a:r>
              <a:rPr sz="650" spc="35" dirty="0">
                <a:latin typeface="Tahoma"/>
                <a:cs typeface="Tahoma"/>
              </a:rPr>
              <a:t>Sales </a:t>
            </a:r>
            <a:r>
              <a:rPr sz="650" spc="40" dirty="0">
                <a:latin typeface="Tahoma"/>
                <a:cs typeface="Tahoma"/>
              </a:rPr>
              <a:t> 30</a:t>
            </a:r>
            <a:r>
              <a:rPr sz="650" spc="-5" dirty="0">
                <a:latin typeface="Tahoma"/>
                <a:cs typeface="Tahoma"/>
              </a:rPr>
              <a:t>.</a:t>
            </a:r>
            <a:r>
              <a:rPr sz="650" spc="40" dirty="0">
                <a:latin typeface="Tahoma"/>
                <a:cs typeface="Tahoma"/>
              </a:rPr>
              <a:t>34</a:t>
            </a:r>
            <a:r>
              <a:rPr sz="650" spc="-40" dirty="0">
                <a:latin typeface="Tahoma"/>
                <a:cs typeface="Tahoma"/>
              </a:rPr>
              <a:t>%</a:t>
            </a:r>
            <a:endParaRPr sz="65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482813" y="1702161"/>
            <a:ext cx="99695" cy="384175"/>
            <a:chOff x="6482813" y="1702161"/>
            <a:chExt cx="99695" cy="384175"/>
          </a:xfrm>
        </p:grpSpPr>
        <p:sp>
          <p:nvSpPr>
            <p:cNvPr id="14" name="object 14"/>
            <p:cNvSpPr/>
            <p:nvPr/>
          </p:nvSpPr>
          <p:spPr>
            <a:xfrm>
              <a:off x="6482813" y="1702161"/>
              <a:ext cx="99695" cy="99695"/>
            </a:xfrm>
            <a:custGeom>
              <a:avLst/>
              <a:gdLst/>
              <a:ahLst/>
              <a:cxnLst/>
              <a:rect l="l" t="t" r="r" b="b"/>
              <a:pathLst>
                <a:path w="99695" h="99694">
                  <a:moveTo>
                    <a:pt x="99596" y="99596"/>
                  </a:moveTo>
                  <a:lnTo>
                    <a:pt x="0" y="99596"/>
                  </a:lnTo>
                  <a:lnTo>
                    <a:pt x="0" y="0"/>
                  </a:lnTo>
                  <a:lnTo>
                    <a:pt x="99596" y="0"/>
                  </a:lnTo>
                  <a:lnTo>
                    <a:pt x="99596" y="99596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82813" y="1844442"/>
              <a:ext cx="99695" cy="99695"/>
            </a:xfrm>
            <a:custGeom>
              <a:avLst/>
              <a:gdLst/>
              <a:ahLst/>
              <a:cxnLst/>
              <a:rect l="l" t="t" r="r" b="b"/>
              <a:pathLst>
                <a:path w="99695" h="99694">
                  <a:moveTo>
                    <a:pt x="99596" y="99596"/>
                  </a:moveTo>
                  <a:lnTo>
                    <a:pt x="0" y="99596"/>
                  </a:lnTo>
                  <a:lnTo>
                    <a:pt x="0" y="0"/>
                  </a:lnTo>
                  <a:lnTo>
                    <a:pt x="99596" y="0"/>
                  </a:lnTo>
                  <a:lnTo>
                    <a:pt x="99596" y="99596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82813" y="1986724"/>
              <a:ext cx="99695" cy="99695"/>
            </a:xfrm>
            <a:custGeom>
              <a:avLst/>
              <a:gdLst/>
              <a:ahLst/>
              <a:cxnLst/>
              <a:rect l="l" t="t" r="r" b="b"/>
              <a:pathLst>
                <a:path w="99695" h="99694">
                  <a:moveTo>
                    <a:pt x="99596" y="99596"/>
                  </a:moveTo>
                  <a:lnTo>
                    <a:pt x="0" y="99596"/>
                  </a:lnTo>
                  <a:lnTo>
                    <a:pt x="0" y="0"/>
                  </a:lnTo>
                  <a:lnTo>
                    <a:pt x="99596" y="0"/>
                  </a:lnTo>
                  <a:lnTo>
                    <a:pt x="99596" y="99596"/>
                  </a:lnTo>
                  <a:close/>
                </a:path>
              </a:pathLst>
            </a:custGeom>
            <a:solidFill>
              <a:srgbClr val="E05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468585" y="1535797"/>
            <a:ext cx="502920" cy="56642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</a:pPr>
            <a:r>
              <a:rPr sz="650" spc="5" dirty="0">
                <a:solidFill>
                  <a:srgbClr val="312F2D"/>
                </a:solidFill>
                <a:latin typeface="Lucida Sans Unicode"/>
                <a:cs typeface="Lucida Sans Unicode"/>
              </a:rPr>
              <a:t>Department</a:t>
            </a:r>
            <a:endParaRPr sz="650">
              <a:latin typeface="Lucida Sans Unicode"/>
              <a:cs typeface="Lucida Sans Unicode"/>
            </a:endParaRPr>
          </a:p>
          <a:p>
            <a:pPr marL="149225">
              <a:lnSpc>
                <a:spcPct val="100000"/>
              </a:lnSpc>
              <a:spcBef>
                <a:spcPts val="229"/>
              </a:spcBef>
            </a:pPr>
            <a:r>
              <a:rPr sz="650" spc="35" dirty="0">
                <a:solidFill>
                  <a:srgbClr val="333333"/>
                </a:solidFill>
                <a:latin typeface="Tahoma"/>
                <a:cs typeface="Tahoma"/>
              </a:rPr>
              <a:t>HR</a:t>
            </a:r>
            <a:endParaRPr sz="650">
              <a:latin typeface="Tahoma"/>
              <a:cs typeface="Tahoma"/>
            </a:endParaRPr>
          </a:p>
          <a:p>
            <a:pPr marL="149225" marR="130175">
              <a:lnSpc>
                <a:spcPct val="143600"/>
              </a:lnSpc>
            </a:pPr>
            <a:r>
              <a:rPr sz="650" spc="20" dirty="0">
                <a:solidFill>
                  <a:srgbClr val="333333"/>
                </a:solidFill>
                <a:latin typeface="Tahoma"/>
                <a:cs typeface="Tahoma"/>
              </a:rPr>
              <a:t>R&amp;D </a:t>
            </a:r>
            <a:r>
              <a:rPr sz="650" spc="2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650" spc="30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r>
              <a:rPr sz="650" spc="35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650" spc="40" dirty="0">
                <a:solidFill>
                  <a:srgbClr val="333333"/>
                </a:solidFill>
                <a:latin typeface="Tahoma"/>
                <a:cs typeface="Tahoma"/>
              </a:rPr>
              <a:t>l</a:t>
            </a:r>
            <a:r>
              <a:rPr sz="650" spc="25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650" spc="50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endParaRPr sz="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924813"/>
            <a:ext cx="14890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2.0</a:t>
            </a:r>
            <a:r>
              <a:rPr sz="1400" b="1" spc="3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Empathy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MAP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29090" y="7706360"/>
            <a:ext cx="5978525" cy="1079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2.0.1: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Details:</a:t>
            </a:r>
            <a:endParaRPr sz="1400" dirty="0">
              <a:latin typeface="Times New Roman"/>
              <a:cs typeface="Times New Roman"/>
            </a:endParaRPr>
          </a:p>
          <a:p>
            <a:pPr marL="67310">
              <a:lnSpc>
                <a:spcPct val="100000"/>
              </a:lnSpc>
              <a:spcBef>
                <a:spcPts val="60"/>
              </a:spcBef>
            </a:pPr>
            <a:r>
              <a:rPr sz="1400" spc="-5" dirty="0">
                <a:latin typeface="Times New Roman"/>
                <a:cs typeface="Times New Roman"/>
              </a:rPr>
              <a:t>An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Empathy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Map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consists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four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quadrants.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four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quadrants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reflect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four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key</a:t>
            </a:r>
          </a:p>
          <a:p>
            <a:pPr marL="21590" marR="5715">
              <a:lnSpc>
                <a:spcPct val="153600"/>
              </a:lnSpc>
              <a:spcBef>
                <a:spcPts val="15"/>
              </a:spcBef>
            </a:pPr>
            <a:r>
              <a:rPr sz="1400" spc="-5" dirty="0">
                <a:latin typeface="Times New Roman"/>
                <a:cs typeface="Times New Roman"/>
              </a:rPr>
              <a:t>traits,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which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demonstrated/possessed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during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observation/research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stage.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four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quadrants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refer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what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user: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Said,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Did,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Thought,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Felt.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3690" y="1600200"/>
            <a:ext cx="5525134" cy="568578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2900" y="482600"/>
            <a:ext cx="6833870" cy="7080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latin typeface="Times New Roman"/>
                <a:cs typeface="Times New Roman"/>
              </a:rPr>
              <a:t>ADVANTAGES:</a:t>
            </a:r>
            <a:endParaRPr sz="1400" dirty="0">
              <a:latin typeface="Times New Roman"/>
              <a:cs typeface="Times New Roman"/>
            </a:endParaRPr>
          </a:p>
          <a:p>
            <a:pPr marL="469265" marR="174625" indent="-228600">
              <a:lnSpc>
                <a:spcPct val="105700"/>
              </a:lnSpc>
              <a:spcBef>
                <a:spcPts val="1000"/>
              </a:spcBef>
              <a:buFont typeface="Wingdings"/>
              <a:buChar char=""/>
              <a:tabLst>
                <a:tab pos="4699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Identifying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Geographic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Trends</a:t>
            </a:r>
            <a:r>
              <a:rPr sz="1400" spc="-20" dirty="0">
                <a:latin typeface="Times New Roman"/>
                <a:cs typeface="Times New Roman"/>
              </a:rPr>
              <a:t>: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Maps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geospatial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visualizations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reveal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geographic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trends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patterns,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making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them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valuable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location-based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analysis.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"/>
            </a:pPr>
            <a:endParaRPr sz="1800" dirty="0">
              <a:latin typeface="Times New Roman"/>
              <a:cs typeface="Times New Roman"/>
            </a:endParaRPr>
          </a:p>
          <a:p>
            <a:pPr marL="469265" marR="118110" indent="-228600">
              <a:lnSpc>
                <a:spcPct val="105700"/>
              </a:lnSpc>
              <a:buFont typeface="Wingdings"/>
              <a:buChar char=""/>
              <a:tabLst>
                <a:tab pos="4699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Storytelling: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Visualizations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5" dirty="0">
                <a:latin typeface="Times New Roman"/>
                <a:cs typeface="Times New Roman"/>
              </a:rPr>
              <a:t> used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tell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compelling data stories,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making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easier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convey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narrative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behind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engage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audience.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"/>
            </a:pPr>
            <a:endParaRPr sz="1800" dirty="0">
              <a:latin typeface="Times New Roman"/>
              <a:cs typeface="Times New Roman"/>
            </a:endParaRPr>
          </a:p>
          <a:p>
            <a:pPr marL="469265" marR="132715" indent="-228600">
              <a:lnSpc>
                <a:spcPct val="106400"/>
              </a:lnSpc>
              <a:spcBef>
                <a:spcPts val="5"/>
              </a:spcBef>
              <a:buFont typeface="Wingdings"/>
              <a:buChar char=""/>
              <a:tabLst>
                <a:tab pos="4699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Comparative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Analysis: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Visualizations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facilitate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easy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comparison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5" dirty="0">
                <a:latin typeface="Times New Roman"/>
                <a:cs typeface="Times New Roman"/>
              </a:rPr>
              <a:t> different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 sets,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enabling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analysts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draw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meaningful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conclusions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data.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"/>
            </a:pPr>
            <a:endParaRPr sz="1800" dirty="0">
              <a:latin typeface="Times New Roman"/>
              <a:cs typeface="Times New Roman"/>
            </a:endParaRPr>
          </a:p>
          <a:p>
            <a:pPr marL="469265" marR="158115" indent="-228600">
              <a:lnSpc>
                <a:spcPct val="105700"/>
              </a:lnSpc>
              <a:buFont typeface="Wingdings"/>
              <a:buChar char=""/>
              <a:tabLst>
                <a:tab pos="46990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Time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Series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Analysis: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Time-series </a:t>
            </a:r>
            <a:r>
              <a:rPr sz="1400" spc="-5" dirty="0">
                <a:latin typeface="Times New Roman"/>
                <a:cs typeface="Times New Roman"/>
              </a:rPr>
              <a:t>visualizations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help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tracking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analyzing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trends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over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time,</a:t>
            </a:r>
            <a:r>
              <a:rPr sz="1400" dirty="0">
                <a:latin typeface="Times New Roman"/>
                <a:cs typeface="Times New Roman"/>
              </a:rPr>
              <a:t> which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critical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fields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like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finance,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economics,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climate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science.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</a:pPr>
            <a:r>
              <a:rPr sz="1600" b="1" spc="-25" dirty="0">
                <a:latin typeface="Times New Roman"/>
                <a:cs typeface="Times New Roman"/>
              </a:rPr>
              <a:t>DISADVANTGE:</a:t>
            </a:r>
            <a:endParaRPr sz="1600" dirty="0">
              <a:latin typeface="Times New Roman"/>
              <a:cs typeface="Times New Roman"/>
            </a:endParaRPr>
          </a:p>
          <a:p>
            <a:pPr marL="478790" marR="5080" indent="-228600">
              <a:lnSpc>
                <a:spcPct val="105300"/>
              </a:lnSpc>
              <a:spcBef>
                <a:spcPts val="1030"/>
              </a:spcBef>
              <a:buSzPct val="87500"/>
              <a:buFont typeface="Wingdings"/>
              <a:buChar char=""/>
              <a:tabLst>
                <a:tab pos="47942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In</a:t>
            </a:r>
            <a:r>
              <a:rPr sz="1400" b="1" spc="-5" dirty="0">
                <a:latin typeface="Times New Roman"/>
                <a:cs typeface="Times New Roman"/>
              </a:rPr>
              <a:t>teractivity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Challenges: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While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interactivity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 be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advantage,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also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make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visualizations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more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complex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harder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share,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especially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when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dealing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with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printed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static formats.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har char=""/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"/>
            </a:pPr>
            <a:endParaRPr sz="1800" dirty="0">
              <a:latin typeface="Times New Roman"/>
              <a:cs typeface="Times New Roman"/>
            </a:endParaRPr>
          </a:p>
          <a:p>
            <a:pPr marL="478790" marR="135255" indent="-228600">
              <a:lnSpc>
                <a:spcPct val="105700"/>
              </a:lnSpc>
              <a:buFont typeface="Wingdings"/>
              <a:buChar char=""/>
              <a:tabLst>
                <a:tab pos="47942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Limited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for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Qualitative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Data: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visualization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more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suited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5" dirty="0">
                <a:latin typeface="Times New Roman"/>
                <a:cs typeface="Times New Roman"/>
              </a:rPr>
              <a:t> quantitative data.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challenging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represent </a:t>
            </a:r>
            <a:r>
              <a:rPr sz="1400" dirty="0">
                <a:latin typeface="Times New Roman"/>
                <a:cs typeface="Times New Roman"/>
              </a:rPr>
              <a:t>purely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qualitative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textual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information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effectively.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har char=""/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"/>
            </a:pPr>
            <a:endParaRPr sz="1950" dirty="0">
              <a:latin typeface="Times New Roman"/>
              <a:cs typeface="Times New Roman"/>
            </a:endParaRPr>
          </a:p>
          <a:p>
            <a:pPr marL="478790" marR="495934" indent="-228600">
              <a:lnSpc>
                <a:spcPct val="104500"/>
              </a:lnSpc>
              <a:buSzPct val="114285"/>
              <a:buFont typeface="Wingdings"/>
              <a:buChar char=""/>
              <a:tabLst>
                <a:tab pos="47942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Sensitivity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to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Scale: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Some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visualizations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appear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differently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when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scales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change.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affect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perception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trends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patterns</a:t>
            </a:r>
            <a:r>
              <a:rPr sz="1600" dirty="0">
                <a:latin typeface="Times New Roman"/>
                <a:cs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6300" y="935226"/>
            <a:ext cx="6750050" cy="203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Conclusion: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conclusion, data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visualization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powerful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versatile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tool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with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numerous</a:t>
            </a:r>
            <a:endParaRPr sz="1600" dirty="0">
              <a:latin typeface="Times New Roman"/>
              <a:cs typeface="Times New Roman"/>
            </a:endParaRPr>
          </a:p>
          <a:p>
            <a:pPr marL="21590" marR="5080">
              <a:lnSpc>
                <a:spcPct val="103400"/>
              </a:lnSpc>
              <a:spcBef>
                <a:spcPts val="5"/>
              </a:spcBef>
            </a:pPr>
            <a:r>
              <a:rPr sz="1600" spc="-5" dirty="0">
                <a:latin typeface="Times New Roman"/>
                <a:cs typeface="Times New Roman"/>
              </a:rPr>
              <a:t>advantages,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but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also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share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of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limitations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potential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pitfalls.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When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used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effectively,</a:t>
            </a:r>
            <a:r>
              <a:rPr sz="1600" spc="-5" dirty="0">
                <a:latin typeface="Times New Roman"/>
                <a:cs typeface="Times New Roman"/>
              </a:rPr>
              <a:t> data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visualization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improve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comprehension,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support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informed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decision-making,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facilitate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effective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communication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insights.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allows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</a:p>
          <a:p>
            <a:pPr marL="21590" marR="238125">
              <a:lnSpc>
                <a:spcPts val="1989"/>
              </a:lnSpc>
              <a:spcBef>
                <a:spcPts val="70"/>
              </a:spcBef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exploration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pattern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recognition,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real-time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monitoring,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making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invaluable in various </a:t>
            </a:r>
            <a:r>
              <a:rPr sz="1600" dirty="0">
                <a:latin typeface="Times New Roman"/>
                <a:cs typeface="Times New Roman"/>
              </a:rPr>
              <a:t>fields</a:t>
            </a:r>
            <a:r>
              <a:rPr sz="1600" spc="-5" dirty="0">
                <a:latin typeface="Times New Roman"/>
                <a:cs typeface="Times New Roman"/>
              </a:rPr>
              <a:t> 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applications.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7700" y="1787398"/>
            <a:ext cx="5979160" cy="136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2.1: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Brain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storme: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21590" marR="5080" indent="298450" algn="just">
              <a:lnSpc>
                <a:spcPct val="118600"/>
              </a:lnSpc>
            </a:pPr>
            <a:r>
              <a:rPr sz="1600" b="1" spc="-5" dirty="0">
                <a:latin typeface="Times New Roman"/>
                <a:cs typeface="Times New Roman"/>
              </a:rPr>
              <a:t>Prioritize</a:t>
            </a:r>
            <a:r>
              <a:rPr sz="1600" b="1" spc="6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:   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spc="-40" dirty="0">
                <a:latin typeface="Times New Roman"/>
                <a:cs typeface="Times New Roman"/>
              </a:rPr>
              <a:t>Your</a:t>
            </a:r>
            <a:r>
              <a:rPr sz="1600" spc="2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team </a:t>
            </a:r>
            <a:r>
              <a:rPr sz="1600" spc="-5" dirty="0">
                <a:latin typeface="Times New Roman"/>
                <a:cs typeface="Times New Roman"/>
              </a:rPr>
              <a:t>should </a:t>
            </a:r>
            <a:r>
              <a:rPr sz="1600" dirty="0">
                <a:latin typeface="Times New Roman"/>
                <a:cs typeface="Times New Roman"/>
              </a:rPr>
              <a:t>all be </a:t>
            </a:r>
            <a:r>
              <a:rPr sz="1600" spc="-5" dirty="0">
                <a:latin typeface="Times New Roman"/>
                <a:cs typeface="Times New Roman"/>
              </a:rPr>
              <a:t>on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same page </a:t>
            </a:r>
            <a:r>
              <a:rPr sz="1600" spc="-10" dirty="0">
                <a:latin typeface="Times New Roman"/>
                <a:cs typeface="Times New Roman"/>
              </a:rPr>
              <a:t>about </a:t>
            </a:r>
            <a:r>
              <a:rPr sz="1600" spc="-5" dirty="0">
                <a:latin typeface="Times New Roman"/>
                <a:cs typeface="Times New Roman"/>
              </a:rPr>
              <a:t>what's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important </a:t>
            </a:r>
            <a:r>
              <a:rPr sz="1600" spc="-10" dirty="0">
                <a:latin typeface="Times New Roman"/>
                <a:cs typeface="Times New Roman"/>
              </a:rPr>
              <a:t>moving </a:t>
            </a:r>
            <a:r>
              <a:rPr sz="1600" spc="-5" dirty="0">
                <a:latin typeface="Times New Roman"/>
                <a:cs typeface="Times New Roman"/>
              </a:rPr>
              <a:t>forward. Place your ideas on this grid to determine which ideas </a:t>
            </a:r>
            <a:r>
              <a:rPr sz="1600" dirty="0">
                <a:latin typeface="Times New Roman"/>
                <a:cs typeface="Times New Roman"/>
              </a:rPr>
              <a:t> are</a:t>
            </a:r>
            <a:r>
              <a:rPr sz="1600" spc="-5" dirty="0">
                <a:latin typeface="Times New Roman"/>
                <a:cs typeface="Times New Roman"/>
              </a:rPr>
              <a:t> important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 </a:t>
            </a:r>
            <a:r>
              <a:rPr sz="1600" spc="-5" dirty="0">
                <a:latin typeface="Times New Roman"/>
                <a:cs typeface="Times New Roman"/>
              </a:rPr>
              <a:t>feasible.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3886200"/>
            <a:ext cx="7239000" cy="42891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7200" y="457200"/>
          <a:ext cx="9778362" cy="6715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525"/>
                <a:gridCol w="342900"/>
                <a:gridCol w="238125"/>
                <a:gridCol w="300355"/>
                <a:gridCol w="300355"/>
                <a:gridCol w="295910"/>
                <a:gridCol w="295910"/>
                <a:gridCol w="295910"/>
                <a:gridCol w="295910"/>
                <a:gridCol w="467360"/>
                <a:gridCol w="133985"/>
                <a:gridCol w="139700"/>
                <a:gridCol w="327025"/>
                <a:gridCol w="125095"/>
                <a:gridCol w="300354"/>
                <a:gridCol w="300354"/>
                <a:gridCol w="295910"/>
                <a:gridCol w="295910"/>
                <a:gridCol w="295910"/>
                <a:gridCol w="295910"/>
                <a:gridCol w="300989"/>
                <a:gridCol w="300990"/>
                <a:gridCol w="306070"/>
                <a:gridCol w="301625"/>
                <a:gridCol w="2073275"/>
              </a:tblGrid>
              <a:tr h="426243">
                <a:tc gridSpan="25">
                  <a:txBody>
                    <a:bodyPr/>
                    <a:lstStyle/>
                    <a:p>
                      <a:pPr marR="204978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500" b="1" spc="-6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KPI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9081"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Activ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900" spc="-9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employee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s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90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rowSpan="4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0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rowSpan="10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0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rowSpan="10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0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rowSpan="10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0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rowSpan="10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rowSpan="1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rowSpan="1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rowSpan="1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rowSpan="1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rowSpan="1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rowSpan="1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8"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900" spc="-5" dirty="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Avg</a:t>
                      </a:r>
                      <a:r>
                        <a:rPr sz="900" dirty="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.</a:t>
                      </a:r>
                      <a:r>
                        <a:rPr sz="900" spc="-95" dirty="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Ag</a:t>
                      </a:r>
                      <a:r>
                        <a:rPr sz="900" dirty="0">
                          <a:solidFill>
                            <a:srgbClr val="292929"/>
                          </a:solidFill>
                          <a:latin typeface="Lucida Sans Unicode"/>
                          <a:cs typeface="Lucida Sans Unicode"/>
                        </a:rPr>
                        <a:t>e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21665">
                        <a:lnSpc>
                          <a:spcPct val="100000"/>
                        </a:lnSpc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36.92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0005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3D3D3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00" spc="-2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Age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53975">
                      <a:solidFill>
                        <a:srgbClr val="000000"/>
                      </a:solidFill>
                      <a:prstDash val="solid"/>
                    </a:lnL>
                    <a:solidFill>
                      <a:srgbClr val="D3D3D3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Attritio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900" spc="-9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coun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53975">
                      <a:solidFill>
                        <a:srgbClr val="000000"/>
                      </a:solidFill>
                      <a:prstDash val="solid"/>
                    </a:lnL>
                    <a:solidFill>
                      <a:srgbClr val="D3D3D3"/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marL="5429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Dail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y</a:t>
                      </a:r>
                      <a:r>
                        <a:rPr sz="900" spc="-9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Rat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e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53975">
                      <a:solidFill>
                        <a:srgbClr val="000000"/>
                      </a:solidFill>
                      <a:prstDash val="solid"/>
                    </a:lnL>
                    <a:solidFill>
                      <a:srgbClr val="D3D3D3"/>
                    </a:solidFill>
                  </a:tcPr>
                </a:tc>
              </a:tr>
              <a:tr h="1428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2956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2B247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53975">
                      <a:solidFill>
                        <a:srgbClr val="000000"/>
                      </a:solidFill>
                      <a:prstDash val="solid"/>
                    </a:lnL>
                    <a:solidFill>
                      <a:srgbClr val="D3D3D3"/>
                    </a:solidFill>
                  </a:tcPr>
                </a:tc>
              </a:tr>
              <a:tr h="666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rowSpan="5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53975">
                      <a:solidFill>
                        <a:srgbClr val="000000"/>
                      </a:solidFill>
                      <a:prstDash val="solid"/>
                    </a:lnL>
                    <a:solidFill>
                      <a:srgbClr val="D3D3D3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Employe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900" spc="-9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Coun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53975">
                      <a:solidFill>
                        <a:srgbClr val="000000"/>
                      </a:solidFill>
                      <a:prstDash val="solid"/>
                    </a:lnL>
                    <a:solidFill>
                      <a:srgbClr val="D3D3D3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Hourl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y</a:t>
                      </a:r>
                      <a:r>
                        <a:rPr sz="900" spc="-9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Rat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e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53975">
                      <a:solidFill>
                        <a:srgbClr val="000000"/>
                      </a:solidFill>
                      <a:prstDash val="solid"/>
                    </a:lnL>
                    <a:solidFill>
                      <a:srgbClr val="D3D3D3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Jo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b</a:t>
                      </a:r>
                      <a:r>
                        <a:rPr sz="900" spc="-9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Involvemen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53975">
                      <a:solidFill>
                        <a:srgbClr val="000000"/>
                      </a:solidFill>
                      <a:prstDash val="solid"/>
                    </a:lnL>
                    <a:solidFill>
                      <a:srgbClr val="D3D3D3"/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Monthl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y</a:t>
                      </a:r>
                      <a:r>
                        <a:rPr sz="900" spc="-9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Incom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e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53975">
                      <a:solidFill>
                        <a:srgbClr val="000000"/>
                      </a:solidFill>
                      <a:prstDash val="solid"/>
                    </a:lnL>
                    <a:solidFill>
                      <a:srgbClr val="D3D3D3"/>
                    </a:solidFill>
                  </a:tcPr>
                </a:tc>
              </a:tr>
              <a:tr h="1428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29568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2B247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53975">
                      <a:solidFill>
                        <a:srgbClr val="000000"/>
                      </a:solidFill>
                      <a:prstDash val="solid"/>
                    </a:lnL>
                    <a:solidFill>
                      <a:srgbClr val="D3D3D3"/>
                    </a:solidFill>
                  </a:tcPr>
                </a:tc>
              </a:tr>
              <a:tr h="666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53975">
                      <a:solidFill>
                        <a:srgbClr val="000000"/>
                      </a:solidFill>
                      <a:prstDash val="solid"/>
                    </a:lnL>
                    <a:solidFill>
                      <a:srgbClr val="D3D3D3"/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Monthl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y</a:t>
                      </a:r>
                      <a:r>
                        <a:rPr sz="900" spc="-9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Rat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e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53975">
                      <a:solidFill>
                        <a:srgbClr val="000000"/>
                      </a:solidFill>
                      <a:prstDash val="solid"/>
                    </a:lnL>
                    <a:solidFill>
                      <a:srgbClr val="D3D3D3"/>
                    </a:solidFill>
                  </a:tcPr>
                </a:tc>
              </a:tr>
              <a:tr h="1428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gridSpan="2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29568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53975">
                      <a:solidFill>
                        <a:srgbClr val="000000"/>
                      </a:solidFill>
                      <a:prstDash val="solid"/>
                    </a:lnL>
                    <a:solidFill>
                      <a:srgbClr val="D3D3D3"/>
                    </a:solidFill>
                  </a:tcPr>
                </a:tc>
              </a:tr>
              <a:tr h="666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295682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53975">
                      <a:solidFill>
                        <a:srgbClr val="000000"/>
                      </a:solidFill>
                      <a:prstDash val="solid"/>
                    </a:lnL>
                    <a:solidFill>
                      <a:srgbClr val="D3D3D3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Standar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d</a:t>
                      </a:r>
                      <a:r>
                        <a:rPr sz="900" spc="-9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Hour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s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295682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295682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53975">
                      <a:solidFill>
                        <a:srgbClr val="000000"/>
                      </a:solidFill>
                      <a:prstDash val="solid"/>
                    </a:lnL>
                    <a:solidFill>
                      <a:srgbClr val="D3D3D3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attritio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900" spc="-9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coun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295682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9525">
                      <a:solidFill>
                        <a:srgbClr val="D2B247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2B247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53975">
                      <a:solidFill>
                        <a:srgbClr val="000000"/>
                      </a:solidFill>
                      <a:prstDash val="solid"/>
                    </a:lnL>
                    <a:solidFill>
                      <a:srgbClr val="D3D3D3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0M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2M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4M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6M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8M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1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10M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8415">
                        <a:lnSpc>
                          <a:spcPct val="100000"/>
                        </a:lnSpc>
                      </a:pPr>
                      <a:r>
                        <a:rPr sz="9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Valu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e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81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1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12M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1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14M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1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16M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1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18M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1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20M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22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M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53975">
                      <a:solidFill>
                        <a:srgbClr val="000000"/>
                      </a:solidFill>
                      <a:prstDash val="solid"/>
                    </a:lnL>
                    <a:solidFill>
                      <a:srgbClr val="D3D3D3"/>
                    </a:solidFill>
                  </a:tcPr>
                </a:tc>
              </a:tr>
              <a:tr h="2695575">
                <a:tc gridSpan="25">
                  <a:txBody>
                    <a:bodyPr/>
                    <a:lstStyle/>
                    <a:p>
                      <a:pPr marR="2193290">
                        <a:lnSpc>
                          <a:spcPct val="115300"/>
                        </a:lnSpc>
                        <a:spcBef>
                          <a:spcPts val="509"/>
                        </a:spcBef>
                      </a:pP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Active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1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employees,</a:t>
                      </a:r>
                      <a:r>
                        <a:rPr sz="900" spc="-8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2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Age,</a:t>
                      </a:r>
                      <a:r>
                        <a:rPr sz="900" spc="-8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Attrition</a:t>
                      </a:r>
                      <a:r>
                        <a:rPr sz="900" spc="-8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2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count</a:t>
                      </a:r>
                      <a:r>
                        <a:rPr sz="900" spc="-8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1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,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Daily</a:t>
                      </a:r>
                      <a:r>
                        <a:rPr sz="900" spc="-8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1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Rate,</a:t>
                      </a:r>
                      <a:r>
                        <a:rPr sz="900" spc="-8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1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Employee</a:t>
                      </a:r>
                      <a:r>
                        <a:rPr sz="900" spc="-8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3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Count,</a:t>
                      </a:r>
                      <a:r>
                        <a:rPr sz="900" spc="-8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1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Hourly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1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Rate,</a:t>
                      </a:r>
                      <a:r>
                        <a:rPr sz="900" spc="-8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2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Job</a:t>
                      </a:r>
                      <a:r>
                        <a:rPr sz="900" spc="-8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1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Involvement,</a:t>
                      </a:r>
                      <a:r>
                        <a:rPr sz="900" spc="-8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Monthly</a:t>
                      </a:r>
                      <a:r>
                        <a:rPr sz="900" spc="-8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2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Income,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Monthly</a:t>
                      </a:r>
                      <a:r>
                        <a:rPr sz="900" spc="-8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1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Rate,</a:t>
                      </a:r>
                      <a:r>
                        <a:rPr sz="900" spc="-8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Standard </a:t>
                      </a:r>
                      <a:r>
                        <a:rPr sz="900" spc="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2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Hours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2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and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1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attrition</a:t>
                      </a:r>
                      <a:r>
                        <a:rPr sz="900" spc="-8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2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count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1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.</a:t>
                      </a:r>
                      <a:r>
                        <a:rPr sz="900" spc="114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3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Color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shows</a:t>
                      </a:r>
                      <a:r>
                        <a:rPr sz="900" spc="-8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average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1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2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Age.</a:t>
                      </a:r>
                      <a:r>
                        <a:rPr sz="900" spc="-8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3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1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data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sz="900" spc="-8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ﬁltered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3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on</a:t>
                      </a:r>
                      <a:r>
                        <a:rPr sz="900" spc="-8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3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sum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1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2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Job</a:t>
                      </a:r>
                      <a:r>
                        <a:rPr sz="900" spc="-8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Satisfaction1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2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and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3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sum</a:t>
                      </a:r>
                      <a:r>
                        <a:rPr sz="900" spc="-8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1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Years</a:t>
                      </a:r>
                      <a:r>
                        <a:rPr sz="900" spc="-8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In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1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Current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1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Role.</a:t>
                      </a:r>
                      <a:r>
                        <a:rPr sz="900" spc="-8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3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The </a:t>
                      </a:r>
                      <a:r>
                        <a:rPr sz="900" spc="-3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sum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1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sz="900" spc="-8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2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Job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Satisfaction1</a:t>
                      </a:r>
                      <a:r>
                        <a:rPr sz="900" spc="-8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1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ﬁlter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2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includes</a:t>
                      </a:r>
                      <a:r>
                        <a:rPr sz="900" spc="-8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everything.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3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900" spc="-8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3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sum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1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sz="900" spc="-8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Years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In</a:t>
                      </a:r>
                      <a:r>
                        <a:rPr sz="900" spc="-8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1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Current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Role</a:t>
                      </a:r>
                      <a:r>
                        <a:rPr sz="900" spc="-8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1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ﬁlter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2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includes</a:t>
                      </a:r>
                      <a:r>
                        <a:rPr sz="900" spc="-8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everything.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3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900" spc="-8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1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view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sz="900" spc="-8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ﬁltered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3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on</a:t>
                      </a:r>
                      <a:r>
                        <a:rPr sz="900" spc="-8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Active </a:t>
                      </a:r>
                      <a:r>
                        <a:rPr sz="900" spc="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1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employees,</a:t>
                      </a:r>
                      <a:r>
                        <a:rPr sz="900" spc="-9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average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1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2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Age,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3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sum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1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Monthly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1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Rate,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3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sum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1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1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Employee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3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Count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2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and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3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sum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1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2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Age.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3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Active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1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employees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1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ﬁlter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2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keeps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all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1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values.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3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The </a:t>
                      </a:r>
                      <a:r>
                        <a:rPr sz="900" spc="-3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average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1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2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Age</a:t>
                      </a:r>
                      <a:r>
                        <a:rPr sz="900" spc="-8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1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ﬁlter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2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includes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everything.</a:t>
                      </a:r>
                      <a:r>
                        <a:rPr sz="900" spc="-8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3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3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sum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1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sz="900" spc="-8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Monthly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2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Rate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1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ﬁlter</a:t>
                      </a:r>
                      <a:r>
                        <a:rPr sz="900" spc="-8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1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ranges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1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from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3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21,040,262</a:t>
                      </a:r>
                      <a:r>
                        <a:rPr sz="900" spc="-8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1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3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21,040,262.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3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900" spc="-8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3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sum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1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1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Employee</a:t>
                      </a:r>
                      <a:r>
                        <a:rPr sz="900" spc="-8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3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Count </a:t>
                      </a:r>
                      <a:r>
                        <a:rPr sz="900" spc="-2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1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ﬁlter</a:t>
                      </a:r>
                      <a:r>
                        <a:rPr sz="900" spc="-9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2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includes</a:t>
                      </a:r>
                      <a:r>
                        <a:rPr sz="900" spc="-9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everything.</a:t>
                      </a:r>
                      <a:r>
                        <a:rPr sz="900" spc="-9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3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900" spc="-9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3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sum</a:t>
                      </a:r>
                      <a:r>
                        <a:rPr sz="900" spc="-9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1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sz="900" spc="-9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2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Age</a:t>
                      </a:r>
                      <a:r>
                        <a:rPr sz="900" spc="-9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1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ﬁlter</a:t>
                      </a:r>
                      <a:r>
                        <a:rPr sz="900" spc="-9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2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includes</a:t>
                      </a:r>
                      <a:r>
                        <a:rPr sz="900" spc="-9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everything.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4769" marB="0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8320087" y="1090612"/>
            <a:ext cx="1257300" cy="152400"/>
            <a:chOff x="8320087" y="1090612"/>
            <a:chExt cx="1257300" cy="152400"/>
          </a:xfrm>
        </p:grpSpPr>
        <p:sp>
          <p:nvSpPr>
            <p:cNvPr id="4" name="object 4"/>
            <p:cNvSpPr/>
            <p:nvPr/>
          </p:nvSpPr>
          <p:spPr>
            <a:xfrm>
              <a:off x="8324850" y="1095374"/>
              <a:ext cx="695325" cy="142875"/>
            </a:xfrm>
            <a:custGeom>
              <a:avLst/>
              <a:gdLst/>
              <a:ahLst/>
              <a:cxnLst/>
              <a:rect l="l" t="t" r="r" b="b"/>
              <a:pathLst>
                <a:path w="695325" h="142875">
                  <a:moveTo>
                    <a:pt x="695325" y="0"/>
                  </a:moveTo>
                  <a:lnTo>
                    <a:pt x="695325" y="0"/>
                  </a:lnTo>
                  <a:lnTo>
                    <a:pt x="0" y="0"/>
                  </a:lnTo>
                  <a:lnTo>
                    <a:pt x="0" y="142875"/>
                  </a:lnTo>
                  <a:lnTo>
                    <a:pt x="695325" y="142875"/>
                  </a:lnTo>
                  <a:lnTo>
                    <a:pt x="695325" y="0"/>
                  </a:lnTo>
                  <a:close/>
                </a:path>
              </a:pathLst>
            </a:custGeom>
            <a:solidFill>
              <a:srgbClr val="295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01125" y="1095374"/>
              <a:ext cx="571500" cy="142875"/>
            </a:xfrm>
            <a:custGeom>
              <a:avLst/>
              <a:gdLst/>
              <a:ahLst/>
              <a:cxnLst/>
              <a:rect l="l" t="t" r="r" b="b"/>
              <a:pathLst>
                <a:path w="571500" h="142875">
                  <a:moveTo>
                    <a:pt x="571500" y="0"/>
                  </a:moveTo>
                  <a:lnTo>
                    <a:pt x="571500" y="0"/>
                  </a:lnTo>
                  <a:lnTo>
                    <a:pt x="0" y="0"/>
                  </a:lnTo>
                  <a:lnTo>
                    <a:pt x="0" y="142875"/>
                  </a:lnTo>
                  <a:lnTo>
                    <a:pt x="571500" y="142875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295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24850" y="1095375"/>
              <a:ext cx="1247775" cy="142875"/>
            </a:xfrm>
            <a:custGeom>
              <a:avLst/>
              <a:gdLst/>
              <a:ahLst/>
              <a:cxnLst/>
              <a:rect l="l" t="t" r="r" b="b"/>
              <a:pathLst>
                <a:path w="1247775" h="142875">
                  <a:moveTo>
                    <a:pt x="0" y="0"/>
                  </a:moveTo>
                  <a:lnTo>
                    <a:pt x="1247775" y="0"/>
                  </a:lnTo>
                  <a:lnTo>
                    <a:pt x="1247775" y="142875"/>
                  </a:lnTo>
                  <a:lnTo>
                    <a:pt x="0" y="1428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ABA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200"/>
            <a:ext cx="9772650" cy="6638925"/>
            <a:chOff x="457200" y="457200"/>
            <a:chExt cx="9772650" cy="6638925"/>
          </a:xfrm>
        </p:grpSpPr>
        <p:sp>
          <p:nvSpPr>
            <p:cNvPr id="3" name="object 3"/>
            <p:cNvSpPr/>
            <p:nvPr/>
          </p:nvSpPr>
          <p:spPr>
            <a:xfrm>
              <a:off x="457200" y="457200"/>
              <a:ext cx="9772650" cy="6638925"/>
            </a:xfrm>
            <a:custGeom>
              <a:avLst/>
              <a:gdLst/>
              <a:ahLst/>
              <a:cxnLst/>
              <a:rect l="l" t="t" r="r" b="b"/>
              <a:pathLst>
                <a:path w="9772650" h="6638925">
                  <a:moveTo>
                    <a:pt x="9772650" y="6638925"/>
                  </a:moveTo>
                  <a:lnTo>
                    <a:pt x="0" y="6638925"/>
                  </a:lnTo>
                  <a:lnTo>
                    <a:pt x="0" y="0"/>
                  </a:lnTo>
                  <a:lnTo>
                    <a:pt x="9772650" y="0"/>
                  </a:lnTo>
                  <a:lnTo>
                    <a:pt x="9772650" y="6638925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725" y="876300"/>
              <a:ext cx="381000" cy="523875"/>
            </a:xfrm>
            <a:custGeom>
              <a:avLst/>
              <a:gdLst/>
              <a:ahLst/>
              <a:cxnLst/>
              <a:rect l="l" t="t" r="r" b="b"/>
              <a:pathLst>
                <a:path w="381000" h="523875">
                  <a:moveTo>
                    <a:pt x="0" y="0"/>
                  </a:moveTo>
                  <a:lnTo>
                    <a:pt x="381000" y="0"/>
                  </a:lnTo>
                  <a:lnTo>
                    <a:pt x="381000" y="523875"/>
                  </a:lnTo>
                  <a:lnTo>
                    <a:pt x="0" y="52387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0" y="876300"/>
              <a:ext cx="381000" cy="523875"/>
            </a:xfrm>
            <a:custGeom>
              <a:avLst/>
              <a:gdLst/>
              <a:ahLst/>
              <a:cxnLst/>
              <a:rect l="l" t="t" r="r" b="b"/>
              <a:pathLst>
                <a:path w="381000" h="523875">
                  <a:moveTo>
                    <a:pt x="0" y="523875"/>
                  </a:moveTo>
                  <a:lnTo>
                    <a:pt x="0" y="0"/>
                  </a:lnTo>
                </a:path>
                <a:path w="381000" h="523875">
                  <a:moveTo>
                    <a:pt x="381000" y="523875"/>
                  </a:moveTo>
                  <a:lnTo>
                    <a:pt x="38100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6725" y="3333750"/>
              <a:ext cx="381000" cy="523875"/>
            </a:xfrm>
            <a:custGeom>
              <a:avLst/>
              <a:gdLst/>
              <a:ahLst/>
              <a:cxnLst/>
              <a:rect l="l" t="t" r="r" b="b"/>
              <a:pathLst>
                <a:path w="381000" h="523875">
                  <a:moveTo>
                    <a:pt x="0" y="0"/>
                  </a:moveTo>
                  <a:lnTo>
                    <a:pt x="381000" y="0"/>
                  </a:lnTo>
                  <a:lnTo>
                    <a:pt x="381000" y="523875"/>
                  </a:lnTo>
                  <a:lnTo>
                    <a:pt x="0" y="52387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6725" y="876300"/>
              <a:ext cx="7715250" cy="2981325"/>
            </a:xfrm>
            <a:custGeom>
              <a:avLst/>
              <a:gdLst/>
              <a:ahLst/>
              <a:cxnLst/>
              <a:rect l="l" t="t" r="r" b="b"/>
              <a:pathLst>
                <a:path w="7715250" h="2981325">
                  <a:moveTo>
                    <a:pt x="0" y="0"/>
                  </a:moveTo>
                  <a:lnTo>
                    <a:pt x="7715250" y="0"/>
                  </a:lnTo>
                </a:path>
                <a:path w="7715250" h="2981325">
                  <a:moveTo>
                    <a:pt x="0" y="0"/>
                  </a:moveTo>
                  <a:lnTo>
                    <a:pt x="0" y="29813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81975" y="876300"/>
              <a:ext cx="0" cy="2990850"/>
            </a:xfrm>
            <a:custGeom>
              <a:avLst/>
              <a:gdLst/>
              <a:ahLst/>
              <a:cxnLst/>
              <a:rect l="l" t="t" r="r" b="b"/>
              <a:pathLst>
                <a:path h="2990850">
                  <a:moveTo>
                    <a:pt x="0" y="2466975"/>
                  </a:moveTo>
                  <a:lnTo>
                    <a:pt x="0" y="2990850"/>
                  </a:lnTo>
                </a:path>
                <a:path h="2990850">
                  <a:moveTo>
                    <a:pt x="0" y="0"/>
                  </a:moveTo>
                  <a:lnTo>
                    <a:pt x="0" y="52387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6725" y="3857625"/>
              <a:ext cx="7715250" cy="0"/>
            </a:xfrm>
            <a:custGeom>
              <a:avLst/>
              <a:gdLst/>
              <a:ahLst/>
              <a:cxnLst/>
              <a:rect l="l" t="t" r="r" b="b"/>
              <a:pathLst>
                <a:path w="7715250">
                  <a:moveTo>
                    <a:pt x="0" y="0"/>
                  </a:moveTo>
                  <a:lnTo>
                    <a:pt x="771525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7725" y="1352550"/>
              <a:ext cx="7334250" cy="47625"/>
            </a:xfrm>
            <a:custGeom>
              <a:avLst/>
              <a:gdLst/>
              <a:ahLst/>
              <a:cxnLst/>
              <a:rect l="l" t="t" r="r" b="b"/>
              <a:pathLst>
                <a:path w="7334250" h="47625">
                  <a:moveTo>
                    <a:pt x="0" y="0"/>
                  </a:moveTo>
                  <a:lnTo>
                    <a:pt x="0" y="47625"/>
                  </a:lnTo>
                </a:path>
                <a:path w="7334250" h="47625">
                  <a:moveTo>
                    <a:pt x="7334250" y="0"/>
                  </a:moveTo>
                  <a:lnTo>
                    <a:pt x="7334250" y="47625"/>
                  </a:lnTo>
                </a:path>
              </a:pathLst>
            </a:custGeom>
            <a:ln w="9525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82500" y="1235075"/>
            <a:ext cx="485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333333"/>
                </a:solidFill>
                <a:latin typeface="Lucida Sans Unicode"/>
                <a:cs typeface="Lucida Sans Unicode"/>
              </a:rPr>
              <a:t>Gen..</a:t>
            </a:r>
            <a:r>
              <a:rPr sz="900" spc="13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350" spc="-44" baseline="30864" dirty="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endParaRPr sz="1350" baseline="30864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87419" y="1168400"/>
            <a:ext cx="93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99421" y="939800"/>
            <a:ext cx="8312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900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tt</a:t>
            </a:r>
            <a:r>
              <a:rPr sz="900" spc="10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90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900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r>
              <a:rPr sz="90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900" spc="-40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90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r>
              <a:rPr sz="900" spc="-9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900" spc="-35" dirty="0">
                <a:solidFill>
                  <a:srgbClr val="333333"/>
                </a:solidFill>
                <a:latin typeface="Lucida Sans Unicode"/>
                <a:cs typeface="Lucida Sans Unicode"/>
              </a:rPr>
              <a:t>c</a:t>
            </a:r>
            <a:r>
              <a:rPr sz="900" spc="-40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900" spc="-35" dirty="0">
                <a:solidFill>
                  <a:srgbClr val="333333"/>
                </a:solidFill>
                <a:latin typeface="Lucida Sans Unicode"/>
                <a:cs typeface="Lucida Sans Unicode"/>
              </a:rPr>
              <a:t>un</a:t>
            </a:r>
            <a:r>
              <a:rPr sz="900" spc="55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42803" y="871537"/>
            <a:ext cx="7344409" cy="2514600"/>
            <a:chOff x="842803" y="871537"/>
            <a:chExt cx="7344409" cy="2514600"/>
          </a:xfrm>
        </p:grpSpPr>
        <p:sp>
          <p:nvSpPr>
            <p:cNvPr id="15" name="object 15"/>
            <p:cNvSpPr/>
            <p:nvPr/>
          </p:nvSpPr>
          <p:spPr>
            <a:xfrm>
              <a:off x="847725" y="876300"/>
              <a:ext cx="7334250" cy="523875"/>
            </a:xfrm>
            <a:custGeom>
              <a:avLst/>
              <a:gdLst/>
              <a:ahLst/>
              <a:cxnLst/>
              <a:rect l="l" t="t" r="r" b="b"/>
              <a:pathLst>
                <a:path w="7334250" h="523875">
                  <a:moveTo>
                    <a:pt x="0" y="523875"/>
                  </a:moveTo>
                  <a:lnTo>
                    <a:pt x="0" y="0"/>
                  </a:lnTo>
                </a:path>
                <a:path w="7334250" h="523875">
                  <a:moveTo>
                    <a:pt x="7334250" y="523875"/>
                  </a:moveTo>
                  <a:lnTo>
                    <a:pt x="7334250" y="0"/>
                  </a:lnTo>
                </a:path>
              </a:pathLst>
            </a:custGeom>
            <a:ln w="9525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7725" y="1395412"/>
              <a:ext cx="7334250" cy="0"/>
            </a:xfrm>
            <a:custGeom>
              <a:avLst/>
              <a:gdLst/>
              <a:ahLst/>
              <a:cxnLst/>
              <a:rect l="l" t="t" r="r" b="b"/>
              <a:pathLst>
                <a:path w="7334250">
                  <a:moveTo>
                    <a:pt x="0" y="0"/>
                  </a:moveTo>
                  <a:lnTo>
                    <a:pt x="733425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5343" y="333375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</a:path>
              </a:pathLst>
            </a:custGeom>
            <a:ln w="4762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7725" y="3343275"/>
              <a:ext cx="7334250" cy="38100"/>
            </a:xfrm>
            <a:custGeom>
              <a:avLst/>
              <a:gdLst/>
              <a:ahLst/>
              <a:cxnLst/>
              <a:rect l="l" t="t" r="r" b="b"/>
              <a:pathLst>
                <a:path w="7334250" h="38100">
                  <a:moveTo>
                    <a:pt x="0" y="0"/>
                  </a:moveTo>
                  <a:lnTo>
                    <a:pt x="0" y="38100"/>
                  </a:lnTo>
                </a:path>
                <a:path w="7334250" h="38100">
                  <a:moveTo>
                    <a:pt x="7334250" y="0"/>
                  </a:moveTo>
                  <a:lnTo>
                    <a:pt x="7334250" y="38100"/>
                  </a:lnTo>
                </a:path>
              </a:pathLst>
            </a:custGeom>
            <a:ln w="9525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48419" y="3397250"/>
            <a:ext cx="93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87419" y="3397250"/>
            <a:ext cx="93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38200" y="3331209"/>
            <a:ext cx="7353300" cy="535940"/>
            <a:chOff x="838200" y="3331209"/>
            <a:chExt cx="7353300" cy="535940"/>
          </a:xfrm>
        </p:grpSpPr>
        <p:sp>
          <p:nvSpPr>
            <p:cNvPr id="22" name="object 22"/>
            <p:cNvSpPr/>
            <p:nvPr/>
          </p:nvSpPr>
          <p:spPr>
            <a:xfrm>
              <a:off x="845343" y="3333749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</a:path>
              </a:pathLst>
            </a:custGeom>
            <a:ln w="476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7725" y="3343274"/>
              <a:ext cx="7334250" cy="514350"/>
            </a:xfrm>
            <a:custGeom>
              <a:avLst/>
              <a:gdLst/>
              <a:ahLst/>
              <a:cxnLst/>
              <a:rect l="l" t="t" r="r" b="b"/>
              <a:pathLst>
                <a:path w="7334250" h="514350">
                  <a:moveTo>
                    <a:pt x="0" y="0"/>
                  </a:moveTo>
                  <a:lnTo>
                    <a:pt x="0" y="514350"/>
                  </a:lnTo>
                </a:path>
                <a:path w="7334250" h="514350">
                  <a:moveTo>
                    <a:pt x="7334250" y="0"/>
                  </a:moveTo>
                  <a:lnTo>
                    <a:pt x="7334250" y="514350"/>
                  </a:lnTo>
                </a:path>
              </a:pathLst>
            </a:custGeom>
            <a:ln w="9525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7725" y="3857624"/>
              <a:ext cx="7334250" cy="0"/>
            </a:xfrm>
            <a:custGeom>
              <a:avLst/>
              <a:gdLst/>
              <a:ahLst/>
              <a:cxnLst/>
              <a:rect l="l" t="t" r="r" b="b"/>
              <a:pathLst>
                <a:path w="7334250">
                  <a:moveTo>
                    <a:pt x="0" y="0"/>
                  </a:moveTo>
                  <a:lnTo>
                    <a:pt x="733425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91827" y="1806575"/>
            <a:ext cx="321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0" dirty="0">
                <a:solidFill>
                  <a:srgbClr val="666666"/>
                </a:solidFill>
                <a:latin typeface="Lucida Sans Unicode"/>
                <a:cs typeface="Lucida Sans Unicode"/>
              </a:rPr>
              <a:t>F</a:t>
            </a:r>
            <a:r>
              <a:rPr sz="9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e</a:t>
            </a:r>
            <a:r>
              <a:rPr sz="900" spc="-55" dirty="0">
                <a:solidFill>
                  <a:srgbClr val="666666"/>
                </a:solidFill>
                <a:latin typeface="Lucida Sans Unicode"/>
                <a:cs typeface="Lucida Sans Unicode"/>
              </a:rPr>
              <a:t>m</a:t>
            </a:r>
            <a:r>
              <a:rPr sz="900" spc="-2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900" spc="-1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1444" y="2768600"/>
            <a:ext cx="2914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40" dirty="0">
                <a:solidFill>
                  <a:srgbClr val="666666"/>
                </a:solidFill>
                <a:latin typeface="Lucida Sans Unicode"/>
                <a:cs typeface="Lucida Sans Unicode"/>
              </a:rPr>
              <a:t>M</a:t>
            </a:r>
            <a:r>
              <a:rPr sz="900" spc="5" dirty="0">
                <a:solidFill>
                  <a:srgbClr val="666666"/>
                </a:solidFill>
                <a:latin typeface="Lucida Sans Unicode"/>
                <a:cs typeface="Lucida Sans Unicode"/>
              </a:rPr>
              <a:t>a</a:t>
            </a:r>
            <a:r>
              <a:rPr sz="9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le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57200" y="1390650"/>
            <a:ext cx="7729855" cy="1952625"/>
            <a:chOff x="457200" y="1390650"/>
            <a:chExt cx="7729855" cy="1952625"/>
          </a:xfrm>
        </p:grpSpPr>
        <p:sp>
          <p:nvSpPr>
            <p:cNvPr id="28" name="object 28"/>
            <p:cNvSpPr/>
            <p:nvPr/>
          </p:nvSpPr>
          <p:spPr>
            <a:xfrm>
              <a:off x="466725" y="1400175"/>
              <a:ext cx="0" cy="1933575"/>
            </a:xfrm>
            <a:custGeom>
              <a:avLst/>
              <a:gdLst/>
              <a:ahLst/>
              <a:cxnLst/>
              <a:rect l="l" t="t" r="r" b="b"/>
              <a:pathLst>
                <a:path h="1933575">
                  <a:moveTo>
                    <a:pt x="0" y="0"/>
                  </a:moveTo>
                  <a:lnTo>
                    <a:pt x="0" y="1933575"/>
                  </a:lnTo>
                </a:path>
                <a:path h="1933575">
                  <a:moveTo>
                    <a:pt x="0" y="0"/>
                  </a:moveTo>
                  <a:lnTo>
                    <a:pt x="0" y="971550"/>
                  </a:lnTo>
                </a:path>
                <a:path h="1933575">
                  <a:moveTo>
                    <a:pt x="0" y="971550"/>
                  </a:moveTo>
                  <a:lnTo>
                    <a:pt x="0" y="193357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6725" y="1400175"/>
              <a:ext cx="381000" cy="1933575"/>
            </a:xfrm>
            <a:custGeom>
              <a:avLst/>
              <a:gdLst/>
              <a:ahLst/>
              <a:cxnLst/>
              <a:rect l="l" t="t" r="r" b="b"/>
              <a:pathLst>
                <a:path w="381000" h="1933575">
                  <a:moveTo>
                    <a:pt x="381000" y="0"/>
                  </a:moveTo>
                  <a:lnTo>
                    <a:pt x="0" y="0"/>
                  </a:lnTo>
                </a:path>
                <a:path w="381000" h="1933575">
                  <a:moveTo>
                    <a:pt x="381000" y="1933575"/>
                  </a:moveTo>
                  <a:lnTo>
                    <a:pt x="0" y="1933575"/>
                  </a:lnTo>
                </a:path>
              </a:pathLst>
            </a:custGeom>
            <a:ln w="9525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6725" y="2371725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381000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181975" y="1400175"/>
              <a:ext cx="0" cy="1924050"/>
            </a:xfrm>
            <a:custGeom>
              <a:avLst/>
              <a:gdLst/>
              <a:ahLst/>
              <a:cxnLst/>
              <a:rect l="l" t="t" r="r" b="b"/>
              <a:pathLst>
                <a:path h="1924050">
                  <a:moveTo>
                    <a:pt x="0" y="192405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D2B2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7725" y="1400175"/>
              <a:ext cx="0" cy="1924050"/>
            </a:xfrm>
            <a:custGeom>
              <a:avLst/>
              <a:gdLst/>
              <a:ahLst/>
              <a:cxnLst/>
              <a:rect l="l" t="t" r="r" b="b"/>
              <a:pathLst>
                <a:path h="1924050">
                  <a:moveTo>
                    <a:pt x="0" y="192405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7725" y="2609850"/>
              <a:ext cx="7334250" cy="476250"/>
            </a:xfrm>
            <a:custGeom>
              <a:avLst/>
              <a:gdLst/>
              <a:ahLst/>
              <a:cxnLst/>
              <a:rect l="l" t="t" r="r" b="b"/>
              <a:pathLst>
                <a:path w="7334250" h="476250">
                  <a:moveTo>
                    <a:pt x="0" y="476250"/>
                  </a:moveTo>
                  <a:lnTo>
                    <a:pt x="0" y="0"/>
                  </a:lnTo>
                  <a:lnTo>
                    <a:pt x="7334250" y="0"/>
                  </a:lnTo>
                  <a:lnTo>
                    <a:pt x="733425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18D2A">
                <a:alpha val="2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47725" y="2609850"/>
              <a:ext cx="7334250" cy="476250"/>
            </a:xfrm>
            <a:custGeom>
              <a:avLst/>
              <a:gdLst/>
              <a:ahLst/>
              <a:cxnLst/>
              <a:rect l="l" t="t" r="r" b="b"/>
              <a:pathLst>
                <a:path w="7334250" h="476250">
                  <a:moveTo>
                    <a:pt x="0" y="0"/>
                  </a:moveTo>
                  <a:lnTo>
                    <a:pt x="7334250" y="0"/>
                  </a:lnTo>
                </a:path>
                <a:path w="7334250" h="476250">
                  <a:moveTo>
                    <a:pt x="7334250" y="476250"/>
                  </a:moveTo>
                  <a:lnTo>
                    <a:pt x="0" y="476250"/>
                  </a:lnTo>
                </a:path>
              </a:pathLst>
            </a:custGeom>
            <a:ln w="9525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47725" y="1647825"/>
              <a:ext cx="7334250" cy="476250"/>
            </a:xfrm>
            <a:custGeom>
              <a:avLst/>
              <a:gdLst/>
              <a:ahLst/>
              <a:cxnLst/>
              <a:rect l="l" t="t" r="r" b="b"/>
              <a:pathLst>
                <a:path w="7334250" h="476250">
                  <a:moveTo>
                    <a:pt x="0" y="476250"/>
                  </a:moveTo>
                  <a:lnTo>
                    <a:pt x="0" y="0"/>
                  </a:lnTo>
                  <a:lnTo>
                    <a:pt x="7334250" y="0"/>
                  </a:lnTo>
                  <a:lnTo>
                    <a:pt x="733425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D78A6">
                <a:alpha val="2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7725" y="1647825"/>
              <a:ext cx="7334250" cy="476250"/>
            </a:xfrm>
            <a:custGeom>
              <a:avLst/>
              <a:gdLst/>
              <a:ahLst/>
              <a:cxnLst/>
              <a:rect l="l" t="t" r="r" b="b"/>
              <a:pathLst>
                <a:path w="7334250" h="476250">
                  <a:moveTo>
                    <a:pt x="0" y="0"/>
                  </a:moveTo>
                  <a:lnTo>
                    <a:pt x="7334250" y="0"/>
                  </a:lnTo>
                </a:path>
                <a:path w="7334250" h="476250">
                  <a:moveTo>
                    <a:pt x="7334250" y="476250"/>
                  </a:moveTo>
                  <a:lnTo>
                    <a:pt x="0" y="476250"/>
                  </a:lnTo>
                </a:path>
              </a:pathLst>
            </a:custGeom>
            <a:ln w="9525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797800" y="2711450"/>
            <a:ext cx="38544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45" dirty="0">
                <a:latin typeface="Lucida Sans Unicode"/>
                <a:cs typeface="Lucida Sans Unicode"/>
              </a:rPr>
              <a:t>15</a:t>
            </a:r>
            <a:r>
              <a:rPr sz="1550" spc="-40" dirty="0">
                <a:latin typeface="Lucida Sans Unicode"/>
                <a:cs typeface="Lucida Sans Unicode"/>
              </a:rPr>
              <a:t>0</a:t>
            </a:r>
            <a:endParaRPr sz="155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921625" y="1749425"/>
            <a:ext cx="265430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45" dirty="0">
                <a:latin typeface="Lucida Sans Unicode"/>
                <a:cs typeface="Lucida Sans Unicode"/>
              </a:rPr>
              <a:t>8</a:t>
            </a:r>
            <a:r>
              <a:rPr sz="1550" spc="-40" dirty="0">
                <a:latin typeface="Lucida Sans Unicode"/>
                <a:cs typeface="Lucida Sans Unicode"/>
              </a:rPr>
              <a:t>7</a:t>
            </a:r>
            <a:endParaRPr sz="1550">
              <a:latin typeface="Lucida Sans Unicode"/>
              <a:cs typeface="Lucida Sans Unicode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42962" y="1081087"/>
            <a:ext cx="7600950" cy="2257425"/>
            <a:chOff x="842962" y="1081087"/>
            <a:chExt cx="7600950" cy="2257425"/>
          </a:xfrm>
        </p:grpSpPr>
        <p:sp>
          <p:nvSpPr>
            <p:cNvPr id="40" name="object 40"/>
            <p:cNvSpPr/>
            <p:nvPr/>
          </p:nvSpPr>
          <p:spPr>
            <a:xfrm>
              <a:off x="847725" y="1400175"/>
              <a:ext cx="7334250" cy="1933575"/>
            </a:xfrm>
            <a:custGeom>
              <a:avLst/>
              <a:gdLst/>
              <a:ahLst/>
              <a:cxnLst/>
              <a:rect l="l" t="t" r="r" b="b"/>
              <a:pathLst>
                <a:path w="7334250" h="1933575">
                  <a:moveTo>
                    <a:pt x="0" y="0"/>
                  </a:moveTo>
                  <a:lnTo>
                    <a:pt x="0" y="1933575"/>
                  </a:lnTo>
                </a:path>
                <a:path w="7334250" h="1933575">
                  <a:moveTo>
                    <a:pt x="7334250" y="0"/>
                  </a:moveTo>
                  <a:lnTo>
                    <a:pt x="7334250" y="1933575"/>
                  </a:lnTo>
                </a:path>
                <a:path w="7334250" h="1933575">
                  <a:moveTo>
                    <a:pt x="0" y="0"/>
                  </a:moveTo>
                  <a:lnTo>
                    <a:pt x="7334250" y="0"/>
                  </a:lnTo>
                </a:path>
                <a:path w="7334250" h="1933575">
                  <a:moveTo>
                    <a:pt x="0" y="1933575"/>
                  </a:moveTo>
                  <a:lnTo>
                    <a:pt x="7334250" y="1933575"/>
                  </a:lnTo>
                </a:path>
              </a:pathLst>
            </a:custGeom>
            <a:ln w="9525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324850" y="108585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114300" y="0"/>
                  </a:lnTo>
                  <a:lnTo>
                    <a:pt x="114300" y="114300"/>
                  </a:lnTo>
                  <a:close/>
                </a:path>
              </a:pathLst>
            </a:custGeom>
            <a:solidFill>
              <a:srgbClr val="4D78A6">
                <a:alpha val="2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324850" y="108585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114300" y="0"/>
                  </a:lnTo>
                  <a:lnTo>
                    <a:pt x="114300" y="114300"/>
                  </a:lnTo>
                  <a:lnTo>
                    <a:pt x="0" y="1143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324850" y="127635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114300" y="0"/>
                  </a:lnTo>
                  <a:lnTo>
                    <a:pt x="114300" y="114300"/>
                  </a:lnTo>
                  <a:close/>
                </a:path>
              </a:pathLst>
            </a:custGeom>
            <a:solidFill>
              <a:srgbClr val="F18D2A">
                <a:alpha val="2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324850" y="127635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114300" y="0"/>
                  </a:lnTo>
                  <a:lnTo>
                    <a:pt x="114300" y="114300"/>
                  </a:lnTo>
                  <a:lnTo>
                    <a:pt x="0" y="1143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439666" y="530225"/>
            <a:ext cx="17697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u="sng" spc="-9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A</a:t>
            </a:r>
            <a:r>
              <a:rPr sz="1500" b="1" u="sng" spc="15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tt</a:t>
            </a:r>
            <a:r>
              <a:rPr sz="1500" b="1" u="sng" spc="5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r</a:t>
            </a:r>
            <a:r>
              <a:rPr sz="1500" b="1" u="sng" spc="1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i</a:t>
            </a:r>
            <a:r>
              <a:rPr sz="1500" b="1" u="sng" spc="15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t</a:t>
            </a:r>
            <a:r>
              <a:rPr sz="1500" b="1" u="sng" spc="1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i</a:t>
            </a:r>
            <a:r>
              <a:rPr sz="1500" b="1" u="sng" spc="-5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o</a:t>
            </a:r>
            <a:r>
              <a:rPr sz="1500" b="1" u="sng" spc="-3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n</a:t>
            </a:r>
            <a:r>
              <a:rPr sz="1500" b="1" u="sng" spc="-9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 </a:t>
            </a:r>
            <a:r>
              <a:rPr sz="1500" b="1" u="sng" spc="-3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b</a:t>
            </a:r>
            <a:r>
              <a:rPr sz="1500" b="1" u="sng" spc="-2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y</a:t>
            </a:r>
            <a:r>
              <a:rPr sz="1500" b="1" u="sng" spc="-9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 </a:t>
            </a:r>
            <a:r>
              <a:rPr sz="1500" b="1" u="sng" spc="-12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G</a:t>
            </a:r>
            <a:r>
              <a:rPr sz="1500" b="1" u="sng" spc="-1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e</a:t>
            </a:r>
            <a:r>
              <a:rPr sz="1500" b="1" u="sng" spc="-3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n</a:t>
            </a:r>
            <a:r>
              <a:rPr sz="1500" b="1" u="sng" spc="-3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d</a:t>
            </a:r>
            <a:r>
              <a:rPr sz="1500" b="1" u="sng" spc="-1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e</a:t>
            </a:r>
            <a:r>
              <a:rPr sz="1500" b="1" u="sng" spc="6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r</a:t>
            </a:r>
            <a:endParaRPr sz="15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283575" y="857885"/>
            <a:ext cx="614680" cy="5588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900" spc="-20" dirty="0">
                <a:solidFill>
                  <a:srgbClr val="292929"/>
                </a:solidFill>
                <a:latin typeface="Lucida Sans Unicode"/>
                <a:cs typeface="Lucida Sans Unicode"/>
              </a:rPr>
              <a:t>Gender1</a:t>
            </a:r>
            <a:endParaRPr sz="900">
              <a:latin typeface="Lucida Sans Unicode"/>
              <a:cs typeface="Lucida Sans Unicode"/>
            </a:endParaRPr>
          </a:p>
          <a:p>
            <a:pPr marL="212725">
              <a:lnSpc>
                <a:spcPct val="100000"/>
              </a:lnSpc>
              <a:spcBef>
                <a:spcPts val="270"/>
              </a:spcBef>
            </a:pPr>
            <a:r>
              <a:rPr sz="900" spc="-10" dirty="0">
                <a:solidFill>
                  <a:srgbClr val="333333"/>
                </a:solidFill>
                <a:latin typeface="Lucida Sans Unicode"/>
                <a:cs typeface="Lucida Sans Unicode"/>
              </a:rPr>
              <a:t>Female</a:t>
            </a:r>
            <a:endParaRPr sz="900">
              <a:latin typeface="Lucida Sans Unicode"/>
              <a:cs typeface="Lucida Sans Unicode"/>
            </a:endParaRPr>
          </a:p>
          <a:p>
            <a:pPr marL="212725">
              <a:lnSpc>
                <a:spcPct val="100000"/>
              </a:lnSpc>
              <a:spcBef>
                <a:spcPts val="420"/>
              </a:spcBef>
            </a:pPr>
            <a:r>
              <a:rPr sz="900" spc="10" dirty="0">
                <a:solidFill>
                  <a:srgbClr val="333333"/>
                </a:solidFill>
                <a:latin typeface="Lucida Sans Unicode"/>
                <a:cs typeface="Lucida Sans Unicode"/>
              </a:rPr>
              <a:t>Male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4025" y="3625850"/>
            <a:ext cx="7418705" cy="62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2945" algn="ctr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900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tt</a:t>
            </a:r>
            <a:r>
              <a:rPr sz="900" spc="10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90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900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r>
              <a:rPr sz="90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900" spc="-40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90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r>
              <a:rPr sz="900" spc="-9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900" spc="-35" dirty="0">
                <a:solidFill>
                  <a:srgbClr val="333333"/>
                </a:solidFill>
                <a:latin typeface="Lucida Sans Unicode"/>
                <a:cs typeface="Lucida Sans Unicode"/>
              </a:rPr>
              <a:t>c</a:t>
            </a:r>
            <a:r>
              <a:rPr sz="900" spc="-40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900" spc="-35" dirty="0">
                <a:solidFill>
                  <a:srgbClr val="333333"/>
                </a:solidFill>
                <a:latin typeface="Lucida Sans Unicode"/>
                <a:cs typeface="Lucida Sans Unicode"/>
              </a:rPr>
              <a:t>un</a:t>
            </a:r>
            <a:r>
              <a:rPr sz="900" spc="55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endParaRPr sz="9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Lucida Sans Unicode"/>
              <a:cs typeface="Lucida Sans Unicode"/>
            </a:endParaRPr>
          </a:p>
          <a:p>
            <a:pPr marL="12700" marR="5080">
              <a:lnSpc>
                <a:spcPct val="118100"/>
              </a:lnSpc>
            </a:pPr>
            <a:r>
              <a:rPr sz="900" spc="-15" dirty="0">
                <a:solidFill>
                  <a:srgbClr val="666666"/>
                </a:solidFill>
                <a:latin typeface="Lucida Sans Unicode"/>
                <a:cs typeface="Lucida Sans Unicode"/>
              </a:rPr>
              <a:t>Sum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of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5" dirty="0">
                <a:solidFill>
                  <a:srgbClr val="666666"/>
                </a:solidFill>
                <a:latin typeface="Lucida Sans Unicode"/>
                <a:cs typeface="Lucida Sans Unicode"/>
              </a:rPr>
              <a:t>Attrition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solidFill>
                  <a:srgbClr val="666666"/>
                </a:solidFill>
                <a:latin typeface="Lucida Sans Unicode"/>
                <a:cs typeface="Lucida Sans Unicode"/>
              </a:rPr>
              <a:t>count</a:t>
            </a:r>
            <a:r>
              <a:rPr sz="900" spc="114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solidFill>
                  <a:srgbClr val="666666"/>
                </a:solidFill>
                <a:latin typeface="Lucida Sans Unicode"/>
                <a:cs typeface="Lucida Sans Unicode"/>
              </a:rPr>
              <a:t>and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sum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of</a:t>
            </a:r>
            <a:r>
              <a:rPr sz="900" spc="-8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5" dirty="0">
                <a:solidFill>
                  <a:srgbClr val="666666"/>
                </a:solidFill>
                <a:latin typeface="Lucida Sans Unicode"/>
                <a:cs typeface="Lucida Sans Unicode"/>
              </a:rPr>
              <a:t>Attrition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solidFill>
                  <a:srgbClr val="666666"/>
                </a:solidFill>
                <a:latin typeface="Lucida Sans Unicode"/>
                <a:cs typeface="Lucida Sans Unicode"/>
              </a:rPr>
              <a:t>count</a:t>
            </a:r>
            <a:r>
              <a:rPr sz="900" spc="11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dirty="0">
                <a:solidFill>
                  <a:srgbClr val="666666"/>
                </a:solidFill>
                <a:latin typeface="Lucida Sans Unicode"/>
                <a:cs typeface="Lucida Sans Unicode"/>
              </a:rPr>
              <a:t>for</a:t>
            </a:r>
            <a:r>
              <a:rPr sz="900" spc="-8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15" dirty="0">
                <a:solidFill>
                  <a:srgbClr val="666666"/>
                </a:solidFill>
                <a:latin typeface="Lucida Sans Unicode"/>
                <a:cs typeface="Lucida Sans Unicode"/>
              </a:rPr>
              <a:t>each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solidFill>
                  <a:srgbClr val="666666"/>
                </a:solidFill>
                <a:latin typeface="Lucida Sans Unicode"/>
                <a:cs typeface="Lucida Sans Unicode"/>
              </a:rPr>
              <a:t>Gender1.</a:t>
            </a:r>
            <a:r>
              <a:rPr sz="900" spc="11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Color</a:t>
            </a:r>
            <a:r>
              <a:rPr sz="900" spc="-8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shows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dirty="0">
                <a:solidFill>
                  <a:srgbClr val="666666"/>
                </a:solidFill>
                <a:latin typeface="Lucida Sans Unicode"/>
                <a:cs typeface="Lucida Sans Unicode"/>
              </a:rPr>
              <a:t>details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about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solidFill>
                  <a:srgbClr val="666666"/>
                </a:solidFill>
                <a:latin typeface="Lucida Sans Unicode"/>
                <a:cs typeface="Lucida Sans Unicode"/>
              </a:rPr>
              <a:t>Gender1.</a:t>
            </a:r>
            <a:r>
              <a:rPr sz="900" spc="114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The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15" dirty="0">
                <a:solidFill>
                  <a:srgbClr val="666666"/>
                </a:solidFill>
                <a:latin typeface="Lucida Sans Unicode"/>
                <a:cs typeface="Lucida Sans Unicode"/>
              </a:rPr>
              <a:t>marks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5" dirty="0">
                <a:solidFill>
                  <a:srgbClr val="666666"/>
                </a:solidFill>
                <a:latin typeface="Lucida Sans Unicode"/>
                <a:cs typeface="Lucida Sans Unicode"/>
              </a:rPr>
              <a:t>are</a:t>
            </a:r>
            <a:r>
              <a:rPr sz="900" spc="-8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15" dirty="0">
                <a:solidFill>
                  <a:srgbClr val="666666"/>
                </a:solidFill>
                <a:latin typeface="Lucida Sans Unicode"/>
                <a:cs typeface="Lucida Sans Unicode"/>
              </a:rPr>
              <a:t>labeled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by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sum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of </a:t>
            </a:r>
            <a:r>
              <a:rPr sz="9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5" dirty="0">
                <a:solidFill>
                  <a:srgbClr val="666666"/>
                </a:solidFill>
                <a:latin typeface="Lucida Sans Unicode"/>
                <a:cs typeface="Lucida Sans Unicode"/>
              </a:rPr>
              <a:t>Attrition</a:t>
            </a:r>
            <a:r>
              <a:rPr sz="900" spc="-10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solidFill>
                  <a:srgbClr val="666666"/>
                </a:solidFill>
                <a:latin typeface="Lucida Sans Unicode"/>
                <a:cs typeface="Lucida Sans Unicode"/>
              </a:rPr>
              <a:t>count</a:t>
            </a:r>
            <a:r>
              <a:rPr sz="900" spc="-9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1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endParaRPr sz="9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2278" y="457200"/>
            <a:ext cx="9777730" cy="6638925"/>
            <a:chOff x="452278" y="457200"/>
            <a:chExt cx="9777730" cy="6638925"/>
          </a:xfrm>
        </p:grpSpPr>
        <p:sp>
          <p:nvSpPr>
            <p:cNvPr id="3" name="object 3"/>
            <p:cNvSpPr/>
            <p:nvPr/>
          </p:nvSpPr>
          <p:spPr>
            <a:xfrm>
              <a:off x="457199" y="457200"/>
              <a:ext cx="9772650" cy="6638925"/>
            </a:xfrm>
            <a:custGeom>
              <a:avLst/>
              <a:gdLst/>
              <a:ahLst/>
              <a:cxnLst/>
              <a:rect l="l" t="t" r="r" b="b"/>
              <a:pathLst>
                <a:path w="9772650" h="6638925">
                  <a:moveTo>
                    <a:pt x="9772650" y="6638925"/>
                  </a:moveTo>
                  <a:lnTo>
                    <a:pt x="0" y="6638925"/>
                  </a:lnTo>
                  <a:lnTo>
                    <a:pt x="0" y="0"/>
                  </a:lnTo>
                  <a:lnTo>
                    <a:pt x="9772650" y="0"/>
                  </a:lnTo>
                  <a:lnTo>
                    <a:pt x="9772650" y="6638925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9581" y="869156"/>
              <a:ext cx="7713345" cy="3531870"/>
            </a:xfrm>
            <a:custGeom>
              <a:avLst/>
              <a:gdLst/>
              <a:ahLst/>
              <a:cxnLst/>
              <a:rect l="l" t="t" r="r" b="b"/>
              <a:pathLst>
                <a:path w="7713345" h="3531870">
                  <a:moveTo>
                    <a:pt x="7143" y="0"/>
                  </a:moveTo>
                  <a:lnTo>
                    <a:pt x="7712868" y="0"/>
                  </a:lnTo>
                </a:path>
                <a:path w="7713345" h="3531870">
                  <a:moveTo>
                    <a:pt x="0" y="7143"/>
                  </a:moveTo>
                  <a:lnTo>
                    <a:pt x="0" y="3531393"/>
                  </a:lnTo>
                </a:path>
              </a:pathLst>
            </a:custGeom>
            <a:ln w="14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6724" y="876300"/>
              <a:ext cx="7717790" cy="3536315"/>
            </a:xfrm>
            <a:custGeom>
              <a:avLst/>
              <a:gdLst/>
              <a:ahLst/>
              <a:cxnLst/>
              <a:rect l="l" t="t" r="r" b="b"/>
              <a:pathLst>
                <a:path w="7717790" h="3536315">
                  <a:moveTo>
                    <a:pt x="7717631" y="0"/>
                  </a:moveTo>
                  <a:lnTo>
                    <a:pt x="7717631" y="3533775"/>
                  </a:lnTo>
                </a:path>
                <a:path w="7717790" h="3536315">
                  <a:moveTo>
                    <a:pt x="0" y="3536156"/>
                  </a:moveTo>
                  <a:lnTo>
                    <a:pt x="7705725" y="3536156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19587" y="2029031"/>
              <a:ext cx="191135" cy="609600"/>
            </a:xfrm>
            <a:custGeom>
              <a:avLst/>
              <a:gdLst/>
              <a:ahLst/>
              <a:cxnLst/>
              <a:rect l="l" t="t" r="r" b="b"/>
              <a:pathLst>
                <a:path w="191135" h="609600">
                  <a:moveTo>
                    <a:pt x="0" y="609393"/>
                  </a:moveTo>
                  <a:lnTo>
                    <a:pt x="0" y="0"/>
                  </a:lnTo>
                  <a:lnTo>
                    <a:pt x="49567" y="1986"/>
                  </a:lnTo>
                  <a:lnTo>
                    <a:pt x="98030" y="7840"/>
                  </a:lnTo>
                  <a:lnTo>
                    <a:pt x="145224" y="17406"/>
                  </a:lnTo>
                  <a:lnTo>
                    <a:pt x="190984" y="30526"/>
                  </a:lnTo>
                  <a:lnTo>
                    <a:pt x="0" y="609393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25835" y="2059558"/>
              <a:ext cx="1003300" cy="1188720"/>
            </a:xfrm>
            <a:custGeom>
              <a:avLst/>
              <a:gdLst/>
              <a:ahLst/>
              <a:cxnLst/>
              <a:rect l="l" t="t" r="r" b="b"/>
              <a:pathLst>
                <a:path w="1003300" h="1188720">
                  <a:moveTo>
                    <a:pt x="393751" y="1188259"/>
                  </a:moveTo>
                  <a:lnTo>
                    <a:pt x="344209" y="1186275"/>
                  </a:lnTo>
                  <a:lnTo>
                    <a:pt x="295757" y="1180422"/>
                  </a:lnTo>
                  <a:lnTo>
                    <a:pt x="248551" y="1170854"/>
                  </a:lnTo>
                  <a:lnTo>
                    <a:pt x="202742" y="1157724"/>
                  </a:lnTo>
                  <a:lnTo>
                    <a:pt x="158482" y="1141185"/>
                  </a:lnTo>
                  <a:lnTo>
                    <a:pt x="115926" y="1121388"/>
                  </a:lnTo>
                  <a:lnTo>
                    <a:pt x="75224" y="1098488"/>
                  </a:lnTo>
                  <a:lnTo>
                    <a:pt x="36532" y="1072635"/>
                  </a:lnTo>
                  <a:lnTo>
                    <a:pt x="0" y="1043985"/>
                  </a:lnTo>
                  <a:lnTo>
                    <a:pt x="393751" y="578866"/>
                  </a:lnTo>
                  <a:lnTo>
                    <a:pt x="584736" y="0"/>
                  </a:lnTo>
                  <a:lnTo>
                    <a:pt x="629492" y="16754"/>
                  </a:lnTo>
                  <a:lnTo>
                    <a:pt x="672502" y="36835"/>
                  </a:lnTo>
                  <a:lnTo>
                    <a:pt x="713610" y="60084"/>
                  </a:lnTo>
                  <a:lnTo>
                    <a:pt x="752658" y="86344"/>
                  </a:lnTo>
                  <a:lnTo>
                    <a:pt x="789487" y="115457"/>
                  </a:lnTo>
                  <a:lnTo>
                    <a:pt x="823941" y="147265"/>
                  </a:lnTo>
                  <a:lnTo>
                    <a:pt x="855862" y="181610"/>
                  </a:lnTo>
                  <a:lnTo>
                    <a:pt x="885092" y="218334"/>
                  </a:lnTo>
                  <a:lnTo>
                    <a:pt x="911473" y="257281"/>
                  </a:lnTo>
                  <a:lnTo>
                    <a:pt x="934848" y="298291"/>
                  </a:lnTo>
                  <a:lnTo>
                    <a:pt x="955060" y="341208"/>
                  </a:lnTo>
                  <a:lnTo>
                    <a:pt x="971950" y="385873"/>
                  </a:lnTo>
                  <a:lnTo>
                    <a:pt x="985361" y="432130"/>
                  </a:lnTo>
                  <a:lnTo>
                    <a:pt x="995136" y="479819"/>
                  </a:lnTo>
                  <a:lnTo>
                    <a:pt x="1001116" y="528784"/>
                  </a:lnTo>
                  <a:lnTo>
                    <a:pt x="1003145" y="578866"/>
                  </a:lnTo>
                  <a:lnTo>
                    <a:pt x="1001311" y="626490"/>
                  </a:lnTo>
                  <a:lnTo>
                    <a:pt x="995901" y="673111"/>
                  </a:lnTo>
                  <a:lnTo>
                    <a:pt x="987050" y="718594"/>
                  </a:lnTo>
                  <a:lnTo>
                    <a:pt x="974894" y="762804"/>
                  </a:lnTo>
                  <a:lnTo>
                    <a:pt x="959567" y="805605"/>
                  </a:lnTo>
                  <a:lnTo>
                    <a:pt x="941205" y="846862"/>
                  </a:lnTo>
                  <a:lnTo>
                    <a:pt x="919945" y="886439"/>
                  </a:lnTo>
                  <a:lnTo>
                    <a:pt x="895921" y="924200"/>
                  </a:lnTo>
                  <a:lnTo>
                    <a:pt x="869268" y="960011"/>
                  </a:lnTo>
                  <a:lnTo>
                    <a:pt x="840123" y="993735"/>
                  </a:lnTo>
                  <a:lnTo>
                    <a:pt x="808620" y="1025237"/>
                  </a:lnTo>
                  <a:lnTo>
                    <a:pt x="774896" y="1054383"/>
                  </a:lnTo>
                  <a:lnTo>
                    <a:pt x="739085" y="1081035"/>
                  </a:lnTo>
                  <a:lnTo>
                    <a:pt x="701324" y="1105059"/>
                  </a:lnTo>
                  <a:lnTo>
                    <a:pt x="661747" y="1126320"/>
                  </a:lnTo>
                  <a:lnTo>
                    <a:pt x="620491" y="1144681"/>
                  </a:lnTo>
                  <a:lnTo>
                    <a:pt x="577690" y="1160008"/>
                  </a:lnTo>
                  <a:lnTo>
                    <a:pt x="533480" y="1172165"/>
                  </a:lnTo>
                  <a:lnTo>
                    <a:pt x="487996" y="1181016"/>
                  </a:lnTo>
                  <a:lnTo>
                    <a:pt x="441375" y="1186426"/>
                  </a:lnTo>
                  <a:lnTo>
                    <a:pt x="393751" y="1188259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10193" y="2029031"/>
              <a:ext cx="609600" cy="1075055"/>
            </a:xfrm>
            <a:custGeom>
              <a:avLst/>
              <a:gdLst/>
              <a:ahLst/>
              <a:cxnLst/>
              <a:rect l="l" t="t" r="r" b="b"/>
              <a:pathLst>
                <a:path w="609600" h="1075055">
                  <a:moveTo>
                    <a:pt x="215641" y="1074512"/>
                  </a:moveTo>
                  <a:lnTo>
                    <a:pt x="180886" y="1042685"/>
                  </a:lnTo>
                  <a:lnTo>
                    <a:pt x="148681" y="1008287"/>
                  </a:lnTo>
                  <a:lnTo>
                    <a:pt x="119186" y="971477"/>
                  </a:lnTo>
                  <a:lnTo>
                    <a:pt x="92560" y="932415"/>
                  </a:lnTo>
                  <a:lnTo>
                    <a:pt x="68965" y="891261"/>
                  </a:lnTo>
                  <a:lnTo>
                    <a:pt x="48560" y="848176"/>
                  </a:lnTo>
                  <a:lnTo>
                    <a:pt x="31505" y="803321"/>
                  </a:lnTo>
                  <a:lnTo>
                    <a:pt x="17962" y="756854"/>
                  </a:lnTo>
                  <a:lnTo>
                    <a:pt x="8090" y="708937"/>
                  </a:lnTo>
                  <a:lnTo>
                    <a:pt x="2049" y="659730"/>
                  </a:lnTo>
                  <a:lnTo>
                    <a:pt x="0" y="609393"/>
                  </a:lnTo>
                  <a:lnTo>
                    <a:pt x="1833" y="561769"/>
                  </a:lnTo>
                  <a:lnTo>
                    <a:pt x="7243" y="515148"/>
                  </a:lnTo>
                  <a:lnTo>
                    <a:pt x="16094" y="469665"/>
                  </a:lnTo>
                  <a:lnTo>
                    <a:pt x="28251" y="425455"/>
                  </a:lnTo>
                  <a:lnTo>
                    <a:pt x="43578" y="382654"/>
                  </a:lnTo>
                  <a:lnTo>
                    <a:pt x="61939" y="341397"/>
                  </a:lnTo>
                  <a:lnTo>
                    <a:pt x="83200" y="301820"/>
                  </a:lnTo>
                  <a:lnTo>
                    <a:pt x="107224" y="264059"/>
                  </a:lnTo>
                  <a:lnTo>
                    <a:pt x="133876" y="228248"/>
                  </a:lnTo>
                  <a:lnTo>
                    <a:pt x="163022" y="194524"/>
                  </a:lnTo>
                  <a:lnTo>
                    <a:pt x="194524" y="163022"/>
                  </a:lnTo>
                  <a:lnTo>
                    <a:pt x="228248" y="133876"/>
                  </a:lnTo>
                  <a:lnTo>
                    <a:pt x="264059" y="107224"/>
                  </a:lnTo>
                  <a:lnTo>
                    <a:pt x="301820" y="83200"/>
                  </a:lnTo>
                  <a:lnTo>
                    <a:pt x="341397" y="61939"/>
                  </a:lnTo>
                  <a:lnTo>
                    <a:pt x="382654" y="43578"/>
                  </a:lnTo>
                  <a:lnTo>
                    <a:pt x="425455" y="28251"/>
                  </a:lnTo>
                  <a:lnTo>
                    <a:pt x="469665" y="16094"/>
                  </a:lnTo>
                  <a:lnTo>
                    <a:pt x="515148" y="7243"/>
                  </a:lnTo>
                  <a:lnTo>
                    <a:pt x="561769" y="1833"/>
                  </a:lnTo>
                  <a:lnTo>
                    <a:pt x="609393" y="0"/>
                  </a:lnTo>
                  <a:lnTo>
                    <a:pt x="609393" y="609393"/>
                  </a:lnTo>
                  <a:lnTo>
                    <a:pt x="215641" y="1074512"/>
                  </a:lnTo>
                  <a:close/>
                </a:path>
              </a:pathLst>
            </a:custGeom>
            <a:solidFill>
              <a:srgbClr val="E05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854575" y="2940050"/>
            <a:ext cx="43560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F8A554"/>
                </a:solidFill>
                <a:latin typeface="Lucida Sans Unicode"/>
                <a:cs typeface="Lucida Sans Unicode"/>
              </a:rPr>
              <a:t>56</a:t>
            </a:r>
            <a:r>
              <a:rPr sz="900" spc="-20" dirty="0">
                <a:solidFill>
                  <a:srgbClr val="F8A554"/>
                </a:solidFill>
                <a:latin typeface="Lucida Sans Unicode"/>
                <a:cs typeface="Lucida Sans Unicode"/>
              </a:rPr>
              <a:t>.</a:t>
            </a:r>
            <a:r>
              <a:rPr sz="900" spc="-35" dirty="0">
                <a:solidFill>
                  <a:srgbClr val="F8A554"/>
                </a:solidFill>
                <a:latin typeface="Lucida Sans Unicode"/>
                <a:cs typeface="Lucida Sans Unicode"/>
              </a:rPr>
              <a:t>12</a:t>
            </a:r>
            <a:r>
              <a:rPr sz="900" spc="200" dirty="0">
                <a:solidFill>
                  <a:srgbClr val="F8A554"/>
                </a:solidFill>
                <a:latin typeface="Lucida Sans Unicode"/>
                <a:cs typeface="Lucida Sans Unicode"/>
              </a:rPr>
              <a:t>%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11525" y="1854200"/>
            <a:ext cx="1462405" cy="562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900" spc="15" dirty="0">
                <a:solidFill>
                  <a:srgbClr val="F8A554"/>
                </a:solidFill>
                <a:latin typeface="Lucida Sans Unicode"/>
                <a:cs typeface="Lucida Sans Unicode"/>
              </a:rPr>
              <a:t>5.06%</a:t>
            </a:r>
            <a:endParaRPr sz="9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3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900" spc="5" dirty="0">
                <a:solidFill>
                  <a:srgbClr val="F8A554"/>
                </a:solidFill>
                <a:latin typeface="Lucida Sans Unicode"/>
                <a:cs typeface="Lucida Sans Unicode"/>
              </a:rPr>
              <a:t>38.82%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61962" y="871537"/>
            <a:ext cx="7987030" cy="3533775"/>
            <a:chOff x="461962" y="871537"/>
            <a:chExt cx="7987030" cy="3533775"/>
          </a:xfrm>
        </p:grpSpPr>
        <p:sp>
          <p:nvSpPr>
            <p:cNvPr id="12" name="object 12"/>
            <p:cNvSpPr/>
            <p:nvPr/>
          </p:nvSpPr>
          <p:spPr>
            <a:xfrm>
              <a:off x="466725" y="876300"/>
              <a:ext cx="7705725" cy="3524250"/>
            </a:xfrm>
            <a:custGeom>
              <a:avLst/>
              <a:gdLst/>
              <a:ahLst/>
              <a:cxnLst/>
              <a:rect l="l" t="t" r="r" b="b"/>
              <a:pathLst>
                <a:path w="7705725" h="3524250">
                  <a:moveTo>
                    <a:pt x="0" y="0"/>
                  </a:moveTo>
                  <a:lnTo>
                    <a:pt x="0" y="3524250"/>
                  </a:lnTo>
                </a:path>
                <a:path w="7705725" h="3524250">
                  <a:moveTo>
                    <a:pt x="7705725" y="0"/>
                  </a:moveTo>
                  <a:lnTo>
                    <a:pt x="7705725" y="3524250"/>
                  </a:lnTo>
                </a:path>
                <a:path w="7705725" h="3524250">
                  <a:moveTo>
                    <a:pt x="0" y="0"/>
                  </a:moveTo>
                  <a:lnTo>
                    <a:pt x="7705725" y="0"/>
                  </a:lnTo>
                </a:path>
                <a:path w="7705725" h="3524250">
                  <a:moveTo>
                    <a:pt x="0" y="3524250"/>
                  </a:moveTo>
                  <a:lnTo>
                    <a:pt x="7705725" y="3524250"/>
                  </a:lnTo>
                </a:path>
              </a:pathLst>
            </a:custGeom>
            <a:ln w="9525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15325" y="107632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133350"/>
                  </a:moveTo>
                  <a:lnTo>
                    <a:pt x="0" y="133350"/>
                  </a:lnTo>
                  <a:lnTo>
                    <a:pt x="0" y="0"/>
                  </a:lnTo>
                  <a:lnTo>
                    <a:pt x="133350" y="0"/>
                  </a:lnTo>
                  <a:lnTo>
                    <a:pt x="133350" y="133350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15325" y="126682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133350"/>
                  </a:moveTo>
                  <a:lnTo>
                    <a:pt x="0" y="133350"/>
                  </a:lnTo>
                  <a:lnTo>
                    <a:pt x="0" y="0"/>
                  </a:lnTo>
                  <a:lnTo>
                    <a:pt x="133350" y="0"/>
                  </a:lnTo>
                  <a:lnTo>
                    <a:pt x="133350" y="133350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15325" y="145732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133350"/>
                  </a:moveTo>
                  <a:lnTo>
                    <a:pt x="0" y="133350"/>
                  </a:lnTo>
                  <a:lnTo>
                    <a:pt x="0" y="0"/>
                  </a:lnTo>
                  <a:lnTo>
                    <a:pt x="133350" y="0"/>
                  </a:lnTo>
                  <a:lnTo>
                    <a:pt x="133350" y="133350"/>
                  </a:lnTo>
                  <a:close/>
                </a:path>
              </a:pathLst>
            </a:custGeom>
            <a:solidFill>
              <a:srgbClr val="E05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132484" y="530225"/>
            <a:ext cx="23749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30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1500" b="1" spc="-1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1500" b="1" spc="-30" dirty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1500" b="1" spc="15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1500" b="1" spc="5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1500" b="1" spc="150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1500" b="1" spc="-2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1500" b="1" spc="-1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1500" b="1" spc="-35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1500" b="1" spc="15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1500" b="1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b="1" spc="80" dirty="0">
                <a:solidFill>
                  <a:srgbClr val="333333"/>
                </a:solidFill>
                <a:latin typeface="Arial"/>
                <a:cs typeface="Arial"/>
              </a:rPr>
              <a:t>w</a:t>
            </a:r>
            <a:r>
              <a:rPr sz="1500" b="1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1500" b="1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1500" b="1" spc="-5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1500" b="1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b="1" spc="15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1500" b="1" spc="150" dirty="0">
                <a:solidFill>
                  <a:srgbClr val="333333"/>
                </a:solidFill>
                <a:latin typeface="Arial"/>
                <a:cs typeface="Arial"/>
              </a:rPr>
              <a:t>tt</a:t>
            </a:r>
            <a:r>
              <a:rPr sz="1500" b="1" spc="5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1500" b="1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1500" b="1" spc="150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1500" b="1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1500" b="1" spc="-5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1500" b="1" spc="-3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83575" y="857885"/>
            <a:ext cx="749935" cy="7493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900" spc="-10" dirty="0">
                <a:solidFill>
                  <a:srgbClr val="292929"/>
                </a:solidFill>
                <a:latin typeface="Lucida Sans Unicode"/>
                <a:cs typeface="Lucida Sans Unicode"/>
              </a:rPr>
              <a:t>Department1</a:t>
            </a:r>
            <a:endParaRPr sz="900">
              <a:latin typeface="Lucida Sans Unicode"/>
              <a:cs typeface="Lucida Sans Unicode"/>
            </a:endParaRPr>
          </a:p>
          <a:p>
            <a:pPr marL="212725">
              <a:lnSpc>
                <a:spcPct val="100000"/>
              </a:lnSpc>
              <a:spcBef>
                <a:spcPts val="270"/>
              </a:spcBef>
            </a:pPr>
            <a:r>
              <a:rPr sz="900" dirty="0">
                <a:solidFill>
                  <a:srgbClr val="333333"/>
                </a:solidFill>
                <a:latin typeface="Lucida Sans Unicode"/>
                <a:cs typeface="Lucida Sans Unicode"/>
              </a:rPr>
              <a:t>HR</a:t>
            </a:r>
            <a:endParaRPr sz="900">
              <a:latin typeface="Lucida Sans Unicode"/>
              <a:cs typeface="Lucida Sans Unicode"/>
            </a:endParaRPr>
          </a:p>
          <a:p>
            <a:pPr marL="212725" marR="241300">
              <a:lnSpc>
                <a:spcPct val="138900"/>
              </a:lnSpc>
            </a:pPr>
            <a:r>
              <a:rPr sz="900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R&amp;D </a:t>
            </a:r>
            <a:r>
              <a:rPr sz="900" spc="-2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900" spc="40" dirty="0">
                <a:solidFill>
                  <a:srgbClr val="333333"/>
                </a:solidFill>
                <a:latin typeface="Lucida Sans Unicode"/>
                <a:cs typeface="Lucida Sans Unicode"/>
              </a:rPr>
              <a:t>S</a:t>
            </a:r>
            <a:r>
              <a:rPr sz="900" spc="5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90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l</a:t>
            </a:r>
            <a:r>
              <a:rPr sz="900" spc="-10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90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s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4025" y="4473575"/>
            <a:ext cx="65119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0" dirty="0">
                <a:solidFill>
                  <a:srgbClr val="666666"/>
                </a:solidFill>
                <a:latin typeface="Lucida Sans Unicode"/>
                <a:cs typeface="Lucida Sans Unicode"/>
              </a:rPr>
              <a:t>%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of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Total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5" dirty="0">
                <a:solidFill>
                  <a:srgbClr val="666666"/>
                </a:solidFill>
                <a:latin typeface="Lucida Sans Unicode"/>
                <a:cs typeface="Lucida Sans Unicode"/>
              </a:rPr>
              <a:t>Attrition</a:t>
            </a:r>
            <a:r>
              <a:rPr sz="900" spc="-8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solidFill>
                  <a:srgbClr val="666666"/>
                </a:solidFill>
                <a:latin typeface="Lucida Sans Unicode"/>
                <a:cs typeface="Lucida Sans Unicode"/>
              </a:rPr>
              <a:t>count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1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900" spc="114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Color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shows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dirty="0">
                <a:solidFill>
                  <a:srgbClr val="666666"/>
                </a:solidFill>
                <a:latin typeface="Lucida Sans Unicode"/>
                <a:cs typeface="Lucida Sans Unicode"/>
              </a:rPr>
              <a:t>details</a:t>
            </a:r>
            <a:r>
              <a:rPr sz="900" spc="-8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about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Department1.</a:t>
            </a:r>
            <a:r>
              <a:rPr sz="900" spc="114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The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15" dirty="0">
                <a:solidFill>
                  <a:srgbClr val="666666"/>
                </a:solidFill>
                <a:latin typeface="Lucida Sans Unicode"/>
                <a:cs typeface="Lucida Sans Unicode"/>
              </a:rPr>
              <a:t>marks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5" dirty="0">
                <a:solidFill>
                  <a:srgbClr val="666666"/>
                </a:solidFill>
                <a:latin typeface="Lucida Sans Unicode"/>
                <a:cs typeface="Lucida Sans Unicode"/>
              </a:rPr>
              <a:t>are</a:t>
            </a:r>
            <a:r>
              <a:rPr sz="900" spc="-8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15" dirty="0">
                <a:solidFill>
                  <a:srgbClr val="666666"/>
                </a:solidFill>
                <a:latin typeface="Lucida Sans Unicode"/>
                <a:cs typeface="Lucida Sans Unicode"/>
              </a:rPr>
              <a:t>labeled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by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200" dirty="0">
                <a:solidFill>
                  <a:srgbClr val="666666"/>
                </a:solidFill>
                <a:latin typeface="Lucida Sans Unicode"/>
                <a:cs typeface="Lucida Sans Unicode"/>
              </a:rPr>
              <a:t>%</a:t>
            </a:r>
            <a:r>
              <a:rPr sz="900" spc="-8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of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Total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5" dirty="0">
                <a:solidFill>
                  <a:srgbClr val="666666"/>
                </a:solidFill>
                <a:latin typeface="Lucida Sans Unicode"/>
                <a:cs typeface="Lucida Sans Unicode"/>
              </a:rPr>
              <a:t>Attrition</a:t>
            </a:r>
            <a:r>
              <a:rPr sz="900" spc="-8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solidFill>
                  <a:srgbClr val="666666"/>
                </a:solidFill>
                <a:latin typeface="Lucida Sans Unicode"/>
                <a:cs typeface="Lucida Sans Unicode"/>
              </a:rPr>
              <a:t>count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1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endParaRPr sz="9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200"/>
            <a:ext cx="9772650" cy="6638925"/>
            <a:chOff x="457200" y="457200"/>
            <a:chExt cx="9772650" cy="6638925"/>
          </a:xfrm>
        </p:grpSpPr>
        <p:sp>
          <p:nvSpPr>
            <p:cNvPr id="3" name="object 3"/>
            <p:cNvSpPr/>
            <p:nvPr/>
          </p:nvSpPr>
          <p:spPr>
            <a:xfrm>
              <a:off x="457200" y="457200"/>
              <a:ext cx="9772650" cy="6638925"/>
            </a:xfrm>
            <a:custGeom>
              <a:avLst/>
              <a:gdLst/>
              <a:ahLst/>
              <a:cxnLst/>
              <a:rect l="l" t="t" r="r" b="b"/>
              <a:pathLst>
                <a:path w="9772650" h="6638925">
                  <a:moveTo>
                    <a:pt x="9772650" y="6638925"/>
                  </a:moveTo>
                  <a:lnTo>
                    <a:pt x="0" y="6638925"/>
                  </a:lnTo>
                  <a:lnTo>
                    <a:pt x="0" y="0"/>
                  </a:lnTo>
                  <a:lnTo>
                    <a:pt x="9772650" y="0"/>
                  </a:lnTo>
                  <a:lnTo>
                    <a:pt x="9772650" y="6638925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725" y="876300"/>
              <a:ext cx="561975" cy="161925"/>
            </a:xfrm>
            <a:custGeom>
              <a:avLst/>
              <a:gdLst/>
              <a:ahLst/>
              <a:cxnLst/>
              <a:rect l="l" t="t" r="r" b="b"/>
              <a:pathLst>
                <a:path w="561975" h="161925">
                  <a:moveTo>
                    <a:pt x="0" y="0"/>
                  </a:moveTo>
                  <a:lnTo>
                    <a:pt x="561975" y="0"/>
                  </a:lnTo>
                  <a:lnTo>
                    <a:pt x="561975" y="161925"/>
                  </a:lnTo>
                  <a:lnTo>
                    <a:pt x="0" y="16192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6725" y="4210050"/>
              <a:ext cx="561975" cy="200025"/>
            </a:xfrm>
            <a:custGeom>
              <a:avLst/>
              <a:gdLst/>
              <a:ahLst/>
              <a:cxnLst/>
              <a:rect l="l" t="t" r="r" b="b"/>
              <a:pathLst>
                <a:path w="561975" h="200025">
                  <a:moveTo>
                    <a:pt x="0" y="0"/>
                  </a:moveTo>
                  <a:lnTo>
                    <a:pt x="561975" y="0"/>
                  </a:lnTo>
                  <a:lnTo>
                    <a:pt x="561975" y="200025"/>
                  </a:lnTo>
                  <a:lnTo>
                    <a:pt x="0" y="20002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6725" y="876300"/>
              <a:ext cx="7419975" cy="3533775"/>
            </a:xfrm>
            <a:custGeom>
              <a:avLst/>
              <a:gdLst/>
              <a:ahLst/>
              <a:cxnLst/>
              <a:rect l="l" t="t" r="r" b="b"/>
              <a:pathLst>
                <a:path w="7419975" h="3533775">
                  <a:moveTo>
                    <a:pt x="0" y="0"/>
                  </a:moveTo>
                  <a:lnTo>
                    <a:pt x="7419975" y="0"/>
                  </a:lnTo>
                </a:path>
                <a:path w="7419975" h="3533775">
                  <a:moveTo>
                    <a:pt x="0" y="0"/>
                  </a:moveTo>
                  <a:lnTo>
                    <a:pt x="0" y="353377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77175" y="4219575"/>
              <a:ext cx="19050" cy="200025"/>
            </a:xfrm>
            <a:custGeom>
              <a:avLst/>
              <a:gdLst/>
              <a:ahLst/>
              <a:cxnLst/>
              <a:rect l="l" t="t" r="r" b="b"/>
              <a:pathLst>
                <a:path w="19050" h="200025">
                  <a:moveTo>
                    <a:pt x="0" y="200025"/>
                  </a:moveTo>
                  <a:lnTo>
                    <a:pt x="19050" y="200025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2000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86700" y="876300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0"/>
                  </a:moveTo>
                  <a:lnTo>
                    <a:pt x="0" y="1619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6725" y="4410075"/>
              <a:ext cx="7419975" cy="0"/>
            </a:xfrm>
            <a:custGeom>
              <a:avLst/>
              <a:gdLst/>
              <a:ahLst/>
              <a:cxnLst/>
              <a:rect l="l" t="t" r="r" b="b"/>
              <a:pathLst>
                <a:path w="7419975">
                  <a:moveTo>
                    <a:pt x="0" y="0"/>
                  </a:moveTo>
                  <a:lnTo>
                    <a:pt x="7419975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876300"/>
              <a:ext cx="6858000" cy="161925"/>
            </a:xfrm>
            <a:custGeom>
              <a:avLst/>
              <a:gdLst/>
              <a:ahLst/>
              <a:cxnLst/>
              <a:rect l="l" t="t" r="r" b="b"/>
              <a:pathLst>
                <a:path w="6858000" h="161925">
                  <a:moveTo>
                    <a:pt x="0" y="0"/>
                  </a:moveTo>
                  <a:lnTo>
                    <a:pt x="6858000" y="0"/>
                  </a:lnTo>
                  <a:lnTo>
                    <a:pt x="6858000" y="161925"/>
                  </a:lnTo>
                  <a:lnTo>
                    <a:pt x="0" y="16192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01814" y="873125"/>
            <a:ext cx="5124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900" spc="-35" dirty="0">
                <a:solidFill>
                  <a:srgbClr val="333333"/>
                </a:solidFill>
                <a:latin typeface="Lucida Sans Unicode"/>
                <a:cs typeface="Lucida Sans Unicode"/>
              </a:rPr>
              <a:t>g</a:t>
            </a:r>
            <a:r>
              <a:rPr sz="90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900" spc="-9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900" spc="40" dirty="0">
                <a:solidFill>
                  <a:srgbClr val="333333"/>
                </a:solidFill>
                <a:latin typeface="Lucida Sans Unicode"/>
                <a:cs typeface="Lucida Sans Unicode"/>
              </a:rPr>
              <a:t>(</a:t>
            </a:r>
            <a:r>
              <a:rPr sz="900" spc="-40" dirty="0">
                <a:solidFill>
                  <a:srgbClr val="333333"/>
                </a:solidFill>
                <a:latin typeface="Lucida Sans Unicode"/>
                <a:cs typeface="Lucida Sans Unicode"/>
              </a:rPr>
              <a:t>b</a:t>
            </a:r>
            <a:r>
              <a:rPr sz="90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900" spc="-35" dirty="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r>
              <a:rPr sz="900" spc="45" dirty="0">
                <a:solidFill>
                  <a:srgbClr val="333333"/>
                </a:solidFill>
                <a:latin typeface="Lucida Sans Unicode"/>
                <a:cs typeface="Lucida Sans Unicode"/>
              </a:rPr>
              <a:t>)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23778" y="1028700"/>
            <a:ext cx="6868159" cy="3234055"/>
            <a:chOff x="1023778" y="1028700"/>
            <a:chExt cx="6868159" cy="3234055"/>
          </a:xfrm>
        </p:grpSpPr>
        <p:sp>
          <p:nvSpPr>
            <p:cNvPr id="13" name="object 13"/>
            <p:cNvSpPr/>
            <p:nvPr/>
          </p:nvSpPr>
          <p:spPr>
            <a:xfrm>
              <a:off x="1028700" y="1033462"/>
              <a:ext cx="6858000" cy="0"/>
            </a:xfrm>
            <a:custGeom>
              <a:avLst/>
              <a:gdLst/>
              <a:ahLst/>
              <a:cxnLst/>
              <a:rect l="l" t="t" r="r" b="b"/>
              <a:pathLst>
                <a:path w="6858000">
                  <a:moveTo>
                    <a:pt x="0" y="0"/>
                  </a:moveTo>
                  <a:lnTo>
                    <a:pt x="68580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6318" y="421005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</a:path>
              </a:pathLst>
            </a:custGeom>
            <a:ln w="4762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8700" y="4219575"/>
              <a:ext cx="6858000" cy="38100"/>
            </a:xfrm>
            <a:custGeom>
              <a:avLst/>
              <a:gdLst/>
              <a:ahLst/>
              <a:cxnLst/>
              <a:rect l="l" t="t" r="r" b="b"/>
              <a:pathLst>
                <a:path w="6858000" h="38100">
                  <a:moveTo>
                    <a:pt x="0" y="0"/>
                  </a:moveTo>
                  <a:lnTo>
                    <a:pt x="0" y="38100"/>
                  </a:lnTo>
                </a:path>
                <a:path w="6858000" h="38100">
                  <a:moveTo>
                    <a:pt x="571500" y="0"/>
                  </a:moveTo>
                  <a:lnTo>
                    <a:pt x="571500" y="38100"/>
                  </a:lnTo>
                </a:path>
                <a:path w="6858000" h="38100">
                  <a:moveTo>
                    <a:pt x="1143000" y="0"/>
                  </a:moveTo>
                  <a:lnTo>
                    <a:pt x="1143000" y="38100"/>
                  </a:lnTo>
                </a:path>
                <a:path w="6858000" h="38100">
                  <a:moveTo>
                    <a:pt x="1714500" y="0"/>
                  </a:moveTo>
                  <a:lnTo>
                    <a:pt x="1714500" y="38100"/>
                  </a:lnTo>
                </a:path>
                <a:path w="6858000" h="38100">
                  <a:moveTo>
                    <a:pt x="2286000" y="0"/>
                  </a:moveTo>
                  <a:lnTo>
                    <a:pt x="2286000" y="38100"/>
                  </a:lnTo>
                </a:path>
                <a:path w="6858000" h="38100">
                  <a:moveTo>
                    <a:pt x="2857500" y="0"/>
                  </a:moveTo>
                  <a:lnTo>
                    <a:pt x="2857500" y="38100"/>
                  </a:lnTo>
                </a:path>
                <a:path w="6858000" h="38100">
                  <a:moveTo>
                    <a:pt x="3429000" y="0"/>
                  </a:moveTo>
                  <a:lnTo>
                    <a:pt x="3429000" y="38100"/>
                  </a:lnTo>
                </a:path>
                <a:path w="6858000" h="38100">
                  <a:moveTo>
                    <a:pt x="4000500" y="0"/>
                  </a:moveTo>
                  <a:lnTo>
                    <a:pt x="4000500" y="38100"/>
                  </a:lnTo>
                </a:path>
                <a:path w="6858000" h="38100">
                  <a:moveTo>
                    <a:pt x="4572000" y="0"/>
                  </a:moveTo>
                  <a:lnTo>
                    <a:pt x="4572000" y="38100"/>
                  </a:lnTo>
                </a:path>
                <a:path w="6858000" h="38100">
                  <a:moveTo>
                    <a:pt x="5143500" y="0"/>
                  </a:moveTo>
                  <a:lnTo>
                    <a:pt x="5143500" y="38100"/>
                  </a:lnTo>
                </a:path>
                <a:path w="6858000" h="38100">
                  <a:moveTo>
                    <a:pt x="5715000" y="0"/>
                  </a:moveTo>
                  <a:lnTo>
                    <a:pt x="5715000" y="38100"/>
                  </a:lnTo>
                </a:path>
                <a:path w="6858000" h="38100">
                  <a:moveTo>
                    <a:pt x="6286500" y="0"/>
                  </a:moveTo>
                  <a:lnTo>
                    <a:pt x="6286500" y="38100"/>
                  </a:lnTo>
                </a:path>
                <a:path w="6858000" h="38100">
                  <a:moveTo>
                    <a:pt x="6858000" y="0"/>
                  </a:moveTo>
                  <a:lnTo>
                    <a:pt x="6858000" y="38100"/>
                  </a:lnTo>
                </a:path>
              </a:pathLst>
            </a:custGeom>
            <a:ln w="9525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233789" y="4244975"/>
            <a:ext cx="1625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4</a:t>
            </a: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4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05289" y="4244975"/>
            <a:ext cx="1625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4</a:t>
            </a: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8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76789" y="4244975"/>
            <a:ext cx="1625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48289" y="4244975"/>
            <a:ext cx="1625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6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19789" y="4244975"/>
            <a:ext cx="1625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6</a:t>
            </a: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76312" y="1452562"/>
            <a:ext cx="6920230" cy="2967355"/>
            <a:chOff x="976312" y="1452562"/>
            <a:chExt cx="6920230" cy="2967355"/>
          </a:xfrm>
        </p:grpSpPr>
        <p:sp>
          <p:nvSpPr>
            <p:cNvPr id="22" name="object 22"/>
            <p:cNvSpPr/>
            <p:nvPr/>
          </p:nvSpPr>
          <p:spPr>
            <a:xfrm>
              <a:off x="1038225" y="4219575"/>
              <a:ext cx="0" cy="190500"/>
            </a:xfrm>
            <a:custGeom>
              <a:avLst/>
              <a:gdLst/>
              <a:ahLst/>
              <a:cxnLst/>
              <a:rect l="l" t="t" r="r" b="b"/>
              <a:pathLst>
                <a:path h="190500">
                  <a:moveTo>
                    <a:pt x="0" y="0"/>
                  </a:moveTo>
                  <a:lnTo>
                    <a:pt x="0" y="1905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877175" y="4219575"/>
              <a:ext cx="19050" cy="190500"/>
            </a:xfrm>
            <a:custGeom>
              <a:avLst/>
              <a:gdLst/>
              <a:ahLst/>
              <a:cxnLst/>
              <a:rect l="l" t="t" r="r" b="b"/>
              <a:pathLst>
                <a:path w="19050" h="190500">
                  <a:moveTo>
                    <a:pt x="0" y="190500"/>
                  </a:moveTo>
                  <a:lnTo>
                    <a:pt x="19050" y="190500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28700" y="4410075"/>
              <a:ext cx="6858000" cy="0"/>
            </a:xfrm>
            <a:custGeom>
              <a:avLst/>
              <a:gdLst/>
              <a:ahLst/>
              <a:cxnLst/>
              <a:rect l="l" t="t" r="r" b="b"/>
              <a:pathLst>
                <a:path w="6858000">
                  <a:moveTo>
                    <a:pt x="0" y="0"/>
                  </a:moveTo>
                  <a:lnTo>
                    <a:pt x="685800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81075" y="1457325"/>
              <a:ext cx="47625" cy="2752725"/>
            </a:xfrm>
            <a:custGeom>
              <a:avLst/>
              <a:gdLst/>
              <a:ahLst/>
              <a:cxnLst/>
              <a:rect l="l" t="t" r="r" b="b"/>
              <a:pathLst>
                <a:path w="47625" h="2752725">
                  <a:moveTo>
                    <a:pt x="0" y="2752725"/>
                  </a:moveTo>
                  <a:lnTo>
                    <a:pt x="47625" y="2752725"/>
                  </a:lnTo>
                </a:path>
                <a:path w="47625" h="2752725">
                  <a:moveTo>
                    <a:pt x="0" y="2200275"/>
                  </a:moveTo>
                  <a:lnTo>
                    <a:pt x="47625" y="2200275"/>
                  </a:lnTo>
                </a:path>
                <a:path w="47625" h="2752725">
                  <a:moveTo>
                    <a:pt x="0" y="1647825"/>
                  </a:moveTo>
                  <a:lnTo>
                    <a:pt x="47625" y="1647825"/>
                  </a:lnTo>
                </a:path>
                <a:path w="47625" h="2752725">
                  <a:moveTo>
                    <a:pt x="0" y="1104900"/>
                  </a:moveTo>
                  <a:lnTo>
                    <a:pt x="47625" y="1104900"/>
                  </a:lnTo>
                </a:path>
                <a:path w="47625" h="2752725">
                  <a:moveTo>
                    <a:pt x="0" y="552450"/>
                  </a:moveTo>
                  <a:lnTo>
                    <a:pt x="47625" y="552450"/>
                  </a:lnTo>
                </a:path>
                <a:path w="47625" h="27527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12403" y="3578225"/>
            <a:ext cx="162560" cy="62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endParaRPr sz="9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Lucida Sans Unicode"/>
              <a:cs typeface="Lucida Sans Unicode"/>
            </a:endParaRPr>
          </a:p>
          <a:p>
            <a:pPr marL="80645">
              <a:lnSpc>
                <a:spcPct val="100000"/>
              </a:lnSpc>
              <a:spcBef>
                <a:spcPts val="5"/>
              </a:spcBef>
            </a:pP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3942" y="3025775"/>
            <a:ext cx="2311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10</a:t>
            </a: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3942" y="2482850"/>
            <a:ext cx="2311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15</a:t>
            </a: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3942" y="1930400"/>
            <a:ext cx="2311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20</a:t>
            </a: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43942" y="1377950"/>
            <a:ext cx="2311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25</a:t>
            </a: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0567" y="2166870"/>
            <a:ext cx="181610" cy="895985"/>
          </a:xfrm>
          <a:prstGeom prst="rect">
            <a:avLst/>
          </a:prstGeom>
        </p:spPr>
        <p:txBody>
          <a:bodyPr vert="vert270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Employe</a:t>
            </a:r>
            <a:r>
              <a:rPr sz="900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900" spc="-9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90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Coun</a:t>
            </a:r>
            <a:r>
              <a:rPr sz="900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57200" y="1028700"/>
            <a:ext cx="7434580" cy="3190875"/>
            <a:chOff x="457200" y="1028700"/>
            <a:chExt cx="7434580" cy="3190875"/>
          </a:xfrm>
        </p:grpSpPr>
        <p:sp>
          <p:nvSpPr>
            <p:cNvPr id="33" name="object 33"/>
            <p:cNvSpPr/>
            <p:nvPr/>
          </p:nvSpPr>
          <p:spPr>
            <a:xfrm>
              <a:off x="466725" y="1038225"/>
              <a:ext cx="561975" cy="3171825"/>
            </a:xfrm>
            <a:custGeom>
              <a:avLst/>
              <a:gdLst/>
              <a:ahLst/>
              <a:cxnLst/>
              <a:rect l="l" t="t" r="r" b="b"/>
              <a:pathLst>
                <a:path w="561975" h="3171825">
                  <a:moveTo>
                    <a:pt x="0" y="0"/>
                  </a:moveTo>
                  <a:lnTo>
                    <a:pt x="0" y="3171825"/>
                  </a:lnTo>
                </a:path>
                <a:path w="561975" h="3171825">
                  <a:moveTo>
                    <a:pt x="561975" y="9525"/>
                  </a:moveTo>
                  <a:lnTo>
                    <a:pt x="0" y="9525"/>
                  </a:lnTo>
                </a:path>
                <a:path w="561975" h="3171825">
                  <a:moveTo>
                    <a:pt x="561975" y="3171825"/>
                  </a:moveTo>
                  <a:lnTo>
                    <a:pt x="0" y="31718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28700" y="1457325"/>
              <a:ext cx="6858000" cy="2200275"/>
            </a:xfrm>
            <a:custGeom>
              <a:avLst/>
              <a:gdLst/>
              <a:ahLst/>
              <a:cxnLst/>
              <a:rect l="l" t="t" r="r" b="b"/>
              <a:pathLst>
                <a:path w="6858000" h="2200275">
                  <a:moveTo>
                    <a:pt x="0" y="2200275"/>
                  </a:moveTo>
                  <a:lnTo>
                    <a:pt x="647700" y="2200275"/>
                  </a:lnTo>
                </a:path>
                <a:path w="6858000" h="2200275">
                  <a:moveTo>
                    <a:pt x="1076325" y="2200275"/>
                  </a:moveTo>
                  <a:lnTo>
                    <a:pt x="1219200" y="2200275"/>
                  </a:lnTo>
                </a:path>
                <a:path w="6858000" h="2200275">
                  <a:moveTo>
                    <a:pt x="1647825" y="2200275"/>
                  </a:moveTo>
                  <a:lnTo>
                    <a:pt x="1790700" y="2200275"/>
                  </a:lnTo>
                </a:path>
                <a:path w="6858000" h="2200275">
                  <a:moveTo>
                    <a:pt x="2219325" y="2200275"/>
                  </a:moveTo>
                  <a:lnTo>
                    <a:pt x="2362200" y="2200275"/>
                  </a:lnTo>
                </a:path>
                <a:path w="6858000" h="2200275">
                  <a:moveTo>
                    <a:pt x="2790825" y="2200275"/>
                  </a:moveTo>
                  <a:lnTo>
                    <a:pt x="2933700" y="2200275"/>
                  </a:lnTo>
                </a:path>
                <a:path w="6858000" h="2200275">
                  <a:moveTo>
                    <a:pt x="3362325" y="2200275"/>
                  </a:moveTo>
                  <a:lnTo>
                    <a:pt x="3505200" y="2200275"/>
                  </a:lnTo>
                </a:path>
                <a:path w="6858000" h="2200275">
                  <a:moveTo>
                    <a:pt x="3933825" y="2200275"/>
                  </a:moveTo>
                  <a:lnTo>
                    <a:pt x="4076700" y="2200275"/>
                  </a:lnTo>
                </a:path>
                <a:path w="6858000" h="2200275">
                  <a:moveTo>
                    <a:pt x="4505325" y="2200275"/>
                  </a:moveTo>
                  <a:lnTo>
                    <a:pt x="4648200" y="2200275"/>
                  </a:lnTo>
                </a:path>
                <a:path w="6858000" h="2200275">
                  <a:moveTo>
                    <a:pt x="5076825" y="2200275"/>
                  </a:moveTo>
                  <a:lnTo>
                    <a:pt x="5219700" y="2200275"/>
                  </a:lnTo>
                </a:path>
                <a:path w="6858000" h="2200275">
                  <a:moveTo>
                    <a:pt x="5648325" y="2200275"/>
                  </a:moveTo>
                  <a:lnTo>
                    <a:pt x="6858000" y="2200275"/>
                  </a:lnTo>
                </a:path>
                <a:path w="6858000" h="2200275">
                  <a:moveTo>
                    <a:pt x="0" y="1647825"/>
                  </a:moveTo>
                  <a:lnTo>
                    <a:pt x="1219200" y="1647825"/>
                  </a:lnTo>
                </a:path>
                <a:path w="6858000" h="2200275">
                  <a:moveTo>
                    <a:pt x="1647825" y="1647825"/>
                  </a:moveTo>
                  <a:lnTo>
                    <a:pt x="1790700" y="1647825"/>
                  </a:lnTo>
                </a:path>
                <a:path w="6858000" h="2200275">
                  <a:moveTo>
                    <a:pt x="2219325" y="1647825"/>
                  </a:moveTo>
                  <a:lnTo>
                    <a:pt x="2362200" y="1647825"/>
                  </a:lnTo>
                </a:path>
                <a:path w="6858000" h="2200275">
                  <a:moveTo>
                    <a:pt x="2790825" y="1647825"/>
                  </a:moveTo>
                  <a:lnTo>
                    <a:pt x="2933700" y="1647825"/>
                  </a:lnTo>
                </a:path>
                <a:path w="6858000" h="2200275">
                  <a:moveTo>
                    <a:pt x="3362325" y="1647825"/>
                  </a:moveTo>
                  <a:lnTo>
                    <a:pt x="3505200" y="1647825"/>
                  </a:lnTo>
                </a:path>
                <a:path w="6858000" h="2200275">
                  <a:moveTo>
                    <a:pt x="3933825" y="1647825"/>
                  </a:moveTo>
                  <a:lnTo>
                    <a:pt x="4076700" y="1647825"/>
                  </a:lnTo>
                </a:path>
                <a:path w="6858000" h="2200275">
                  <a:moveTo>
                    <a:pt x="4505325" y="1647825"/>
                  </a:moveTo>
                  <a:lnTo>
                    <a:pt x="6858000" y="1647825"/>
                  </a:lnTo>
                </a:path>
                <a:path w="6858000" h="2200275">
                  <a:moveTo>
                    <a:pt x="0" y="1104900"/>
                  </a:moveTo>
                  <a:lnTo>
                    <a:pt x="1790700" y="1104900"/>
                  </a:lnTo>
                </a:path>
                <a:path w="6858000" h="2200275">
                  <a:moveTo>
                    <a:pt x="2219325" y="1104900"/>
                  </a:moveTo>
                  <a:lnTo>
                    <a:pt x="2362200" y="1104900"/>
                  </a:lnTo>
                </a:path>
                <a:path w="6858000" h="2200275">
                  <a:moveTo>
                    <a:pt x="2790825" y="1104900"/>
                  </a:moveTo>
                  <a:lnTo>
                    <a:pt x="2933700" y="1104900"/>
                  </a:lnTo>
                </a:path>
                <a:path w="6858000" h="2200275">
                  <a:moveTo>
                    <a:pt x="3362325" y="1104900"/>
                  </a:moveTo>
                  <a:lnTo>
                    <a:pt x="3505200" y="1104900"/>
                  </a:lnTo>
                </a:path>
                <a:path w="6858000" h="2200275">
                  <a:moveTo>
                    <a:pt x="3933825" y="1104900"/>
                  </a:moveTo>
                  <a:lnTo>
                    <a:pt x="6858000" y="1104900"/>
                  </a:lnTo>
                </a:path>
                <a:path w="6858000" h="2200275">
                  <a:moveTo>
                    <a:pt x="0" y="552450"/>
                  </a:moveTo>
                  <a:lnTo>
                    <a:pt x="1790700" y="552450"/>
                  </a:lnTo>
                </a:path>
                <a:path w="6858000" h="2200275">
                  <a:moveTo>
                    <a:pt x="2219325" y="552450"/>
                  </a:moveTo>
                  <a:lnTo>
                    <a:pt x="2362200" y="552450"/>
                  </a:lnTo>
                </a:path>
                <a:path w="6858000" h="2200275">
                  <a:moveTo>
                    <a:pt x="2790825" y="552450"/>
                  </a:moveTo>
                  <a:lnTo>
                    <a:pt x="2933700" y="552450"/>
                  </a:lnTo>
                </a:path>
                <a:path w="6858000" h="2200275">
                  <a:moveTo>
                    <a:pt x="3362325" y="552450"/>
                  </a:moveTo>
                  <a:lnTo>
                    <a:pt x="6858000" y="552450"/>
                  </a:lnTo>
                </a:path>
                <a:path w="6858000" h="2200275">
                  <a:moveTo>
                    <a:pt x="0" y="0"/>
                  </a:moveTo>
                  <a:lnTo>
                    <a:pt x="2362200" y="0"/>
                  </a:lnTo>
                </a:path>
                <a:path w="6858000" h="2200275">
                  <a:moveTo>
                    <a:pt x="2790825" y="0"/>
                  </a:moveTo>
                  <a:lnTo>
                    <a:pt x="6858000" y="0"/>
                  </a:lnTo>
                </a:path>
              </a:pathLst>
            </a:custGeom>
            <a:ln w="9525">
              <a:solidFill>
                <a:srgbClr val="D2B2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28700" y="4207668"/>
              <a:ext cx="6858000" cy="5080"/>
            </a:xfrm>
            <a:custGeom>
              <a:avLst/>
              <a:gdLst/>
              <a:ahLst/>
              <a:cxnLst/>
              <a:rect l="l" t="t" r="r" b="b"/>
              <a:pathLst>
                <a:path w="6858000" h="5079">
                  <a:moveTo>
                    <a:pt x="0" y="0"/>
                  </a:moveTo>
                  <a:lnTo>
                    <a:pt x="76200" y="0"/>
                  </a:lnTo>
                </a:path>
                <a:path w="6858000" h="5079">
                  <a:moveTo>
                    <a:pt x="504825" y="0"/>
                  </a:moveTo>
                  <a:lnTo>
                    <a:pt x="647700" y="0"/>
                  </a:lnTo>
                </a:path>
                <a:path w="6858000" h="5079">
                  <a:moveTo>
                    <a:pt x="1076325" y="0"/>
                  </a:moveTo>
                  <a:lnTo>
                    <a:pt x="1219200" y="0"/>
                  </a:lnTo>
                </a:path>
                <a:path w="6858000" h="5079">
                  <a:moveTo>
                    <a:pt x="1647825" y="0"/>
                  </a:moveTo>
                  <a:lnTo>
                    <a:pt x="1790700" y="0"/>
                  </a:lnTo>
                </a:path>
                <a:path w="6858000" h="5079">
                  <a:moveTo>
                    <a:pt x="2219325" y="0"/>
                  </a:moveTo>
                  <a:lnTo>
                    <a:pt x="2362200" y="0"/>
                  </a:lnTo>
                </a:path>
                <a:path w="6858000" h="5079">
                  <a:moveTo>
                    <a:pt x="2790825" y="0"/>
                  </a:moveTo>
                  <a:lnTo>
                    <a:pt x="2933700" y="0"/>
                  </a:lnTo>
                </a:path>
                <a:path w="6858000" h="5079">
                  <a:moveTo>
                    <a:pt x="3362325" y="0"/>
                  </a:moveTo>
                  <a:lnTo>
                    <a:pt x="3505200" y="0"/>
                  </a:lnTo>
                </a:path>
                <a:path w="6858000" h="5079">
                  <a:moveTo>
                    <a:pt x="3933825" y="0"/>
                  </a:moveTo>
                  <a:lnTo>
                    <a:pt x="4076700" y="0"/>
                  </a:lnTo>
                </a:path>
                <a:path w="6858000" h="5079">
                  <a:moveTo>
                    <a:pt x="4505325" y="0"/>
                  </a:moveTo>
                  <a:lnTo>
                    <a:pt x="4648200" y="0"/>
                  </a:lnTo>
                </a:path>
                <a:path w="6858000" h="5079">
                  <a:moveTo>
                    <a:pt x="5076825" y="0"/>
                  </a:moveTo>
                  <a:lnTo>
                    <a:pt x="5219700" y="0"/>
                  </a:lnTo>
                </a:path>
                <a:path w="6858000" h="5079">
                  <a:moveTo>
                    <a:pt x="5648325" y="0"/>
                  </a:moveTo>
                  <a:lnTo>
                    <a:pt x="5791200" y="0"/>
                  </a:lnTo>
                </a:path>
                <a:path w="6858000" h="5079">
                  <a:moveTo>
                    <a:pt x="6219825" y="0"/>
                  </a:moveTo>
                  <a:lnTo>
                    <a:pt x="6858000" y="0"/>
                  </a:lnTo>
                </a:path>
                <a:path w="6858000" h="5079">
                  <a:moveTo>
                    <a:pt x="0" y="4762"/>
                  </a:moveTo>
                  <a:lnTo>
                    <a:pt x="6858000" y="4762"/>
                  </a:lnTo>
                </a:path>
              </a:pathLst>
            </a:custGeom>
            <a:ln w="4762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391400" y="4152900"/>
              <a:ext cx="428625" cy="57150"/>
            </a:xfrm>
            <a:custGeom>
              <a:avLst/>
              <a:gdLst/>
              <a:ahLst/>
              <a:cxnLst/>
              <a:rect l="l" t="t" r="r" b="b"/>
              <a:pathLst>
                <a:path w="428625" h="57150">
                  <a:moveTo>
                    <a:pt x="428625" y="57150"/>
                  </a:moveTo>
                  <a:lnTo>
                    <a:pt x="0" y="57150"/>
                  </a:lnTo>
                  <a:lnTo>
                    <a:pt x="0" y="0"/>
                  </a:lnTo>
                  <a:lnTo>
                    <a:pt x="428625" y="0"/>
                  </a:lnTo>
                  <a:lnTo>
                    <a:pt x="428625" y="57150"/>
                  </a:lnTo>
                  <a:close/>
                </a:path>
              </a:pathLst>
            </a:custGeom>
            <a:solidFill>
              <a:srgbClr val="B8D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819900" y="3743325"/>
              <a:ext cx="428625" cy="466725"/>
            </a:xfrm>
            <a:custGeom>
              <a:avLst/>
              <a:gdLst/>
              <a:ahLst/>
              <a:cxnLst/>
              <a:rect l="l" t="t" r="r" b="b"/>
              <a:pathLst>
                <a:path w="428625" h="466725">
                  <a:moveTo>
                    <a:pt x="428625" y="466725"/>
                  </a:moveTo>
                  <a:lnTo>
                    <a:pt x="0" y="466725"/>
                  </a:lnTo>
                  <a:lnTo>
                    <a:pt x="0" y="0"/>
                  </a:lnTo>
                  <a:lnTo>
                    <a:pt x="428625" y="0"/>
                  </a:lnTo>
                  <a:lnTo>
                    <a:pt x="428625" y="466725"/>
                  </a:lnTo>
                  <a:close/>
                </a:path>
              </a:pathLst>
            </a:custGeom>
            <a:solidFill>
              <a:srgbClr val="9FCA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48400" y="3362325"/>
              <a:ext cx="428625" cy="847725"/>
            </a:xfrm>
            <a:custGeom>
              <a:avLst/>
              <a:gdLst/>
              <a:ahLst/>
              <a:cxnLst/>
              <a:rect l="l" t="t" r="r" b="b"/>
              <a:pathLst>
                <a:path w="428625" h="847725">
                  <a:moveTo>
                    <a:pt x="428625" y="847725"/>
                  </a:moveTo>
                  <a:lnTo>
                    <a:pt x="0" y="847725"/>
                  </a:lnTo>
                  <a:lnTo>
                    <a:pt x="0" y="0"/>
                  </a:lnTo>
                  <a:lnTo>
                    <a:pt x="428625" y="0"/>
                  </a:lnTo>
                  <a:lnTo>
                    <a:pt x="428625" y="847725"/>
                  </a:lnTo>
                  <a:close/>
                </a:path>
              </a:pathLst>
            </a:custGeom>
            <a:solidFill>
              <a:srgbClr val="88B7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76900" y="3200400"/>
              <a:ext cx="428625" cy="1009650"/>
            </a:xfrm>
            <a:custGeom>
              <a:avLst/>
              <a:gdLst/>
              <a:ahLst/>
              <a:cxnLst/>
              <a:rect l="l" t="t" r="r" b="b"/>
              <a:pathLst>
                <a:path w="428625" h="1009650">
                  <a:moveTo>
                    <a:pt x="428625" y="1009650"/>
                  </a:moveTo>
                  <a:lnTo>
                    <a:pt x="0" y="1009650"/>
                  </a:lnTo>
                  <a:lnTo>
                    <a:pt x="0" y="0"/>
                  </a:lnTo>
                  <a:lnTo>
                    <a:pt x="428625" y="0"/>
                  </a:lnTo>
                  <a:lnTo>
                    <a:pt x="428625" y="1009650"/>
                  </a:lnTo>
                  <a:close/>
                </a:path>
              </a:pathLst>
            </a:custGeom>
            <a:solidFill>
              <a:srgbClr val="7FA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05400" y="2771775"/>
              <a:ext cx="428625" cy="1438275"/>
            </a:xfrm>
            <a:custGeom>
              <a:avLst/>
              <a:gdLst/>
              <a:ahLst/>
              <a:cxnLst/>
              <a:rect l="l" t="t" r="r" b="b"/>
              <a:pathLst>
                <a:path w="428625" h="1438275">
                  <a:moveTo>
                    <a:pt x="428625" y="1438275"/>
                  </a:moveTo>
                  <a:lnTo>
                    <a:pt x="0" y="1438275"/>
                  </a:lnTo>
                  <a:lnTo>
                    <a:pt x="0" y="0"/>
                  </a:lnTo>
                  <a:lnTo>
                    <a:pt x="428625" y="0"/>
                  </a:lnTo>
                  <a:lnTo>
                    <a:pt x="428625" y="1438275"/>
                  </a:lnTo>
                  <a:close/>
                </a:path>
              </a:pathLst>
            </a:custGeom>
            <a:solidFill>
              <a:srgbClr val="6B9C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33900" y="2286000"/>
              <a:ext cx="428625" cy="1924050"/>
            </a:xfrm>
            <a:custGeom>
              <a:avLst/>
              <a:gdLst/>
              <a:ahLst/>
              <a:cxnLst/>
              <a:rect l="l" t="t" r="r" b="b"/>
              <a:pathLst>
                <a:path w="428625" h="1924050">
                  <a:moveTo>
                    <a:pt x="428625" y="1924050"/>
                  </a:moveTo>
                  <a:lnTo>
                    <a:pt x="0" y="1924050"/>
                  </a:lnTo>
                  <a:lnTo>
                    <a:pt x="0" y="0"/>
                  </a:lnTo>
                  <a:lnTo>
                    <a:pt x="428625" y="0"/>
                  </a:lnTo>
                  <a:lnTo>
                    <a:pt x="428625" y="1924050"/>
                  </a:lnTo>
                  <a:close/>
                </a:path>
              </a:pathLst>
            </a:custGeom>
            <a:solidFill>
              <a:srgbClr val="5485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962400" y="1800225"/>
              <a:ext cx="428625" cy="2409825"/>
            </a:xfrm>
            <a:custGeom>
              <a:avLst/>
              <a:gdLst/>
              <a:ahLst/>
              <a:cxnLst/>
              <a:rect l="l" t="t" r="r" b="b"/>
              <a:pathLst>
                <a:path w="428625" h="2409825">
                  <a:moveTo>
                    <a:pt x="428625" y="2409825"/>
                  </a:moveTo>
                  <a:lnTo>
                    <a:pt x="0" y="2409825"/>
                  </a:lnTo>
                  <a:lnTo>
                    <a:pt x="0" y="0"/>
                  </a:lnTo>
                  <a:lnTo>
                    <a:pt x="428625" y="0"/>
                  </a:lnTo>
                  <a:lnTo>
                    <a:pt x="428625" y="2409825"/>
                  </a:lnTo>
                  <a:close/>
                </a:path>
              </a:pathLst>
            </a:custGeom>
            <a:solidFill>
              <a:srgbClr val="4270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390900" y="1190625"/>
              <a:ext cx="428625" cy="3019425"/>
            </a:xfrm>
            <a:custGeom>
              <a:avLst/>
              <a:gdLst/>
              <a:ahLst/>
              <a:cxnLst/>
              <a:rect l="l" t="t" r="r" b="b"/>
              <a:pathLst>
                <a:path w="428625" h="3019425">
                  <a:moveTo>
                    <a:pt x="428625" y="3019425"/>
                  </a:moveTo>
                  <a:lnTo>
                    <a:pt x="0" y="3019425"/>
                  </a:lnTo>
                  <a:lnTo>
                    <a:pt x="0" y="0"/>
                  </a:lnTo>
                  <a:lnTo>
                    <a:pt x="428625" y="0"/>
                  </a:lnTo>
                  <a:lnTo>
                    <a:pt x="428625" y="3019425"/>
                  </a:lnTo>
                  <a:close/>
                </a:path>
              </a:pathLst>
            </a:custGeom>
            <a:solidFill>
              <a:srgbClr val="295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819400" y="1514475"/>
              <a:ext cx="428625" cy="2695575"/>
            </a:xfrm>
            <a:custGeom>
              <a:avLst/>
              <a:gdLst/>
              <a:ahLst/>
              <a:cxnLst/>
              <a:rect l="l" t="t" r="r" b="b"/>
              <a:pathLst>
                <a:path w="428625" h="2695575">
                  <a:moveTo>
                    <a:pt x="428625" y="2695575"/>
                  </a:moveTo>
                  <a:lnTo>
                    <a:pt x="0" y="2695575"/>
                  </a:lnTo>
                  <a:lnTo>
                    <a:pt x="0" y="0"/>
                  </a:lnTo>
                  <a:lnTo>
                    <a:pt x="428625" y="0"/>
                  </a:lnTo>
                  <a:lnTo>
                    <a:pt x="428625" y="2695575"/>
                  </a:lnTo>
                  <a:close/>
                </a:path>
              </a:pathLst>
            </a:custGeom>
            <a:solidFill>
              <a:srgbClr val="3764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247900" y="2676525"/>
              <a:ext cx="428625" cy="1533525"/>
            </a:xfrm>
            <a:custGeom>
              <a:avLst/>
              <a:gdLst/>
              <a:ahLst/>
              <a:cxnLst/>
              <a:rect l="l" t="t" r="r" b="b"/>
              <a:pathLst>
                <a:path w="428625" h="1533525">
                  <a:moveTo>
                    <a:pt x="428625" y="1533525"/>
                  </a:moveTo>
                  <a:lnTo>
                    <a:pt x="0" y="1533525"/>
                  </a:lnTo>
                  <a:lnTo>
                    <a:pt x="0" y="0"/>
                  </a:lnTo>
                  <a:lnTo>
                    <a:pt x="428625" y="0"/>
                  </a:lnTo>
                  <a:lnTo>
                    <a:pt x="428625" y="1533525"/>
                  </a:lnTo>
                  <a:close/>
                </a:path>
              </a:pathLst>
            </a:custGeom>
            <a:solidFill>
              <a:srgbClr val="6799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676400" y="3619500"/>
              <a:ext cx="428625" cy="590550"/>
            </a:xfrm>
            <a:custGeom>
              <a:avLst/>
              <a:gdLst/>
              <a:ahLst/>
              <a:cxnLst/>
              <a:rect l="l" t="t" r="r" b="b"/>
              <a:pathLst>
                <a:path w="428625" h="590550">
                  <a:moveTo>
                    <a:pt x="428625" y="590550"/>
                  </a:moveTo>
                  <a:lnTo>
                    <a:pt x="0" y="590550"/>
                  </a:lnTo>
                  <a:lnTo>
                    <a:pt x="0" y="0"/>
                  </a:lnTo>
                  <a:lnTo>
                    <a:pt x="428625" y="0"/>
                  </a:lnTo>
                  <a:lnTo>
                    <a:pt x="428625" y="590550"/>
                  </a:lnTo>
                  <a:close/>
                </a:path>
              </a:pathLst>
            </a:custGeom>
            <a:solidFill>
              <a:srgbClr val="97C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04900" y="4019550"/>
              <a:ext cx="428625" cy="190500"/>
            </a:xfrm>
            <a:custGeom>
              <a:avLst/>
              <a:gdLst/>
              <a:ahLst/>
              <a:cxnLst/>
              <a:rect l="l" t="t" r="r" b="b"/>
              <a:pathLst>
                <a:path w="428625" h="190500">
                  <a:moveTo>
                    <a:pt x="428625" y="190500"/>
                  </a:moveTo>
                  <a:lnTo>
                    <a:pt x="0" y="190500"/>
                  </a:lnTo>
                  <a:lnTo>
                    <a:pt x="0" y="0"/>
                  </a:lnTo>
                  <a:lnTo>
                    <a:pt x="428625" y="0"/>
                  </a:lnTo>
                  <a:lnTo>
                    <a:pt x="428625" y="190500"/>
                  </a:lnTo>
                  <a:close/>
                </a:path>
              </a:pathLst>
            </a:custGeom>
            <a:solidFill>
              <a:srgbClr val="B0D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28700" y="1038225"/>
              <a:ext cx="6858000" cy="3171825"/>
            </a:xfrm>
            <a:custGeom>
              <a:avLst/>
              <a:gdLst/>
              <a:ahLst/>
              <a:cxnLst/>
              <a:rect l="l" t="t" r="r" b="b"/>
              <a:pathLst>
                <a:path w="6858000" h="3171825">
                  <a:moveTo>
                    <a:pt x="0" y="0"/>
                  </a:moveTo>
                  <a:lnTo>
                    <a:pt x="0" y="3171825"/>
                  </a:lnTo>
                </a:path>
                <a:path w="6858000" h="3171825">
                  <a:moveTo>
                    <a:pt x="6858000" y="0"/>
                  </a:moveTo>
                  <a:lnTo>
                    <a:pt x="6858000" y="3171825"/>
                  </a:lnTo>
                </a:path>
                <a:path w="6858000" h="3171825">
                  <a:moveTo>
                    <a:pt x="0" y="0"/>
                  </a:moveTo>
                  <a:lnTo>
                    <a:pt x="6858000" y="0"/>
                  </a:lnTo>
                </a:path>
                <a:path w="6858000" h="3171825">
                  <a:moveTo>
                    <a:pt x="0" y="3171825"/>
                  </a:moveTo>
                  <a:lnTo>
                    <a:pt x="6858000" y="3171825"/>
                  </a:lnTo>
                </a:path>
              </a:pathLst>
            </a:custGeom>
            <a:ln w="952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28700" y="1038225"/>
              <a:ext cx="6858000" cy="3171825"/>
            </a:xfrm>
            <a:custGeom>
              <a:avLst/>
              <a:gdLst/>
              <a:ahLst/>
              <a:cxnLst/>
              <a:rect l="l" t="t" r="r" b="b"/>
              <a:pathLst>
                <a:path w="6858000" h="3171825">
                  <a:moveTo>
                    <a:pt x="0" y="3171825"/>
                  </a:moveTo>
                  <a:lnTo>
                    <a:pt x="6858000" y="3171825"/>
                  </a:lnTo>
                </a:path>
                <a:path w="6858000" h="3171825">
                  <a:moveTo>
                    <a:pt x="0" y="0"/>
                  </a:moveTo>
                  <a:lnTo>
                    <a:pt x="0" y="3171825"/>
                  </a:lnTo>
                </a:path>
              </a:pathLst>
            </a:custGeom>
            <a:ln w="9525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871737" y="530225"/>
            <a:ext cx="26104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2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1500" b="1" spc="-50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1500" b="1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b="1" spc="-5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1500" b="1" spc="90" dirty="0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sz="1500" b="1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1500" b="1" spc="-2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1500" b="1" spc="-30" dirty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1500" b="1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1500" b="1" spc="-5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1500" b="1" spc="-25" dirty="0">
                <a:solidFill>
                  <a:srgbClr val="333333"/>
                </a:solidFill>
                <a:latin typeface="Arial"/>
                <a:cs typeface="Arial"/>
              </a:rPr>
              <a:t>y</a:t>
            </a:r>
            <a:r>
              <a:rPr sz="1500" b="1" spc="-1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1500" b="1" spc="-5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1500" b="1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b="1" spc="-35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1500" b="1" spc="-20" dirty="0">
                <a:solidFill>
                  <a:srgbClr val="333333"/>
                </a:solidFill>
                <a:latin typeface="Arial"/>
                <a:cs typeface="Arial"/>
              </a:rPr>
              <a:t>y</a:t>
            </a:r>
            <a:r>
              <a:rPr sz="1500" b="1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b="1" spc="15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1500" b="1" spc="-30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1500" b="1" spc="-5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1500" b="1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b="1" spc="-30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1500" b="1" spc="5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1500" b="1" spc="-5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1500" b="1" spc="-40" dirty="0">
                <a:solidFill>
                  <a:srgbClr val="333333"/>
                </a:solidFill>
                <a:latin typeface="Arial"/>
                <a:cs typeface="Arial"/>
              </a:rPr>
              <a:t>u</a:t>
            </a:r>
            <a:r>
              <a:rPr sz="1500" b="1" spc="-25" dirty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endParaRPr sz="15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016875" y="1092200"/>
            <a:ext cx="93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5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059267" y="1092200"/>
            <a:ext cx="2311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333333"/>
                </a:solidFill>
                <a:latin typeface="Lucida Sans Unicode"/>
                <a:cs typeface="Lucida Sans Unicode"/>
              </a:rPr>
              <a:t>27</a:t>
            </a:r>
            <a:r>
              <a:rPr sz="90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4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978775" y="911225"/>
            <a:ext cx="8959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0" dirty="0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sz="900" spc="-55" dirty="0">
                <a:solidFill>
                  <a:srgbClr val="292929"/>
                </a:solidFill>
                <a:latin typeface="Lucida Sans Unicode"/>
                <a:cs typeface="Lucida Sans Unicode"/>
              </a:rPr>
              <a:t>m</a:t>
            </a:r>
            <a:r>
              <a:rPr sz="900" spc="-40" dirty="0">
                <a:solidFill>
                  <a:srgbClr val="292929"/>
                </a:solidFill>
                <a:latin typeface="Lucida Sans Unicode"/>
                <a:cs typeface="Lucida Sans Unicode"/>
              </a:rPr>
              <a:t>p</a:t>
            </a:r>
            <a:r>
              <a:rPr sz="900" spc="-5" dirty="0">
                <a:solidFill>
                  <a:srgbClr val="292929"/>
                </a:solidFill>
                <a:latin typeface="Lucida Sans Unicode"/>
                <a:cs typeface="Lucida Sans Unicode"/>
              </a:rPr>
              <a:t>l</a:t>
            </a:r>
            <a:r>
              <a:rPr sz="900" spc="-40" dirty="0">
                <a:solidFill>
                  <a:srgbClr val="292929"/>
                </a:solidFill>
                <a:latin typeface="Lucida Sans Unicode"/>
                <a:cs typeface="Lucida Sans Unicode"/>
              </a:rPr>
              <a:t>o</a:t>
            </a:r>
            <a:r>
              <a:rPr sz="900" spc="15" dirty="0">
                <a:solidFill>
                  <a:srgbClr val="292929"/>
                </a:solidFill>
                <a:latin typeface="Lucida Sans Unicode"/>
                <a:cs typeface="Lucida Sans Unicode"/>
              </a:rPr>
              <a:t>y</a:t>
            </a:r>
            <a:r>
              <a:rPr sz="900" spc="-10" dirty="0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sz="900" spc="-5" dirty="0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sz="900" spc="-95" dirty="0">
                <a:solidFill>
                  <a:srgbClr val="292929"/>
                </a:solidFill>
                <a:latin typeface="Lucida Sans Unicode"/>
                <a:cs typeface="Lucida Sans Unicode"/>
              </a:rPr>
              <a:t> C</a:t>
            </a:r>
            <a:r>
              <a:rPr sz="900" spc="-40" dirty="0">
                <a:solidFill>
                  <a:srgbClr val="292929"/>
                </a:solidFill>
                <a:latin typeface="Lucida Sans Unicode"/>
                <a:cs typeface="Lucida Sans Unicode"/>
              </a:rPr>
              <a:t>o</a:t>
            </a:r>
            <a:r>
              <a:rPr sz="900" spc="-35" dirty="0">
                <a:solidFill>
                  <a:srgbClr val="292929"/>
                </a:solidFill>
                <a:latin typeface="Lucida Sans Unicode"/>
                <a:cs typeface="Lucida Sans Unicode"/>
              </a:rPr>
              <a:t>un</a:t>
            </a:r>
            <a:r>
              <a:rPr sz="900" spc="55" dirty="0">
                <a:solidFill>
                  <a:srgbClr val="292929"/>
                </a:solidFill>
                <a:latin typeface="Lucida Sans Unicode"/>
                <a:cs typeface="Lucida Sans Unicode"/>
              </a:rPr>
              <a:t>t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8129587" y="1090612"/>
            <a:ext cx="904875" cy="161925"/>
            <a:chOff x="8129587" y="1090612"/>
            <a:chExt cx="904875" cy="161925"/>
          </a:xfrm>
        </p:grpSpPr>
        <p:sp>
          <p:nvSpPr>
            <p:cNvPr id="55" name="object 55"/>
            <p:cNvSpPr/>
            <p:nvPr/>
          </p:nvSpPr>
          <p:spPr>
            <a:xfrm>
              <a:off x="8134350" y="1095375"/>
              <a:ext cx="28575" cy="152400"/>
            </a:xfrm>
            <a:custGeom>
              <a:avLst/>
              <a:gdLst/>
              <a:ahLst/>
              <a:cxnLst/>
              <a:rect l="l" t="t" r="r" b="b"/>
              <a:pathLst>
                <a:path w="28575" h="152400">
                  <a:moveTo>
                    <a:pt x="28575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28575" y="0"/>
                  </a:lnTo>
                  <a:lnTo>
                    <a:pt x="28575" y="152400"/>
                  </a:lnTo>
                  <a:close/>
                </a:path>
              </a:pathLst>
            </a:custGeom>
            <a:solidFill>
              <a:srgbClr val="B8D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15340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B6D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16292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B4D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17245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B2D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18197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B0D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19150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AED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20102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ACD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21055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AAD3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22007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A8D1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22960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A6D0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23912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A4CE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24865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A2C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25817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A0CC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26770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9ECA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27722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9CC8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28675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9AC7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29627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99C5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30580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96C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31532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94C2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32485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92C1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33437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91B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34390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8FB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35342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8DBC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36295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8BB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37247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89B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38200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87B7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39152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85B5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40105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84B3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41057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82B2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42010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80B1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42962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7FA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43915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7DAE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44867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7CAC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45820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7AAB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46772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79A9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47725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77A8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48677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76A7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49630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74A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50582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73A4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51535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71A2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52487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70A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53440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6E9F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54392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6D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55345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6B9C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56297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6A9B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57250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6899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58202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6697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59155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6696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60107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6394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61060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6293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62012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609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62965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5F90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63917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5D8E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64870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5C8D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65822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5A8B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66775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598A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67727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5788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68680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5687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69632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5586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70585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5384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71537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5283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72490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508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73442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4F80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74395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4D7E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75347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4C7D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76300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4B7C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77252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4A7A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78205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497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79157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487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80110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467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81062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4575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82015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447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82967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4372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83920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4270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84872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416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85825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406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86777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3F6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87730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3D6B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88682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3C6A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89635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3B68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90587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3A67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91540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3966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92492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376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93445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3663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94397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3562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95350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3360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96302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335F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97255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315E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98207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2F5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99160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2E5B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9001125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2C5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9010650" y="1095375"/>
              <a:ext cx="19050" cy="152400"/>
            </a:xfrm>
            <a:custGeom>
              <a:avLst/>
              <a:gdLst/>
              <a:ahLst/>
              <a:cxnLst/>
              <a:rect l="l" t="t" r="r" b="b"/>
              <a:pathLst>
                <a:path w="19050" h="152400">
                  <a:moveTo>
                    <a:pt x="1905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152400"/>
                  </a:lnTo>
                  <a:close/>
                </a:path>
              </a:pathLst>
            </a:custGeom>
            <a:solidFill>
              <a:srgbClr val="2B58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9020175" y="1095375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9525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152400"/>
                  </a:lnTo>
                  <a:close/>
                </a:path>
              </a:pathLst>
            </a:custGeom>
            <a:solidFill>
              <a:srgbClr val="295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8134350" y="1095375"/>
              <a:ext cx="895350" cy="152400"/>
            </a:xfrm>
            <a:custGeom>
              <a:avLst/>
              <a:gdLst/>
              <a:ahLst/>
              <a:cxnLst/>
              <a:rect l="l" t="t" r="r" b="b"/>
              <a:pathLst>
                <a:path w="895350" h="152400">
                  <a:moveTo>
                    <a:pt x="0" y="0"/>
                  </a:moveTo>
                  <a:lnTo>
                    <a:pt x="895350" y="0"/>
                  </a:lnTo>
                  <a:lnTo>
                    <a:pt x="89535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ABA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9" name="object 149"/>
          <p:cNvSpPr txBox="1"/>
          <p:nvPr/>
        </p:nvSpPr>
        <p:spPr>
          <a:xfrm>
            <a:off x="454025" y="4244975"/>
            <a:ext cx="4370705" cy="400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570865" algn="l"/>
                <a:tab pos="1142365" algn="l"/>
                <a:tab pos="1713864" algn="l"/>
                <a:tab pos="2285365" algn="l"/>
                <a:tab pos="2856865" algn="l"/>
                <a:tab pos="3428365" algn="l"/>
              </a:tabLst>
            </a:pP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16	20	24	28	32	36	40</a:t>
            </a:r>
            <a:endParaRPr sz="900">
              <a:latin typeface="Lucida Sans Unicode"/>
              <a:cs typeface="Lucida Sans Unicode"/>
            </a:endParaRPr>
          </a:p>
          <a:p>
            <a:pPr marR="62230" algn="r">
              <a:lnSpc>
                <a:spcPct val="100000"/>
              </a:lnSpc>
              <a:spcBef>
                <a:spcPts val="795"/>
              </a:spcBef>
            </a:pPr>
            <a:r>
              <a:rPr sz="900" spc="-15" dirty="0">
                <a:solidFill>
                  <a:srgbClr val="666666"/>
                </a:solidFill>
                <a:latin typeface="Lucida Sans Unicode"/>
                <a:cs typeface="Lucida Sans Unicode"/>
              </a:rPr>
              <a:t>Sum</a:t>
            </a:r>
            <a:r>
              <a:rPr sz="900" spc="-9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of</a:t>
            </a:r>
            <a:r>
              <a:rPr sz="900" spc="-9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Employee</a:t>
            </a:r>
            <a:r>
              <a:rPr sz="900" spc="-9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Count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dirty="0">
                <a:solidFill>
                  <a:srgbClr val="666666"/>
                </a:solidFill>
                <a:latin typeface="Lucida Sans Unicode"/>
                <a:cs typeface="Lucida Sans Unicode"/>
              </a:rPr>
              <a:t>for</a:t>
            </a:r>
            <a:r>
              <a:rPr sz="900" spc="-9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15" dirty="0">
                <a:solidFill>
                  <a:srgbClr val="666666"/>
                </a:solidFill>
                <a:latin typeface="Lucida Sans Unicode"/>
                <a:cs typeface="Lucida Sans Unicode"/>
              </a:rPr>
              <a:t>each</a:t>
            </a:r>
            <a:r>
              <a:rPr sz="900" spc="-9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25" dirty="0">
                <a:solidFill>
                  <a:srgbClr val="666666"/>
                </a:solidFill>
                <a:latin typeface="Lucida Sans Unicode"/>
                <a:cs typeface="Lucida Sans Unicode"/>
              </a:rPr>
              <a:t>Age</a:t>
            </a:r>
            <a:r>
              <a:rPr sz="900" spc="-9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dirty="0">
                <a:solidFill>
                  <a:srgbClr val="666666"/>
                </a:solidFill>
                <a:latin typeface="Lucida Sans Unicode"/>
                <a:cs typeface="Lucida Sans Unicode"/>
              </a:rPr>
              <a:t>(bin).</a:t>
            </a:r>
            <a:r>
              <a:rPr sz="900" spc="10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Color</a:t>
            </a:r>
            <a:r>
              <a:rPr sz="900" spc="-9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shows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sum</a:t>
            </a:r>
            <a:r>
              <a:rPr sz="900" spc="-9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of</a:t>
            </a:r>
            <a:r>
              <a:rPr sz="900" spc="-9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Employee</a:t>
            </a:r>
            <a:r>
              <a:rPr sz="900" spc="-9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Count.</a:t>
            </a:r>
            <a:endParaRPr sz="9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2437" y="457200"/>
          <a:ext cx="9763125" cy="6638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43050"/>
                <a:gridCol w="1543050"/>
                <a:gridCol w="1543050"/>
                <a:gridCol w="1543050"/>
                <a:gridCol w="1543050"/>
                <a:gridCol w="523875"/>
              </a:tblGrid>
              <a:tr h="419100">
                <a:tc gridSpan="7">
                  <a:txBody>
                    <a:bodyPr/>
                    <a:lstStyle/>
                    <a:p>
                      <a:pPr marR="51625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5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Jo</a:t>
                      </a:r>
                      <a:r>
                        <a:rPr sz="15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500" b="1" spc="-9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5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5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tisf</a:t>
                      </a:r>
                      <a:r>
                        <a:rPr sz="15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5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ctio</a:t>
                      </a:r>
                      <a:r>
                        <a:rPr sz="15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n </a:t>
                      </a:r>
                      <a:r>
                        <a:rPr sz="1500" b="1" spc="-19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5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5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tin</a:t>
                      </a:r>
                      <a:r>
                        <a:rPr sz="15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05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9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Jo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b</a:t>
                      </a:r>
                      <a:r>
                        <a:rPr sz="900" spc="-9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Role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9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Jo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b</a:t>
                      </a:r>
                      <a:r>
                        <a:rPr sz="900" spc="-9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Satisfaction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8575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D3D3D3"/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9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9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9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9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9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Gran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d</a:t>
                      </a:r>
                      <a:r>
                        <a:rPr sz="900" spc="-9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Tota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l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D3D3D3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Healthcare</a:t>
                      </a:r>
                      <a:r>
                        <a:rPr sz="900" spc="-9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Representative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26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R w="9525">
                      <a:solidFill>
                        <a:srgbClr val="F1F1F1"/>
                      </a:solidFill>
                      <a:prstDash val="solid"/>
                    </a:lnR>
                    <a:lnT w="9525">
                      <a:solidFill>
                        <a:srgbClr val="CACACA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19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9525">
                      <a:solidFill>
                        <a:srgbClr val="CACACA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43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T w="9525">
                      <a:solidFill>
                        <a:srgbClr val="CACACA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43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L w="9525">
                      <a:solidFill>
                        <a:srgbClr val="F1F1F1"/>
                      </a:solidFill>
                      <a:prstDash val="solid"/>
                    </a:lnL>
                    <a:lnT w="9525">
                      <a:solidFill>
                        <a:srgbClr val="CACACA"/>
                      </a:solidFill>
                      <a:prstDash val="solid"/>
                    </a:lnT>
                    <a:solidFill>
                      <a:srgbClr val="D3D3D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9540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131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14325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Huma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900" spc="-9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Resource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s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16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13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13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L w="9525">
                      <a:solidFill>
                        <a:srgbClr val="F1F1F1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52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3D3D3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Laborator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y</a:t>
                      </a:r>
                      <a:r>
                        <a:rPr sz="900" spc="-9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Technicia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56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48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75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80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L w="9525">
                      <a:solidFill>
                        <a:srgbClr val="F1F1F1"/>
                      </a:solidFill>
                      <a:prstDash val="solid"/>
                    </a:lnL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259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3D3D3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Manager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21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21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27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33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L w="9525">
                      <a:solidFill>
                        <a:srgbClr val="F1F1F1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102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3D3D3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9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Manufacturin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g</a:t>
                      </a:r>
                      <a:r>
                        <a:rPr sz="900" spc="-9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Directo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r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26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32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49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38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L w="9525">
                      <a:solidFill>
                        <a:srgbClr val="F1F1F1"/>
                      </a:solidFill>
                      <a:prstDash val="solid"/>
                    </a:lnL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145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3D3D3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Researc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h</a:t>
                      </a:r>
                      <a:r>
                        <a:rPr sz="900" spc="-9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Directo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r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15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6200" marB="0"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16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620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27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620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22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6200" marB="0">
                    <a:lnL w="9525">
                      <a:solidFill>
                        <a:srgbClr val="F1F1F1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80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620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3D3D3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Researc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h</a:t>
                      </a:r>
                      <a:r>
                        <a:rPr sz="900" spc="-9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Scientis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54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6200" marB="0"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53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620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90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620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95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6200" marB="0">
                    <a:lnL w="9525">
                      <a:solidFill>
                        <a:srgbClr val="F1F1F1"/>
                      </a:solidFill>
                      <a:prstDash val="solid"/>
                    </a:lnL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292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6200" marB="0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3D3D3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Sale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900" spc="-9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Executiv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e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69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6200" marB="0"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54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620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91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620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112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6200" marB="0">
                    <a:lnL w="9525">
                      <a:solidFill>
                        <a:srgbClr val="F1F1F1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326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620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3D3D3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Sale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900" spc="-9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Representativ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e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12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6200" marB="0"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21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620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27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620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23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6200" marB="0">
                    <a:lnL w="9525">
                      <a:solidFill>
                        <a:srgbClr val="F1F1F1"/>
                      </a:solidFill>
                      <a:prstDash val="solid"/>
                    </a:lnL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83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6200" marB="0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3D3D3"/>
                    </a:solidFill>
                  </a:tcPr>
                </a:tc>
              </a:tr>
              <a:tr h="311943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Gran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d</a:t>
                      </a:r>
                      <a:r>
                        <a:rPr sz="900" spc="-9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Tota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l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CACACA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289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R w="9525">
                      <a:solidFill>
                        <a:srgbClr val="F1F1F1"/>
                      </a:solidFill>
                      <a:prstDash val="solid"/>
                    </a:lnR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280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442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459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L w="9525">
                      <a:solidFill>
                        <a:srgbClr val="F1F1F1"/>
                      </a:solidFill>
                      <a:prstDash val="solid"/>
                    </a:lnL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-3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1,470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5725" marB="0"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3D3D3"/>
                    </a:solidFill>
                  </a:tcPr>
                </a:tc>
              </a:tr>
              <a:tr h="2688431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900" spc="-1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Sum</a:t>
                      </a:r>
                      <a:r>
                        <a:rPr sz="900" spc="-9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1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1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Employee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3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Count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2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broken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1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down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1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by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2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Job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Satisfaction1</a:t>
                      </a:r>
                      <a:r>
                        <a:rPr sz="900" spc="-9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vs.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2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Job</a:t>
                      </a:r>
                      <a:r>
                        <a:rPr sz="900" spc="-90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15" dirty="0">
                          <a:solidFill>
                            <a:srgbClr val="666666"/>
                          </a:solidFill>
                          <a:latin typeface="Lucida Sans Unicode"/>
                          <a:cs typeface="Lucida Sans Unicode"/>
                        </a:rPr>
                        <a:t>Role1.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7630" marB="0">
                    <a:lnT w="1905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2437" y="457200"/>
            <a:ext cx="9777730" cy="6638925"/>
            <a:chOff x="452437" y="457200"/>
            <a:chExt cx="9777730" cy="6638925"/>
          </a:xfrm>
        </p:grpSpPr>
        <p:sp>
          <p:nvSpPr>
            <p:cNvPr id="3" name="object 3"/>
            <p:cNvSpPr/>
            <p:nvPr/>
          </p:nvSpPr>
          <p:spPr>
            <a:xfrm>
              <a:off x="457200" y="457200"/>
              <a:ext cx="9772650" cy="6638925"/>
            </a:xfrm>
            <a:custGeom>
              <a:avLst/>
              <a:gdLst/>
              <a:ahLst/>
              <a:cxnLst/>
              <a:rect l="l" t="t" r="r" b="b"/>
              <a:pathLst>
                <a:path w="9772650" h="6638925">
                  <a:moveTo>
                    <a:pt x="9772650" y="6638925"/>
                  </a:moveTo>
                  <a:lnTo>
                    <a:pt x="0" y="6638925"/>
                  </a:lnTo>
                  <a:lnTo>
                    <a:pt x="0" y="0"/>
                  </a:lnTo>
                  <a:lnTo>
                    <a:pt x="9772650" y="0"/>
                  </a:lnTo>
                  <a:lnTo>
                    <a:pt x="9772650" y="6638925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866775"/>
              <a:ext cx="1143000" cy="190500"/>
            </a:xfrm>
            <a:custGeom>
              <a:avLst/>
              <a:gdLst/>
              <a:ahLst/>
              <a:cxnLst/>
              <a:rect l="l" t="t" r="r" b="b"/>
              <a:pathLst>
                <a:path w="1143000" h="190500">
                  <a:moveTo>
                    <a:pt x="0" y="0"/>
                  </a:moveTo>
                  <a:lnTo>
                    <a:pt x="1143000" y="0"/>
                  </a:lnTo>
                  <a:lnTo>
                    <a:pt x="1143000" y="190500"/>
                  </a:ln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44078" y="892175"/>
            <a:ext cx="921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900" spc="-40" dirty="0">
                <a:solidFill>
                  <a:srgbClr val="333333"/>
                </a:solidFill>
                <a:latin typeface="Lucida Sans Unicode"/>
                <a:cs typeface="Lucida Sans Unicode"/>
              </a:rPr>
              <a:t>d</a:t>
            </a:r>
            <a:r>
              <a:rPr sz="900" spc="-35" dirty="0">
                <a:solidFill>
                  <a:srgbClr val="333333"/>
                </a:solidFill>
                <a:latin typeface="Lucida Sans Unicode"/>
                <a:cs typeface="Lucida Sans Unicode"/>
              </a:rPr>
              <a:t>uc</a:t>
            </a:r>
            <a:r>
              <a:rPr sz="900" spc="5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900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r>
              <a:rPr sz="90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900" spc="-40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90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r>
              <a:rPr sz="900" spc="-9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900" spc="10" dirty="0">
                <a:solidFill>
                  <a:srgbClr val="333333"/>
                </a:solidFill>
                <a:latin typeface="Lucida Sans Unicode"/>
                <a:cs typeface="Lucida Sans Unicode"/>
              </a:rPr>
              <a:t>F</a:t>
            </a:r>
            <a:r>
              <a:rPr sz="90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900" spc="-10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90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l</a:t>
            </a:r>
            <a:r>
              <a:rPr sz="900" spc="-40" dirty="0">
                <a:solidFill>
                  <a:srgbClr val="333333"/>
                </a:solidFill>
                <a:latin typeface="Lucida Sans Unicode"/>
                <a:cs typeface="Lucida Sans Unicode"/>
              </a:rPr>
              <a:t>d</a:t>
            </a:r>
            <a:r>
              <a:rPr sz="90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1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2437" y="862012"/>
            <a:ext cx="9258300" cy="3562350"/>
            <a:chOff x="452437" y="862012"/>
            <a:chExt cx="9258300" cy="3562350"/>
          </a:xfrm>
        </p:grpSpPr>
        <p:sp>
          <p:nvSpPr>
            <p:cNvPr id="7" name="object 7"/>
            <p:cNvSpPr/>
            <p:nvPr/>
          </p:nvSpPr>
          <p:spPr>
            <a:xfrm>
              <a:off x="457200" y="866775"/>
              <a:ext cx="1143000" cy="190500"/>
            </a:xfrm>
            <a:custGeom>
              <a:avLst/>
              <a:gdLst/>
              <a:ahLst/>
              <a:cxnLst/>
              <a:rect l="l" t="t" r="r" b="b"/>
              <a:pathLst>
                <a:path w="1143000" h="190500">
                  <a:moveTo>
                    <a:pt x="0" y="190500"/>
                  </a:moveTo>
                  <a:lnTo>
                    <a:pt x="0" y="0"/>
                  </a:lnTo>
                </a:path>
                <a:path w="1143000" h="190500">
                  <a:moveTo>
                    <a:pt x="1143000" y="190500"/>
                  </a:moveTo>
                  <a:lnTo>
                    <a:pt x="11430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3886200"/>
              <a:ext cx="1143000" cy="523875"/>
            </a:xfrm>
            <a:custGeom>
              <a:avLst/>
              <a:gdLst/>
              <a:ahLst/>
              <a:cxnLst/>
              <a:rect l="l" t="t" r="r" b="b"/>
              <a:pathLst>
                <a:path w="1143000" h="523875">
                  <a:moveTo>
                    <a:pt x="0" y="0"/>
                  </a:moveTo>
                  <a:lnTo>
                    <a:pt x="1143000" y="0"/>
                  </a:lnTo>
                  <a:lnTo>
                    <a:pt x="1143000" y="523875"/>
                  </a:lnTo>
                  <a:lnTo>
                    <a:pt x="0" y="5238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" y="866775"/>
              <a:ext cx="9248775" cy="3543300"/>
            </a:xfrm>
            <a:custGeom>
              <a:avLst/>
              <a:gdLst/>
              <a:ahLst/>
              <a:cxnLst/>
              <a:rect l="l" t="t" r="r" b="b"/>
              <a:pathLst>
                <a:path w="9248775" h="3543300">
                  <a:moveTo>
                    <a:pt x="0" y="0"/>
                  </a:moveTo>
                  <a:lnTo>
                    <a:pt x="9248775" y="0"/>
                  </a:lnTo>
                </a:path>
                <a:path w="9248775" h="3543300">
                  <a:moveTo>
                    <a:pt x="0" y="0"/>
                  </a:moveTo>
                  <a:lnTo>
                    <a:pt x="0" y="35433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05975" y="866775"/>
              <a:ext cx="0" cy="3552825"/>
            </a:xfrm>
            <a:custGeom>
              <a:avLst/>
              <a:gdLst/>
              <a:ahLst/>
              <a:cxnLst/>
              <a:rect l="l" t="t" r="r" b="b"/>
              <a:pathLst>
                <a:path h="3552825">
                  <a:moveTo>
                    <a:pt x="0" y="3028950"/>
                  </a:moveTo>
                  <a:lnTo>
                    <a:pt x="0" y="3552825"/>
                  </a:lnTo>
                </a:path>
                <a:path h="3552825">
                  <a:moveTo>
                    <a:pt x="0" y="0"/>
                  </a:moveTo>
                  <a:lnTo>
                    <a:pt x="0" y="1905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4410075"/>
              <a:ext cx="9248775" cy="0"/>
            </a:xfrm>
            <a:custGeom>
              <a:avLst/>
              <a:gdLst/>
              <a:ahLst/>
              <a:cxnLst/>
              <a:rect l="l" t="t" r="r" b="b"/>
              <a:pathLst>
                <a:path w="9248775">
                  <a:moveTo>
                    <a:pt x="0" y="0"/>
                  </a:moveTo>
                  <a:lnTo>
                    <a:pt x="924877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00200" y="866775"/>
              <a:ext cx="8105775" cy="190500"/>
            </a:xfrm>
            <a:custGeom>
              <a:avLst/>
              <a:gdLst/>
              <a:ahLst/>
              <a:cxnLst/>
              <a:rect l="l" t="t" r="r" b="b"/>
              <a:pathLst>
                <a:path w="8105775" h="190500">
                  <a:moveTo>
                    <a:pt x="0" y="0"/>
                  </a:moveTo>
                  <a:lnTo>
                    <a:pt x="8105775" y="0"/>
                  </a:lnTo>
                  <a:lnTo>
                    <a:pt x="8105775" y="190500"/>
                  </a:ln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00200" y="1054893"/>
              <a:ext cx="8105775" cy="0"/>
            </a:xfrm>
            <a:custGeom>
              <a:avLst/>
              <a:gdLst/>
              <a:ahLst/>
              <a:cxnLst/>
              <a:rect l="l" t="t" r="r" b="b"/>
              <a:pathLst>
                <a:path w="8105775">
                  <a:moveTo>
                    <a:pt x="0" y="0"/>
                  </a:moveTo>
                  <a:lnTo>
                    <a:pt x="8105775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95437" y="1057275"/>
              <a:ext cx="5080" cy="9525"/>
            </a:xfrm>
            <a:custGeom>
              <a:avLst/>
              <a:gdLst/>
              <a:ahLst/>
              <a:cxnLst/>
              <a:rect l="l" t="t" r="r" b="b"/>
              <a:pathLst>
                <a:path w="5080" h="9525">
                  <a:moveTo>
                    <a:pt x="0" y="9524"/>
                  </a:moveTo>
                  <a:lnTo>
                    <a:pt x="4762" y="9524"/>
                  </a:lnTo>
                  <a:lnTo>
                    <a:pt x="4762" y="0"/>
                  </a:lnTo>
                  <a:lnTo>
                    <a:pt x="0" y="0"/>
                  </a:lnTo>
                  <a:lnTo>
                    <a:pt x="0" y="9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97818" y="388620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</a:path>
              </a:pathLst>
            </a:custGeom>
            <a:ln w="4762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00200" y="3895725"/>
              <a:ext cx="7934325" cy="38100"/>
            </a:xfrm>
            <a:custGeom>
              <a:avLst/>
              <a:gdLst/>
              <a:ahLst/>
              <a:cxnLst/>
              <a:rect l="l" t="t" r="r" b="b"/>
              <a:pathLst>
                <a:path w="7934325" h="38100">
                  <a:moveTo>
                    <a:pt x="0" y="0"/>
                  </a:moveTo>
                  <a:lnTo>
                    <a:pt x="0" y="38100"/>
                  </a:lnTo>
                </a:path>
                <a:path w="7934325" h="38100">
                  <a:moveTo>
                    <a:pt x="419100" y="0"/>
                  </a:moveTo>
                  <a:lnTo>
                    <a:pt x="419100" y="38100"/>
                  </a:lnTo>
                </a:path>
                <a:path w="7934325" h="38100">
                  <a:moveTo>
                    <a:pt x="838200" y="0"/>
                  </a:moveTo>
                  <a:lnTo>
                    <a:pt x="838200" y="38100"/>
                  </a:lnTo>
                </a:path>
                <a:path w="7934325" h="38100">
                  <a:moveTo>
                    <a:pt x="1257300" y="0"/>
                  </a:moveTo>
                  <a:lnTo>
                    <a:pt x="1257300" y="38100"/>
                  </a:lnTo>
                </a:path>
                <a:path w="7934325" h="38100">
                  <a:moveTo>
                    <a:pt x="1666875" y="0"/>
                  </a:moveTo>
                  <a:lnTo>
                    <a:pt x="1666875" y="38100"/>
                  </a:lnTo>
                </a:path>
                <a:path w="7934325" h="38100">
                  <a:moveTo>
                    <a:pt x="2085975" y="0"/>
                  </a:moveTo>
                  <a:lnTo>
                    <a:pt x="2085975" y="38100"/>
                  </a:lnTo>
                </a:path>
                <a:path w="7934325" h="38100">
                  <a:moveTo>
                    <a:pt x="2505075" y="0"/>
                  </a:moveTo>
                  <a:lnTo>
                    <a:pt x="2505075" y="38100"/>
                  </a:lnTo>
                </a:path>
                <a:path w="7934325" h="38100">
                  <a:moveTo>
                    <a:pt x="2924175" y="0"/>
                  </a:moveTo>
                  <a:lnTo>
                    <a:pt x="2924175" y="38100"/>
                  </a:lnTo>
                </a:path>
                <a:path w="7934325" h="38100">
                  <a:moveTo>
                    <a:pt x="3343275" y="0"/>
                  </a:moveTo>
                  <a:lnTo>
                    <a:pt x="3343275" y="38100"/>
                  </a:lnTo>
                </a:path>
                <a:path w="7934325" h="38100">
                  <a:moveTo>
                    <a:pt x="3762375" y="0"/>
                  </a:moveTo>
                  <a:lnTo>
                    <a:pt x="3762375" y="38100"/>
                  </a:lnTo>
                </a:path>
                <a:path w="7934325" h="38100">
                  <a:moveTo>
                    <a:pt x="4181475" y="0"/>
                  </a:moveTo>
                  <a:lnTo>
                    <a:pt x="4181475" y="38100"/>
                  </a:lnTo>
                </a:path>
                <a:path w="7934325" h="38100">
                  <a:moveTo>
                    <a:pt x="4600575" y="0"/>
                  </a:moveTo>
                  <a:lnTo>
                    <a:pt x="4600575" y="38100"/>
                  </a:lnTo>
                </a:path>
                <a:path w="7934325" h="38100">
                  <a:moveTo>
                    <a:pt x="5010150" y="0"/>
                  </a:moveTo>
                  <a:lnTo>
                    <a:pt x="5010150" y="38100"/>
                  </a:lnTo>
                </a:path>
                <a:path w="7934325" h="38100">
                  <a:moveTo>
                    <a:pt x="5429250" y="0"/>
                  </a:moveTo>
                  <a:lnTo>
                    <a:pt x="5429250" y="38100"/>
                  </a:lnTo>
                </a:path>
                <a:path w="7934325" h="38100">
                  <a:moveTo>
                    <a:pt x="5848350" y="0"/>
                  </a:moveTo>
                  <a:lnTo>
                    <a:pt x="5848350" y="38100"/>
                  </a:lnTo>
                </a:path>
                <a:path w="7934325" h="38100">
                  <a:moveTo>
                    <a:pt x="6267450" y="0"/>
                  </a:moveTo>
                  <a:lnTo>
                    <a:pt x="6267450" y="38100"/>
                  </a:lnTo>
                </a:path>
                <a:path w="7934325" h="38100">
                  <a:moveTo>
                    <a:pt x="6686550" y="0"/>
                  </a:moveTo>
                  <a:lnTo>
                    <a:pt x="6686550" y="38100"/>
                  </a:lnTo>
                </a:path>
                <a:path w="7934325" h="38100">
                  <a:moveTo>
                    <a:pt x="7105650" y="0"/>
                  </a:moveTo>
                  <a:lnTo>
                    <a:pt x="7105650" y="38100"/>
                  </a:lnTo>
                </a:path>
                <a:path w="7934325" h="38100">
                  <a:moveTo>
                    <a:pt x="7524750" y="0"/>
                  </a:moveTo>
                  <a:lnTo>
                    <a:pt x="7524750" y="38100"/>
                  </a:lnTo>
                </a:path>
                <a:path w="7934325" h="38100">
                  <a:moveTo>
                    <a:pt x="7934325" y="0"/>
                  </a:moveTo>
                  <a:lnTo>
                    <a:pt x="7934325" y="38100"/>
                  </a:lnTo>
                </a:path>
              </a:pathLst>
            </a:custGeom>
            <a:ln w="9525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600894" y="3949700"/>
            <a:ext cx="93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72369" y="3949700"/>
            <a:ext cx="93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57239" y="3949700"/>
            <a:ext cx="1625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76339" y="3949700"/>
            <a:ext cx="1625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85914" y="3949700"/>
            <a:ext cx="1625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05014" y="3949700"/>
            <a:ext cx="1625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24114" y="3949700"/>
            <a:ext cx="1625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3</a:t>
            </a: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43214" y="3949700"/>
            <a:ext cx="1625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3</a:t>
            </a: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29189" y="3949700"/>
            <a:ext cx="1625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6</a:t>
            </a: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48289" y="3949700"/>
            <a:ext cx="1625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6</a:t>
            </a: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67389" y="3949700"/>
            <a:ext cx="1625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7</a:t>
            </a: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86489" y="3949700"/>
            <a:ext cx="1625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7</a:t>
            </a: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05589" y="3949700"/>
            <a:ext cx="1625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8</a:t>
            </a: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624689" y="3949700"/>
            <a:ext cx="1625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8</a:t>
            </a: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043789" y="3949700"/>
            <a:ext cx="1625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9</a:t>
            </a: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453364" y="3949700"/>
            <a:ext cx="1625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9</a:t>
            </a: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62314" y="3949700"/>
            <a:ext cx="1419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1165" algn="l"/>
                <a:tab pos="850265" algn="l"/>
                <a:tab pos="1269365" algn="l"/>
              </a:tabLst>
            </a:pP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4</a:t>
            </a: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sz="900" dirty="0">
                <a:solidFill>
                  <a:srgbClr val="666666"/>
                </a:solidFill>
                <a:latin typeface="Lucida Sans Unicode"/>
                <a:cs typeface="Lucida Sans Unicode"/>
              </a:rPr>
              <a:t>	</a:t>
            </a: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4</a:t>
            </a: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r>
              <a:rPr sz="900" dirty="0">
                <a:solidFill>
                  <a:srgbClr val="666666"/>
                </a:solidFill>
                <a:latin typeface="Lucida Sans Unicode"/>
                <a:cs typeface="Lucida Sans Unicode"/>
              </a:rPr>
              <a:t>	</a:t>
            </a: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sz="900" dirty="0">
                <a:solidFill>
                  <a:srgbClr val="666666"/>
                </a:solidFill>
                <a:latin typeface="Lucida Sans Unicode"/>
                <a:cs typeface="Lucida Sans Unicode"/>
              </a:rPr>
              <a:t>	</a:t>
            </a: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endParaRPr sz="900">
              <a:latin typeface="Lucida Sans Unicode"/>
              <a:cs typeface="Lucida Sans Unicode"/>
            </a:endParaRPr>
          </a:p>
          <a:p>
            <a:pPr marL="387985">
              <a:lnSpc>
                <a:spcPct val="100000"/>
              </a:lnSpc>
              <a:spcBef>
                <a:spcPts val="720"/>
              </a:spcBef>
            </a:pPr>
            <a:r>
              <a:rPr sz="90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900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tt</a:t>
            </a:r>
            <a:r>
              <a:rPr sz="900" spc="10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90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900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r>
              <a:rPr sz="90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900" spc="-40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90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r>
              <a:rPr sz="900" spc="-9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900" spc="-35" dirty="0">
                <a:solidFill>
                  <a:srgbClr val="333333"/>
                </a:solidFill>
                <a:latin typeface="Lucida Sans Unicode"/>
                <a:cs typeface="Lucida Sans Unicode"/>
              </a:rPr>
              <a:t>c</a:t>
            </a:r>
            <a:r>
              <a:rPr sz="900" spc="-40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900" spc="-35" dirty="0">
                <a:solidFill>
                  <a:srgbClr val="333333"/>
                </a:solidFill>
                <a:latin typeface="Lucida Sans Unicode"/>
                <a:cs typeface="Lucida Sans Unicode"/>
              </a:rPr>
              <a:t>un</a:t>
            </a:r>
            <a:r>
              <a:rPr sz="900" spc="55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595278" y="3883659"/>
            <a:ext cx="8115934" cy="531495"/>
            <a:chOff x="1595278" y="3883659"/>
            <a:chExt cx="8115934" cy="531495"/>
          </a:xfrm>
        </p:grpSpPr>
        <p:sp>
          <p:nvSpPr>
            <p:cNvPr id="35" name="object 35"/>
            <p:cNvSpPr/>
            <p:nvPr/>
          </p:nvSpPr>
          <p:spPr>
            <a:xfrm>
              <a:off x="1597818" y="3886199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00200" y="3895724"/>
              <a:ext cx="8105775" cy="514350"/>
            </a:xfrm>
            <a:custGeom>
              <a:avLst/>
              <a:gdLst/>
              <a:ahLst/>
              <a:cxnLst/>
              <a:rect l="l" t="t" r="r" b="b"/>
              <a:pathLst>
                <a:path w="8105775" h="514350">
                  <a:moveTo>
                    <a:pt x="0" y="0"/>
                  </a:moveTo>
                  <a:lnTo>
                    <a:pt x="0" y="514350"/>
                  </a:lnTo>
                </a:path>
                <a:path w="8105775" h="514350">
                  <a:moveTo>
                    <a:pt x="8105775" y="0"/>
                  </a:moveTo>
                  <a:lnTo>
                    <a:pt x="8105775" y="5143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00200" y="4410074"/>
              <a:ext cx="8105775" cy="0"/>
            </a:xfrm>
            <a:custGeom>
              <a:avLst/>
              <a:gdLst/>
              <a:ahLst/>
              <a:cxnLst/>
              <a:rect l="l" t="t" r="r" b="b"/>
              <a:pathLst>
                <a:path w="8105775">
                  <a:moveTo>
                    <a:pt x="0" y="0"/>
                  </a:moveTo>
                  <a:lnTo>
                    <a:pt x="810577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77105" y="1216025"/>
            <a:ext cx="98869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66666"/>
                </a:solidFill>
                <a:latin typeface="Lucida Sans Unicode"/>
                <a:cs typeface="Lucida Sans Unicode"/>
              </a:rPr>
              <a:t>H</a:t>
            </a: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u</a:t>
            </a:r>
            <a:r>
              <a:rPr sz="900" spc="-55" dirty="0">
                <a:solidFill>
                  <a:srgbClr val="666666"/>
                </a:solidFill>
                <a:latin typeface="Lucida Sans Unicode"/>
                <a:cs typeface="Lucida Sans Unicode"/>
              </a:rPr>
              <a:t>m</a:t>
            </a:r>
            <a:r>
              <a:rPr sz="900" spc="5" dirty="0">
                <a:solidFill>
                  <a:srgbClr val="666666"/>
                </a:solidFill>
                <a:latin typeface="Lucida Sans Unicode"/>
                <a:cs typeface="Lucida Sans Unicode"/>
              </a:rPr>
              <a:t>a</a:t>
            </a: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n</a:t>
            </a:r>
            <a:r>
              <a:rPr sz="900" spc="-9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20" dirty="0">
                <a:solidFill>
                  <a:srgbClr val="666666"/>
                </a:solidFill>
                <a:latin typeface="Lucida Sans Unicode"/>
                <a:cs typeface="Lucida Sans Unicode"/>
              </a:rPr>
              <a:t>R</a:t>
            </a:r>
            <a:r>
              <a:rPr sz="9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es</a:t>
            </a:r>
            <a:r>
              <a:rPr sz="900" spc="-40" dirty="0">
                <a:solidFill>
                  <a:srgbClr val="666666"/>
                </a:solidFill>
                <a:latin typeface="Lucida Sans Unicode"/>
                <a:cs typeface="Lucida Sans Unicode"/>
              </a:rPr>
              <a:t>o</a:t>
            </a: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u</a:t>
            </a:r>
            <a:r>
              <a:rPr sz="900" spc="10" dirty="0">
                <a:solidFill>
                  <a:srgbClr val="666666"/>
                </a:solidFill>
                <a:latin typeface="Lucida Sans Unicode"/>
                <a:cs typeface="Lucida Sans Unicode"/>
              </a:rPr>
              <a:t>r</a:t>
            </a: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c</a:t>
            </a:r>
            <a:r>
              <a:rPr sz="9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e</a:t>
            </a:r>
            <a:r>
              <a:rPr sz="9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s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53182" y="1682750"/>
            <a:ext cx="7124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L</a:t>
            </a:r>
            <a:r>
              <a:rPr sz="9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i</a:t>
            </a:r>
            <a:r>
              <a:rPr sz="900" spc="15" dirty="0">
                <a:solidFill>
                  <a:srgbClr val="666666"/>
                </a:solidFill>
                <a:latin typeface="Lucida Sans Unicode"/>
                <a:cs typeface="Lucida Sans Unicode"/>
              </a:rPr>
              <a:t>f</a:t>
            </a:r>
            <a:r>
              <a:rPr sz="9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e</a:t>
            </a:r>
            <a:r>
              <a:rPr sz="900" spc="-9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40" dirty="0">
                <a:solidFill>
                  <a:srgbClr val="666666"/>
                </a:solidFill>
                <a:latin typeface="Lucida Sans Unicode"/>
                <a:cs typeface="Lucida Sans Unicode"/>
              </a:rPr>
              <a:t>S</a:t>
            </a: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c</a:t>
            </a:r>
            <a:r>
              <a:rPr sz="9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i</a:t>
            </a:r>
            <a:r>
              <a:rPr sz="9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e</a:t>
            </a: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nc</a:t>
            </a:r>
            <a:r>
              <a:rPr sz="9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e</a:t>
            </a:r>
            <a:r>
              <a:rPr sz="9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s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78197" y="2159000"/>
            <a:ext cx="5873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40" dirty="0">
                <a:solidFill>
                  <a:srgbClr val="666666"/>
                </a:solidFill>
                <a:latin typeface="Lucida Sans Unicode"/>
                <a:cs typeface="Lucida Sans Unicode"/>
              </a:rPr>
              <a:t>M</a:t>
            </a:r>
            <a:r>
              <a:rPr sz="900" spc="5" dirty="0">
                <a:solidFill>
                  <a:srgbClr val="666666"/>
                </a:solidFill>
                <a:latin typeface="Lucida Sans Unicode"/>
                <a:cs typeface="Lucida Sans Unicode"/>
              </a:rPr>
              <a:t>a</a:t>
            </a:r>
            <a:r>
              <a:rPr sz="900" spc="10" dirty="0">
                <a:solidFill>
                  <a:srgbClr val="666666"/>
                </a:solidFill>
                <a:latin typeface="Lucida Sans Unicode"/>
                <a:cs typeface="Lucida Sans Unicode"/>
              </a:rPr>
              <a:t>r</a:t>
            </a:r>
            <a:r>
              <a:rPr sz="900" spc="-45" dirty="0">
                <a:solidFill>
                  <a:srgbClr val="666666"/>
                </a:solidFill>
                <a:latin typeface="Lucida Sans Unicode"/>
                <a:cs typeface="Lucida Sans Unicode"/>
              </a:rPr>
              <a:t>k</a:t>
            </a:r>
            <a:r>
              <a:rPr sz="9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e</a:t>
            </a:r>
            <a:r>
              <a:rPr sz="900" spc="50" dirty="0">
                <a:solidFill>
                  <a:srgbClr val="666666"/>
                </a:solidFill>
                <a:latin typeface="Lucida Sans Unicode"/>
                <a:cs typeface="Lucida Sans Unicode"/>
              </a:rPr>
              <a:t>t</a:t>
            </a:r>
            <a:r>
              <a:rPr sz="9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i</a:t>
            </a: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n</a:t>
            </a: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g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17649" y="2625725"/>
            <a:ext cx="44830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40" dirty="0">
                <a:solidFill>
                  <a:srgbClr val="666666"/>
                </a:solidFill>
                <a:latin typeface="Lucida Sans Unicode"/>
                <a:cs typeface="Lucida Sans Unicode"/>
              </a:rPr>
              <a:t>M</a:t>
            </a:r>
            <a:r>
              <a:rPr sz="9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e</a:t>
            </a:r>
            <a:r>
              <a:rPr sz="900" spc="-40" dirty="0">
                <a:solidFill>
                  <a:srgbClr val="666666"/>
                </a:solidFill>
                <a:latin typeface="Lucida Sans Unicode"/>
                <a:cs typeface="Lucida Sans Unicode"/>
              </a:rPr>
              <a:t>d</a:t>
            </a:r>
            <a:r>
              <a:rPr sz="9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i</a:t>
            </a: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c</a:t>
            </a:r>
            <a:r>
              <a:rPr sz="900" spc="5" dirty="0">
                <a:solidFill>
                  <a:srgbClr val="666666"/>
                </a:solidFill>
                <a:latin typeface="Lucida Sans Unicode"/>
                <a:cs typeface="Lucida Sans Unicode"/>
              </a:rPr>
              <a:t>a</a:t>
            </a:r>
            <a:r>
              <a:rPr sz="900" dirty="0">
                <a:solidFill>
                  <a:srgbClr val="666666"/>
                </a:solidFill>
                <a:latin typeface="Lucida Sans Unicode"/>
                <a:cs typeface="Lucida Sans Unicode"/>
              </a:rPr>
              <a:t>l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27335" y="3101975"/>
            <a:ext cx="3384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66666"/>
                </a:solidFill>
                <a:latin typeface="Lucida Sans Unicode"/>
                <a:cs typeface="Lucida Sans Unicode"/>
              </a:rPr>
              <a:t>O</a:t>
            </a:r>
            <a:r>
              <a:rPr sz="900" spc="50" dirty="0">
                <a:solidFill>
                  <a:srgbClr val="666666"/>
                </a:solidFill>
                <a:latin typeface="Lucida Sans Unicode"/>
                <a:cs typeface="Lucida Sans Unicode"/>
              </a:rPr>
              <a:t>t</a:t>
            </a: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h</a:t>
            </a:r>
            <a:r>
              <a:rPr sz="9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e</a:t>
            </a:r>
            <a:r>
              <a:rPr sz="900" spc="15" dirty="0">
                <a:solidFill>
                  <a:srgbClr val="666666"/>
                </a:solidFill>
                <a:latin typeface="Lucida Sans Unicode"/>
                <a:cs typeface="Lucida Sans Unicode"/>
              </a:rPr>
              <a:t>r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23689" y="3568700"/>
            <a:ext cx="9417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60" dirty="0">
                <a:solidFill>
                  <a:srgbClr val="666666"/>
                </a:solidFill>
                <a:latin typeface="Lucida Sans Unicode"/>
                <a:cs typeface="Lucida Sans Unicode"/>
              </a:rPr>
              <a:t>T</a:t>
            </a:r>
            <a:r>
              <a:rPr sz="9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e</a:t>
            </a: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chn</a:t>
            </a:r>
            <a:r>
              <a:rPr sz="9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i</a:t>
            </a: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c</a:t>
            </a:r>
            <a:r>
              <a:rPr sz="900" spc="5" dirty="0">
                <a:solidFill>
                  <a:srgbClr val="666666"/>
                </a:solidFill>
                <a:latin typeface="Lucida Sans Unicode"/>
                <a:cs typeface="Lucida Sans Unicode"/>
              </a:rPr>
              <a:t>a</a:t>
            </a:r>
            <a:r>
              <a:rPr sz="900" dirty="0">
                <a:solidFill>
                  <a:srgbClr val="666666"/>
                </a:solidFill>
                <a:latin typeface="Lucida Sans Unicode"/>
                <a:cs typeface="Lucida Sans Unicode"/>
              </a:rPr>
              <a:t>l</a:t>
            </a:r>
            <a:r>
              <a:rPr sz="900" spc="-9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55" dirty="0">
                <a:solidFill>
                  <a:srgbClr val="666666"/>
                </a:solidFill>
                <a:latin typeface="Lucida Sans Unicode"/>
                <a:cs typeface="Lucida Sans Unicode"/>
              </a:rPr>
              <a:t>D</a:t>
            </a:r>
            <a:r>
              <a:rPr sz="9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e</a:t>
            </a: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g</a:t>
            </a:r>
            <a:r>
              <a:rPr sz="900" spc="10" dirty="0">
                <a:solidFill>
                  <a:srgbClr val="666666"/>
                </a:solidFill>
                <a:latin typeface="Lucida Sans Unicode"/>
                <a:cs typeface="Lucida Sans Unicode"/>
              </a:rPr>
              <a:t>r</a:t>
            </a:r>
            <a:r>
              <a:rPr sz="9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e</a:t>
            </a:r>
            <a:r>
              <a:rPr sz="9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e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52437" y="1052512"/>
            <a:ext cx="9086850" cy="2838450"/>
            <a:chOff x="452437" y="1052512"/>
            <a:chExt cx="9086850" cy="2838450"/>
          </a:xfrm>
        </p:grpSpPr>
        <p:sp>
          <p:nvSpPr>
            <p:cNvPr id="45" name="object 45"/>
            <p:cNvSpPr/>
            <p:nvPr/>
          </p:nvSpPr>
          <p:spPr>
            <a:xfrm>
              <a:off x="457200" y="1057275"/>
              <a:ext cx="1143000" cy="2828925"/>
            </a:xfrm>
            <a:custGeom>
              <a:avLst/>
              <a:gdLst/>
              <a:ahLst/>
              <a:cxnLst/>
              <a:rect l="l" t="t" r="r" b="b"/>
              <a:pathLst>
                <a:path w="1143000" h="2828925">
                  <a:moveTo>
                    <a:pt x="0" y="0"/>
                  </a:moveTo>
                  <a:lnTo>
                    <a:pt x="0" y="2828925"/>
                  </a:lnTo>
                </a:path>
                <a:path w="1143000" h="2828925">
                  <a:moveTo>
                    <a:pt x="0" y="0"/>
                  </a:moveTo>
                  <a:lnTo>
                    <a:pt x="0" y="476250"/>
                  </a:lnTo>
                </a:path>
                <a:path w="1143000" h="2828925">
                  <a:moveTo>
                    <a:pt x="0" y="476250"/>
                  </a:moveTo>
                  <a:lnTo>
                    <a:pt x="0" y="942975"/>
                  </a:lnTo>
                </a:path>
                <a:path w="1143000" h="2828925">
                  <a:moveTo>
                    <a:pt x="0" y="942975"/>
                  </a:moveTo>
                  <a:lnTo>
                    <a:pt x="0" y="1419225"/>
                  </a:lnTo>
                </a:path>
                <a:path w="1143000" h="2828925">
                  <a:moveTo>
                    <a:pt x="0" y="1419225"/>
                  </a:moveTo>
                  <a:lnTo>
                    <a:pt x="0" y="1885950"/>
                  </a:lnTo>
                </a:path>
                <a:path w="1143000" h="2828925">
                  <a:moveTo>
                    <a:pt x="0" y="1885950"/>
                  </a:moveTo>
                  <a:lnTo>
                    <a:pt x="0" y="2362200"/>
                  </a:lnTo>
                </a:path>
                <a:path w="1143000" h="2828925">
                  <a:moveTo>
                    <a:pt x="0" y="2362200"/>
                  </a:moveTo>
                  <a:lnTo>
                    <a:pt x="0" y="2828925"/>
                  </a:lnTo>
                </a:path>
                <a:path w="1143000" h="2828925">
                  <a:moveTo>
                    <a:pt x="1143000" y="0"/>
                  </a:moveTo>
                  <a:lnTo>
                    <a:pt x="0" y="0"/>
                  </a:lnTo>
                </a:path>
                <a:path w="1143000" h="2828925">
                  <a:moveTo>
                    <a:pt x="1143000" y="476250"/>
                  </a:moveTo>
                  <a:lnTo>
                    <a:pt x="0" y="476250"/>
                  </a:lnTo>
                </a:path>
                <a:path w="1143000" h="2828925">
                  <a:moveTo>
                    <a:pt x="1143000" y="942975"/>
                  </a:moveTo>
                  <a:lnTo>
                    <a:pt x="0" y="942975"/>
                  </a:lnTo>
                </a:path>
                <a:path w="1143000" h="2828925">
                  <a:moveTo>
                    <a:pt x="1143000" y="1419225"/>
                  </a:moveTo>
                  <a:lnTo>
                    <a:pt x="0" y="1419225"/>
                  </a:lnTo>
                </a:path>
                <a:path w="1143000" h="2828925">
                  <a:moveTo>
                    <a:pt x="1143000" y="1885950"/>
                  </a:moveTo>
                  <a:lnTo>
                    <a:pt x="0" y="1885950"/>
                  </a:lnTo>
                </a:path>
                <a:path w="1143000" h="2828925">
                  <a:moveTo>
                    <a:pt x="1143000" y="2362200"/>
                  </a:moveTo>
                  <a:lnTo>
                    <a:pt x="0" y="2362200"/>
                  </a:lnTo>
                </a:path>
                <a:path w="1143000" h="2828925">
                  <a:moveTo>
                    <a:pt x="1143000" y="2828925"/>
                  </a:moveTo>
                  <a:lnTo>
                    <a:pt x="0" y="28289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019300" y="1057275"/>
              <a:ext cx="6686550" cy="2819400"/>
            </a:xfrm>
            <a:custGeom>
              <a:avLst/>
              <a:gdLst/>
              <a:ahLst/>
              <a:cxnLst/>
              <a:rect l="l" t="t" r="r" b="b"/>
              <a:pathLst>
                <a:path w="6686550" h="2819400">
                  <a:moveTo>
                    <a:pt x="0" y="2771775"/>
                  </a:moveTo>
                  <a:lnTo>
                    <a:pt x="0" y="2819400"/>
                  </a:lnTo>
                </a:path>
                <a:path w="6686550" h="2819400">
                  <a:moveTo>
                    <a:pt x="0" y="2295525"/>
                  </a:moveTo>
                  <a:lnTo>
                    <a:pt x="0" y="2419350"/>
                  </a:lnTo>
                </a:path>
                <a:path w="6686550" h="2819400">
                  <a:moveTo>
                    <a:pt x="0" y="1828800"/>
                  </a:moveTo>
                  <a:lnTo>
                    <a:pt x="0" y="1943100"/>
                  </a:lnTo>
                </a:path>
                <a:path w="6686550" h="2819400">
                  <a:moveTo>
                    <a:pt x="0" y="1352550"/>
                  </a:moveTo>
                  <a:lnTo>
                    <a:pt x="0" y="1476375"/>
                  </a:lnTo>
                </a:path>
                <a:path w="6686550" h="2819400">
                  <a:moveTo>
                    <a:pt x="0" y="885825"/>
                  </a:moveTo>
                  <a:lnTo>
                    <a:pt x="0" y="1000125"/>
                  </a:lnTo>
                </a:path>
                <a:path w="6686550" h="2819400">
                  <a:moveTo>
                    <a:pt x="0" y="409575"/>
                  </a:moveTo>
                  <a:lnTo>
                    <a:pt x="0" y="533400"/>
                  </a:lnTo>
                </a:path>
                <a:path w="6686550" h="2819400">
                  <a:moveTo>
                    <a:pt x="0" y="0"/>
                  </a:moveTo>
                  <a:lnTo>
                    <a:pt x="0" y="57150"/>
                  </a:lnTo>
                </a:path>
                <a:path w="6686550" h="2819400">
                  <a:moveTo>
                    <a:pt x="419100" y="2771775"/>
                  </a:moveTo>
                  <a:lnTo>
                    <a:pt x="419100" y="2819400"/>
                  </a:lnTo>
                </a:path>
                <a:path w="6686550" h="2819400">
                  <a:moveTo>
                    <a:pt x="419100" y="2295525"/>
                  </a:moveTo>
                  <a:lnTo>
                    <a:pt x="419100" y="2419350"/>
                  </a:lnTo>
                </a:path>
                <a:path w="6686550" h="2819400">
                  <a:moveTo>
                    <a:pt x="419100" y="1828800"/>
                  </a:moveTo>
                  <a:lnTo>
                    <a:pt x="419100" y="1943100"/>
                  </a:lnTo>
                </a:path>
                <a:path w="6686550" h="2819400">
                  <a:moveTo>
                    <a:pt x="419100" y="1352550"/>
                  </a:moveTo>
                  <a:lnTo>
                    <a:pt x="419100" y="1476375"/>
                  </a:lnTo>
                </a:path>
                <a:path w="6686550" h="2819400">
                  <a:moveTo>
                    <a:pt x="419100" y="885825"/>
                  </a:moveTo>
                  <a:lnTo>
                    <a:pt x="419100" y="1000125"/>
                  </a:lnTo>
                </a:path>
                <a:path w="6686550" h="2819400">
                  <a:moveTo>
                    <a:pt x="419100" y="0"/>
                  </a:moveTo>
                  <a:lnTo>
                    <a:pt x="419100" y="533400"/>
                  </a:lnTo>
                </a:path>
                <a:path w="6686550" h="2819400">
                  <a:moveTo>
                    <a:pt x="838200" y="2771775"/>
                  </a:moveTo>
                  <a:lnTo>
                    <a:pt x="838200" y="2819400"/>
                  </a:lnTo>
                </a:path>
                <a:path w="6686550" h="2819400">
                  <a:moveTo>
                    <a:pt x="838200" y="1828800"/>
                  </a:moveTo>
                  <a:lnTo>
                    <a:pt x="838200" y="2419350"/>
                  </a:lnTo>
                </a:path>
                <a:path w="6686550" h="2819400">
                  <a:moveTo>
                    <a:pt x="838200" y="1352550"/>
                  </a:moveTo>
                  <a:lnTo>
                    <a:pt x="838200" y="1476375"/>
                  </a:lnTo>
                </a:path>
                <a:path w="6686550" h="2819400">
                  <a:moveTo>
                    <a:pt x="838200" y="885825"/>
                  </a:moveTo>
                  <a:lnTo>
                    <a:pt x="838200" y="1000125"/>
                  </a:lnTo>
                </a:path>
                <a:path w="6686550" h="2819400">
                  <a:moveTo>
                    <a:pt x="838200" y="0"/>
                  </a:moveTo>
                  <a:lnTo>
                    <a:pt x="838200" y="533400"/>
                  </a:lnTo>
                </a:path>
                <a:path w="6686550" h="2819400">
                  <a:moveTo>
                    <a:pt x="1247775" y="2771775"/>
                  </a:moveTo>
                  <a:lnTo>
                    <a:pt x="1247775" y="2819400"/>
                  </a:lnTo>
                </a:path>
                <a:path w="6686550" h="2819400">
                  <a:moveTo>
                    <a:pt x="1247775" y="1828800"/>
                  </a:moveTo>
                  <a:lnTo>
                    <a:pt x="1247775" y="2419350"/>
                  </a:lnTo>
                </a:path>
                <a:path w="6686550" h="2819400">
                  <a:moveTo>
                    <a:pt x="1247775" y="1352550"/>
                  </a:moveTo>
                  <a:lnTo>
                    <a:pt x="1247775" y="1476375"/>
                  </a:lnTo>
                </a:path>
                <a:path w="6686550" h="2819400">
                  <a:moveTo>
                    <a:pt x="1247775" y="885825"/>
                  </a:moveTo>
                  <a:lnTo>
                    <a:pt x="1247775" y="1000125"/>
                  </a:lnTo>
                </a:path>
                <a:path w="6686550" h="2819400">
                  <a:moveTo>
                    <a:pt x="1247775" y="0"/>
                  </a:moveTo>
                  <a:lnTo>
                    <a:pt x="1247775" y="533400"/>
                  </a:lnTo>
                </a:path>
                <a:path w="6686550" h="2819400">
                  <a:moveTo>
                    <a:pt x="1666875" y="2771775"/>
                  </a:moveTo>
                  <a:lnTo>
                    <a:pt x="1666875" y="2819400"/>
                  </a:lnTo>
                </a:path>
                <a:path w="6686550" h="2819400">
                  <a:moveTo>
                    <a:pt x="1666875" y="1828800"/>
                  </a:moveTo>
                  <a:lnTo>
                    <a:pt x="1666875" y="2419350"/>
                  </a:lnTo>
                </a:path>
                <a:path w="6686550" h="2819400">
                  <a:moveTo>
                    <a:pt x="1666875" y="1352550"/>
                  </a:moveTo>
                  <a:lnTo>
                    <a:pt x="1666875" y="1476375"/>
                  </a:lnTo>
                </a:path>
                <a:path w="6686550" h="2819400">
                  <a:moveTo>
                    <a:pt x="1666875" y="885825"/>
                  </a:moveTo>
                  <a:lnTo>
                    <a:pt x="1666875" y="1000125"/>
                  </a:lnTo>
                </a:path>
                <a:path w="6686550" h="2819400">
                  <a:moveTo>
                    <a:pt x="1666875" y="0"/>
                  </a:moveTo>
                  <a:lnTo>
                    <a:pt x="1666875" y="533400"/>
                  </a:lnTo>
                </a:path>
                <a:path w="6686550" h="2819400">
                  <a:moveTo>
                    <a:pt x="2085975" y="2771775"/>
                  </a:moveTo>
                  <a:lnTo>
                    <a:pt x="2085975" y="2819400"/>
                  </a:lnTo>
                </a:path>
                <a:path w="6686550" h="2819400">
                  <a:moveTo>
                    <a:pt x="2085975" y="1828800"/>
                  </a:moveTo>
                  <a:lnTo>
                    <a:pt x="2085975" y="2419350"/>
                  </a:lnTo>
                </a:path>
                <a:path w="6686550" h="2819400">
                  <a:moveTo>
                    <a:pt x="2085975" y="1352550"/>
                  </a:moveTo>
                  <a:lnTo>
                    <a:pt x="2085975" y="1476375"/>
                  </a:lnTo>
                </a:path>
                <a:path w="6686550" h="2819400">
                  <a:moveTo>
                    <a:pt x="2085975" y="885825"/>
                  </a:moveTo>
                  <a:lnTo>
                    <a:pt x="2085975" y="1000125"/>
                  </a:lnTo>
                </a:path>
                <a:path w="6686550" h="2819400">
                  <a:moveTo>
                    <a:pt x="2085975" y="0"/>
                  </a:moveTo>
                  <a:lnTo>
                    <a:pt x="2085975" y="533400"/>
                  </a:lnTo>
                </a:path>
                <a:path w="6686550" h="2819400">
                  <a:moveTo>
                    <a:pt x="2505075" y="1828800"/>
                  </a:moveTo>
                  <a:lnTo>
                    <a:pt x="2505075" y="2819400"/>
                  </a:lnTo>
                </a:path>
                <a:path w="6686550" h="2819400">
                  <a:moveTo>
                    <a:pt x="2505075" y="885825"/>
                  </a:moveTo>
                  <a:lnTo>
                    <a:pt x="2505075" y="1476375"/>
                  </a:lnTo>
                </a:path>
                <a:path w="6686550" h="2819400">
                  <a:moveTo>
                    <a:pt x="2505075" y="0"/>
                  </a:moveTo>
                  <a:lnTo>
                    <a:pt x="2505075" y="533400"/>
                  </a:lnTo>
                </a:path>
                <a:path w="6686550" h="2819400">
                  <a:moveTo>
                    <a:pt x="2924175" y="1828800"/>
                  </a:moveTo>
                  <a:lnTo>
                    <a:pt x="2924175" y="2819400"/>
                  </a:lnTo>
                </a:path>
                <a:path w="6686550" h="2819400">
                  <a:moveTo>
                    <a:pt x="2924175" y="885825"/>
                  </a:moveTo>
                  <a:lnTo>
                    <a:pt x="2924175" y="1476375"/>
                  </a:lnTo>
                </a:path>
                <a:path w="6686550" h="2819400">
                  <a:moveTo>
                    <a:pt x="2924175" y="0"/>
                  </a:moveTo>
                  <a:lnTo>
                    <a:pt x="2924175" y="533400"/>
                  </a:lnTo>
                </a:path>
                <a:path w="6686550" h="2819400">
                  <a:moveTo>
                    <a:pt x="3343275" y="1828800"/>
                  </a:moveTo>
                  <a:lnTo>
                    <a:pt x="3343275" y="2819400"/>
                  </a:lnTo>
                </a:path>
                <a:path w="6686550" h="2819400">
                  <a:moveTo>
                    <a:pt x="3343275" y="885825"/>
                  </a:moveTo>
                  <a:lnTo>
                    <a:pt x="3343275" y="1476375"/>
                  </a:lnTo>
                </a:path>
                <a:path w="6686550" h="2819400">
                  <a:moveTo>
                    <a:pt x="3343275" y="0"/>
                  </a:moveTo>
                  <a:lnTo>
                    <a:pt x="3343275" y="533400"/>
                  </a:lnTo>
                </a:path>
                <a:path w="6686550" h="2819400">
                  <a:moveTo>
                    <a:pt x="3762375" y="1828800"/>
                  </a:moveTo>
                  <a:lnTo>
                    <a:pt x="3762375" y="2819400"/>
                  </a:lnTo>
                </a:path>
                <a:path w="6686550" h="2819400">
                  <a:moveTo>
                    <a:pt x="3762375" y="885825"/>
                  </a:moveTo>
                  <a:lnTo>
                    <a:pt x="3762375" y="1476375"/>
                  </a:lnTo>
                </a:path>
                <a:path w="6686550" h="2819400">
                  <a:moveTo>
                    <a:pt x="3762375" y="0"/>
                  </a:moveTo>
                  <a:lnTo>
                    <a:pt x="3762375" y="533400"/>
                  </a:lnTo>
                </a:path>
                <a:path w="6686550" h="2819400">
                  <a:moveTo>
                    <a:pt x="4181475" y="1828800"/>
                  </a:moveTo>
                  <a:lnTo>
                    <a:pt x="4181475" y="2819400"/>
                  </a:lnTo>
                </a:path>
                <a:path w="6686550" h="2819400">
                  <a:moveTo>
                    <a:pt x="4181475" y="885825"/>
                  </a:moveTo>
                  <a:lnTo>
                    <a:pt x="4181475" y="1476375"/>
                  </a:lnTo>
                </a:path>
                <a:path w="6686550" h="2819400">
                  <a:moveTo>
                    <a:pt x="4181475" y="0"/>
                  </a:moveTo>
                  <a:lnTo>
                    <a:pt x="4181475" y="533400"/>
                  </a:lnTo>
                </a:path>
                <a:path w="6686550" h="2819400">
                  <a:moveTo>
                    <a:pt x="4591050" y="1828800"/>
                  </a:moveTo>
                  <a:lnTo>
                    <a:pt x="4591050" y="2819400"/>
                  </a:lnTo>
                </a:path>
                <a:path w="6686550" h="2819400">
                  <a:moveTo>
                    <a:pt x="4591050" y="885825"/>
                  </a:moveTo>
                  <a:lnTo>
                    <a:pt x="4591050" y="1476375"/>
                  </a:lnTo>
                </a:path>
                <a:path w="6686550" h="2819400">
                  <a:moveTo>
                    <a:pt x="4591050" y="0"/>
                  </a:moveTo>
                  <a:lnTo>
                    <a:pt x="4591050" y="533400"/>
                  </a:lnTo>
                </a:path>
                <a:path w="6686550" h="2819400">
                  <a:moveTo>
                    <a:pt x="5010150" y="885825"/>
                  </a:moveTo>
                  <a:lnTo>
                    <a:pt x="5010150" y="2819400"/>
                  </a:lnTo>
                </a:path>
                <a:path w="6686550" h="2819400">
                  <a:moveTo>
                    <a:pt x="5010150" y="0"/>
                  </a:moveTo>
                  <a:lnTo>
                    <a:pt x="5010150" y="533400"/>
                  </a:lnTo>
                </a:path>
                <a:path w="6686550" h="2819400">
                  <a:moveTo>
                    <a:pt x="5429250" y="885825"/>
                  </a:moveTo>
                  <a:lnTo>
                    <a:pt x="5429250" y="2819400"/>
                  </a:lnTo>
                </a:path>
                <a:path w="6686550" h="2819400">
                  <a:moveTo>
                    <a:pt x="5429250" y="0"/>
                  </a:moveTo>
                  <a:lnTo>
                    <a:pt x="5429250" y="533400"/>
                  </a:lnTo>
                </a:path>
                <a:path w="6686550" h="2819400">
                  <a:moveTo>
                    <a:pt x="5848350" y="885825"/>
                  </a:moveTo>
                  <a:lnTo>
                    <a:pt x="5848350" y="2819400"/>
                  </a:lnTo>
                </a:path>
                <a:path w="6686550" h="2819400">
                  <a:moveTo>
                    <a:pt x="5848350" y="0"/>
                  </a:moveTo>
                  <a:lnTo>
                    <a:pt x="5848350" y="533400"/>
                  </a:lnTo>
                </a:path>
                <a:path w="6686550" h="2819400">
                  <a:moveTo>
                    <a:pt x="6267450" y="885825"/>
                  </a:moveTo>
                  <a:lnTo>
                    <a:pt x="6267450" y="2819400"/>
                  </a:lnTo>
                </a:path>
                <a:path w="6686550" h="2819400">
                  <a:moveTo>
                    <a:pt x="6267450" y="0"/>
                  </a:moveTo>
                  <a:lnTo>
                    <a:pt x="6267450" y="533400"/>
                  </a:lnTo>
                </a:path>
                <a:path w="6686550" h="2819400">
                  <a:moveTo>
                    <a:pt x="6686550" y="885825"/>
                  </a:moveTo>
                  <a:lnTo>
                    <a:pt x="6686550" y="2819400"/>
                  </a:lnTo>
                </a:path>
                <a:path w="6686550" h="2819400">
                  <a:moveTo>
                    <a:pt x="6686550" y="0"/>
                  </a:moveTo>
                  <a:lnTo>
                    <a:pt x="6686550" y="533400"/>
                  </a:lnTo>
                </a:path>
              </a:pathLst>
            </a:custGeom>
            <a:ln w="9525">
              <a:solidFill>
                <a:srgbClr val="D2B2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124950" y="1057275"/>
              <a:ext cx="409575" cy="2819400"/>
            </a:xfrm>
            <a:custGeom>
              <a:avLst/>
              <a:gdLst/>
              <a:ahLst/>
              <a:cxnLst/>
              <a:rect l="l" t="t" r="r" b="b"/>
              <a:pathLst>
                <a:path w="409575" h="2819400">
                  <a:moveTo>
                    <a:pt x="0" y="2819400"/>
                  </a:moveTo>
                  <a:lnTo>
                    <a:pt x="0" y="0"/>
                  </a:lnTo>
                </a:path>
                <a:path w="409575" h="2819400">
                  <a:moveTo>
                    <a:pt x="409575" y="2819400"/>
                  </a:moveTo>
                  <a:lnTo>
                    <a:pt x="409575" y="0"/>
                  </a:lnTo>
                </a:path>
              </a:pathLst>
            </a:custGeom>
            <a:ln w="9525">
              <a:solidFill>
                <a:srgbClr val="D2B2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600200" y="1057275"/>
              <a:ext cx="0" cy="2819400"/>
            </a:xfrm>
            <a:custGeom>
              <a:avLst/>
              <a:gdLst/>
              <a:ahLst/>
              <a:cxnLst/>
              <a:rect l="l" t="t" r="r" b="b"/>
              <a:pathLst>
                <a:path h="2819400">
                  <a:moveTo>
                    <a:pt x="0" y="28194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600200" y="1114424"/>
              <a:ext cx="7439025" cy="2714625"/>
            </a:xfrm>
            <a:custGeom>
              <a:avLst/>
              <a:gdLst/>
              <a:ahLst/>
              <a:cxnLst/>
              <a:rect l="l" t="t" r="r" b="b"/>
              <a:pathLst>
                <a:path w="7439025" h="2714625">
                  <a:moveTo>
                    <a:pt x="581025" y="0"/>
                  </a:moveTo>
                  <a:lnTo>
                    <a:pt x="0" y="0"/>
                  </a:lnTo>
                  <a:lnTo>
                    <a:pt x="0" y="352425"/>
                  </a:lnTo>
                  <a:lnTo>
                    <a:pt x="581025" y="352425"/>
                  </a:lnTo>
                  <a:lnTo>
                    <a:pt x="581025" y="0"/>
                  </a:lnTo>
                  <a:close/>
                </a:path>
                <a:path w="7439025" h="2714625">
                  <a:moveTo>
                    <a:pt x="923925" y="1885950"/>
                  </a:moveTo>
                  <a:lnTo>
                    <a:pt x="0" y="1885950"/>
                  </a:lnTo>
                  <a:lnTo>
                    <a:pt x="0" y="2238375"/>
                  </a:lnTo>
                  <a:lnTo>
                    <a:pt x="923925" y="2238375"/>
                  </a:lnTo>
                  <a:lnTo>
                    <a:pt x="923925" y="1885950"/>
                  </a:lnTo>
                  <a:close/>
                </a:path>
                <a:path w="7439025" h="2714625">
                  <a:moveTo>
                    <a:pt x="2676525" y="2362200"/>
                  </a:moveTo>
                  <a:lnTo>
                    <a:pt x="0" y="2362200"/>
                  </a:lnTo>
                  <a:lnTo>
                    <a:pt x="0" y="2714625"/>
                  </a:lnTo>
                  <a:lnTo>
                    <a:pt x="2676525" y="2714625"/>
                  </a:lnTo>
                  <a:lnTo>
                    <a:pt x="2676525" y="2362200"/>
                  </a:lnTo>
                  <a:close/>
                </a:path>
                <a:path w="7439025" h="2714625">
                  <a:moveTo>
                    <a:pt x="2924175" y="942975"/>
                  </a:moveTo>
                  <a:lnTo>
                    <a:pt x="0" y="942975"/>
                  </a:lnTo>
                  <a:lnTo>
                    <a:pt x="0" y="1295400"/>
                  </a:lnTo>
                  <a:lnTo>
                    <a:pt x="2924175" y="1295400"/>
                  </a:lnTo>
                  <a:lnTo>
                    <a:pt x="2924175" y="942975"/>
                  </a:lnTo>
                  <a:close/>
                </a:path>
                <a:path w="7439025" h="2714625">
                  <a:moveTo>
                    <a:pt x="5267325" y="1419225"/>
                  </a:moveTo>
                  <a:lnTo>
                    <a:pt x="0" y="1419225"/>
                  </a:lnTo>
                  <a:lnTo>
                    <a:pt x="0" y="1771650"/>
                  </a:lnTo>
                  <a:lnTo>
                    <a:pt x="5267325" y="1771650"/>
                  </a:lnTo>
                  <a:lnTo>
                    <a:pt x="5267325" y="1419225"/>
                  </a:lnTo>
                  <a:close/>
                </a:path>
                <a:path w="7439025" h="2714625">
                  <a:moveTo>
                    <a:pt x="7439025" y="476250"/>
                  </a:moveTo>
                  <a:lnTo>
                    <a:pt x="0" y="476250"/>
                  </a:lnTo>
                  <a:lnTo>
                    <a:pt x="0" y="828675"/>
                  </a:lnTo>
                  <a:lnTo>
                    <a:pt x="7439025" y="828675"/>
                  </a:lnTo>
                  <a:lnTo>
                    <a:pt x="7439025" y="476250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9064625" y="1682750"/>
            <a:ext cx="1625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latin typeface="Lucida Sans Unicode"/>
                <a:cs typeface="Lucida Sans Unicode"/>
              </a:rPr>
              <a:t>8</a:t>
            </a:r>
            <a:r>
              <a:rPr sz="900" spc="-30" dirty="0">
                <a:latin typeface="Lucida Sans Unicode"/>
                <a:cs typeface="Lucida Sans Unicode"/>
              </a:rPr>
              <a:t>9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549775" y="2149475"/>
            <a:ext cx="1625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latin typeface="Lucida Sans Unicode"/>
                <a:cs typeface="Lucida Sans Unicode"/>
              </a:rPr>
              <a:t>3</a:t>
            </a:r>
            <a:r>
              <a:rPr sz="900" spc="-30" dirty="0">
                <a:latin typeface="Lucida Sans Unicode"/>
                <a:cs typeface="Lucida Sans Unicode"/>
              </a:rPr>
              <a:t>5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92925" y="2625725"/>
            <a:ext cx="1625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latin typeface="Lucida Sans Unicode"/>
                <a:cs typeface="Lucida Sans Unicode"/>
              </a:rPr>
              <a:t>6</a:t>
            </a:r>
            <a:r>
              <a:rPr sz="900" spc="-30" dirty="0">
                <a:latin typeface="Lucida Sans Unicode"/>
                <a:cs typeface="Lucida Sans Unicode"/>
              </a:rPr>
              <a:t>3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549525" y="3092450"/>
            <a:ext cx="1625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latin typeface="Lucida Sans Unicode"/>
                <a:cs typeface="Lucida Sans Unicode"/>
              </a:rPr>
              <a:t>1</a:t>
            </a:r>
            <a:r>
              <a:rPr sz="900" spc="-30" dirty="0">
                <a:latin typeface="Lucida Sans Unicode"/>
                <a:cs typeface="Lucida Sans Unicode"/>
              </a:rPr>
              <a:t>1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302125" y="3568700"/>
            <a:ext cx="1625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latin typeface="Lucida Sans Unicode"/>
                <a:cs typeface="Lucida Sans Unicode"/>
              </a:rPr>
              <a:t>3</a:t>
            </a:r>
            <a:r>
              <a:rPr sz="900" spc="-30" dirty="0">
                <a:latin typeface="Lucida Sans Unicode"/>
                <a:cs typeface="Lucida Sans Unicode"/>
              </a:rPr>
              <a:t>2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206625" y="1206500"/>
            <a:ext cx="93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Lucida Sans Unicode"/>
                <a:cs typeface="Lucida Sans Unicode"/>
              </a:rPr>
              <a:t>7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595437" y="1052512"/>
            <a:ext cx="8115300" cy="2838450"/>
            <a:chOff x="1595437" y="1052512"/>
            <a:chExt cx="8115300" cy="2838450"/>
          </a:xfrm>
        </p:grpSpPr>
        <p:sp>
          <p:nvSpPr>
            <p:cNvPr id="57" name="object 57"/>
            <p:cNvSpPr/>
            <p:nvPr/>
          </p:nvSpPr>
          <p:spPr>
            <a:xfrm>
              <a:off x="1600200" y="1057275"/>
              <a:ext cx="8105775" cy="2828925"/>
            </a:xfrm>
            <a:custGeom>
              <a:avLst/>
              <a:gdLst/>
              <a:ahLst/>
              <a:cxnLst/>
              <a:rect l="l" t="t" r="r" b="b"/>
              <a:pathLst>
                <a:path w="8105775" h="2828925">
                  <a:moveTo>
                    <a:pt x="0" y="0"/>
                  </a:moveTo>
                  <a:lnTo>
                    <a:pt x="0" y="2828925"/>
                  </a:lnTo>
                </a:path>
                <a:path w="8105775" h="2828925">
                  <a:moveTo>
                    <a:pt x="8105775" y="0"/>
                  </a:moveTo>
                  <a:lnTo>
                    <a:pt x="8105775" y="2828925"/>
                  </a:lnTo>
                </a:path>
                <a:path w="8105775" h="2828925">
                  <a:moveTo>
                    <a:pt x="0" y="0"/>
                  </a:moveTo>
                  <a:lnTo>
                    <a:pt x="8105775" y="0"/>
                  </a:lnTo>
                </a:path>
                <a:path w="8105775" h="2828925">
                  <a:moveTo>
                    <a:pt x="0" y="2828925"/>
                  </a:moveTo>
                  <a:lnTo>
                    <a:pt x="8105775" y="2828925"/>
                  </a:lnTo>
                </a:path>
              </a:pathLst>
            </a:custGeom>
            <a:ln w="952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600200" y="1057275"/>
              <a:ext cx="8105775" cy="2828925"/>
            </a:xfrm>
            <a:custGeom>
              <a:avLst/>
              <a:gdLst/>
              <a:ahLst/>
              <a:cxnLst/>
              <a:rect l="l" t="t" r="r" b="b"/>
              <a:pathLst>
                <a:path w="8105775" h="2828925">
                  <a:moveTo>
                    <a:pt x="0" y="2828925"/>
                  </a:moveTo>
                  <a:lnTo>
                    <a:pt x="8105775" y="2828925"/>
                  </a:lnTo>
                </a:path>
                <a:path w="8105775" h="2828925">
                  <a:moveTo>
                    <a:pt x="0" y="0"/>
                  </a:moveTo>
                  <a:lnTo>
                    <a:pt x="0" y="2828925"/>
                  </a:lnTo>
                </a:path>
              </a:pathLst>
            </a:custGeom>
            <a:ln w="9525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756818" y="520700"/>
            <a:ext cx="26498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1500" b="1" spc="-30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1500" b="1" spc="-40" dirty="0">
                <a:solidFill>
                  <a:srgbClr val="333333"/>
                </a:solidFill>
                <a:latin typeface="Arial"/>
                <a:cs typeface="Arial"/>
              </a:rPr>
              <a:t>u</a:t>
            </a:r>
            <a:r>
              <a:rPr sz="1500" b="1" spc="-120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1500" b="1" spc="15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1500" b="1" spc="150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1500" b="1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1500" b="1" spc="-5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1500" b="1" spc="-3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1500" b="1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b="1" spc="110" dirty="0">
                <a:solidFill>
                  <a:srgbClr val="333333"/>
                </a:solidFill>
                <a:latin typeface="Arial"/>
                <a:cs typeface="Arial"/>
              </a:rPr>
              <a:t>ﬁ</a:t>
            </a:r>
            <a:r>
              <a:rPr sz="1500" b="1" spc="-10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1500" b="1" spc="15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1500" b="1" spc="-25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1500" b="1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b="1" spc="80" dirty="0">
                <a:solidFill>
                  <a:srgbClr val="333333"/>
                </a:solidFill>
                <a:latin typeface="Arial"/>
                <a:cs typeface="Arial"/>
              </a:rPr>
              <a:t>w</a:t>
            </a:r>
            <a:r>
              <a:rPr sz="1500" b="1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1500" b="1" spc="-8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1500" b="1" spc="-5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sz="1500" b="1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b="1" spc="15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1500" b="1" spc="150" dirty="0">
                <a:solidFill>
                  <a:srgbClr val="333333"/>
                </a:solidFill>
                <a:latin typeface="Arial"/>
                <a:cs typeface="Arial"/>
              </a:rPr>
              <a:t>tt</a:t>
            </a:r>
            <a:r>
              <a:rPr sz="1500" b="1" spc="5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1500" b="1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1500" b="1" spc="150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1500" b="1" spc="15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1500" b="1" spc="-55" dirty="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sz="1500" b="1" spc="-30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endParaRPr sz="15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44500" y="4483100"/>
            <a:ext cx="5320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solidFill>
                  <a:srgbClr val="666666"/>
                </a:solidFill>
                <a:latin typeface="Lucida Sans Unicode"/>
                <a:cs typeface="Lucida Sans Unicode"/>
              </a:rPr>
              <a:t>Sum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of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5" dirty="0">
                <a:solidFill>
                  <a:srgbClr val="666666"/>
                </a:solidFill>
                <a:latin typeface="Lucida Sans Unicode"/>
                <a:cs typeface="Lucida Sans Unicode"/>
              </a:rPr>
              <a:t>Attrition</a:t>
            </a:r>
            <a:r>
              <a:rPr sz="900" spc="-8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solidFill>
                  <a:srgbClr val="666666"/>
                </a:solidFill>
                <a:latin typeface="Lucida Sans Unicode"/>
                <a:cs typeface="Lucida Sans Unicode"/>
              </a:rPr>
              <a:t>count</a:t>
            </a:r>
            <a:r>
              <a:rPr sz="900" spc="114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dirty="0">
                <a:solidFill>
                  <a:srgbClr val="666666"/>
                </a:solidFill>
                <a:latin typeface="Lucida Sans Unicode"/>
                <a:cs typeface="Lucida Sans Unicode"/>
              </a:rPr>
              <a:t>for</a:t>
            </a:r>
            <a:r>
              <a:rPr sz="900" spc="-8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15" dirty="0">
                <a:solidFill>
                  <a:srgbClr val="666666"/>
                </a:solidFill>
                <a:latin typeface="Lucida Sans Unicode"/>
                <a:cs typeface="Lucida Sans Unicode"/>
              </a:rPr>
              <a:t>each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Education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15" dirty="0">
                <a:solidFill>
                  <a:srgbClr val="666666"/>
                </a:solidFill>
                <a:latin typeface="Lucida Sans Unicode"/>
                <a:cs typeface="Lucida Sans Unicode"/>
              </a:rPr>
              <a:t>Field1.</a:t>
            </a:r>
            <a:r>
              <a:rPr sz="900" spc="12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35" dirty="0">
                <a:solidFill>
                  <a:srgbClr val="666666"/>
                </a:solidFill>
                <a:latin typeface="Lucida Sans Unicode"/>
                <a:cs typeface="Lucida Sans Unicode"/>
              </a:rPr>
              <a:t>The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15" dirty="0">
                <a:solidFill>
                  <a:srgbClr val="666666"/>
                </a:solidFill>
                <a:latin typeface="Lucida Sans Unicode"/>
                <a:cs typeface="Lucida Sans Unicode"/>
              </a:rPr>
              <a:t>marks</a:t>
            </a:r>
            <a:r>
              <a:rPr sz="900" spc="-8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5" dirty="0">
                <a:solidFill>
                  <a:srgbClr val="666666"/>
                </a:solidFill>
                <a:latin typeface="Lucida Sans Unicode"/>
                <a:cs typeface="Lucida Sans Unicode"/>
              </a:rPr>
              <a:t>are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15" dirty="0">
                <a:solidFill>
                  <a:srgbClr val="666666"/>
                </a:solidFill>
                <a:latin typeface="Lucida Sans Unicode"/>
                <a:cs typeface="Lucida Sans Unicode"/>
              </a:rPr>
              <a:t>labeled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by</a:t>
            </a:r>
            <a:r>
              <a:rPr sz="900" spc="-8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30" dirty="0">
                <a:solidFill>
                  <a:srgbClr val="666666"/>
                </a:solidFill>
                <a:latin typeface="Lucida Sans Unicode"/>
                <a:cs typeface="Lucida Sans Unicode"/>
              </a:rPr>
              <a:t>sum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of</a:t>
            </a:r>
            <a:r>
              <a:rPr sz="900" spc="-8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5" dirty="0">
                <a:solidFill>
                  <a:srgbClr val="666666"/>
                </a:solidFill>
                <a:latin typeface="Lucida Sans Unicode"/>
                <a:cs typeface="Lucida Sans Unicode"/>
              </a:rPr>
              <a:t>Attrition</a:t>
            </a:r>
            <a:r>
              <a:rPr sz="900" spc="-9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solidFill>
                  <a:srgbClr val="666666"/>
                </a:solidFill>
                <a:latin typeface="Lucida Sans Unicode"/>
                <a:cs typeface="Lucida Sans Unicode"/>
              </a:rPr>
              <a:t>count</a:t>
            </a:r>
            <a:r>
              <a:rPr sz="900" spc="-8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900" spc="-1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endParaRPr sz="9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1841</Words>
  <Application>Microsoft Office PowerPoint</Application>
  <PresentationFormat>Custom</PresentationFormat>
  <Paragraphs>613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2023-10-23T08:11:17Z</dcterms:created>
  <dcterms:modified xsi:type="dcterms:W3CDTF">2023-10-23T12:18:59Z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2023-10-23T00:00:00Z</vt:filetime>
  </property>
</Properties>
</file>