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3.png" ContentType="image/png"/>
  <Override PartName="/ppt/media/image8.png" ContentType="image/png"/>
  <Override PartName="/ppt/media/image6.jpeg" ContentType="image/jpe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jpeg" ContentType="image/jpe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3F91B3-D57F-48BD-B3DF-BC729D203A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E38C1D-532F-4367-97E2-466AE3B64D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6779AE-8DDF-4228-A274-521C2D69E3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A6F1A6-10A3-48D1-BDD8-65BDEFE463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3CB4E6-C266-4AF3-AE0C-0111FC81E3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34D403-9893-43EE-A740-51B7C051D9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1CDE8D-1DD3-4905-AC5F-41FB10F681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7F41F3-EAEA-4449-A993-15F80B8523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BFFE0E-39A3-4648-BC18-895338D8A7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D63D81-2153-4382-B6BD-9BDEBBCC29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F8EADA-17EF-4BAA-BC13-976157AB8C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2728AD-8E0A-41EF-9306-288C78E691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928498-4C5F-46E6-9269-D54EE9109E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E34BF1-3D74-4D57-BB36-EC0E7F7FDA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4F6A65-8D66-48B5-9824-0C9DBDF51F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28D716-9D04-4640-98C9-557174A12D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3C0A01-C517-4A6A-AE6E-E580516865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62C9F5-C73B-468A-A9AC-6C21CE707F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573543-F3A3-40C0-A881-3ACB77A5FB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C0BB85-A8CA-4B6B-9843-133F916442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301E31-3985-4D00-9C22-6A640657DE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A83997-E8A2-455B-82F4-7069516C6A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AE64AC-2813-469D-9FAF-0BDCD8992A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0484EF-FFBD-4BD2-84B4-DE6271DEEF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746A46-79D3-4C58-9118-78CE162146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F5D01F-615E-42C9-A308-4A76F4D3F0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540CB3-2163-4DAC-886D-1C40984214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AB3F8E-4B4B-4A67-BF6B-F7C4F81412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349491-BAA9-4824-8902-88C1762BB2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0423DC-E5EC-4EEC-9C71-D27355FBC7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646C7F-0413-4316-8F57-2EC40608DF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AC4FF7-56EC-4B91-9E0C-FDE46FF1AA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17D634-328C-4F61-BDEC-44E510BE20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418C5A-37EB-459C-A16C-2B7E89A88F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2774E4-B6AB-4AB5-A847-C321109EE3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E27766-2794-4F73-B025-78AD1D9260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85680"/>
            <a:ext cx="8980920" cy="4370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C7A613-5CF3-4D98-B9D2-99F15B73C3E3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</a:t>
            </a:r>
            <a:r>
              <a:rPr b="0" lang="en-IN" sz="4400" spc="-1" strike="noStrike">
                <a:latin typeface="Arial"/>
              </a:rPr>
              <a:t>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g object 16" descr=""/>
          <p:cNvPicPr/>
          <p:nvPr/>
        </p:nvPicPr>
        <p:blipFill>
          <a:blip r:embed="rId2"/>
          <a:stretch/>
        </p:blipFill>
        <p:spPr>
          <a:xfrm>
            <a:off x="0" y="85680"/>
            <a:ext cx="8980920" cy="4370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B2B77B-6DB3-411E-AB49-662DF6C5C1DF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bg object 16" descr=""/>
          <p:cNvPicPr/>
          <p:nvPr/>
        </p:nvPicPr>
        <p:blipFill>
          <a:blip r:embed="rId2"/>
          <a:stretch/>
        </p:blipFill>
        <p:spPr>
          <a:xfrm>
            <a:off x="0" y="85680"/>
            <a:ext cx="8980920" cy="437040"/>
          </a:xfrm>
          <a:prstGeom prst="rect">
            <a:avLst/>
          </a:prstGeom>
          <a:ln w="0">
            <a:noFill/>
          </a:ln>
        </p:spPr>
      </p:pic>
      <p:pic>
        <p:nvPicPr>
          <p:cNvPr id="85" name="bg object 16" descr=""/>
          <p:cNvPicPr/>
          <p:nvPr/>
        </p:nvPicPr>
        <p:blipFill>
          <a:blip r:embed="rId3"/>
          <a:stretch/>
        </p:blipFill>
        <p:spPr>
          <a:xfrm>
            <a:off x="0" y="85680"/>
            <a:ext cx="8980920" cy="437040"/>
          </a:xfrm>
          <a:prstGeom prst="rect">
            <a:avLst/>
          </a:prstGeom>
          <a:ln w="0">
            <a:noFill/>
          </a:ln>
        </p:spPr>
      </p:pic>
      <p:pic>
        <p:nvPicPr>
          <p:cNvPr id="86" name="bg object 17" descr=""/>
          <p:cNvPicPr/>
          <p:nvPr/>
        </p:nvPicPr>
        <p:blipFill>
          <a:blip r:embed="rId4"/>
          <a:stretch/>
        </p:blipFill>
        <p:spPr>
          <a:xfrm>
            <a:off x="0" y="5086440"/>
            <a:ext cx="9142920" cy="5616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8"/>
          </p:nvPr>
        </p:nvSpPr>
        <p:spPr>
          <a:xfrm>
            <a:off x="658368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D32D2C-4D37-4303-9E32-EA839573CF03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9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5142240"/>
          </a:xfrm>
          <a:prstGeom prst="rect">
            <a:avLst/>
          </a:prstGeom>
          <a:ln w="0">
            <a:noFill/>
          </a:ln>
        </p:spPr>
      </p:pic>
      <p:sp>
        <p:nvSpPr>
          <p:cNvPr id="129" name="object 3"/>
          <p:cNvSpPr/>
          <p:nvPr/>
        </p:nvSpPr>
        <p:spPr>
          <a:xfrm>
            <a:off x="2130840" y="2273040"/>
            <a:ext cx="486288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algn="ctr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IN" sz="2000" spc="-1" strike="noStrike">
                <a:solidFill>
                  <a:srgbClr val="161d20"/>
                </a:solidFill>
                <a:latin typeface="Arial"/>
                <a:ea typeface="DejaVu Sans"/>
              </a:rPr>
              <a:t>NEXT</a:t>
            </a:r>
            <a:r>
              <a:rPr b="1" lang="en-IN" sz="2000" spc="-86" strike="noStrike">
                <a:solidFill>
                  <a:srgbClr val="161d2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161d20"/>
                </a:solidFill>
                <a:latin typeface="Arial"/>
                <a:ea typeface="DejaVu Sans"/>
              </a:rPr>
              <a:t>GEN</a:t>
            </a:r>
            <a:r>
              <a:rPr b="1" lang="en-IN" sz="2000" spc="7" strike="noStrike">
                <a:solidFill>
                  <a:srgbClr val="161d20"/>
                </a:solidFill>
                <a:latin typeface="Arial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161d20"/>
                </a:solidFill>
                <a:latin typeface="Arial"/>
                <a:ea typeface="DejaVu Sans"/>
              </a:rPr>
              <a:t>EMPLOYABILITY</a:t>
            </a:r>
            <a:r>
              <a:rPr b="1" lang="en-IN" sz="2000" spc="-92" strike="noStrike">
                <a:solidFill>
                  <a:srgbClr val="161d20"/>
                </a:solidFill>
                <a:latin typeface="Arial"/>
                <a:ea typeface="DejaVu Sans"/>
              </a:rPr>
              <a:t> </a:t>
            </a:r>
            <a:r>
              <a:rPr b="1" lang="en-IN" sz="2000" spc="-12" strike="noStrike">
                <a:solidFill>
                  <a:srgbClr val="161d20"/>
                </a:solidFill>
                <a:latin typeface="Arial"/>
                <a:ea typeface="DejaVu Sans"/>
              </a:rPr>
              <a:t>PROGRAM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 marL="34920" algn="ctr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161d20"/>
                </a:solidFill>
                <a:latin typeface="Arial"/>
                <a:ea typeface="DejaVu Sans"/>
              </a:rPr>
              <a:t>Creating</a:t>
            </a:r>
            <a:r>
              <a:rPr b="0" lang="en-IN" sz="2000" spc="92" strike="noStrike">
                <a:solidFill>
                  <a:srgbClr val="161d2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161d20"/>
                </a:solidFill>
                <a:latin typeface="Arial"/>
                <a:ea typeface="DejaVu Sans"/>
              </a:rPr>
              <a:t>a</a:t>
            </a:r>
            <a:r>
              <a:rPr b="0" lang="en-IN" sz="2000" spc="106" strike="noStrike">
                <a:solidFill>
                  <a:srgbClr val="161d2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161d20"/>
                </a:solidFill>
                <a:latin typeface="Arial"/>
                <a:ea typeface="DejaVu Sans"/>
              </a:rPr>
              <a:t>future-ready</a:t>
            </a:r>
            <a:r>
              <a:rPr b="0" lang="en-IN" sz="2000" spc="63" strike="noStrike">
                <a:solidFill>
                  <a:srgbClr val="161d20"/>
                </a:solidFill>
                <a:latin typeface="Arial"/>
                <a:ea typeface="DejaVu Sans"/>
              </a:rPr>
              <a:t> </a:t>
            </a:r>
            <a:r>
              <a:rPr b="0" lang="en-IN" sz="2000" spc="-12" strike="noStrike">
                <a:solidFill>
                  <a:srgbClr val="161d20"/>
                </a:solidFill>
                <a:latin typeface="Arial"/>
                <a:ea typeface="DejaVu Sans"/>
              </a:rPr>
              <a:t>workforce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0" name="object 4"/>
          <p:cNvSpPr/>
          <p:nvPr/>
        </p:nvSpPr>
        <p:spPr>
          <a:xfrm>
            <a:off x="1078200" y="3582720"/>
            <a:ext cx="2091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2320" bIns="0" anchor="t">
            <a:spAutoFit/>
          </a:bodyPr>
          <a:p>
            <a:pPr marL="12600">
              <a:lnSpc>
                <a:spcPct val="100000"/>
              </a:lnSpc>
              <a:spcBef>
                <a:spcPts val="884"/>
              </a:spcBef>
              <a:buNone/>
            </a:pPr>
            <a:r>
              <a:rPr b="0" lang="en-IN" sz="1200" spc="-12" strike="noStrike">
                <a:solidFill>
                  <a:srgbClr val="000000"/>
                </a:solidFill>
                <a:latin typeface="Arial"/>
                <a:ea typeface="DejaVu Sans"/>
              </a:rPr>
              <a:t>Student Details</a:t>
            </a:r>
            <a:endParaRPr b="0" lang="en-IN" sz="1200" spc="-1" strike="noStrike">
              <a:latin typeface="Arial"/>
            </a:endParaRPr>
          </a:p>
          <a:p>
            <a:pPr marL="108000">
              <a:lnSpc>
                <a:spcPct val="108000"/>
              </a:lnSpc>
              <a:spcBef>
                <a:spcPts val="655"/>
              </a:spcBef>
              <a:buNone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Student</a:t>
            </a:r>
            <a:r>
              <a:rPr b="0" lang="en-IN" sz="11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IN" sz="11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:SRIRAM T</a:t>
            </a:r>
            <a:r>
              <a:rPr b="0" lang="en-IN" sz="11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Student</a:t>
            </a:r>
            <a:r>
              <a:rPr b="0" lang="en-IN" sz="11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r>
              <a:rPr b="0" lang="en-IN" sz="11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IN" sz="11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100" spc="-12" strike="noStrike">
                <a:solidFill>
                  <a:srgbClr val="000000"/>
                </a:solidFill>
                <a:latin typeface="Arial"/>
                <a:ea typeface="DejaVu Sans"/>
              </a:rPr>
              <a:t>au513521104049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1" name="object 5"/>
          <p:cNvSpPr/>
          <p:nvPr/>
        </p:nvSpPr>
        <p:spPr>
          <a:xfrm>
            <a:off x="5680080" y="3687840"/>
            <a:ext cx="93348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College</a:t>
            </a:r>
            <a:r>
              <a:rPr b="0" lang="en-IN" sz="11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100" spc="-2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2" name="object 6"/>
          <p:cNvSpPr/>
          <p:nvPr/>
        </p:nvSpPr>
        <p:spPr>
          <a:xfrm>
            <a:off x="5580000" y="3960000"/>
            <a:ext cx="21596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 anchor="t">
            <a:spAutoFit/>
          </a:bodyPr>
          <a:p>
            <a:pPr marL="12600">
              <a:lnSpc>
                <a:spcPts val="1281"/>
              </a:lnSpc>
              <a:spcBef>
                <a:spcPts val="201"/>
              </a:spcBef>
              <a:buNone/>
            </a:pP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Annai Mira College</a:t>
            </a:r>
            <a:r>
              <a:rPr b="1" lang="en-IN" sz="11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100" spc="-26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1" lang="en-IN" sz="1100" spc="-41" strike="noStrike">
                <a:solidFill>
                  <a:srgbClr val="000000"/>
                </a:solidFill>
                <a:latin typeface="Arial"/>
                <a:ea typeface="DejaVu Sans"/>
              </a:rPr>
              <a:t>Engineering</a:t>
            </a:r>
            <a:r>
              <a:rPr b="1" lang="en-IN" sz="11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100" spc="-26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1" lang="en-IN" sz="11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IN" sz="1100" spc="-41" strike="noStrike">
                <a:solidFill>
                  <a:srgbClr val="000000"/>
                </a:solidFill>
                <a:latin typeface="Arial"/>
                <a:ea typeface="DejaVu Sans"/>
              </a:rPr>
              <a:t>echnology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bject 2"/>
          <p:cNvSpPr/>
          <p:nvPr/>
        </p:nvSpPr>
        <p:spPr>
          <a:xfrm>
            <a:off x="404640" y="1138320"/>
            <a:ext cx="7772040" cy="3332520"/>
          </a:xfrm>
          <a:custGeom>
            <a:avLst/>
            <a:gdLst/>
            <a:ahLst/>
            <a:rect l="l" t="t" r="r" b="b"/>
            <a:pathLst>
              <a:path w="7773034" h="3333750">
                <a:moveTo>
                  <a:pt x="7767383" y="0"/>
                </a:moveTo>
                <a:lnTo>
                  <a:pt x="7767383" y="3333686"/>
                </a:lnTo>
              </a:path>
              <a:path w="7773034" h="3333750">
                <a:moveTo>
                  <a:pt x="0" y="5079"/>
                </a:moveTo>
                <a:lnTo>
                  <a:pt x="7772463" y="5079"/>
                </a:lnTo>
              </a:path>
              <a:path w="7773034" h="3333750">
                <a:moveTo>
                  <a:pt x="4445" y="0"/>
                </a:moveTo>
                <a:lnTo>
                  <a:pt x="4445" y="3333686"/>
                </a:lnTo>
              </a:path>
              <a:path w="7773034" h="3333750">
                <a:moveTo>
                  <a:pt x="0" y="3329241"/>
                </a:moveTo>
                <a:lnTo>
                  <a:pt x="7772463" y="3329241"/>
                </a:lnTo>
              </a:path>
            </a:pathLst>
          </a:cu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object 3"/>
          <p:cNvSpPr/>
          <p:nvPr/>
        </p:nvSpPr>
        <p:spPr>
          <a:xfrm>
            <a:off x="14400" y="4676760"/>
            <a:ext cx="9128880" cy="8280"/>
          </a:xfrm>
          <a:custGeom>
            <a:avLst/>
            <a:gdLst/>
            <a:ah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object 4" descr=""/>
          <p:cNvPicPr/>
          <p:nvPr/>
        </p:nvPicPr>
        <p:blipFill>
          <a:blip r:embed="rId1"/>
          <a:stretch/>
        </p:blipFill>
        <p:spPr>
          <a:xfrm>
            <a:off x="0" y="5076720"/>
            <a:ext cx="9142920" cy="56160"/>
          </a:xfrm>
          <a:prstGeom prst="rect">
            <a:avLst/>
          </a:prstGeom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62720" y="109080"/>
            <a:ext cx="3332520" cy="87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Next</a:t>
            </a:r>
            <a:r>
              <a:rPr b="0" lang="en-IN" sz="18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Gen</a:t>
            </a:r>
            <a:r>
              <a:rPr b="0" lang="en-IN" sz="18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Employability</a:t>
            </a:r>
            <a:r>
              <a:rPr b="0" lang="en-IN" sz="1800" spc="-12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Arial"/>
              </a:rPr>
              <a:t>Program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8" name="object 7"/>
          <p:cNvSpPr/>
          <p:nvPr/>
        </p:nvSpPr>
        <p:spPr>
          <a:xfrm>
            <a:off x="213120" y="4841640"/>
            <a:ext cx="44712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marL="12600">
              <a:lnSpc>
                <a:spcPct val="100000"/>
              </a:lnSpc>
              <a:spcBef>
                <a:spcPts val="14"/>
              </a:spcBef>
              <a:buNone/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r>
              <a:rPr b="0" lang="en-IN" sz="900" spc="-52" strike="noStrike">
                <a:solidFill>
                  <a:srgbClr val="000000"/>
                </a:solidFill>
                <a:latin typeface="Arial"/>
                <a:ea typeface="DejaVu Sans"/>
              </a:rPr>
              <a:t> :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89" name="object 6"/>
          <p:cNvSpPr/>
          <p:nvPr/>
        </p:nvSpPr>
        <p:spPr>
          <a:xfrm>
            <a:off x="200520" y="754920"/>
            <a:ext cx="7714080" cy="366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1" lang="en-IN" sz="1550" spc="-1" strike="noStrike">
                <a:solidFill>
                  <a:srgbClr val="1f2e60"/>
                </a:solidFill>
                <a:latin typeface="Arial"/>
                <a:ea typeface="DejaVu Sans"/>
              </a:rPr>
              <a:t>Modelling</a:t>
            </a:r>
            <a:r>
              <a:rPr b="1" lang="en-IN" sz="1550" spc="202" strike="noStrike">
                <a:solidFill>
                  <a:srgbClr val="1f2e60"/>
                </a:solidFill>
                <a:latin typeface="Arial"/>
                <a:ea typeface="DejaVu Sans"/>
              </a:rPr>
              <a:t> </a:t>
            </a:r>
            <a:r>
              <a:rPr b="1" lang="en-IN" sz="1550" spc="-1" strike="noStrike">
                <a:solidFill>
                  <a:srgbClr val="1f2e60"/>
                </a:solidFill>
                <a:latin typeface="Arial"/>
                <a:ea typeface="DejaVu Sans"/>
              </a:rPr>
              <a:t>&amp;</a:t>
            </a:r>
            <a:r>
              <a:rPr b="1" lang="en-IN" sz="1550" spc="-21" strike="noStrike">
                <a:solidFill>
                  <a:srgbClr val="1f2e60"/>
                </a:solidFill>
                <a:latin typeface="Arial"/>
                <a:ea typeface="DejaVu Sans"/>
              </a:rPr>
              <a:t> </a:t>
            </a:r>
            <a:r>
              <a:rPr b="1" lang="en-IN" sz="1550" spc="-12" strike="noStrike">
                <a:solidFill>
                  <a:srgbClr val="1f2e60"/>
                </a:solidFill>
                <a:latin typeface="Arial"/>
                <a:ea typeface="DejaVu Sans"/>
              </a:rPr>
              <a:t>Results</a:t>
            </a:r>
            <a:endParaRPr b="0" lang="en-IN" sz="1550" spc="-1" strike="noStrike">
              <a:latin typeface="Arial"/>
            </a:endParaRPr>
          </a:p>
          <a:p>
            <a:pPr marL="279360">
              <a:lnSpc>
                <a:spcPct val="100000"/>
              </a:lnSpc>
              <a:spcBef>
                <a:spcPts val="1219"/>
              </a:spcBef>
              <a:buNone/>
            </a:pPr>
            <a:r>
              <a:rPr b="1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MODELLING:</a:t>
            </a:r>
            <a:endParaRPr b="0" lang="en-IN" sz="1400" spc="-1" strike="noStrike">
              <a:latin typeface="Arial"/>
            </a:endParaRPr>
          </a:p>
          <a:p>
            <a:pPr marL="279360">
              <a:lnSpc>
                <a:spcPct val="100000"/>
              </a:lnSpc>
              <a:spcBef>
                <a:spcPts val="445"/>
              </a:spcBef>
              <a:buNone/>
            </a:pPr>
            <a:endParaRPr b="0" lang="en-IN" sz="1400" spc="-1" strike="noStrike">
              <a:latin typeface="Arial"/>
            </a:endParaRPr>
          </a:p>
          <a:p>
            <a:pPr marL="575280" indent="-286560">
              <a:lnSpc>
                <a:spcPct val="96000"/>
              </a:lnSpc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r>
              <a:rPr b="1" lang="en-IN" sz="14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Modeling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:Utilize</a:t>
            </a:r>
            <a:r>
              <a:rPr b="0" lang="en-IN" sz="1400" spc="27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Django's</a:t>
            </a:r>
            <a:r>
              <a:rPr b="0" lang="en-IN" sz="1400" spc="20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ORM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design and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implementthe</a:t>
            </a:r>
            <a:r>
              <a:rPr b="0" lang="en-IN" sz="1400" spc="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r>
              <a:rPr b="0" lang="en-IN" sz="1400" spc="28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schema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project.</a:t>
            </a:r>
            <a:r>
              <a:rPr b="0" lang="en-IN" sz="14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Define</a:t>
            </a:r>
            <a:r>
              <a:rPr b="0" lang="en-IN" sz="14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models</a:t>
            </a:r>
            <a:r>
              <a:rPr b="0" lang="en-IN" sz="1400" spc="-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buses,</a:t>
            </a:r>
            <a:r>
              <a:rPr b="0" lang="en-IN" sz="14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routes,</a:t>
            </a:r>
            <a:r>
              <a:rPr b="0" lang="en-IN" sz="1400" spc="-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schedules,</a:t>
            </a:r>
            <a:r>
              <a:rPr b="0" lang="en-IN" sz="1400" spc="-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reservations,</a:t>
            </a:r>
            <a:r>
              <a:rPr b="0" lang="en-IN" sz="1400" spc="-1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users,</a:t>
            </a:r>
            <a:r>
              <a:rPr b="0" lang="en-IN" sz="14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any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other</a:t>
            </a:r>
            <a:r>
              <a:rPr b="0" lang="en-IN" sz="14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relevant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entities.</a:t>
            </a:r>
            <a:r>
              <a:rPr b="0" lang="en-IN" sz="14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Establish</a:t>
            </a:r>
            <a:r>
              <a:rPr b="0" lang="en-IN" sz="1400" spc="-1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appropriate</a:t>
            </a:r>
            <a:r>
              <a:rPr b="0" lang="en-IN" sz="14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relationships</a:t>
            </a:r>
            <a:r>
              <a:rPr b="0" lang="en-IN" sz="14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betweenthese</a:t>
            </a:r>
            <a:r>
              <a:rPr b="0" lang="en-IN" sz="14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models</a:t>
            </a:r>
            <a:r>
              <a:rPr b="0" lang="en-IN" sz="14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(such</a:t>
            </a:r>
            <a:r>
              <a:rPr b="0" lang="en-IN" sz="1400" spc="-17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as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one-to-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IN" sz="1400" spc="-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many-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to-many) to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accurately</a:t>
            </a:r>
            <a:r>
              <a:rPr b="0" lang="en-IN" sz="14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represent</a:t>
            </a:r>
            <a:r>
              <a:rPr b="0" lang="en-IN" sz="14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structure.</a:t>
            </a:r>
            <a:endParaRPr b="0" lang="en-IN" sz="1400" spc="-1" strike="noStrike">
              <a:latin typeface="Arial"/>
            </a:endParaRPr>
          </a:p>
          <a:p>
            <a:pPr marL="575280" indent="-286560">
              <a:lnSpc>
                <a:spcPct val="100000"/>
              </a:lnSpc>
              <a:spcBef>
                <a:spcPts val="471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575280" indent="-286560" algn="just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1" lang="en-IN" sz="14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Interaction</a:t>
            </a:r>
            <a:r>
              <a:rPr b="1" lang="en-IN" sz="1400" spc="1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Modeling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:Modelthe</a:t>
            </a:r>
            <a:r>
              <a:rPr b="0" lang="en-IN" sz="1400" spc="23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0" lang="en-IN" sz="14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interaction</a:t>
            </a:r>
            <a:r>
              <a:rPr b="0" lang="en-IN" sz="1400" spc="1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flow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through</a:t>
            </a:r>
            <a:r>
              <a:rPr b="0" lang="en-IN" sz="1400" spc="23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wireframes</a:t>
            </a:r>
            <a:r>
              <a:rPr b="0" lang="en-IN" sz="1400" spc="24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IN" sz="14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mockups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r>
              <a:rPr b="0" lang="en-IN" sz="14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20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design.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Consider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0" lang="en-IN" sz="1400" spc="1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journey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IN" sz="14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searching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bus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routes</a:t>
            </a:r>
            <a:r>
              <a:rPr b="0" lang="en-IN" sz="1400" spc="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making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reservation</a:t>
            </a:r>
            <a:r>
              <a:rPr b="0" lang="en-IN" sz="1400" spc="1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receiving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confirmation.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Iterate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designs</a:t>
            </a:r>
            <a:r>
              <a:rPr b="0" lang="en-IN" sz="1400" spc="16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based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IN" sz="14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usability</a:t>
            </a:r>
            <a:r>
              <a:rPr b="0" lang="en-IN" sz="1400" spc="2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testing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feedbackto</a:t>
            </a:r>
            <a:r>
              <a:rPr b="0" lang="en-IN" sz="14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optimize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experience.</a:t>
            </a:r>
            <a:endParaRPr b="0" lang="en-IN" sz="1400" spc="-1" strike="noStrike">
              <a:latin typeface="Arial"/>
            </a:endParaRPr>
          </a:p>
          <a:p>
            <a:pPr marL="575280" indent="-286560">
              <a:lnSpc>
                <a:spcPct val="100000"/>
              </a:lnSpc>
              <a:spcBef>
                <a:spcPts val="14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79360" indent="-2865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1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RESULTS:</a:t>
            </a:r>
            <a:endParaRPr b="0" lang="en-IN" sz="1400" spc="-1" strike="noStrike">
              <a:latin typeface="Arial"/>
            </a:endParaRPr>
          </a:p>
          <a:p>
            <a:pPr marL="289080" indent="-286560">
              <a:lnSpc>
                <a:spcPct val="100000"/>
              </a:lnSpc>
              <a:spcBef>
                <a:spcPts val="51"/>
              </a:spcBef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satisfactionon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our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website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52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1400" spc="-1" strike="noStrike">
              <a:latin typeface="Arial"/>
            </a:endParaRPr>
          </a:p>
          <a:p>
            <a:pPr marL="289080" indent="-286560">
              <a:lnSpc>
                <a:spcPct val="100000"/>
              </a:lnSpc>
              <a:spcBef>
                <a:spcPts val="125"/>
              </a:spcBef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Easier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way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tickets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4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easier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efficientway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object 2" descr=""/>
          <p:cNvPicPr/>
          <p:nvPr/>
        </p:nvPicPr>
        <p:blipFill>
          <a:blip r:embed="rId1"/>
          <a:stretch/>
        </p:blipFill>
        <p:spPr>
          <a:xfrm rot="27000">
            <a:off x="-19800" y="5085360"/>
            <a:ext cx="9142920" cy="5616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62720" y="109080"/>
            <a:ext cx="3332520" cy="87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Next</a:t>
            </a:r>
            <a:r>
              <a:rPr b="0" lang="en-IN" sz="18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Gen</a:t>
            </a:r>
            <a:r>
              <a:rPr b="0" lang="en-IN" sz="18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Employability</a:t>
            </a:r>
            <a:r>
              <a:rPr b="0" lang="en-IN" sz="1800" spc="-12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Arial"/>
              </a:rPr>
              <a:t>Program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object 4"/>
          <p:cNvSpPr/>
          <p:nvPr/>
        </p:nvSpPr>
        <p:spPr>
          <a:xfrm>
            <a:off x="3795840" y="570240"/>
            <a:ext cx="1480320" cy="3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IN" sz="2400" spc="-41" strike="noStrike">
                <a:solidFill>
                  <a:srgbClr val="000000"/>
                </a:solidFill>
                <a:latin typeface="Arial"/>
                <a:ea typeface="DejaVu Sans"/>
              </a:rPr>
              <a:t>Homepage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3" name="object 5"/>
          <p:cNvSpPr/>
          <p:nvPr/>
        </p:nvSpPr>
        <p:spPr>
          <a:xfrm>
            <a:off x="600480" y="4000320"/>
            <a:ext cx="7961760" cy="74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marL="12600">
              <a:lnSpc>
                <a:spcPct val="100000"/>
              </a:lnSpc>
              <a:spcBef>
                <a:spcPts val="218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Home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page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consists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friendly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easier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navigation</a:t>
            </a:r>
            <a:r>
              <a:rPr b="0" lang="en-IN" sz="14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</a:t>
            </a:r>
            <a:r>
              <a:rPr b="0" lang="en-IN" sz="1400" spc="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pages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like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Find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en-IN" sz="14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See</a:t>
            </a:r>
            <a:r>
              <a:rPr b="0" lang="en-IN" sz="14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Bookings</a:t>
            </a:r>
            <a:r>
              <a:rPr b="0" lang="en-IN" sz="14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Registrationpages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52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6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It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provides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easy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access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</a:t>
            </a:r>
            <a:r>
              <a:rPr b="0" lang="en-IN" sz="14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IN" sz="1400" spc="1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people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can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website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without</a:t>
            </a:r>
            <a:r>
              <a:rPr b="0" lang="en-IN" sz="14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r>
              <a:rPr b="0" lang="en-IN" sz="14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issues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rcRect l="0" t="14218" r="0" b="5241"/>
          <a:stretch/>
        </p:blipFill>
        <p:spPr>
          <a:xfrm>
            <a:off x="180000" y="1080000"/>
            <a:ext cx="8819280" cy="26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bject 2"/>
          <p:cNvSpPr/>
          <p:nvPr/>
        </p:nvSpPr>
        <p:spPr>
          <a:xfrm>
            <a:off x="480960" y="1185840"/>
            <a:ext cx="8419680" cy="3447000"/>
          </a:xfrm>
          <a:custGeom>
            <a:avLst/>
            <a:gdLst/>
            <a:ahLst/>
            <a:rect l="l" t="t" r="r" b="b"/>
            <a:pathLst>
              <a:path w="8420735" h="3448050">
                <a:moveTo>
                  <a:pt x="8415083" y="0"/>
                </a:moveTo>
                <a:lnTo>
                  <a:pt x="8415083" y="3447986"/>
                </a:lnTo>
              </a:path>
              <a:path w="8420735" h="3448050">
                <a:moveTo>
                  <a:pt x="0" y="4952"/>
                </a:moveTo>
                <a:lnTo>
                  <a:pt x="8420163" y="4952"/>
                </a:lnTo>
              </a:path>
              <a:path w="8420735" h="3448050">
                <a:moveTo>
                  <a:pt x="4445" y="0"/>
                </a:moveTo>
                <a:lnTo>
                  <a:pt x="4445" y="3447986"/>
                </a:lnTo>
              </a:path>
              <a:path w="8420735" h="3448050">
                <a:moveTo>
                  <a:pt x="0" y="3442906"/>
                </a:moveTo>
                <a:lnTo>
                  <a:pt x="8420163" y="3442906"/>
                </a:lnTo>
              </a:path>
            </a:pathLst>
          </a:cu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object 3" descr=""/>
          <p:cNvPicPr/>
          <p:nvPr/>
        </p:nvPicPr>
        <p:blipFill>
          <a:blip r:embed="rId1"/>
          <a:stretch/>
        </p:blipFill>
        <p:spPr>
          <a:xfrm>
            <a:off x="0" y="5029200"/>
            <a:ext cx="9142920" cy="5616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62720" y="109080"/>
            <a:ext cx="3332520" cy="87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Next</a:t>
            </a:r>
            <a:r>
              <a:rPr b="0" lang="en-IN" sz="18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Gen</a:t>
            </a:r>
            <a:r>
              <a:rPr b="0" lang="en-IN" sz="18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Employability</a:t>
            </a:r>
            <a:r>
              <a:rPr b="0" lang="en-IN" sz="1800" spc="-12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Arial"/>
              </a:rPr>
              <a:t>Program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object 5"/>
          <p:cNvSpPr/>
          <p:nvPr/>
        </p:nvSpPr>
        <p:spPr>
          <a:xfrm>
            <a:off x="463320" y="798120"/>
            <a:ext cx="8142840" cy="38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95400" algn="ctr">
              <a:lnSpc>
                <a:spcPct val="100000"/>
              </a:lnSpc>
              <a:spcBef>
                <a:spcPts val="125"/>
              </a:spcBef>
              <a:buNone/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About-</a:t>
            </a:r>
            <a:r>
              <a:rPr b="1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Us-</a:t>
            </a:r>
            <a:r>
              <a:rPr b="1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Page</a:t>
            </a:r>
            <a:endParaRPr b="0" lang="en-IN" sz="1400" spc="-1" strike="noStrike">
              <a:latin typeface="Arial"/>
            </a:endParaRPr>
          </a:p>
          <a:p>
            <a:pPr marL="95400">
              <a:lnSpc>
                <a:spcPct val="100000"/>
              </a:lnSpc>
              <a:spcBef>
                <a:spcPts val="1369"/>
              </a:spcBef>
              <a:buNone/>
            </a:pP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About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page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contains</a:t>
            </a:r>
            <a:r>
              <a:rPr b="0" lang="en-IN" sz="1400" spc="26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following</a:t>
            </a:r>
            <a:r>
              <a:rPr b="0" lang="en-IN" sz="14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informations</a:t>
            </a: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Provide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brief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company's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history,</a:t>
            </a:r>
            <a:r>
              <a:rPr b="0" lang="en-IN" sz="1400" spc="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including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founding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date,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milestones,and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vision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drives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operations.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Communicate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company's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mission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statement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core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values,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outlining</a:t>
            </a:r>
            <a:r>
              <a:rPr b="0" lang="en-IN" sz="1400" spc="3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commitment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providing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convenient,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reliable,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affordable</a:t>
            </a:r>
            <a:r>
              <a:rPr b="0" lang="en-IN" sz="14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travel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solutions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customers.</a:t>
            </a: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ct val="116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Introduce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team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behind</a:t>
            </a:r>
            <a:r>
              <a:rPr b="0" lang="en-IN" sz="14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online</a:t>
            </a:r>
            <a:r>
              <a:rPr b="0" lang="en-IN" sz="14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reservation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platform,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including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members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such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as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founders,developers,designers,and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customersupportrepresentatives.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Share</a:t>
            </a:r>
            <a:r>
              <a:rPr b="0" lang="en-IN" sz="1400" spc="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brief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bios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IN" sz="14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profiles</a:t>
            </a: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ts val="1579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team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members,</a:t>
            </a:r>
            <a:r>
              <a:rPr b="0" lang="en-IN" sz="14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highlighting</a:t>
            </a:r>
            <a:r>
              <a:rPr b="0" lang="en-IN" sz="1400" spc="30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IN" sz="14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expertise,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passion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innovation,</a:t>
            </a:r>
            <a:r>
              <a:rPr b="0" lang="en-IN" sz="1400" spc="40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dedication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delivering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exceptionalservice</a:t>
            </a:r>
            <a:r>
              <a:rPr b="0" lang="en-IN" sz="1400" spc="16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users.</a:t>
            </a: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286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ts val="165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Showcase</a:t>
            </a:r>
            <a:r>
              <a:rPr b="0" lang="en-IN" sz="14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r>
              <a:rPr b="0" lang="en-IN" sz="140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testimonials</a:t>
            </a:r>
            <a:r>
              <a:rPr b="0" lang="en-IN" sz="14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 success</a:t>
            </a:r>
            <a:r>
              <a:rPr b="0" lang="en-IN" sz="14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stories</a:t>
            </a:r>
            <a:r>
              <a:rPr b="0" lang="en-IN" sz="1400" spc="-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demonstrate</a:t>
            </a:r>
            <a:r>
              <a:rPr b="0" lang="en-IN" sz="14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positive</a:t>
            </a:r>
            <a:r>
              <a:rPr b="0" lang="en-IN" sz="140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impact</a:t>
            </a:r>
            <a:r>
              <a:rPr b="0" lang="en-IN" sz="140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platform</a:t>
            </a:r>
            <a:r>
              <a:rPr b="0" lang="en-IN" sz="14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IN" sz="14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users'</a:t>
            </a:r>
            <a:r>
              <a:rPr b="0" lang="en-IN" sz="14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travel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experiences.</a:t>
            </a:r>
            <a:r>
              <a:rPr b="0" lang="en-IN" sz="14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Highlight</a:t>
            </a:r>
            <a:r>
              <a:rPr b="0" lang="en-IN" sz="14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real-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life</a:t>
            </a:r>
            <a:r>
              <a:rPr b="0" lang="en-IN" sz="14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r>
              <a:rPr b="0" lang="en-IN" sz="14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satisfied</a:t>
            </a:r>
            <a:r>
              <a:rPr b="0" lang="en-IN" sz="14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customers</a:t>
            </a:r>
            <a:r>
              <a:rPr b="0" lang="en-IN" sz="1400" spc="-1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who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have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benefited</a:t>
            </a:r>
            <a:r>
              <a:rPr b="0" lang="en-IN" sz="14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fromthe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convenience,</a:t>
            </a:r>
            <a:r>
              <a:rPr b="0" lang="en-IN" sz="1400" spc="-14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ease</a:t>
            </a:r>
            <a:r>
              <a:rPr b="0" lang="en-IN" sz="140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use,</a:t>
            </a:r>
            <a:r>
              <a:rPr b="0" lang="en-IN" sz="14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reliability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 of</a:t>
            </a:r>
            <a:r>
              <a:rPr b="0" lang="en-IN" sz="1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online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reservation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service.</a:t>
            </a:r>
            <a:r>
              <a:rPr b="0" lang="en-IN" sz="14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Include</a:t>
            </a:r>
            <a:r>
              <a:rPr b="0" lang="en-IN" sz="140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quotes,</a:t>
            </a:r>
            <a:r>
              <a:rPr b="0" lang="en-IN" sz="14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photos,or</a:t>
            </a:r>
            <a:r>
              <a:rPr b="0" lang="en-IN" sz="14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videos</a:t>
            </a:r>
            <a:r>
              <a:rPr b="0" lang="en-IN" sz="140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r>
              <a:rPr b="0" lang="en-IN" sz="140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authenticity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credibility</a:t>
            </a:r>
            <a:r>
              <a:rPr b="0" lang="en-IN" sz="140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testimonials.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2"/>
          <p:cNvSpPr/>
          <p:nvPr/>
        </p:nvSpPr>
        <p:spPr>
          <a:xfrm>
            <a:off x="490680" y="1119240"/>
            <a:ext cx="8038800" cy="3551760"/>
          </a:xfrm>
          <a:custGeom>
            <a:avLst/>
            <a:gdLst/>
            <a:ahLst/>
            <a:rect l="l" t="t" r="r" b="b"/>
            <a:pathLst>
              <a:path w="8039734" h="3552825">
                <a:moveTo>
                  <a:pt x="8034083" y="0"/>
                </a:moveTo>
                <a:lnTo>
                  <a:pt x="8034083" y="3552761"/>
                </a:lnTo>
              </a:path>
              <a:path w="8039734" h="3552825">
                <a:moveTo>
                  <a:pt x="0" y="4445"/>
                </a:moveTo>
                <a:lnTo>
                  <a:pt x="8039163" y="4445"/>
                </a:lnTo>
              </a:path>
              <a:path w="8039734" h="3552825">
                <a:moveTo>
                  <a:pt x="4445" y="0"/>
                </a:moveTo>
                <a:lnTo>
                  <a:pt x="4445" y="3552761"/>
                </a:lnTo>
              </a:path>
              <a:path w="8039734" h="3552825">
                <a:moveTo>
                  <a:pt x="0" y="3547681"/>
                </a:moveTo>
                <a:lnTo>
                  <a:pt x="8039163" y="3547681"/>
                </a:lnTo>
              </a:path>
            </a:pathLst>
          </a:cu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object 3" descr=""/>
          <p:cNvPicPr/>
          <p:nvPr/>
        </p:nvPicPr>
        <p:blipFill>
          <a:blip r:embed="rId1"/>
          <a:stretch/>
        </p:blipFill>
        <p:spPr>
          <a:xfrm>
            <a:off x="0" y="5076720"/>
            <a:ext cx="9142920" cy="56160"/>
          </a:xfrm>
          <a:prstGeom prst="rect">
            <a:avLst/>
          </a:prstGeom>
          <a:ln w="0">
            <a:noFill/>
          </a:ln>
        </p:spPr>
      </p:pic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62720" y="109080"/>
            <a:ext cx="3332520" cy="87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Next</a:t>
            </a:r>
            <a:r>
              <a:rPr b="0" lang="en-IN" sz="18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Gen</a:t>
            </a:r>
            <a:r>
              <a:rPr b="0" lang="en-IN" sz="18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Employability</a:t>
            </a:r>
            <a:r>
              <a:rPr b="0" lang="en-IN" sz="1800" spc="-12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Arial"/>
              </a:rPr>
              <a:t>Program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2" name="object 5"/>
          <p:cNvSpPr/>
          <p:nvPr/>
        </p:nvSpPr>
        <p:spPr>
          <a:xfrm>
            <a:off x="556200" y="727920"/>
            <a:ext cx="7703280" cy="38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2960" bIns="0" anchor="t">
            <a:spAutoFit/>
          </a:bodyPr>
          <a:p>
            <a:pPr marL="3444840">
              <a:lnSpc>
                <a:spcPct val="100000"/>
              </a:lnSpc>
              <a:spcBef>
                <a:spcPts val="811"/>
              </a:spcBef>
              <a:buNone/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Service-</a:t>
            </a:r>
            <a:r>
              <a:rPr b="1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Page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26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sevices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page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contains</a:t>
            </a:r>
            <a:r>
              <a:rPr b="0" lang="en-IN" sz="14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following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informations</a:t>
            </a:r>
            <a:endParaRPr b="0" lang="en-IN" sz="1400" spc="-1" strike="noStrike">
              <a:latin typeface="Arial"/>
            </a:endParaRPr>
          </a:p>
          <a:p>
            <a:pPr marL="307800" indent="-295920">
              <a:lnSpc>
                <a:spcPts val="1650"/>
              </a:lnSpc>
              <a:spcBef>
                <a:spcPts val="204"/>
              </a:spcBef>
              <a:buNone/>
              <a:tabLst>
                <a:tab algn="l" pos="0"/>
              </a:tabLst>
            </a:pP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r>
              <a:rPr b="1" lang="en-IN" sz="14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:Provide</a:t>
            </a:r>
            <a:r>
              <a:rPr b="0" lang="en-IN" sz="14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detailed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informationabout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r>
              <a:rPr b="0" lang="en-IN" sz="14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offered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through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platform,</a:t>
            </a:r>
            <a:r>
              <a:rPr b="0" lang="en-IN" sz="1400" spc="-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including</a:t>
            </a:r>
            <a:r>
              <a:rPr b="0" lang="en-IN" sz="14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types</a:t>
            </a:r>
            <a:r>
              <a:rPr b="0" lang="en-IN" sz="14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tickets</a:t>
            </a:r>
            <a:r>
              <a:rPr b="0" lang="en-IN" sz="14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available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(e.g.,</a:t>
            </a:r>
            <a:r>
              <a:rPr b="0" lang="en-IN" sz="14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one-way,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round-trip),</a:t>
            </a:r>
            <a:r>
              <a:rPr b="0" lang="en-IN" sz="14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reservation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options</a:t>
            </a:r>
            <a:r>
              <a:rPr b="0" lang="en-IN" sz="14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(e.g.,</a:t>
            </a:r>
            <a:r>
              <a:rPr b="0" lang="en-IN" sz="14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seat</a:t>
            </a:r>
            <a:r>
              <a:rPr b="0" lang="en-IN" sz="14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selection,</a:t>
            </a:r>
            <a:r>
              <a:rPr b="0" lang="en-IN" sz="140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flexible</a:t>
            </a:r>
            <a:r>
              <a:rPr b="0" lang="en-IN" sz="14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dates),</a:t>
            </a:r>
            <a:r>
              <a:rPr b="0" lang="en-IN" sz="1400" spc="-14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special</a:t>
            </a:r>
            <a:r>
              <a:rPr b="0" lang="en-IN" sz="1400" spc="-14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offers</a:t>
            </a:r>
            <a:r>
              <a:rPr b="0" lang="en-IN" sz="1400" spc="-1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IN" sz="14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discounts</a:t>
            </a:r>
            <a:r>
              <a:rPr b="0" lang="en-IN" sz="14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available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customers.</a:t>
            </a:r>
            <a:endParaRPr b="0" lang="en-IN" sz="1400" spc="-1" strike="noStrike">
              <a:latin typeface="Arial"/>
            </a:endParaRPr>
          </a:p>
          <a:p>
            <a:pPr marL="307800" indent="-295920">
              <a:lnSpc>
                <a:spcPct val="104000"/>
              </a:lnSpc>
              <a:spcBef>
                <a:spcPts val="1576"/>
              </a:spcBef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r>
              <a:rPr b="1" lang="en-IN" sz="14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SupportServices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:Outline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customersupportservicesprovided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assistusers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throughout</a:t>
            </a:r>
            <a:r>
              <a:rPr b="0" lang="en-IN" sz="13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IN" sz="135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journey, such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b="0" lang="en-IN" sz="13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24/7</a:t>
            </a:r>
            <a:r>
              <a:rPr b="0" lang="en-IN" sz="13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helpline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 assistance,live</a:t>
            </a:r>
            <a:r>
              <a:rPr b="0" lang="en-IN" sz="1350" spc="-17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chat</a:t>
            </a:r>
            <a:r>
              <a:rPr b="0" lang="en-IN" sz="135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support,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35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email</a:t>
            </a:r>
            <a:r>
              <a:rPr b="0" lang="en-IN" sz="135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support. Highlight</a:t>
            </a:r>
            <a:r>
              <a:rPr b="0" lang="en-IN" sz="13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responsiveness,</a:t>
            </a:r>
            <a:r>
              <a:rPr b="0" lang="en-IN" sz="135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professionalism,</a:t>
            </a:r>
            <a:r>
              <a:rPr b="0" lang="en-IN" sz="135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3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expertise</a:t>
            </a:r>
            <a:r>
              <a:rPr b="0" lang="en-IN" sz="135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3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3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r>
              <a:rPr b="0" lang="en-IN" sz="135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support</a:t>
            </a:r>
            <a:r>
              <a:rPr b="0" lang="en-IN" sz="13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team</a:t>
            </a:r>
            <a:r>
              <a:rPr b="0" lang="en-IN" sz="13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26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addressing</a:t>
            </a:r>
            <a:r>
              <a:rPr b="0" lang="en-IN" sz="13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userinquiries,</a:t>
            </a:r>
            <a:r>
              <a:rPr b="0" lang="en-IN" sz="135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resolving</a:t>
            </a:r>
            <a:r>
              <a:rPr b="0" lang="en-IN" sz="135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issues,</a:t>
            </a:r>
            <a:r>
              <a:rPr b="0" lang="en-IN" sz="135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ensuring</a:t>
            </a:r>
            <a:r>
              <a:rPr b="0" lang="en-IN" sz="13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a positive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experience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 for</a:t>
            </a:r>
            <a:r>
              <a:rPr b="0" lang="en-IN" sz="135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customers.</a:t>
            </a:r>
            <a:endParaRPr b="0" lang="en-IN" sz="1350" spc="-1" strike="noStrike">
              <a:latin typeface="Arial"/>
            </a:endParaRPr>
          </a:p>
          <a:p>
            <a:pPr marL="307800" indent="-295920">
              <a:lnSpc>
                <a:spcPct val="100000"/>
              </a:lnSpc>
              <a:spcBef>
                <a:spcPts val="465"/>
              </a:spcBef>
              <a:buNone/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  <a:p>
            <a:pPr marL="307800" indent="-295920" algn="just">
              <a:lnSpc>
                <a:spcPct val="99000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AdditionalValue-Added</a:t>
            </a:r>
            <a:r>
              <a:rPr b="1" lang="en-IN" sz="1400" spc="36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:Showcase</a:t>
            </a:r>
            <a:r>
              <a:rPr b="0" lang="en-IN" sz="1400" spc="4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r>
              <a:rPr b="0" lang="en-IN" sz="1400" spc="36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</a:t>
            </a:r>
            <a:r>
              <a:rPr b="0" lang="en-IN" sz="1400" spc="4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value-added</a:t>
            </a:r>
            <a:r>
              <a:rPr b="0" lang="en-IN" sz="1400" spc="3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r>
              <a:rPr b="0" lang="en-IN" sz="1400" spc="38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offered</a:t>
            </a:r>
            <a:r>
              <a:rPr b="0" lang="en-IN" sz="1400" spc="36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enhance</a:t>
            </a:r>
            <a:r>
              <a:rPr b="0" lang="en-IN" sz="1400" spc="46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4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overall</a:t>
            </a:r>
            <a:r>
              <a:rPr b="0" lang="en-IN" sz="1400" spc="4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travel</a:t>
            </a:r>
            <a:r>
              <a:rPr b="0" lang="en-IN" sz="1400" spc="40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experience</a:t>
            </a:r>
            <a:r>
              <a:rPr b="0" lang="en-IN" sz="1400" spc="36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29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customers,</a:t>
            </a:r>
            <a:r>
              <a:rPr b="0" lang="en-IN" sz="1400" spc="30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such</a:t>
            </a:r>
            <a:r>
              <a:rPr b="0" lang="en-IN" sz="1400" spc="4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b="0" lang="en-IN" sz="1400" spc="36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travel</a:t>
            </a:r>
            <a:r>
              <a:rPr b="0" lang="en-IN" sz="1400" spc="31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insurance</a:t>
            </a:r>
            <a:r>
              <a:rPr b="0" lang="en-IN" sz="1400" spc="37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options,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shuttle</a:t>
            </a:r>
            <a:r>
              <a:rPr b="0" lang="en-IN" sz="1400" spc="4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services,or</a:t>
            </a:r>
            <a:r>
              <a:rPr b="0" lang="en-IN" sz="1400" spc="3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partner</a:t>
            </a:r>
            <a:r>
              <a:rPr b="0" lang="en-IN" sz="1400" spc="3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discounts</a:t>
            </a:r>
            <a:r>
              <a:rPr b="0" lang="en-IN" sz="1400" spc="3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IN" sz="1400" spc="4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accommodations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4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activities.</a:t>
            </a:r>
            <a:r>
              <a:rPr b="0" lang="en-IN" sz="1400" spc="3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Emphasize</a:t>
            </a:r>
            <a:r>
              <a:rPr b="0" lang="en-IN" sz="1400" spc="40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convenience,</a:t>
            </a:r>
            <a:r>
              <a:rPr b="0" lang="en-IN" sz="1400" spc="29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reliability,</a:t>
            </a:r>
            <a:r>
              <a:rPr b="0" lang="en-IN" sz="1400" spc="3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33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affordability</a:t>
            </a:r>
            <a:r>
              <a:rPr b="0" lang="en-IN" sz="1400" spc="27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36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these</a:t>
            </a:r>
            <a:r>
              <a:rPr b="0" lang="en-IN" sz="1400" spc="3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r>
              <a:rPr b="0" lang="en-IN" sz="1400" spc="32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400" spc="25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meeting</a:t>
            </a:r>
            <a:r>
              <a:rPr b="0" lang="en-IN" sz="1400" spc="3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3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diverse</a:t>
            </a:r>
            <a:r>
              <a:rPr b="0" lang="en-IN" sz="1400" spc="3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needs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preferences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travelers.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bject 2"/>
          <p:cNvSpPr/>
          <p:nvPr/>
        </p:nvSpPr>
        <p:spPr>
          <a:xfrm>
            <a:off x="633240" y="1176480"/>
            <a:ext cx="7895880" cy="3542400"/>
          </a:xfrm>
          <a:custGeom>
            <a:avLst/>
            <a:gdLst/>
            <a:ahLst/>
            <a:rect l="l" t="t" r="r" b="b"/>
            <a:pathLst>
              <a:path w="7896859" h="3543300">
                <a:moveTo>
                  <a:pt x="7891208" y="0"/>
                </a:moveTo>
                <a:lnTo>
                  <a:pt x="7891208" y="3543236"/>
                </a:lnTo>
              </a:path>
              <a:path w="7896859" h="3543300">
                <a:moveTo>
                  <a:pt x="0" y="5079"/>
                </a:moveTo>
                <a:lnTo>
                  <a:pt x="7896288" y="5079"/>
                </a:lnTo>
              </a:path>
              <a:path w="7896859" h="3543300">
                <a:moveTo>
                  <a:pt x="4445" y="0"/>
                </a:moveTo>
                <a:lnTo>
                  <a:pt x="4445" y="3543236"/>
                </a:lnTo>
              </a:path>
              <a:path w="7896859" h="3543300">
                <a:moveTo>
                  <a:pt x="0" y="3538791"/>
                </a:moveTo>
                <a:lnTo>
                  <a:pt x="7896288" y="3538791"/>
                </a:lnTo>
              </a:path>
            </a:pathLst>
          </a:cu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object 3" descr=""/>
          <p:cNvPicPr/>
          <p:nvPr/>
        </p:nvPicPr>
        <p:blipFill>
          <a:blip r:embed="rId1"/>
          <a:stretch/>
        </p:blipFill>
        <p:spPr>
          <a:xfrm>
            <a:off x="0" y="5086440"/>
            <a:ext cx="9142920" cy="56160"/>
          </a:xfrm>
          <a:prstGeom prst="rect">
            <a:avLst/>
          </a:prstGeom>
          <a:ln w="0">
            <a:noFill/>
          </a:ln>
        </p:spPr>
      </p:pic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62720" y="109080"/>
            <a:ext cx="3332520" cy="87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Next</a:t>
            </a:r>
            <a:r>
              <a:rPr b="0" lang="en-IN" sz="18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Gen</a:t>
            </a:r>
            <a:r>
              <a:rPr b="0" lang="en-IN" sz="18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Employability</a:t>
            </a:r>
            <a:r>
              <a:rPr b="0" lang="en-IN" sz="1800" spc="-12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Arial"/>
              </a:rPr>
              <a:t>Program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6" name="object 5"/>
          <p:cNvSpPr/>
          <p:nvPr/>
        </p:nvSpPr>
        <p:spPr>
          <a:xfrm>
            <a:off x="704160" y="819720"/>
            <a:ext cx="7363080" cy="38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408240" algn="ctr">
              <a:lnSpc>
                <a:spcPct val="100000"/>
              </a:lnSpc>
              <a:spcBef>
                <a:spcPts val="125"/>
              </a:spcBef>
              <a:buNone/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Departments-</a:t>
            </a:r>
            <a:r>
              <a:rPr b="1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Page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50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departments</a:t>
            </a:r>
            <a:r>
              <a:rPr b="0" lang="en-IN" sz="1400" spc="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page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contains</a:t>
            </a:r>
            <a:r>
              <a:rPr b="0" lang="en-IN" sz="14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following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informations</a:t>
            </a: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ct val="98000"/>
              </a:lnSpc>
              <a:spcBef>
                <a:spcPts val="150"/>
              </a:spcBef>
              <a:buNone/>
              <a:tabLst>
                <a:tab algn="l" pos="0"/>
              </a:tabLst>
            </a:pPr>
            <a:r>
              <a:rPr b="1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OperationalDepartments</a:t>
            </a:r>
            <a:r>
              <a:rPr b="1" lang="en-IN" sz="1400" spc="-14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:Provide</a:t>
            </a:r>
            <a:r>
              <a:rPr b="0" lang="en-IN" sz="1400" spc="-19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 overview</a:t>
            </a:r>
            <a:r>
              <a:rPr b="0" lang="en-IN" sz="14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 operational</a:t>
            </a:r>
            <a:r>
              <a:rPr b="0" lang="en-IN" sz="14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departments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within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organization,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such</a:t>
            </a:r>
            <a:r>
              <a:rPr b="0" lang="en-IN" sz="1400" spc="-1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r>
              <a:rPr b="0" lang="en-IN" sz="14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department,customerservice</a:t>
            </a:r>
            <a:r>
              <a:rPr b="0" lang="en-IN" sz="1400" spc="-2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department,</a:t>
            </a:r>
            <a:r>
              <a:rPr b="0" lang="en-IN" sz="1400" spc="-17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technical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support</a:t>
            </a:r>
            <a:r>
              <a:rPr b="0" lang="en-IN" sz="1400" spc="-14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department.</a:t>
            </a:r>
            <a:r>
              <a:rPr b="0" lang="en-IN" sz="14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Explain</a:t>
            </a:r>
            <a:r>
              <a:rPr b="0" lang="en-IN" sz="14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role</a:t>
            </a:r>
            <a:r>
              <a:rPr b="0" lang="en-IN" sz="14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responsibilities</a:t>
            </a:r>
            <a:r>
              <a:rPr b="0" lang="en-IN" sz="14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each</a:t>
            </a:r>
            <a:r>
              <a:rPr b="0" lang="en-IN" sz="1400" spc="-16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department</a:t>
            </a:r>
            <a:r>
              <a:rPr b="0" lang="en-IN" sz="14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ensuring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smooth</a:t>
            </a:r>
            <a:r>
              <a:rPr b="0" lang="en-IN" sz="1400" spc="-1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operationof</a:t>
            </a:r>
            <a:r>
              <a:rPr b="0" lang="en-IN" sz="14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online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reservation</a:t>
            </a:r>
            <a:r>
              <a:rPr b="0" lang="en-IN" sz="140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platform.</a:t>
            </a: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ct val="99000"/>
              </a:lnSpc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TeamMembers</a:t>
            </a:r>
            <a:r>
              <a:rPr b="1" lang="en-IN" sz="14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1" lang="en-IN" sz="1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Roles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:Highlight</a:t>
            </a:r>
            <a:r>
              <a:rPr b="0" lang="en-IN" sz="14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team</a:t>
            </a:r>
            <a:r>
              <a:rPr b="0" lang="en-IN" sz="1400" spc="2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members</a:t>
            </a:r>
            <a:r>
              <a:rPr b="0" lang="en-IN" sz="14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associated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1400" spc="1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each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department,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along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respective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roles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areas</a:t>
            </a:r>
            <a:r>
              <a:rPr b="0" lang="en-IN" sz="14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expertise.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could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include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departmentheads,</a:t>
            </a:r>
            <a:r>
              <a:rPr b="0" lang="en-IN" sz="1400" spc="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managers,</a:t>
            </a:r>
            <a:r>
              <a:rPr b="0" lang="en-IN" sz="1400" spc="3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supervisors,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29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staff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members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responsible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executing day-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to-day</a:t>
            </a:r>
            <a:r>
              <a:rPr b="0" lang="en-IN" sz="1400" spc="20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providing</a:t>
            </a:r>
            <a:r>
              <a:rPr b="0" lang="en-IN" sz="14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supportto</a:t>
            </a:r>
            <a:r>
              <a:rPr b="0" lang="en-IN" sz="14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customers</a:t>
            </a:r>
            <a:r>
              <a:rPr b="0" lang="en-IN" sz="1400" spc="-1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stakeholders.</a:t>
            </a: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Collaboration and</a:t>
            </a:r>
            <a:r>
              <a:rPr b="1" lang="en-IN" sz="14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Communication</a:t>
            </a:r>
            <a:r>
              <a:rPr b="1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Channels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:Describe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howdifferentdepartments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collaborate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communicate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each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other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achieve</a:t>
            </a:r>
            <a:r>
              <a:rPr b="0" lang="en-IN" sz="1400" spc="20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common</a:t>
            </a:r>
            <a:r>
              <a:rPr b="0" lang="en-IN" sz="14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goals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deliver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exceptionalservice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customers.</a:t>
            </a:r>
            <a:r>
              <a:rPr b="0" lang="en-IN" sz="1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Highlight</a:t>
            </a:r>
            <a:r>
              <a:rPr b="0" lang="en-IN" sz="1400" spc="3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communicationchannels</a:t>
            </a:r>
            <a:r>
              <a:rPr b="0" lang="en-IN" sz="1400" spc="33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used,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such</a:t>
            </a:r>
            <a:r>
              <a:rPr b="0" lang="en-IN" sz="14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as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team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meetings,project</a:t>
            </a:r>
            <a:r>
              <a:rPr b="0" lang="en-IN" sz="1400" spc="-1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managementtools,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internal</a:t>
            </a:r>
            <a:r>
              <a:rPr b="0" lang="en-IN" sz="1400" spc="2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messaging</a:t>
            </a:r>
            <a:r>
              <a:rPr b="0" lang="en-IN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platforms,to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facilitate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seamless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coordinationand</a:t>
            </a:r>
            <a:r>
              <a:rPr b="0" lang="en-IN" sz="1400" spc="2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sharing</a:t>
            </a:r>
            <a:r>
              <a:rPr b="0" lang="en-IN" sz="1400" spc="2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across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departments.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bject 2"/>
          <p:cNvSpPr/>
          <p:nvPr/>
        </p:nvSpPr>
        <p:spPr>
          <a:xfrm>
            <a:off x="595440" y="1071720"/>
            <a:ext cx="7428960" cy="3761280"/>
          </a:xfrm>
          <a:custGeom>
            <a:avLst/>
            <a:gdLst/>
            <a:ahLst/>
            <a:rect l="l" t="t" r="r" b="b"/>
            <a:pathLst>
              <a:path w="7430134" h="3762375">
                <a:moveTo>
                  <a:pt x="7424483" y="0"/>
                </a:moveTo>
                <a:lnTo>
                  <a:pt x="7424483" y="3762311"/>
                </a:lnTo>
              </a:path>
              <a:path w="7430134" h="3762375">
                <a:moveTo>
                  <a:pt x="0" y="4445"/>
                </a:moveTo>
                <a:lnTo>
                  <a:pt x="7429563" y="4445"/>
                </a:lnTo>
              </a:path>
              <a:path w="7430134" h="3762375">
                <a:moveTo>
                  <a:pt x="4445" y="0"/>
                </a:moveTo>
                <a:lnTo>
                  <a:pt x="4445" y="3762311"/>
                </a:lnTo>
              </a:path>
              <a:path w="7430134" h="3762375">
                <a:moveTo>
                  <a:pt x="0" y="3757231"/>
                </a:moveTo>
                <a:lnTo>
                  <a:pt x="7429563" y="3757231"/>
                </a:lnTo>
              </a:path>
            </a:pathLst>
          </a:cu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object 3" descr=""/>
          <p:cNvPicPr/>
          <p:nvPr/>
        </p:nvPicPr>
        <p:blipFill>
          <a:blip r:embed="rId1"/>
          <a:stretch/>
        </p:blipFill>
        <p:spPr>
          <a:xfrm>
            <a:off x="0" y="5038560"/>
            <a:ext cx="9142920" cy="56160"/>
          </a:xfrm>
          <a:prstGeom prst="rect">
            <a:avLst/>
          </a:prstGeom>
          <a:ln w="0">
            <a:noFill/>
          </a:ln>
        </p:spPr>
      </p:pic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62720" y="109080"/>
            <a:ext cx="3332520" cy="87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Next</a:t>
            </a:r>
            <a:r>
              <a:rPr b="0" lang="en-IN" sz="18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Gen</a:t>
            </a:r>
            <a:r>
              <a:rPr b="0" lang="en-IN" sz="18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Employability</a:t>
            </a:r>
            <a:r>
              <a:rPr b="0" lang="en-IN" sz="1800" spc="-12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Arial"/>
              </a:rPr>
              <a:t>Program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0" name="object 5"/>
          <p:cNvSpPr/>
          <p:nvPr/>
        </p:nvSpPr>
        <p:spPr>
          <a:xfrm>
            <a:off x="200520" y="601920"/>
            <a:ext cx="7530480" cy="41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0" bIns="0" anchor="t">
            <a:spAutoFit/>
          </a:bodyPr>
          <a:p>
            <a:pPr marL="12600">
              <a:lnSpc>
                <a:spcPct val="100000"/>
              </a:lnSpc>
              <a:spcBef>
                <a:spcPts val="1191"/>
              </a:spcBef>
              <a:buNone/>
            </a:pPr>
            <a:r>
              <a:rPr b="1" lang="en-IN" sz="1550" spc="-1" strike="noStrike">
                <a:solidFill>
                  <a:srgbClr val="1f2e60"/>
                </a:solidFill>
                <a:latin typeface="Arial"/>
                <a:ea typeface="DejaVu Sans"/>
              </a:rPr>
              <a:t>Future</a:t>
            </a:r>
            <a:r>
              <a:rPr b="1" lang="en-IN" sz="1550" spc="97" strike="noStrike">
                <a:solidFill>
                  <a:srgbClr val="1f2e60"/>
                </a:solidFill>
                <a:latin typeface="Arial"/>
                <a:ea typeface="DejaVu Sans"/>
              </a:rPr>
              <a:t> </a:t>
            </a:r>
            <a:r>
              <a:rPr b="1" lang="en-IN" sz="1550" spc="-12" strike="noStrike">
                <a:solidFill>
                  <a:srgbClr val="1f2e60"/>
                </a:solidFill>
                <a:latin typeface="Arial"/>
                <a:ea typeface="DejaVu Sans"/>
              </a:rPr>
              <a:t>Enhancements</a:t>
            </a:r>
            <a:r>
              <a:rPr b="1" lang="en-IN" sz="1550" spc="-12" strike="noStrike">
                <a:solidFill>
                  <a:srgbClr val="374151"/>
                </a:solidFill>
                <a:latin typeface="Arial"/>
                <a:ea typeface="DejaVu Sans"/>
              </a:rPr>
              <a:t>:</a:t>
            </a:r>
            <a:endParaRPr b="0" lang="en-IN" sz="1550" spc="-1" strike="noStrike">
              <a:latin typeface="Arial"/>
            </a:endParaRPr>
          </a:p>
          <a:p>
            <a:pPr marL="765720" indent="-286560">
              <a:lnSpc>
                <a:spcPct val="99000"/>
              </a:lnSpc>
              <a:spcBef>
                <a:spcPts val="1006"/>
              </a:spcBef>
              <a:buNone/>
              <a:tabLst>
                <a:tab algn="l" pos="0"/>
              </a:tabLst>
            </a:pP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Mobile</a:t>
            </a:r>
            <a:r>
              <a:rPr b="1" lang="en-IN" sz="14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b="1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Development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:Considerdeveloping</a:t>
            </a:r>
            <a:r>
              <a:rPr b="0" lang="en-IN" sz="140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mobile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version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online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bus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reservationplatform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cater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who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preferto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booktickets</a:t>
            </a:r>
            <a:r>
              <a:rPr b="0" lang="en-IN" sz="1400" spc="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manage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reservations</a:t>
            </a:r>
            <a:r>
              <a:rPr b="0" lang="en-IN" sz="1400" spc="24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IN" sz="14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smartphones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IN" sz="14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tablets.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could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offer</a:t>
            </a:r>
            <a:r>
              <a:rPr b="0" lang="en-IN" sz="1400" spc="-18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additional</a:t>
            </a:r>
            <a:r>
              <a:rPr b="0" lang="en-IN" sz="1400" spc="49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r>
              <a:rPr b="0" lang="en-IN" sz="14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such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b="0" lang="en-IN" sz="1400" spc="1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push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notifications</a:t>
            </a:r>
            <a:r>
              <a:rPr b="0" lang="en-IN" sz="1400" spc="3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updates,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GPS</a:t>
            </a:r>
            <a:r>
              <a:rPr b="0" lang="en-IN" sz="14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tracking</a:t>
            </a:r>
            <a:r>
              <a:rPr b="0" lang="en-IN" sz="1400" spc="30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 buses</a:t>
            </a:r>
            <a:r>
              <a:rPr b="0" lang="en-IN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real-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time,</a:t>
            </a:r>
            <a:r>
              <a:rPr b="0" lang="en-IN" sz="1400" spc="1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seamless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integration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1400" spc="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mobile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payment</a:t>
            </a:r>
            <a:r>
              <a:rPr b="0" lang="en-IN" sz="1400" spc="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options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enhanced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convenience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accessibility.</a:t>
            </a:r>
            <a:endParaRPr b="0" lang="en-IN" sz="1400" spc="-1" strike="noStrike">
              <a:latin typeface="Arial"/>
            </a:endParaRPr>
          </a:p>
          <a:p>
            <a:pPr marL="765720" indent="-286560">
              <a:lnSpc>
                <a:spcPct val="99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Advanced</a:t>
            </a:r>
            <a:r>
              <a:rPr b="1" lang="en-IN" sz="14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Analytics</a:t>
            </a:r>
            <a:r>
              <a:rPr b="1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1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Personalization:</a:t>
            </a:r>
            <a:r>
              <a:rPr b="1" lang="en-IN" sz="1400" spc="-14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Implement</a:t>
            </a:r>
            <a:r>
              <a:rPr b="0" lang="en-IN" sz="14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advanced</a:t>
            </a:r>
            <a:r>
              <a:rPr b="0" lang="en-IN" sz="14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analytics</a:t>
            </a:r>
            <a:r>
              <a:rPr b="0" lang="en-IN" sz="1400" spc="36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machine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b="0" lang="en-IN" sz="14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analyze</a:t>
            </a:r>
            <a:r>
              <a:rPr b="0" lang="en-IN" sz="1400" spc="2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0" lang="en-IN" sz="14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behavior,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preferences,</a:t>
            </a:r>
            <a:r>
              <a:rPr b="0" lang="en-IN" sz="1400" spc="-18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booking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patterns.</a:t>
            </a:r>
            <a:r>
              <a:rPr b="0" lang="en-IN" sz="14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personalize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experience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offering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targeted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recommendations,customized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promotions,and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tailored</a:t>
            </a:r>
            <a:r>
              <a:rPr b="0" lang="en-IN" sz="1400" spc="27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travel</a:t>
            </a:r>
            <a:r>
              <a:rPr b="0" lang="en-IN" sz="1400" spc="29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suggestions</a:t>
            </a:r>
            <a:r>
              <a:rPr b="0" lang="en-IN" sz="14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based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IN" sz="140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individual</a:t>
            </a:r>
            <a:r>
              <a:rPr b="0" lang="en-IN" sz="1400" spc="23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preferences</a:t>
            </a:r>
            <a:r>
              <a:rPr b="0" lang="en-IN" sz="1400" spc="-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past</a:t>
            </a:r>
            <a:r>
              <a:rPr b="0" lang="en-IN" sz="14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history.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en-IN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could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help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increase</a:t>
            </a:r>
            <a:r>
              <a:rPr b="0" lang="en-IN" sz="1400" spc="49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engagement,loyalty,</a:t>
            </a:r>
            <a:r>
              <a:rPr b="0" lang="en-IN" sz="14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conversionrates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IN" sz="14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platform.</a:t>
            </a:r>
            <a:endParaRPr b="0" lang="en-IN" sz="1400" spc="-1" strike="noStrike">
              <a:latin typeface="Arial"/>
            </a:endParaRPr>
          </a:p>
          <a:p>
            <a:pPr marL="765720" indent="-286560">
              <a:lnSpc>
                <a:spcPct val="96000"/>
              </a:lnSpc>
              <a:spcBef>
                <a:spcPts val="190"/>
              </a:spcBef>
              <a:buNone/>
              <a:tabLst>
                <a:tab algn="l" pos="0"/>
              </a:tabLst>
            </a:pPr>
            <a:r>
              <a:rPr b="1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Integration</a:t>
            </a:r>
            <a:r>
              <a:rPr b="1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1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Transportation</a:t>
            </a:r>
            <a:r>
              <a:rPr b="1" lang="en-IN" sz="14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Networks:</a:t>
            </a:r>
            <a:r>
              <a:rPr b="1" lang="en-IN" sz="14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Explore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opportunities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integrate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online</a:t>
            </a:r>
            <a:r>
              <a:rPr b="0" lang="en-IN" sz="1400" spc="16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reservation</a:t>
            </a:r>
            <a:r>
              <a:rPr b="0" lang="en-IN" sz="1400" spc="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platform</a:t>
            </a:r>
            <a:r>
              <a:rPr b="0" lang="en-IN" sz="14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other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transportation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networks,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such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railways,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airlines,</a:t>
            </a:r>
            <a:r>
              <a:rPr b="0" lang="en-IN" sz="14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ride-sharing</a:t>
            </a:r>
            <a:r>
              <a:rPr b="0" lang="en-IN" sz="1400" spc="1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services.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could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enable</a:t>
            </a:r>
            <a:r>
              <a:rPr b="0" lang="en-IN" sz="14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seamlesslyplan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multi-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modal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journeys,</a:t>
            </a:r>
            <a:r>
              <a:rPr b="0" lang="en-IN" sz="1400" spc="1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connecting</a:t>
            </a:r>
            <a:r>
              <a:rPr b="0" lang="en-IN" sz="1400" spc="1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tickets,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access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integrated</a:t>
            </a:r>
            <a:r>
              <a:rPr b="0" lang="en-IN" sz="1400" spc="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travel</a:t>
            </a:r>
            <a:r>
              <a:rPr b="0" lang="en-IN" sz="14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itineraries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through</a:t>
            </a:r>
            <a:r>
              <a:rPr b="0" lang="en-IN" sz="14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single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platform.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"/>
          <p:cNvSpPr/>
          <p:nvPr/>
        </p:nvSpPr>
        <p:spPr>
          <a:xfrm>
            <a:off x="690480" y="1071720"/>
            <a:ext cx="7448040" cy="3551760"/>
          </a:xfrm>
          <a:custGeom>
            <a:avLst/>
            <a:gdLst/>
            <a:ahLst/>
            <a:rect l="l" t="t" r="r" b="b"/>
            <a:pathLst>
              <a:path w="7449184" h="3552825">
                <a:moveTo>
                  <a:pt x="7443533" y="0"/>
                </a:moveTo>
                <a:lnTo>
                  <a:pt x="7443533" y="3552761"/>
                </a:lnTo>
              </a:path>
              <a:path w="7449184" h="3552825">
                <a:moveTo>
                  <a:pt x="0" y="5079"/>
                </a:moveTo>
                <a:lnTo>
                  <a:pt x="7448613" y="5079"/>
                </a:lnTo>
              </a:path>
              <a:path w="7449184" h="3552825">
                <a:moveTo>
                  <a:pt x="4445" y="0"/>
                </a:moveTo>
                <a:lnTo>
                  <a:pt x="4445" y="3552761"/>
                </a:lnTo>
              </a:path>
              <a:path w="7449184" h="3552825">
                <a:moveTo>
                  <a:pt x="0" y="3548316"/>
                </a:moveTo>
                <a:lnTo>
                  <a:pt x="7448613" y="3548316"/>
                </a:lnTo>
              </a:path>
            </a:pathLst>
          </a:cu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object 3"/>
          <p:cNvSpPr/>
          <p:nvPr/>
        </p:nvSpPr>
        <p:spPr>
          <a:xfrm>
            <a:off x="14400" y="4676760"/>
            <a:ext cx="9128880" cy="8280"/>
          </a:xfrm>
          <a:custGeom>
            <a:avLst/>
            <a:gdLst/>
            <a:ah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object 4" descr=""/>
          <p:cNvPicPr/>
          <p:nvPr/>
        </p:nvPicPr>
        <p:blipFill>
          <a:blip r:embed="rId1"/>
          <a:stretch/>
        </p:blipFill>
        <p:spPr>
          <a:xfrm>
            <a:off x="0" y="5086440"/>
            <a:ext cx="9142920" cy="5616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62720" y="109080"/>
            <a:ext cx="3332520" cy="87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Next</a:t>
            </a:r>
            <a:r>
              <a:rPr b="0" lang="en-IN" sz="18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Gen</a:t>
            </a:r>
            <a:r>
              <a:rPr b="0" lang="en-IN" sz="18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Employability</a:t>
            </a:r>
            <a:r>
              <a:rPr b="0" lang="en-IN" sz="1800" spc="-12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Arial"/>
              </a:rPr>
              <a:t>Program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object 6"/>
          <p:cNvSpPr/>
          <p:nvPr/>
        </p:nvSpPr>
        <p:spPr>
          <a:xfrm>
            <a:off x="200520" y="651960"/>
            <a:ext cx="7706520" cy="440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9520" bIns="0" anchor="t">
            <a:spAutoFit/>
          </a:bodyPr>
          <a:p>
            <a:pPr marL="12600">
              <a:lnSpc>
                <a:spcPct val="100000"/>
              </a:lnSpc>
              <a:spcBef>
                <a:spcPts val="941"/>
              </a:spcBef>
              <a:buNone/>
            </a:pPr>
            <a:r>
              <a:rPr b="1" lang="en-IN" sz="1550" spc="-12" strike="noStrike">
                <a:solidFill>
                  <a:srgbClr val="1f2e60"/>
                </a:solidFill>
                <a:latin typeface="Arial"/>
                <a:ea typeface="DejaVu Sans"/>
              </a:rPr>
              <a:t>Conclusion</a:t>
            </a:r>
            <a:endParaRPr b="0" lang="en-IN" sz="1550" spc="-1" strike="noStrike">
              <a:latin typeface="Arial"/>
            </a:endParaRPr>
          </a:p>
          <a:p>
            <a:pPr marL="851400" indent="-276840" algn="just">
              <a:lnSpc>
                <a:spcPts val="1650"/>
              </a:lnSpc>
              <a:spcBef>
                <a:spcPts val="850"/>
              </a:spcBef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Achievements</a:t>
            </a:r>
            <a:r>
              <a:rPr b="1" lang="en-IN" sz="1400" spc="33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1" lang="en-IN" sz="1400" spc="3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Milestones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:Reflecton</a:t>
            </a:r>
            <a:r>
              <a:rPr b="0" lang="en-IN" sz="1400" spc="3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achievements</a:t>
            </a:r>
            <a:r>
              <a:rPr b="0" lang="en-IN" sz="1400" spc="44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32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milestones</a:t>
            </a:r>
            <a:r>
              <a:rPr b="0" lang="en-IN" sz="1400" spc="4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reached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throughout</a:t>
            </a:r>
            <a:r>
              <a:rPr b="0" lang="en-IN" sz="1400" spc="30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25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project</a:t>
            </a:r>
            <a:r>
              <a:rPr b="0" lang="en-IN" sz="14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</a:t>
            </a:r>
            <a:r>
              <a:rPr b="0" lang="en-IN" sz="1400" spc="30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lifecycle.</a:t>
            </a:r>
            <a:r>
              <a:rPr b="0" lang="en-IN" sz="1400" spc="27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Highlight</a:t>
            </a:r>
            <a:r>
              <a:rPr b="0" lang="en-IN" sz="1400" spc="27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r>
              <a:rPr b="0" lang="en-IN" sz="1400" spc="36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accomplishments,</a:t>
            </a:r>
            <a:r>
              <a:rPr b="0" lang="en-IN" sz="1400" spc="3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such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b="0" lang="en-IN" sz="1400" spc="333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367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successfulimplementationof</a:t>
            </a:r>
            <a:r>
              <a:rPr b="0" lang="en-IN" sz="1400" spc="406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core</a:t>
            </a:r>
            <a:r>
              <a:rPr b="0" lang="en-IN" sz="1400" spc="287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features,</a:t>
            </a:r>
            <a:r>
              <a:rPr b="0" lang="en-IN" sz="1400" spc="30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integration</a:t>
            </a:r>
            <a:r>
              <a:rPr b="0" lang="en-IN" sz="1400" spc="338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1400" spc="287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payment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gateways,</a:t>
            </a:r>
            <a:r>
              <a:rPr b="0" lang="en-IN" sz="1400" spc="24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deploymentto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production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environment.</a:t>
            </a:r>
            <a:endParaRPr b="0" lang="en-IN" sz="1400" spc="-1" strike="noStrike">
              <a:latin typeface="Arial"/>
            </a:endParaRPr>
          </a:p>
          <a:p>
            <a:pPr marL="851400" indent="-276840">
              <a:lnSpc>
                <a:spcPct val="100000"/>
              </a:lnSpc>
              <a:spcBef>
                <a:spcPts val="204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851400" indent="-276840">
              <a:lnSpc>
                <a:spcPct val="99000"/>
              </a:lnSpc>
              <a:buNone/>
              <a:tabLst>
                <a:tab algn="l" pos="0"/>
              </a:tabLst>
            </a:pP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1" lang="en-IN" sz="140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Feedback</a:t>
            </a:r>
            <a:r>
              <a:rPr b="1" lang="en-IN" sz="14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1" lang="en-IN" sz="14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Impact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Discuss</a:t>
            </a:r>
            <a:r>
              <a:rPr b="0" lang="en-IN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feedback</a:t>
            </a:r>
            <a:r>
              <a:rPr b="0" lang="en-IN" sz="14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received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during</a:t>
            </a:r>
            <a:r>
              <a:rPr b="0" lang="en-IN" sz="14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beta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testing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post-launch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surveys.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Summarize</a:t>
            </a:r>
            <a:r>
              <a:rPr b="0" lang="en-IN" sz="1400" spc="1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overall</a:t>
            </a:r>
            <a:r>
              <a:rPr b="0" lang="en-IN" sz="1400" spc="2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experience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satisfaction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platform,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including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r>
              <a:rPr b="0" lang="en-IN" sz="1400" spc="20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areas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improvementidentified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by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users.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Additionally,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analyze</a:t>
            </a:r>
            <a:r>
              <a:rPr b="0" lang="en-IN" sz="1400" spc="3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impact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project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IN" sz="14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facilitating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convenient</a:t>
            </a:r>
            <a:r>
              <a:rPr b="0" lang="en-IN" sz="14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efficient</a:t>
            </a:r>
            <a:r>
              <a:rPr b="0" lang="en-IN" sz="14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travel</a:t>
            </a:r>
            <a:r>
              <a:rPr b="0" lang="en-IN" sz="1400" spc="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users.</a:t>
            </a:r>
            <a:endParaRPr b="0" lang="en-IN" sz="1400" spc="-1" strike="noStrike">
              <a:latin typeface="Arial"/>
            </a:endParaRPr>
          </a:p>
          <a:p>
            <a:pPr marL="851400" indent="-276840">
              <a:lnSpc>
                <a:spcPct val="100000"/>
              </a:lnSpc>
              <a:spcBef>
                <a:spcPts val="550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851400" indent="-276840">
              <a:lnSpc>
                <a:spcPts val="1650"/>
              </a:lnSpc>
              <a:buNone/>
              <a:tabLst>
                <a:tab algn="l" pos="0"/>
              </a:tabLst>
            </a:pP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Lessons</a:t>
            </a:r>
            <a:r>
              <a:rPr b="1" lang="en-IN" sz="140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Learned</a:t>
            </a:r>
            <a:r>
              <a:rPr b="1" lang="en-IN" sz="140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1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Future</a:t>
            </a:r>
            <a:r>
              <a:rPr b="1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Directions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IN" sz="1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Share</a:t>
            </a:r>
            <a:r>
              <a:rPr b="0" lang="en-IN" sz="14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insights</a:t>
            </a:r>
            <a:r>
              <a:rPr b="0" lang="en-IN" sz="14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gained</a:t>
            </a:r>
            <a:r>
              <a:rPr b="0" lang="en-IN" sz="1400" spc="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project,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including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</a:t>
            </a:r>
            <a:r>
              <a:rPr b="0" lang="en-IN" sz="1400" spc="27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faced,lessons</a:t>
            </a:r>
            <a:r>
              <a:rPr b="0" lang="en-IN" sz="14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learned,and</a:t>
            </a:r>
            <a:r>
              <a:rPr b="0" lang="en-IN" sz="1400" spc="23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best</a:t>
            </a:r>
            <a:r>
              <a:rPr b="0" lang="en-IN" sz="14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practices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identified.</a:t>
            </a:r>
            <a:endParaRPr b="0" lang="en-IN" sz="1400" spc="-1" strike="noStrike">
              <a:latin typeface="Arial"/>
            </a:endParaRPr>
          </a:p>
          <a:p>
            <a:pPr marL="851400" indent="-276840">
              <a:lnSpc>
                <a:spcPts val="1604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Reflecton areas</a:t>
            </a:r>
            <a:r>
              <a:rPr b="0" lang="en-IN" sz="1400" spc="1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where</a:t>
            </a:r>
            <a:r>
              <a:rPr b="0" lang="en-IN" sz="1400" spc="2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improvements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could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made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future</a:t>
            </a:r>
            <a:r>
              <a:rPr b="0" lang="en-IN" sz="1400" spc="23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projects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endParaRPr b="0" lang="en-IN" sz="1400" spc="-1" strike="noStrike">
              <a:latin typeface="Arial"/>
            </a:endParaRPr>
          </a:p>
          <a:p>
            <a:pPr marL="851400" indent="-276840">
              <a:lnSpc>
                <a:spcPts val="1650"/>
              </a:lnSpc>
              <a:spcBef>
                <a:spcPts val="204"/>
              </a:spcBef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iterations.</a:t>
            </a:r>
            <a:r>
              <a:rPr b="0" lang="en-IN" sz="1400" spc="23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Discuss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potential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future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directions</a:t>
            </a:r>
            <a:r>
              <a:rPr b="0" lang="en-IN" sz="1400" spc="1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platform,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such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additional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features,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expansions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into</a:t>
            </a:r>
            <a:r>
              <a:rPr b="0" lang="en-IN" sz="1400" spc="1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new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markets,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orintegration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1400" spc="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othertravel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services.</a:t>
            </a:r>
            <a:endParaRPr b="0" lang="en-IN" sz="1400" spc="-1" strike="noStrike">
              <a:latin typeface="Arial"/>
            </a:endParaRPr>
          </a:p>
          <a:p>
            <a:pPr marL="851400" indent="-276840">
              <a:lnSpc>
                <a:spcPct val="100000"/>
              </a:lnSpc>
              <a:spcBef>
                <a:spcPts val="791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31680" indent="-276840">
              <a:lnSpc>
                <a:spcPct val="100000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0" lang="en-IN" sz="95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r>
              <a:rPr b="0" lang="en-IN" sz="95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950" spc="-52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IN" sz="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object 2"/>
          <p:cNvSpPr/>
          <p:nvPr/>
        </p:nvSpPr>
        <p:spPr>
          <a:xfrm>
            <a:off x="162720" y="109080"/>
            <a:ext cx="33325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Next</a:t>
            </a:r>
            <a:r>
              <a:rPr b="0" lang="en-IN" sz="1800" spc="58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Gen</a:t>
            </a:r>
            <a:r>
              <a:rPr b="0" lang="en-IN" sz="1800" spc="-97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Employability</a:t>
            </a:r>
            <a:r>
              <a:rPr b="0" lang="en-IN" sz="1800" spc="-1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Arial"/>
                <a:ea typeface="DejaVu Sans"/>
              </a:rPr>
              <a:t>Program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507480" y="2334600"/>
            <a:ext cx="2025360" cy="8748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IN" sz="2900" spc="-1" strike="noStrike">
                <a:solidFill>
                  <a:srgbClr val="1f3366"/>
                </a:solidFill>
                <a:latin typeface="Arial"/>
              </a:rPr>
              <a:t>Thank</a:t>
            </a:r>
            <a:r>
              <a:rPr b="1" lang="en-IN" sz="2900" spc="-100" strike="noStrike">
                <a:solidFill>
                  <a:srgbClr val="1f3366"/>
                </a:solidFill>
                <a:latin typeface="Arial"/>
              </a:rPr>
              <a:t> </a:t>
            </a:r>
            <a:r>
              <a:rPr b="1" lang="en-IN" sz="2900" spc="-21" strike="noStrike">
                <a:solidFill>
                  <a:srgbClr val="1f3366"/>
                </a:solidFill>
                <a:latin typeface="Arial"/>
              </a:rPr>
              <a:t>You!</a:t>
            </a:r>
            <a:endParaRPr b="0" lang="en-IN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object 2" descr=""/>
          <p:cNvPicPr/>
          <p:nvPr/>
        </p:nvPicPr>
        <p:blipFill>
          <a:blip r:embed="rId1"/>
          <a:stretch/>
        </p:blipFill>
        <p:spPr>
          <a:xfrm>
            <a:off x="0" y="1981080"/>
            <a:ext cx="9142920" cy="316116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413080" y="1065240"/>
            <a:ext cx="4429440" cy="8748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IN" sz="2000" spc="-1" strike="noStrike">
                <a:solidFill>
                  <a:srgbClr val="1f2e61"/>
                </a:solidFill>
                <a:latin typeface="Arial"/>
              </a:rPr>
              <a:t>CAPST</a:t>
            </a:r>
            <a:r>
              <a:rPr b="1" lang="en-IN" sz="2000" spc="168" strike="noStrike">
                <a:solidFill>
                  <a:srgbClr val="1f2e61"/>
                </a:solidFill>
                <a:latin typeface="Arial"/>
              </a:rPr>
              <a:t> </a:t>
            </a:r>
            <a:r>
              <a:rPr b="1" lang="en-IN" sz="2000" spc="-1" strike="noStrike">
                <a:solidFill>
                  <a:srgbClr val="1f2e61"/>
                </a:solidFill>
                <a:latin typeface="Arial"/>
              </a:rPr>
              <a:t>ONE</a:t>
            </a:r>
            <a:r>
              <a:rPr b="1" lang="en-IN" sz="2000" spc="38" strike="noStrike">
                <a:solidFill>
                  <a:srgbClr val="1f2e61"/>
                </a:solidFill>
                <a:latin typeface="Arial"/>
              </a:rPr>
              <a:t> </a:t>
            </a:r>
            <a:r>
              <a:rPr b="1" lang="en-IN" sz="2000" spc="-1" strike="noStrike">
                <a:solidFill>
                  <a:srgbClr val="1f2e61"/>
                </a:solidFill>
                <a:latin typeface="Arial"/>
              </a:rPr>
              <a:t>PROJECT</a:t>
            </a:r>
            <a:r>
              <a:rPr b="1" lang="en-IN" sz="2000" spc="180" strike="noStrike">
                <a:solidFill>
                  <a:srgbClr val="1f2e61"/>
                </a:solidFill>
                <a:latin typeface="Arial"/>
              </a:rPr>
              <a:t> </a:t>
            </a:r>
            <a:r>
              <a:rPr b="1" lang="en-IN" sz="2000" spc="-12" strike="noStrike">
                <a:solidFill>
                  <a:srgbClr val="1f2e61"/>
                </a:solidFill>
                <a:latin typeface="Arial"/>
              </a:rPr>
              <a:t>SHOWCASE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5" name="object 4"/>
          <p:cNvSpPr/>
          <p:nvPr/>
        </p:nvSpPr>
        <p:spPr>
          <a:xfrm>
            <a:off x="2070000" y="2687040"/>
            <a:ext cx="4865400" cy="7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3120" algn="ctr">
              <a:lnSpc>
                <a:spcPct val="100000"/>
              </a:lnSpc>
              <a:spcBef>
                <a:spcPts val="125"/>
              </a:spcBef>
              <a:buNone/>
            </a:pPr>
            <a:r>
              <a:rPr b="1" lang="en-IN" sz="1550" spc="-1" strike="noStrike">
                <a:solidFill>
                  <a:srgbClr val="ffffff"/>
                </a:solidFill>
                <a:latin typeface="Arial"/>
                <a:ea typeface="DejaVu Sans"/>
              </a:rPr>
              <a:t>Project</a:t>
            </a:r>
            <a:r>
              <a:rPr b="1" lang="en-IN" sz="1550" spc="38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IN" sz="1550" spc="-21" strike="noStrike">
                <a:solidFill>
                  <a:srgbClr val="ffffff"/>
                </a:solidFill>
                <a:latin typeface="Arial"/>
                <a:ea typeface="DejaVu Sans"/>
              </a:rPr>
              <a:t>Title</a:t>
            </a:r>
            <a:endParaRPr b="0" lang="en-IN" sz="1550" spc="-1" strike="noStrike">
              <a:latin typeface="Arial"/>
            </a:endParaRPr>
          </a:p>
          <a:p>
            <a:pPr marL="123120">
              <a:lnSpc>
                <a:spcPct val="100000"/>
              </a:lnSpc>
              <a:spcBef>
                <a:spcPts val="264"/>
              </a:spcBef>
              <a:buNone/>
            </a:pPr>
            <a:endParaRPr b="0" lang="en-IN" sz="155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1" lang="en-IN" sz="155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1" lang="en-IN" sz="155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550" spc="-1" strike="noStrike">
                <a:solidFill>
                  <a:srgbClr val="000000"/>
                </a:solidFill>
                <a:latin typeface="Arial"/>
                <a:ea typeface="DejaVu Sans"/>
              </a:rPr>
              <a:t>Reservation</a:t>
            </a:r>
            <a:r>
              <a:rPr b="1" lang="en-IN" sz="155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55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1" lang="en-IN" sz="155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550" spc="-1" strike="noStrike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b="1" lang="en-IN" sz="155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55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r>
              <a:rPr b="1" lang="en-IN" sz="155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55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1" lang="en-IN" sz="1550" spc="-12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IN" sz="1550" spc="-1" strike="noStrike">
              <a:latin typeface="Arial"/>
            </a:endParaRPr>
          </a:p>
        </p:txBody>
      </p:sp>
      <p:sp>
        <p:nvSpPr>
          <p:cNvPr id="136" name="object 5"/>
          <p:cNvSpPr/>
          <p:nvPr/>
        </p:nvSpPr>
        <p:spPr>
          <a:xfrm>
            <a:off x="1401840" y="3958200"/>
            <a:ext cx="587124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algn="ctr">
              <a:lnSpc>
                <a:spcPct val="100000"/>
              </a:lnSpc>
              <a:spcBef>
                <a:spcPts val="326"/>
              </a:spcBef>
              <a:buNone/>
            </a:pPr>
            <a:r>
              <a:rPr b="0" lang="en-IN" sz="1500" spc="-12" strike="noStrike">
                <a:solidFill>
                  <a:srgbClr val="ffffff"/>
                </a:solidFill>
                <a:latin typeface="Arial"/>
                <a:ea typeface="DejaVu Sans"/>
              </a:rPr>
              <a:t>Abstract</a:t>
            </a:r>
            <a:r>
              <a:rPr b="0" lang="en-IN" sz="1500" spc="-97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|</a:t>
            </a:r>
            <a:r>
              <a:rPr b="0" lang="en-IN" sz="1500" spc="-10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Problem</a:t>
            </a:r>
            <a:r>
              <a:rPr b="0" lang="en-IN" sz="15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2" strike="noStrike">
                <a:solidFill>
                  <a:srgbClr val="ffffff"/>
                </a:solidFill>
                <a:latin typeface="Arial"/>
                <a:ea typeface="DejaVu Sans"/>
              </a:rPr>
              <a:t>Statement</a:t>
            </a:r>
            <a:r>
              <a:rPr b="0" lang="en-IN" sz="1500" spc="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|</a:t>
            </a:r>
            <a:r>
              <a:rPr b="0" lang="en-IN" sz="1500" spc="-10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2" strike="noStrike">
                <a:solidFill>
                  <a:srgbClr val="ffffff"/>
                </a:solidFill>
                <a:latin typeface="Arial"/>
                <a:ea typeface="DejaVu Sans"/>
              </a:rPr>
              <a:t>Project</a:t>
            </a:r>
            <a:r>
              <a:rPr b="0" lang="en-IN" sz="1500" spc="-6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2" strike="noStrike">
                <a:solidFill>
                  <a:srgbClr val="ffffff"/>
                </a:solidFill>
                <a:latin typeface="Arial"/>
                <a:ea typeface="DejaVu Sans"/>
              </a:rPr>
              <a:t>Overview</a:t>
            </a:r>
            <a:r>
              <a:rPr b="0" lang="en-IN" sz="1500" spc="7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|</a:t>
            </a:r>
            <a:r>
              <a:rPr b="0" lang="en-IN" sz="1500" spc="-10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Proposed</a:t>
            </a:r>
            <a:r>
              <a:rPr b="0" lang="en-IN" sz="150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2" strike="noStrike">
                <a:solidFill>
                  <a:srgbClr val="ffffff"/>
                </a:solidFill>
                <a:latin typeface="Arial"/>
                <a:ea typeface="DejaVu Sans"/>
              </a:rPr>
              <a:t>Solution</a:t>
            </a:r>
            <a:r>
              <a:rPr b="0" lang="en-IN" sz="1500" spc="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52" strike="noStrike">
                <a:solidFill>
                  <a:srgbClr val="ffffff"/>
                </a:solidFill>
                <a:latin typeface="Arial"/>
                <a:ea typeface="DejaVu Sans"/>
              </a:rPr>
              <a:t>|</a:t>
            </a:r>
            <a:endParaRPr b="0" lang="en-IN" sz="1500" spc="-1" strike="noStrike">
              <a:latin typeface="Arial"/>
            </a:endParaRPr>
          </a:p>
          <a:p>
            <a:pPr marL="141480" algn="ctr">
              <a:lnSpc>
                <a:spcPct val="100000"/>
              </a:lnSpc>
              <a:spcBef>
                <a:spcPts val="224"/>
              </a:spcBef>
              <a:buNone/>
            </a:pPr>
            <a:r>
              <a:rPr b="0" lang="en-IN" sz="1500" spc="-12" strike="noStrike">
                <a:solidFill>
                  <a:srgbClr val="ffffff"/>
                </a:solidFill>
                <a:latin typeface="Arial"/>
                <a:ea typeface="DejaVu Sans"/>
              </a:rPr>
              <a:t>Technology</a:t>
            </a:r>
            <a:r>
              <a:rPr b="0" lang="en-IN" sz="1500" spc="4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Used</a:t>
            </a:r>
            <a:r>
              <a:rPr b="0" lang="en-IN" sz="1500" spc="-7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|</a:t>
            </a:r>
            <a:r>
              <a:rPr b="0" lang="en-IN" sz="1500" spc="-10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21" strike="noStrike">
                <a:solidFill>
                  <a:srgbClr val="ffffff"/>
                </a:solidFill>
                <a:latin typeface="Arial"/>
                <a:ea typeface="DejaVu Sans"/>
              </a:rPr>
              <a:t>Modelling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 &amp;</a:t>
            </a:r>
            <a:r>
              <a:rPr b="0" lang="en-IN" sz="1500" spc="-10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Results |</a:t>
            </a:r>
            <a:r>
              <a:rPr b="0" lang="en-IN" sz="1500" spc="-10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500" spc="-12" strike="noStrike">
                <a:solidFill>
                  <a:srgbClr val="ffffff"/>
                </a:solidFill>
                <a:latin typeface="Arial"/>
                <a:ea typeface="DejaVu Sans"/>
              </a:rPr>
              <a:t>Conclusion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object 2"/>
          <p:cNvGrpSpPr/>
          <p:nvPr/>
        </p:nvGrpSpPr>
        <p:grpSpPr>
          <a:xfrm>
            <a:off x="14400" y="1023840"/>
            <a:ext cx="9128880" cy="3661200"/>
            <a:chOff x="14400" y="1023840"/>
            <a:chExt cx="9128880" cy="3661200"/>
          </a:xfrm>
        </p:grpSpPr>
        <p:sp>
          <p:nvSpPr>
            <p:cNvPr id="138" name="object 3"/>
            <p:cNvSpPr/>
            <p:nvPr/>
          </p:nvSpPr>
          <p:spPr>
            <a:xfrm>
              <a:off x="461880" y="1023840"/>
              <a:ext cx="8000640" cy="3656520"/>
            </a:xfrm>
            <a:custGeom>
              <a:avLst/>
              <a:gdLst/>
              <a:ahLst/>
              <a:rect l="l" t="t" r="r" b="b"/>
              <a:pathLst>
                <a:path w="8001634" h="3657600">
                  <a:moveTo>
                    <a:pt x="7995983" y="0"/>
                  </a:moveTo>
                  <a:lnTo>
                    <a:pt x="7995983" y="3657536"/>
                  </a:lnTo>
                </a:path>
                <a:path w="8001634" h="3657600">
                  <a:moveTo>
                    <a:pt x="0" y="4445"/>
                  </a:moveTo>
                  <a:lnTo>
                    <a:pt x="8001063" y="4445"/>
                  </a:lnTo>
                </a:path>
                <a:path w="8001634" h="3657600">
                  <a:moveTo>
                    <a:pt x="4445" y="0"/>
                  </a:moveTo>
                  <a:lnTo>
                    <a:pt x="4445" y="3657536"/>
                  </a:lnTo>
                </a:path>
                <a:path w="8001634" h="3657600">
                  <a:moveTo>
                    <a:pt x="0" y="3652456"/>
                  </a:moveTo>
                  <a:lnTo>
                    <a:pt x="8001063" y="3652456"/>
                  </a:lnTo>
                </a:path>
              </a:pathLst>
            </a:custGeom>
            <a:noFill/>
            <a:ln w="9525">
              <a:solidFill>
                <a:srgbClr val="ffab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object 4"/>
            <p:cNvSpPr/>
            <p:nvPr/>
          </p:nvSpPr>
          <p:spPr>
            <a:xfrm>
              <a:off x="14400" y="4676760"/>
              <a:ext cx="9128880" cy="8280"/>
            </a:xfrm>
            <a:custGeom>
              <a:avLst/>
              <a:gdLst/>
              <a:ahLst/>
              <a:rect l="l" t="t" r="r" b="b"/>
              <a:pathLst>
                <a:path w="9130030" h="9525">
                  <a:moveTo>
                    <a:pt x="0" y="9525"/>
                  </a:moveTo>
                  <a:lnTo>
                    <a:pt x="9129712" y="9525"/>
                  </a:lnTo>
                  <a:lnTo>
                    <a:pt x="9129712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cbc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0" name="object 5" descr=""/>
          <p:cNvPicPr/>
          <p:nvPr/>
        </p:nvPicPr>
        <p:blipFill>
          <a:blip r:embed="rId1"/>
          <a:stretch/>
        </p:blipFill>
        <p:spPr>
          <a:xfrm>
            <a:off x="0" y="5086440"/>
            <a:ext cx="9142920" cy="5616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62720" y="109080"/>
            <a:ext cx="3332520" cy="87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Next</a:t>
            </a:r>
            <a:r>
              <a:rPr b="0" lang="en-IN" sz="18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Gen</a:t>
            </a:r>
            <a:r>
              <a:rPr b="0" lang="en-IN" sz="18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Employability</a:t>
            </a:r>
            <a:r>
              <a:rPr b="0" lang="en-IN" sz="1800" spc="-12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Arial"/>
              </a:rPr>
              <a:t>Program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2" name="object 8"/>
          <p:cNvSpPr/>
          <p:nvPr/>
        </p:nvSpPr>
        <p:spPr>
          <a:xfrm>
            <a:off x="213120" y="4841640"/>
            <a:ext cx="44712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marL="12600">
              <a:lnSpc>
                <a:spcPct val="100000"/>
              </a:lnSpc>
              <a:spcBef>
                <a:spcPts val="14"/>
              </a:spcBef>
              <a:buNone/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r>
              <a:rPr b="0" lang="en-IN" sz="900" spc="-52" strike="noStrike">
                <a:solidFill>
                  <a:srgbClr val="000000"/>
                </a:solidFill>
                <a:latin typeface="Arial"/>
                <a:ea typeface="DejaVu Sans"/>
              </a:rPr>
              <a:t> :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43" name="object 7"/>
          <p:cNvSpPr/>
          <p:nvPr/>
        </p:nvSpPr>
        <p:spPr>
          <a:xfrm>
            <a:off x="213120" y="664920"/>
            <a:ext cx="8123760" cy="38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1" lang="en-IN" sz="1550" spc="-12" strike="noStrike">
                <a:solidFill>
                  <a:srgbClr val="1f2e60"/>
                </a:solidFill>
                <a:latin typeface="Arial"/>
                <a:ea typeface="DejaVu Sans"/>
              </a:rPr>
              <a:t>Abstract</a:t>
            </a:r>
            <a:endParaRPr b="0" lang="en-IN" sz="15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70"/>
              </a:spcBef>
              <a:buNone/>
            </a:pPr>
            <a:endParaRPr b="0" lang="en-IN" sz="1550" spc="-1" strike="noStrike">
              <a:latin typeface="Arial"/>
            </a:endParaRPr>
          </a:p>
          <a:p>
            <a:pPr marL="527040" indent="-285840" algn="just">
              <a:lnSpc>
                <a:spcPts val="1650"/>
              </a:lnSpc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Purpose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:The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projectaims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develop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web-based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platform</a:t>
            </a:r>
            <a:r>
              <a:rPr b="0" lang="en-IN" sz="1400" spc="16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allows</a:t>
            </a:r>
            <a:r>
              <a:rPr b="0" lang="en-IN" sz="14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b="0" lang="en-IN" sz="1400" spc="1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1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easily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IN" sz="14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for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available</a:t>
            </a:r>
            <a:r>
              <a:rPr b="0" lang="en-IN" sz="1400" spc="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1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routes,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select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seats,</a:t>
            </a:r>
            <a:r>
              <a:rPr b="0" lang="en-IN" sz="14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make</a:t>
            </a:r>
            <a:r>
              <a:rPr b="0" lang="en-IN" sz="1400" spc="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reservations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online,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providing</a:t>
            </a:r>
            <a:r>
              <a:rPr b="0" lang="en-IN" sz="1400" spc="2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convenient</a:t>
            </a:r>
            <a:r>
              <a:rPr b="0" lang="en-IN" sz="14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efficientway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plan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travel.</a:t>
            </a:r>
            <a:endParaRPr b="0" lang="en-IN" sz="1400" spc="-1" strike="noStrike">
              <a:latin typeface="Arial"/>
            </a:endParaRPr>
          </a:p>
          <a:p>
            <a:pPr marL="527040" indent="-285840">
              <a:lnSpc>
                <a:spcPct val="100000"/>
              </a:lnSpc>
              <a:spcBef>
                <a:spcPts val="431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527040" indent="-285840">
              <a:lnSpc>
                <a:spcPts val="1650"/>
              </a:lnSpc>
              <a:buNone/>
              <a:tabLst>
                <a:tab algn="l" pos="0"/>
              </a:tabLst>
            </a:pP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IN" sz="14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will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include</a:t>
            </a:r>
            <a:r>
              <a:rPr b="0" lang="en-IN" sz="14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r>
              <a:rPr b="0" lang="en-IN" sz="1400" spc="1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such</a:t>
            </a:r>
            <a:r>
              <a:rPr b="0" lang="en-IN" sz="14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as user</a:t>
            </a:r>
            <a:r>
              <a:rPr b="0" lang="en-IN" sz="14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authentication,</a:t>
            </a:r>
            <a:r>
              <a:rPr b="0" lang="en-IN" sz="14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management (including</a:t>
            </a:r>
            <a:r>
              <a:rPr b="0" lang="en-IN" sz="14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routes,</a:t>
            </a:r>
            <a:r>
              <a:rPr b="0" lang="en-IN" sz="14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schedules,</a:t>
            </a:r>
            <a:r>
              <a:rPr b="0" lang="en-IN" sz="140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availability),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reservation</a:t>
            </a:r>
            <a:r>
              <a:rPr b="0" lang="en-IN" sz="14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IN" sz="14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seat</a:t>
            </a:r>
            <a:r>
              <a:rPr b="0" lang="en-IN" sz="14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selectionand</a:t>
            </a:r>
            <a:r>
              <a:rPr b="0" lang="en-IN" sz="14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also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cancelling</a:t>
            </a:r>
            <a:r>
              <a:rPr b="0" lang="en-IN" sz="14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booked</a:t>
            </a:r>
            <a:r>
              <a:rPr b="0" lang="en-IN" sz="140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buses.</a:t>
            </a:r>
            <a:endParaRPr b="0" lang="en-IN" sz="1400" spc="-1" strike="noStrike">
              <a:latin typeface="Arial"/>
            </a:endParaRPr>
          </a:p>
          <a:p>
            <a:pPr marL="527040" indent="-285840">
              <a:lnSpc>
                <a:spcPct val="100000"/>
              </a:lnSpc>
              <a:spcBef>
                <a:spcPts val="264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527040" indent="-285840">
              <a:lnSpc>
                <a:spcPct val="96000"/>
              </a:lnSpc>
              <a:buNone/>
              <a:tabLst>
                <a:tab algn="l" pos="0"/>
              </a:tabLst>
            </a:pPr>
            <a:r>
              <a:rPr b="1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Technology</a:t>
            </a:r>
            <a:r>
              <a:rPr b="1" lang="en-IN" sz="14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IN" sz="14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Built</a:t>
            </a:r>
            <a:r>
              <a:rPr b="0" lang="en-IN" sz="140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b="0" lang="en-IN" sz="14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r>
              <a:rPr b="0" lang="en-IN" sz="14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web</a:t>
            </a:r>
            <a:r>
              <a:rPr b="0" lang="en-IN" sz="14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framework,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project</a:t>
            </a:r>
            <a:r>
              <a:rPr b="0" lang="en-IN" sz="140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utilizes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Django’s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built-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authentication</a:t>
            </a:r>
            <a:r>
              <a:rPr b="0" lang="en-IN" sz="1400" spc="2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IN" sz="1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management,</a:t>
            </a:r>
            <a:r>
              <a:rPr b="0" lang="en-IN" sz="1400" spc="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integration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third-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party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payment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gateways</a:t>
            </a:r>
            <a:r>
              <a:rPr b="0" lang="en-IN" sz="1400" spc="26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transactions.</a:t>
            </a:r>
            <a:endParaRPr b="0" lang="en-IN" sz="1400" spc="-1" strike="noStrike">
              <a:latin typeface="Arial"/>
            </a:endParaRPr>
          </a:p>
          <a:p>
            <a:pPr marL="527040" indent="-2858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527040" indent="-285840">
              <a:lnSpc>
                <a:spcPts val="1650"/>
              </a:lnSpc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Objective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creating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intuitive</a:t>
            </a:r>
            <a:r>
              <a:rPr b="0" lang="en-IN" sz="1400" spc="2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user-friendly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interface,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project</a:t>
            </a:r>
            <a:r>
              <a:rPr b="0" lang="en-IN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aims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streamline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reservation</a:t>
            </a:r>
            <a:r>
              <a:rPr b="0" lang="en-IN" sz="1400" spc="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process,enhancing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overall</a:t>
            </a:r>
            <a:r>
              <a:rPr b="0" lang="en-IN" sz="1400" spc="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experience</a:t>
            </a:r>
            <a:r>
              <a:rPr b="0" lang="en-IN" sz="1400" spc="1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both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passengers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bus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operators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while</a:t>
            </a:r>
            <a:r>
              <a:rPr b="0" lang="en-IN" sz="1400" spc="1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providing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robust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scalable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solution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managing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reservations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online.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2"/>
          <p:cNvSpPr/>
          <p:nvPr/>
        </p:nvSpPr>
        <p:spPr>
          <a:xfrm>
            <a:off x="566640" y="1042920"/>
            <a:ext cx="7590960" cy="3332520"/>
          </a:xfrm>
          <a:custGeom>
            <a:avLst/>
            <a:gdLst/>
            <a:ahLst/>
            <a:rect l="l" t="t" r="r" b="b"/>
            <a:pathLst>
              <a:path w="7592059" h="3333750">
                <a:moveTo>
                  <a:pt x="7586408" y="0"/>
                </a:moveTo>
                <a:lnTo>
                  <a:pt x="7586408" y="3333686"/>
                </a:lnTo>
              </a:path>
              <a:path w="7592059" h="3333750">
                <a:moveTo>
                  <a:pt x="0" y="4445"/>
                </a:moveTo>
                <a:lnTo>
                  <a:pt x="7591488" y="4445"/>
                </a:lnTo>
              </a:path>
              <a:path w="7592059" h="3333750">
                <a:moveTo>
                  <a:pt x="4445" y="0"/>
                </a:moveTo>
                <a:lnTo>
                  <a:pt x="4445" y="3333686"/>
                </a:lnTo>
              </a:path>
              <a:path w="7592059" h="3333750">
                <a:moveTo>
                  <a:pt x="0" y="3328606"/>
                </a:moveTo>
                <a:lnTo>
                  <a:pt x="7591488" y="3328606"/>
                </a:lnTo>
              </a:path>
            </a:pathLst>
          </a:cu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object 3"/>
          <p:cNvSpPr/>
          <p:nvPr/>
        </p:nvSpPr>
        <p:spPr>
          <a:xfrm>
            <a:off x="14400" y="4676760"/>
            <a:ext cx="9128880" cy="8280"/>
          </a:xfrm>
          <a:custGeom>
            <a:avLst/>
            <a:gdLst/>
            <a:ah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object 4" descr=""/>
          <p:cNvPicPr/>
          <p:nvPr/>
        </p:nvPicPr>
        <p:blipFill>
          <a:blip r:embed="rId1"/>
          <a:stretch/>
        </p:blipFill>
        <p:spPr>
          <a:xfrm>
            <a:off x="0" y="5086440"/>
            <a:ext cx="9142920" cy="56160"/>
          </a:xfrm>
          <a:prstGeom prst="rect">
            <a:avLst/>
          </a:prstGeom>
          <a:ln w="0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62720" y="109080"/>
            <a:ext cx="3332520" cy="87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Next</a:t>
            </a:r>
            <a:r>
              <a:rPr b="0" lang="en-IN" sz="18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Gen</a:t>
            </a:r>
            <a:r>
              <a:rPr b="0" lang="en-IN" sz="18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Employability</a:t>
            </a:r>
            <a:r>
              <a:rPr b="0" lang="en-IN" sz="1800" spc="-12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Arial"/>
              </a:rPr>
              <a:t>Program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8" name="object 7"/>
          <p:cNvSpPr/>
          <p:nvPr/>
        </p:nvSpPr>
        <p:spPr>
          <a:xfrm>
            <a:off x="213120" y="4841640"/>
            <a:ext cx="44712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marL="12600">
              <a:lnSpc>
                <a:spcPct val="100000"/>
              </a:lnSpc>
              <a:spcBef>
                <a:spcPts val="14"/>
              </a:spcBef>
              <a:buNone/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r>
              <a:rPr b="0" lang="en-IN" sz="900" spc="-52" strike="noStrike">
                <a:solidFill>
                  <a:srgbClr val="000000"/>
                </a:solidFill>
                <a:latin typeface="Arial"/>
                <a:ea typeface="DejaVu Sans"/>
              </a:rPr>
              <a:t> :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49" name="object 6"/>
          <p:cNvSpPr/>
          <p:nvPr/>
        </p:nvSpPr>
        <p:spPr>
          <a:xfrm>
            <a:off x="213120" y="689400"/>
            <a:ext cx="7663320" cy="365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1" lang="en-IN" sz="1550" spc="-1" strike="noStrike">
                <a:solidFill>
                  <a:srgbClr val="1f2e60"/>
                </a:solidFill>
                <a:latin typeface="Arial"/>
                <a:ea typeface="DejaVu Sans"/>
              </a:rPr>
              <a:t>Problem</a:t>
            </a:r>
            <a:r>
              <a:rPr b="1" lang="en-IN" sz="1550" spc="63" strike="noStrike">
                <a:solidFill>
                  <a:srgbClr val="1f2e60"/>
                </a:solidFill>
                <a:latin typeface="Arial"/>
                <a:ea typeface="DejaVu Sans"/>
              </a:rPr>
              <a:t> </a:t>
            </a:r>
            <a:r>
              <a:rPr b="1" lang="en-IN" sz="1550" spc="-12" strike="noStrike">
                <a:solidFill>
                  <a:srgbClr val="1f2e60"/>
                </a:solidFill>
                <a:latin typeface="Arial"/>
                <a:ea typeface="DejaVu Sans"/>
              </a:rPr>
              <a:t>Statement</a:t>
            </a:r>
            <a:endParaRPr b="0" lang="en-IN" sz="1550" spc="-1" strike="noStrike">
              <a:latin typeface="Arial"/>
            </a:endParaRPr>
          </a:p>
          <a:p>
            <a:pPr marL="727560" indent="-295920">
              <a:lnSpc>
                <a:spcPct val="98000"/>
              </a:lnSpc>
              <a:spcBef>
                <a:spcPts val="1324"/>
              </a:spcBef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Inefficient</a:t>
            </a:r>
            <a:r>
              <a:rPr b="1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r>
              <a:rPr b="1" lang="en-IN" sz="14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Process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IN" sz="1400" spc="-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Currently,</a:t>
            </a:r>
            <a:r>
              <a:rPr b="0" lang="en-IN" sz="1400" spc="34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there</a:t>
            </a:r>
            <a:r>
              <a:rPr b="0" lang="en-IN" sz="1400" spc="16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IN" sz="14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lack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efficient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user-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friendly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platforms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r>
              <a:rPr b="0" lang="en-IN" sz="1400" spc="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tickets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online.</a:t>
            </a:r>
            <a:r>
              <a:rPr b="0" lang="en-IN" sz="1400" spc="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Existing</a:t>
            </a:r>
            <a:r>
              <a:rPr b="0" lang="en-IN" sz="14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may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sufferfrom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complicated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interfaces,limited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availability</a:t>
            </a:r>
            <a:r>
              <a:rPr b="0" lang="en-IN" sz="1400" spc="23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information,</a:t>
            </a:r>
            <a:r>
              <a:rPr b="0" lang="en-IN" sz="1400" spc="1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lack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integration</a:t>
            </a:r>
            <a:r>
              <a:rPr b="0" lang="en-IN" sz="14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with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payment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gateways,</a:t>
            </a:r>
            <a:r>
              <a:rPr b="0" lang="en-IN" sz="14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leading</a:t>
            </a:r>
            <a:r>
              <a:rPr b="0" lang="en-IN" sz="1400" spc="16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frustration</a:t>
            </a:r>
            <a:r>
              <a:rPr b="0" lang="en-IN" sz="14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inconvenience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users.</a:t>
            </a:r>
            <a:endParaRPr b="0" lang="en-IN" sz="1400" spc="-1" strike="noStrike">
              <a:latin typeface="Arial"/>
            </a:endParaRPr>
          </a:p>
          <a:p>
            <a:pPr marL="727560" indent="-295920">
              <a:lnSpc>
                <a:spcPct val="100000"/>
              </a:lnSpc>
              <a:spcBef>
                <a:spcPts val="230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727560" indent="-2959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ManualManagementfor</a:t>
            </a:r>
            <a:r>
              <a:rPr b="1" lang="en-IN" sz="14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1" lang="en-IN" sz="1400" spc="-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Operators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:Bus</a:t>
            </a:r>
            <a:r>
              <a:rPr b="0" lang="en-IN" sz="1400" spc="-1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operators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oftenrely</a:t>
            </a:r>
            <a:r>
              <a:rPr b="0" lang="en-IN" sz="14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IN" sz="14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manual</a:t>
            </a:r>
            <a:r>
              <a:rPr b="0" lang="en-IN" sz="1400" spc="16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processes</a:t>
            </a:r>
            <a:r>
              <a:rPr b="0" lang="en-IN" sz="1400" spc="49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managing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routes,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schedules,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reservations,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leading</a:t>
            </a:r>
            <a:r>
              <a:rPr b="0" lang="en-IN" sz="1400" spc="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inefficiencies,</a:t>
            </a:r>
            <a:r>
              <a:rPr b="0" lang="en-IN" sz="1400" spc="-18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errors,</a:t>
            </a:r>
            <a:r>
              <a:rPr b="0" lang="en-IN" sz="1400" spc="49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difficulties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4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maintaining</a:t>
            </a:r>
            <a:r>
              <a:rPr b="0" lang="en-IN" sz="1400" spc="34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up-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to-date</a:t>
            </a:r>
            <a:r>
              <a:rPr b="0" lang="en-IN" sz="1400" spc="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information.</a:t>
            </a:r>
            <a:r>
              <a:rPr b="0" lang="en-IN" sz="1400" spc="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There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need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centralized,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automated</a:t>
            </a:r>
            <a:r>
              <a:rPr b="0" lang="en-IN" sz="1400" spc="2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IN" sz="14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enables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operators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efficiently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manage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improve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overall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operations.</a:t>
            </a:r>
            <a:endParaRPr b="0" lang="en-IN" sz="1400" spc="-1" strike="noStrike">
              <a:latin typeface="Arial"/>
            </a:endParaRPr>
          </a:p>
          <a:p>
            <a:pPr marL="727560" indent="-295920">
              <a:lnSpc>
                <a:spcPct val="100000"/>
              </a:lnSpc>
              <a:spcBef>
                <a:spcPts val="230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727560" indent="-295920">
              <a:lnSpc>
                <a:spcPct val="103000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1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Lack</a:t>
            </a:r>
            <a:r>
              <a:rPr b="1" lang="en-IN" sz="13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1" lang="en-IN" sz="13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Real-Time</a:t>
            </a:r>
            <a:r>
              <a:rPr b="1" lang="en-IN" sz="135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Updates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IN" sz="135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b="0" lang="en-IN" sz="135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may</a:t>
            </a:r>
            <a:r>
              <a:rPr b="0" lang="en-IN" sz="135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face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challenges</a:t>
            </a:r>
            <a:r>
              <a:rPr b="0" lang="en-IN" sz="13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35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obtaining</a:t>
            </a:r>
            <a:r>
              <a:rPr b="0" lang="en-IN" sz="13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real-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time</a:t>
            </a:r>
            <a:r>
              <a:rPr b="0" lang="en-IN" sz="13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updates</a:t>
            </a:r>
            <a:r>
              <a:rPr b="0" lang="en-IN" sz="135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on </a:t>
            </a:r>
            <a:r>
              <a:rPr b="0" lang="en-IN" sz="1350" spc="-26" strike="noStrike">
                <a:solidFill>
                  <a:srgbClr val="000000"/>
                </a:solidFill>
                <a:latin typeface="Arial"/>
                <a:ea typeface="DejaVu Sans"/>
              </a:rPr>
              <a:t>bus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availability,</a:t>
            </a:r>
            <a:r>
              <a:rPr b="0" lang="en-IN" sz="13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schedules,</a:t>
            </a:r>
            <a:r>
              <a:rPr b="0" lang="en-IN" sz="135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reservations,</a:t>
            </a:r>
            <a:r>
              <a:rPr b="0" lang="en-IN" sz="135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resulting in</a:t>
            </a:r>
            <a:r>
              <a:rPr b="0" lang="en-IN" sz="135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uncertainty</a:t>
            </a:r>
            <a:r>
              <a:rPr b="0" lang="en-IN" sz="135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35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inconvenience</a:t>
            </a:r>
            <a:r>
              <a:rPr b="0" lang="en-IN" sz="135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21" strike="noStrike">
                <a:solidFill>
                  <a:srgbClr val="000000"/>
                </a:solidFill>
                <a:latin typeface="Arial"/>
                <a:ea typeface="DejaVu Sans"/>
              </a:rPr>
              <a:t>when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planning</a:t>
            </a:r>
            <a:r>
              <a:rPr b="0" lang="en-IN" sz="13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IN" sz="135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travel.</a:t>
            </a:r>
            <a:r>
              <a:rPr b="0" lang="en-IN" sz="135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35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solution</a:t>
            </a:r>
            <a:r>
              <a:rPr b="0" lang="en-IN" sz="135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IN" sz="135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IN" sz="135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35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provide</a:t>
            </a:r>
            <a:r>
              <a:rPr b="0" lang="en-IN" sz="135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accurate</a:t>
            </a:r>
            <a:r>
              <a:rPr b="0" lang="en-IN" sz="135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35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timely</a:t>
            </a:r>
            <a:r>
              <a:rPr b="0" lang="en-IN" sz="135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r>
              <a:rPr b="0" lang="en-IN" sz="135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26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users,enhancing</a:t>
            </a:r>
            <a:r>
              <a:rPr b="0" lang="en-IN" sz="135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IN" sz="135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experience and</a:t>
            </a:r>
            <a:r>
              <a:rPr b="0" lang="en-IN" sz="135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facilitating</a:t>
            </a:r>
            <a:r>
              <a:rPr b="0" lang="en-IN" sz="135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smoothertravel</a:t>
            </a:r>
            <a:r>
              <a:rPr b="0" lang="en-IN" sz="135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planning.</a:t>
            </a:r>
            <a:endParaRPr b="0" lang="en-IN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bject 3"/>
          <p:cNvSpPr/>
          <p:nvPr/>
        </p:nvSpPr>
        <p:spPr>
          <a:xfrm>
            <a:off x="14400" y="4676760"/>
            <a:ext cx="9128880" cy="8280"/>
          </a:xfrm>
          <a:custGeom>
            <a:avLst/>
            <a:gdLst/>
            <a:ah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object 4" descr=""/>
          <p:cNvPicPr/>
          <p:nvPr/>
        </p:nvPicPr>
        <p:blipFill>
          <a:blip r:embed="rId1"/>
          <a:stretch/>
        </p:blipFill>
        <p:spPr>
          <a:xfrm>
            <a:off x="0" y="5095800"/>
            <a:ext cx="9142920" cy="46440"/>
          </a:xfrm>
          <a:prstGeom prst="rect">
            <a:avLst/>
          </a:prstGeom>
          <a:ln w="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62720" y="109080"/>
            <a:ext cx="3332520" cy="87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Next</a:t>
            </a:r>
            <a:r>
              <a:rPr b="0" lang="en-IN" sz="18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Gen</a:t>
            </a:r>
            <a:r>
              <a:rPr b="0" lang="en-IN" sz="18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Employability</a:t>
            </a:r>
            <a:r>
              <a:rPr b="0" lang="en-IN" sz="1800" spc="-12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Arial"/>
              </a:rPr>
              <a:t>Program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object 7"/>
          <p:cNvSpPr/>
          <p:nvPr/>
        </p:nvSpPr>
        <p:spPr>
          <a:xfrm>
            <a:off x="213120" y="4841640"/>
            <a:ext cx="44712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marL="12600">
              <a:lnSpc>
                <a:spcPct val="100000"/>
              </a:lnSpc>
              <a:spcBef>
                <a:spcPts val="14"/>
              </a:spcBef>
              <a:buNone/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r>
              <a:rPr b="0" lang="en-IN" sz="900" spc="-52" strike="noStrike">
                <a:solidFill>
                  <a:srgbClr val="000000"/>
                </a:solidFill>
                <a:latin typeface="Arial"/>
                <a:ea typeface="DejaVu Sans"/>
              </a:rPr>
              <a:t> :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54" name="object 6"/>
          <p:cNvSpPr/>
          <p:nvPr/>
        </p:nvSpPr>
        <p:spPr>
          <a:xfrm>
            <a:off x="213120" y="669600"/>
            <a:ext cx="5539320" cy="366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1" lang="en-IN" sz="1550" spc="-1" strike="noStrike">
                <a:solidFill>
                  <a:srgbClr val="1f2e60"/>
                </a:solidFill>
                <a:latin typeface="Arial"/>
                <a:ea typeface="DejaVu Sans"/>
              </a:rPr>
              <a:t>Project</a:t>
            </a:r>
            <a:r>
              <a:rPr b="1" lang="en-IN" sz="1550" spc="111" strike="noStrike">
                <a:solidFill>
                  <a:srgbClr val="1f2e60"/>
                </a:solidFill>
                <a:latin typeface="Arial"/>
                <a:ea typeface="DejaVu Sans"/>
              </a:rPr>
              <a:t> </a:t>
            </a:r>
            <a:r>
              <a:rPr b="1" lang="en-IN" sz="1550" spc="-12" strike="noStrike">
                <a:solidFill>
                  <a:srgbClr val="1f2e60"/>
                </a:solidFill>
                <a:latin typeface="Arial"/>
                <a:ea typeface="DejaVu Sans"/>
              </a:rPr>
              <a:t>Overview</a:t>
            </a:r>
            <a:endParaRPr b="0" lang="en-IN" sz="1550" spc="-1" strike="noStrike">
              <a:latin typeface="Arial"/>
            </a:endParaRPr>
          </a:p>
          <a:p>
            <a:pPr marL="727560" indent="-286560">
              <a:lnSpc>
                <a:spcPct val="105000"/>
              </a:lnSpc>
              <a:spcBef>
                <a:spcPts val="964"/>
              </a:spcBef>
              <a:buNone/>
              <a:tabLst>
                <a:tab algn="l" pos="0"/>
              </a:tabLst>
            </a:pPr>
            <a:r>
              <a:rPr b="1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r>
              <a:rPr b="1" lang="en-IN" sz="135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Buses</a:t>
            </a:r>
            <a:r>
              <a:rPr b="1" lang="en-IN" sz="13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IN" sz="13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ade</a:t>
            </a:r>
            <a:r>
              <a:rPr b="1" lang="en-IN" sz="13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Easy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IN" sz="13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We're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creating</a:t>
            </a:r>
            <a:r>
              <a:rPr b="0" lang="en-IN" sz="13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3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website</a:t>
            </a:r>
            <a:r>
              <a:rPr b="0" lang="en-IN" sz="13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where</a:t>
            </a:r>
            <a:r>
              <a:rPr b="0" lang="en-IN" sz="13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26" strike="noStrike">
                <a:solidFill>
                  <a:srgbClr val="000000"/>
                </a:solidFill>
                <a:latin typeface="Arial"/>
                <a:ea typeface="DejaVu Sans"/>
              </a:rPr>
              <a:t>you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can</a:t>
            </a:r>
            <a:r>
              <a:rPr b="0" lang="en-IN" sz="135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easily</a:t>
            </a:r>
            <a:r>
              <a:rPr b="0" lang="en-IN" sz="135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find</a:t>
            </a:r>
            <a:r>
              <a:rPr b="0" lang="en-IN" sz="13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35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book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3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tickets</a:t>
            </a:r>
            <a:r>
              <a:rPr b="0" lang="en-IN" sz="135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online.</a:t>
            </a:r>
            <a:r>
              <a:rPr b="0" lang="en-IN" sz="135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more</a:t>
            </a:r>
            <a:r>
              <a:rPr b="0" lang="en-IN" sz="135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standing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in long</a:t>
            </a:r>
            <a:r>
              <a:rPr b="0" lang="en-IN" sz="135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lines or</a:t>
            </a:r>
            <a:r>
              <a:rPr b="0" lang="en-IN" sz="135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struggling with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 confusingwebsites.</a:t>
            </a:r>
            <a:r>
              <a:rPr b="0" lang="en-IN" sz="135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Justa fewclicks,and</a:t>
            </a:r>
            <a:r>
              <a:rPr b="0" lang="en-IN" sz="135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you're</a:t>
            </a:r>
            <a:r>
              <a:rPr b="0" lang="en-IN" sz="13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all</a:t>
            </a:r>
            <a:r>
              <a:rPr b="0" lang="en-IN" sz="135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Arial"/>
                <a:ea typeface="DejaVu Sans"/>
              </a:rPr>
              <a:t>setforyour</a:t>
            </a:r>
            <a:r>
              <a:rPr b="0" lang="en-IN" sz="135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Arial"/>
                <a:ea typeface="DejaVu Sans"/>
              </a:rPr>
              <a:t>journey!</a:t>
            </a:r>
            <a:endParaRPr b="0" lang="en-IN" sz="1350" spc="-1" strike="noStrike">
              <a:latin typeface="Arial"/>
            </a:endParaRPr>
          </a:p>
          <a:p>
            <a:pPr marL="727560" indent="-286560">
              <a:lnSpc>
                <a:spcPct val="100000"/>
              </a:lnSpc>
              <a:spcBef>
                <a:spcPts val="485"/>
              </a:spcBef>
              <a:buNone/>
              <a:tabLst>
                <a:tab algn="l" pos="0"/>
              </a:tabLst>
            </a:pPr>
            <a:endParaRPr b="0" lang="en-IN" sz="1350" spc="-1" strike="noStrike">
              <a:latin typeface="Arial"/>
            </a:endParaRPr>
          </a:p>
          <a:p>
            <a:pPr marL="727560" indent="-286560">
              <a:lnSpc>
                <a:spcPct val="98000"/>
              </a:lnSpc>
              <a:buNone/>
              <a:tabLst>
                <a:tab algn="l" pos="0"/>
              </a:tabLst>
            </a:pP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Hassle-Free</a:t>
            </a:r>
            <a:r>
              <a:rPr b="1" lang="en-IN" sz="14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TravelPlanning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:Our</a:t>
            </a:r>
            <a:r>
              <a:rPr b="0" lang="en-IN" sz="14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platform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will</a:t>
            </a:r>
            <a:r>
              <a:rPr b="0" lang="en-IN" sz="1400" spc="16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let</a:t>
            </a:r>
            <a:r>
              <a:rPr b="0" lang="en-IN" sz="14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check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routes,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pick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your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seats, and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pay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securely</a:t>
            </a:r>
            <a:r>
              <a:rPr b="0" lang="en-IN" sz="1400" spc="1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online.</a:t>
            </a:r>
            <a:r>
              <a:rPr b="0" lang="en-IN" sz="14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Say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goodbye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last-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minute</a:t>
            </a:r>
            <a:r>
              <a:rPr b="0" lang="en-IN" sz="1400" spc="27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worries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about</a:t>
            </a:r>
            <a:r>
              <a:rPr b="0" lang="en-IN" sz="1400" spc="1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finding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seat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missing</a:t>
            </a:r>
            <a:r>
              <a:rPr b="0" lang="en-IN" sz="14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out on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your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preferred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we've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got you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covered!</a:t>
            </a:r>
            <a:endParaRPr b="0" lang="en-IN" sz="1400" spc="-1" strike="noStrike">
              <a:latin typeface="Arial"/>
            </a:endParaRPr>
          </a:p>
          <a:p>
            <a:pPr marL="727560" indent="-286560">
              <a:lnSpc>
                <a:spcPct val="100000"/>
              </a:lnSpc>
              <a:spcBef>
                <a:spcPts val="315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41360" indent="-286560" algn="just">
              <a:lnSpc>
                <a:spcPts val="1664"/>
              </a:lnSpc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Convenientfor</a:t>
            </a:r>
            <a:r>
              <a:rPr b="1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1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OperatorsToo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operators</a:t>
            </a:r>
            <a:r>
              <a:rPr b="0" lang="en-IN" sz="1400" spc="27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will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have</a:t>
            </a:r>
            <a:endParaRPr b="0" lang="en-IN" sz="1400" spc="-1" strike="noStrike">
              <a:latin typeface="Arial"/>
            </a:endParaRPr>
          </a:p>
          <a:p>
            <a:pPr marL="727560" indent="-286560" algn="just">
              <a:lnSpc>
                <a:spcPts val="1729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easy</a:t>
            </a:r>
            <a:r>
              <a:rPr b="0" lang="en-IN" sz="14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time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managing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our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system.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They</a:t>
            </a:r>
            <a:r>
              <a:rPr b="0" lang="en-IN" sz="1400" spc="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can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update</a:t>
            </a:r>
            <a:r>
              <a:rPr b="0" lang="en-IN" sz="1400" spc="25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schedules,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track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bookings,</a:t>
            </a:r>
            <a:r>
              <a:rPr b="0" lang="en-IN" sz="1400" spc="1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keep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everything</a:t>
            </a:r>
            <a:r>
              <a:rPr b="0" lang="en-IN" sz="1400" spc="2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running</a:t>
            </a:r>
            <a:r>
              <a:rPr b="0" lang="en-IN" sz="1400" spc="2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smoothly,making</a:t>
            </a:r>
            <a:r>
              <a:rPr b="0" lang="en-IN" sz="1400" spc="23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travel</a:t>
            </a:r>
            <a:r>
              <a:rPr b="0" lang="en-IN" sz="1400" spc="27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hassle-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free</a:t>
            </a:r>
            <a:endParaRPr b="0" lang="en-IN" sz="1400" spc="-1" strike="noStrike">
              <a:latin typeface="Arial"/>
            </a:endParaRPr>
          </a:p>
          <a:p>
            <a:pPr marL="727560" indent="-286560" algn="just">
              <a:lnSpc>
                <a:spcPts val="1579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foreveryone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involved.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5940000" y="729360"/>
            <a:ext cx="3203280" cy="394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bject 2"/>
          <p:cNvSpPr/>
          <p:nvPr/>
        </p:nvSpPr>
        <p:spPr>
          <a:xfrm>
            <a:off x="728640" y="1109880"/>
            <a:ext cx="8152920" cy="3332520"/>
          </a:xfrm>
          <a:custGeom>
            <a:avLst/>
            <a:gdLst/>
            <a:ahLst/>
            <a:rect l="l" t="t" r="r" b="b"/>
            <a:pathLst>
              <a:path w="8154034" h="3333750">
                <a:moveTo>
                  <a:pt x="8148383" y="0"/>
                </a:moveTo>
                <a:lnTo>
                  <a:pt x="8148383" y="3333686"/>
                </a:lnTo>
              </a:path>
              <a:path w="8154034" h="3333750">
                <a:moveTo>
                  <a:pt x="0" y="5079"/>
                </a:moveTo>
                <a:lnTo>
                  <a:pt x="8153463" y="5079"/>
                </a:lnTo>
              </a:path>
              <a:path w="8154034" h="3333750">
                <a:moveTo>
                  <a:pt x="4445" y="0"/>
                </a:moveTo>
                <a:lnTo>
                  <a:pt x="4445" y="3333686"/>
                </a:lnTo>
              </a:path>
              <a:path w="8154034" h="3333750">
                <a:moveTo>
                  <a:pt x="0" y="3329241"/>
                </a:moveTo>
                <a:lnTo>
                  <a:pt x="8153463" y="3329241"/>
                </a:lnTo>
              </a:path>
            </a:pathLst>
          </a:cu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object 3"/>
          <p:cNvSpPr/>
          <p:nvPr/>
        </p:nvSpPr>
        <p:spPr>
          <a:xfrm>
            <a:off x="14400" y="4676760"/>
            <a:ext cx="9128880" cy="8280"/>
          </a:xfrm>
          <a:custGeom>
            <a:avLst/>
            <a:gdLst/>
            <a:ah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object 4" descr=""/>
          <p:cNvPicPr/>
          <p:nvPr/>
        </p:nvPicPr>
        <p:blipFill>
          <a:blip r:embed="rId1"/>
          <a:stretch/>
        </p:blipFill>
        <p:spPr>
          <a:xfrm>
            <a:off x="0" y="5076720"/>
            <a:ext cx="9142920" cy="56160"/>
          </a:xfrm>
          <a:prstGeom prst="rect">
            <a:avLst/>
          </a:prstGeom>
          <a:ln w="0"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62720" y="109080"/>
            <a:ext cx="3332520" cy="87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Next</a:t>
            </a:r>
            <a:r>
              <a:rPr b="0" lang="en-IN" sz="18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Gen</a:t>
            </a:r>
            <a:r>
              <a:rPr b="0" lang="en-IN" sz="18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Employability</a:t>
            </a:r>
            <a:r>
              <a:rPr b="0" lang="en-IN" sz="1800" spc="-12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Arial"/>
              </a:rPr>
              <a:t>Program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object 7"/>
          <p:cNvSpPr/>
          <p:nvPr/>
        </p:nvSpPr>
        <p:spPr>
          <a:xfrm>
            <a:off x="213120" y="4841640"/>
            <a:ext cx="44712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marL="12600">
              <a:lnSpc>
                <a:spcPct val="100000"/>
              </a:lnSpc>
              <a:spcBef>
                <a:spcPts val="14"/>
              </a:spcBef>
              <a:buNone/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r>
              <a:rPr b="0" lang="en-IN" sz="900" spc="-52" strike="noStrike">
                <a:solidFill>
                  <a:srgbClr val="000000"/>
                </a:solidFill>
                <a:latin typeface="Arial"/>
                <a:ea typeface="DejaVu Sans"/>
              </a:rPr>
              <a:t> :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61" name="object 6"/>
          <p:cNvSpPr/>
          <p:nvPr/>
        </p:nvSpPr>
        <p:spPr>
          <a:xfrm>
            <a:off x="200520" y="620280"/>
            <a:ext cx="8447040" cy="381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0" bIns="0" anchor="t">
            <a:spAutoFit/>
          </a:bodyPr>
          <a:p>
            <a:pPr marL="12600">
              <a:lnSpc>
                <a:spcPct val="100000"/>
              </a:lnSpc>
              <a:spcBef>
                <a:spcPts val="1191"/>
              </a:spcBef>
              <a:buNone/>
            </a:pPr>
            <a:r>
              <a:rPr b="1" lang="en-IN" sz="1550" spc="-1" strike="noStrike">
                <a:solidFill>
                  <a:srgbClr val="1f2e60"/>
                </a:solidFill>
                <a:latin typeface="Arial"/>
                <a:ea typeface="DejaVu Sans"/>
              </a:rPr>
              <a:t>Proposed</a:t>
            </a:r>
            <a:r>
              <a:rPr b="1" lang="en-IN" sz="1550" spc="66" strike="noStrike">
                <a:solidFill>
                  <a:srgbClr val="1f2e60"/>
                </a:solidFill>
                <a:latin typeface="Arial"/>
                <a:ea typeface="DejaVu Sans"/>
              </a:rPr>
              <a:t> </a:t>
            </a:r>
            <a:r>
              <a:rPr b="1" lang="en-IN" sz="1550" spc="-12" strike="noStrike">
                <a:solidFill>
                  <a:srgbClr val="1f2e60"/>
                </a:solidFill>
                <a:latin typeface="Arial"/>
                <a:ea typeface="DejaVu Sans"/>
              </a:rPr>
              <a:t>Solution</a:t>
            </a:r>
            <a:endParaRPr b="0" lang="en-IN" sz="1550" spc="-1" strike="noStrike">
              <a:latin typeface="Arial"/>
            </a:endParaRPr>
          </a:p>
          <a:p>
            <a:pPr marL="889560" indent="-276840" algn="just">
              <a:lnSpc>
                <a:spcPts val="1650"/>
              </a:lnSpc>
              <a:spcBef>
                <a:spcPts val="1069"/>
              </a:spcBef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Our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Project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provides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solution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problems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1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r>
              <a:rPr b="0" lang="en-IN" sz="1400" spc="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simplified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efficient</a:t>
            </a:r>
            <a:r>
              <a:rPr b="0" lang="en-IN" sz="1400" spc="4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way</a:t>
            </a:r>
            <a:r>
              <a:rPr b="0" lang="en-IN" sz="1400" spc="3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IN" sz="1400" spc="3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Our</a:t>
            </a:r>
            <a:r>
              <a:rPr b="0" lang="en-IN" sz="1400" spc="4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websitet</a:t>
            </a:r>
            <a:r>
              <a:rPr b="0" lang="en-IN" sz="1400" spc="39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contains</a:t>
            </a:r>
            <a:r>
              <a:rPr b="0" lang="en-IN" sz="1400" spc="4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44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following</a:t>
            </a:r>
            <a:r>
              <a:rPr b="0" lang="en-IN" sz="1400" spc="4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r>
              <a:rPr b="0" lang="en-IN" sz="1400" spc="46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IN" sz="1400" spc="47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will</a:t>
            </a:r>
            <a:r>
              <a:rPr b="0" lang="en-IN" sz="1400" spc="3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make</a:t>
            </a:r>
            <a:r>
              <a:rPr b="0" lang="en-IN" sz="1400" spc="4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44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Bus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r>
              <a:rPr b="0" lang="en-IN" sz="1400" spc="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process</a:t>
            </a:r>
            <a:r>
              <a:rPr b="0" lang="en-IN" sz="14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very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easier</a:t>
            </a:r>
            <a:endParaRPr b="0" lang="en-IN" sz="1400" spc="-1" strike="noStrike">
              <a:latin typeface="Arial"/>
            </a:endParaRPr>
          </a:p>
          <a:p>
            <a:pPr marL="889560" indent="-276840">
              <a:lnSpc>
                <a:spcPct val="100000"/>
              </a:lnSpc>
              <a:spcBef>
                <a:spcPts val="264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889560" indent="-27684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User-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Friendly</a:t>
            </a:r>
            <a:r>
              <a:rPr b="1" lang="en-IN" sz="1400" spc="27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IN" sz="14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Develop</a:t>
            </a:r>
            <a:r>
              <a:rPr b="0" lang="en-IN" sz="1400" spc="27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clean</a:t>
            </a:r>
            <a:r>
              <a:rPr b="0" lang="en-IN" sz="1400" spc="20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intuitive</a:t>
            </a:r>
            <a:r>
              <a:rPr b="0" lang="en-IN" sz="1400" spc="27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0" lang="en-IN" sz="14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r>
              <a:rPr b="0" lang="en-IN" sz="1400" spc="20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26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website,</a:t>
            </a:r>
            <a:r>
              <a:rPr b="0" lang="en-IN" sz="14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allowing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easily search</a:t>
            </a:r>
            <a:r>
              <a:rPr b="0" lang="en-IN" sz="14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routes,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available schedules,and</a:t>
            </a:r>
            <a:r>
              <a:rPr b="0" lang="en-IN" sz="14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select</a:t>
            </a:r>
            <a:r>
              <a:rPr b="0" lang="en-IN" sz="14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seats based on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their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preferences.</a:t>
            </a:r>
            <a:r>
              <a:rPr b="0" lang="en-IN" sz="140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r>
              <a:rPr b="0" lang="en-IN" sz="14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should</a:t>
            </a:r>
            <a:r>
              <a:rPr b="0" lang="en-IN" sz="14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b="0" lang="en-IN" sz="14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responsive</a:t>
            </a:r>
            <a:r>
              <a:rPr b="0" lang="en-IN" sz="14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accessible</a:t>
            </a:r>
            <a:r>
              <a:rPr b="0" lang="en-IN" sz="14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across</a:t>
            </a:r>
            <a:r>
              <a:rPr b="0" lang="en-IN" sz="14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differentdevices.</a:t>
            </a:r>
            <a:endParaRPr b="0" lang="en-IN" sz="1400" spc="-1" strike="noStrike">
              <a:latin typeface="Arial"/>
            </a:endParaRPr>
          </a:p>
          <a:p>
            <a:pPr marL="889560" indent="-276840">
              <a:lnSpc>
                <a:spcPct val="100000"/>
              </a:lnSpc>
              <a:spcBef>
                <a:spcPts val="196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889560" indent="-276840" algn="just">
              <a:lnSpc>
                <a:spcPct val="102000"/>
              </a:lnSpc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Comprehensive</a:t>
            </a:r>
            <a:r>
              <a:rPr b="1" lang="en-IN" sz="1400" spc="2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1" lang="en-IN" sz="1400" spc="23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IN" sz="1400" spc="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</a:t>
            </a:r>
            <a:r>
              <a:rPr b="0" lang="en-IN" sz="1400" spc="3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2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comprehensive</a:t>
            </a:r>
            <a:r>
              <a:rPr b="0" lang="en-IN" sz="1400" spc="2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r>
              <a:rPr b="0" lang="en-IN" sz="1400" spc="3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2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store</a:t>
            </a:r>
            <a:r>
              <a:rPr b="0" lang="en-IN" sz="1400" spc="33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r>
              <a:rPr b="0" lang="en-IN" sz="1400" spc="2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about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buses,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routes,</a:t>
            </a:r>
            <a:r>
              <a:rPr b="0" lang="en-IN" sz="1400" spc="4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schedules,seat</a:t>
            </a:r>
            <a:r>
              <a:rPr b="0" lang="en-IN" sz="1400" spc="83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availability,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pricing.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en-IN" sz="1400" spc="83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will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serve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b="0" lang="en-IN" sz="1400" spc="83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backbone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 the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system,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enabling</a:t>
            </a:r>
            <a:r>
              <a:rPr b="0" lang="en-IN" sz="1400" spc="1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efficientretrieval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management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data.</a:t>
            </a:r>
            <a:endParaRPr b="0" lang="en-IN" sz="1400" spc="-1" strike="noStrike">
              <a:latin typeface="Arial"/>
            </a:endParaRPr>
          </a:p>
          <a:p>
            <a:pPr marL="889560" indent="-276840">
              <a:lnSpc>
                <a:spcPct val="100000"/>
              </a:lnSpc>
              <a:spcBef>
                <a:spcPts val="394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889560" indent="-276840" algn="just">
              <a:lnSpc>
                <a:spcPts val="1650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1" lang="en-IN" sz="1400" spc="20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Authentication</a:t>
            </a:r>
            <a:r>
              <a:rPr b="1" lang="en-IN" sz="14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1" lang="en-IN" sz="14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Profiles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Implement</a:t>
            </a:r>
            <a:r>
              <a:rPr b="0" lang="en-IN" sz="1400" spc="2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0" lang="en-IN" sz="1400" spc="2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authentication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IN" sz="1400" spc="27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allow</a:t>
            </a:r>
            <a:r>
              <a:rPr b="0" lang="en-IN" sz="1400" spc="1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b="0" lang="en-IN" sz="1400" spc="2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accounts,</a:t>
            </a:r>
            <a:r>
              <a:rPr b="0" lang="en-IN" sz="14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log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securely,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manage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IN" sz="14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profiles.</a:t>
            </a:r>
            <a:r>
              <a:rPr b="0" lang="en-IN" sz="1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 should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able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their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r>
              <a:rPr b="0" lang="en-IN" sz="14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history,</a:t>
            </a:r>
            <a:r>
              <a:rPr b="0" lang="en-IN" sz="14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update personal</a:t>
            </a:r>
            <a:r>
              <a:rPr b="0" lang="en-IN" sz="14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information,and</a:t>
            </a:r>
            <a:r>
              <a:rPr b="0" lang="en-IN" sz="14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manage</a:t>
            </a:r>
            <a:r>
              <a:rPr b="0" lang="en-IN" sz="1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preferences.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object 2"/>
          <p:cNvGrpSpPr/>
          <p:nvPr/>
        </p:nvGrpSpPr>
        <p:grpSpPr>
          <a:xfrm>
            <a:off x="14400" y="700200"/>
            <a:ext cx="9128880" cy="3984840"/>
            <a:chOff x="14400" y="700200"/>
            <a:chExt cx="9128880" cy="3984840"/>
          </a:xfrm>
        </p:grpSpPr>
        <p:sp>
          <p:nvSpPr>
            <p:cNvPr id="163" name="object 3"/>
            <p:cNvSpPr/>
            <p:nvPr/>
          </p:nvSpPr>
          <p:spPr>
            <a:xfrm>
              <a:off x="290520" y="700200"/>
              <a:ext cx="8200440" cy="3980520"/>
            </a:xfrm>
            <a:custGeom>
              <a:avLst/>
              <a:gdLst/>
              <a:ahLst/>
              <a:rect l="l" t="t" r="r" b="b"/>
              <a:pathLst>
                <a:path w="8201659" h="3981450">
                  <a:moveTo>
                    <a:pt x="8196008" y="0"/>
                  </a:moveTo>
                  <a:lnTo>
                    <a:pt x="8196008" y="3981386"/>
                  </a:lnTo>
                </a:path>
                <a:path w="8201659" h="3981450">
                  <a:moveTo>
                    <a:pt x="0" y="5079"/>
                  </a:moveTo>
                  <a:lnTo>
                    <a:pt x="8201088" y="5079"/>
                  </a:lnTo>
                </a:path>
                <a:path w="8201659" h="3981450">
                  <a:moveTo>
                    <a:pt x="4445" y="0"/>
                  </a:moveTo>
                  <a:lnTo>
                    <a:pt x="4445" y="3981386"/>
                  </a:lnTo>
                </a:path>
                <a:path w="8201659" h="3981450">
                  <a:moveTo>
                    <a:pt x="0" y="3976941"/>
                  </a:moveTo>
                  <a:lnTo>
                    <a:pt x="8201088" y="3976941"/>
                  </a:lnTo>
                </a:path>
              </a:pathLst>
            </a:custGeom>
            <a:noFill/>
            <a:ln w="9525">
              <a:solidFill>
                <a:srgbClr val="ffab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object 4"/>
            <p:cNvSpPr/>
            <p:nvPr/>
          </p:nvSpPr>
          <p:spPr>
            <a:xfrm>
              <a:off x="14400" y="4676760"/>
              <a:ext cx="9128880" cy="8280"/>
            </a:xfrm>
            <a:custGeom>
              <a:avLst/>
              <a:gdLst/>
              <a:ahLst/>
              <a:rect l="l" t="t" r="r" b="b"/>
              <a:pathLst>
                <a:path w="9130030" h="9525">
                  <a:moveTo>
                    <a:pt x="0" y="9525"/>
                  </a:moveTo>
                  <a:lnTo>
                    <a:pt x="9129712" y="9525"/>
                  </a:lnTo>
                  <a:lnTo>
                    <a:pt x="9129712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cbc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5" name="object 5" descr=""/>
          <p:cNvPicPr/>
          <p:nvPr/>
        </p:nvPicPr>
        <p:blipFill>
          <a:blip r:embed="rId1"/>
          <a:stretch/>
        </p:blipFill>
        <p:spPr>
          <a:xfrm>
            <a:off x="0" y="5086440"/>
            <a:ext cx="9142920" cy="5616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2720" y="109080"/>
            <a:ext cx="3332520" cy="87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Next</a:t>
            </a:r>
            <a:r>
              <a:rPr b="0" lang="en-IN" sz="18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Gen</a:t>
            </a:r>
            <a:r>
              <a:rPr b="0" lang="en-IN" sz="18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Employability</a:t>
            </a:r>
            <a:r>
              <a:rPr b="0" lang="en-IN" sz="1800" spc="-12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Arial"/>
              </a:rPr>
              <a:t>Program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7" name="object 8"/>
          <p:cNvSpPr/>
          <p:nvPr/>
        </p:nvSpPr>
        <p:spPr>
          <a:xfrm>
            <a:off x="213120" y="4841640"/>
            <a:ext cx="44712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marL="12600">
              <a:lnSpc>
                <a:spcPct val="100000"/>
              </a:lnSpc>
              <a:spcBef>
                <a:spcPts val="14"/>
              </a:spcBef>
              <a:buNone/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r>
              <a:rPr b="0" lang="en-IN" sz="900" spc="-52" strike="noStrike">
                <a:solidFill>
                  <a:srgbClr val="000000"/>
                </a:solidFill>
                <a:latin typeface="Arial"/>
                <a:ea typeface="DejaVu Sans"/>
              </a:rPr>
              <a:t> :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68" name="object 7"/>
          <p:cNvSpPr/>
          <p:nvPr/>
        </p:nvSpPr>
        <p:spPr>
          <a:xfrm>
            <a:off x="362520" y="708120"/>
            <a:ext cx="771732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 anchor="t">
            <a:spAutoFit/>
          </a:bodyPr>
          <a:p>
            <a:pPr marL="298440" indent="-286560">
              <a:lnSpc>
                <a:spcPct val="96000"/>
              </a:lnSpc>
              <a:spcBef>
                <a:spcPts val="190"/>
              </a:spcBef>
              <a:buNone/>
              <a:tabLst>
                <a:tab algn="l" pos="0"/>
              </a:tabLst>
            </a:pPr>
            <a:r>
              <a:rPr b="1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1" lang="en-IN" sz="14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ManagementDashboard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:Provide</a:t>
            </a:r>
            <a:r>
              <a:rPr b="0" lang="en-IN" sz="1400" spc="-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operators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dedicated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manage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services.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will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allow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operators</a:t>
            </a:r>
            <a:r>
              <a:rPr b="0" lang="en-IN" sz="1400" spc="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new</a:t>
            </a:r>
            <a:r>
              <a:rPr b="0" lang="en-IN" sz="14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buses, update</a:t>
            </a:r>
            <a:r>
              <a:rPr b="0" lang="en-IN" sz="14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routes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schedules,manage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seat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availability,</a:t>
            </a:r>
            <a:r>
              <a:rPr b="0" lang="en-IN" sz="1400" spc="26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track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bookings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4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real-time.</a:t>
            </a: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98440" indent="-286560" algn="just">
              <a:lnSpc>
                <a:spcPts val="1650"/>
              </a:lnSpc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Dynamic</a:t>
            </a:r>
            <a:r>
              <a:rPr b="1" lang="en-IN" sz="14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Seat</a:t>
            </a:r>
            <a:r>
              <a:rPr b="1" lang="en-IN" sz="1400" spc="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Selection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:Implementa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dynamic</a:t>
            </a:r>
            <a:r>
              <a:rPr b="0" lang="en-IN" sz="14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seat</a:t>
            </a:r>
            <a:r>
              <a:rPr b="0" lang="en-IN" sz="14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selectionfeature</a:t>
            </a:r>
            <a:r>
              <a:rPr b="0" lang="en-IN" sz="14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IN" sz="1400" spc="23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allows</a:t>
            </a:r>
            <a:r>
              <a:rPr b="0" lang="en-IN" sz="1400" spc="29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b="0" lang="en-IN" sz="14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view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select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available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seats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bus.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should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b="0" lang="en-IN" sz="14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able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see</a:t>
            </a:r>
            <a:r>
              <a:rPr b="0" lang="en-IN" sz="1400" spc="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seats</a:t>
            </a:r>
            <a:r>
              <a:rPr b="0" lang="en-IN" sz="14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IN" sz="1400" spc="1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already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booked and</a:t>
            </a:r>
            <a:r>
              <a:rPr b="0" lang="en-IN" sz="1400" spc="25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choose their</a:t>
            </a:r>
            <a:r>
              <a:rPr b="0" lang="en-IN" sz="14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preferred</a:t>
            </a:r>
            <a:r>
              <a:rPr b="0" lang="en-IN" sz="14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seating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arrangement.</a:t>
            </a: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Real-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Time</a:t>
            </a:r>
            <a:r>
              <a:rPr b="1" lang="en-IN" sz="14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Availability</a:t>
            </a:r>
            <a:r>
              <a:rPr b="1" lang="en-IN" sz="1400" spc="27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Updates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:Ensure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IN" sz="1400" spc="2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seat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availability</a:t>
            </a:r>
            <a:r>
              <a:rPr b="0" lang="en-IN" sz="1400" spc="27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updated</a:t>
            </a:r>
            <a:r>
              <a:rPr b="0" lang="en-IN" sz="1400" spc="12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real-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time</a:t>
            </a:r>
            <a:r>
              <a:rPr b="0" lang="en-IN" sz="1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provide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b="0" lang="en-IN" sz="14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14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accurate</a:t>
            </a:r>
            <a:r>
              <a:rPr b="0" lang="en-IN" sz="14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up-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to-date</a:t>
            </a:r>
            <a:r>
              <a:rPr b="0" lang="en-IN" sz="1400" spc="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information.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will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prevent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overbooking</a:t>
            </a:r>
            <a:r>
              <a:rPr b="0" lang="en-IN" sz="14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IN" sz="14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reduce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likelihood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conflicts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during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reservation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process.</a:t>
            </a: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98440" indent="-286560">
              <a:lnSpc>
                <a:spcPct val="98000"/>
              </a:lnSpc>
              <a:buNone/>
              <a:tabLst>
                <a:tab algn="l" pos="0"/>
              </a:tabLst>
            </a:pP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r>
              <a:rPr b="1" lang="en-IN" sz="14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Payment</a:t>
            </a:r>
            <a:r>
              <a:rPr b="1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Integration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IN" sz="1400" spc="-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Integrate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IN" sz="14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payment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gateway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  <a:ea typeface="DejaVu Sans"/>
              </a:rPr>
              <a:t>facilitate</a:t>
            </a:r>
            <a:r>
              <a:rPr b="0" lang="en-IN" sz="1400" spc="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online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transactions</a:t>
            </a:r>
            <a:r>
              <a:rPr b="0" lang="en-IN" sz="1400" spc="1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IN" sz="14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reservations.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should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b="0" lang="en-IN" sz="14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able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IN" sz="14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pay</a:t>
            </a:r>
            <a:r>
              <a:rPr b="0" lang="en-IN" sz="14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b="0" lang="en-IN" sz="1400" spc="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various</a:t>
            </a:r>
            <a:r>
              <a:rPr b="0" lang="en-IN" sz="1400" spc="25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payment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methods,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such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credit/debit</a:t>
            </a:r>
            <a:r>
              <a:rPr b="0" lang="en-IN" sz="14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cards,mobile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wallets,</a:t>
            </a:r>
            <a:r>
              <a:rPr b="0" lang="en-IN" sz="1400" spc="1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IN" sz="14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net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banking,</a:t>
            </a:r>
            <a:r>
              <a:rPr b="0" lang="en-IN" sz="1400" spc="26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b="0" lang="en-IN" sz="1400" spc="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confidence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security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IN" sz="14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personaland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financial</a:t>
            </a:r>
            <a:r>
              <a:rPr b="0" lang="en-IN" sz="1400" spc="2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information.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2"/>
          <p:cNvSpPr/>
          <p:nvPr/>
        </p:nvSpPr>
        <p:spPr>
          <a:xfrm>
            <a:off x="461880" y="814320"/>
            <a:ext cx="7438680" cy="3542400"/>
          </a:xfrm>
          <a:custGeom>
            <a:avLst/>
            <a:gdLst/>
            <a:ahLst/>
            <a:rect l="l" t="t" r="r" b="b"/>
            <a:pathLst>
              <a:path w="7439659" h="3543300">
                <a:moveTo>
                  <a:pt x="7434008" y="0"/>
                </a:moveTo>
                <a:lnTo>
                  <a:pt x="7434008" y="3543236"/>
                </a:lnTo>
              </a:path>
              <a:path w="7439659" h="3543300">
                <a:moveTo>
                  <a:pt x="0" y="5079"/>
                </a:moveTo>
                <a:lnTo>
                  <a:pt x="7439088" y="5079"/>
                </a:lnTo>
              </a:path>
              <a:path w="7439659" h="3543300">
                <a:moveTo>
                  <a:pt x="4445" y="0"/>
                </a:moveTo>
                <a:lnTo>
                  <a:pt x="4445" y="3543236"/>
                </a:lnTo>
              </a:path>
              <a:path w="7439659" h="3543300">
                <a:moveTo>
                  <a:pt x="0" y="3538791"/>
                </a:moveTo>
                <a:lnTo>
                  <a:pt x="7439088" y="3538791"/>
                </a:lnTo>
              </a:path>
            </a:pathLst>
          </a:custGeom>
          <a:noFill/>
          <a:ln w="9525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object 3"/>
          <p:cNvSpPr/>
          <p:nvPr/>
        </p:nvSpPr>
        <p:spPr>
          <a:xfrm>
            <a:off x="14400" y="4676760"/>
            <a:ext cx="9128880" cy="8280"/>
          </a:xfrm>
          <a:custGeom>
            <a:avLst/>
            <a:gdLst/>
            <a:ah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object 4" descr=""/>
          <p:cNvPicPr/>
          <p:nvPr/>
        </p:nvPicPr>
        <p:blipFill>
          <a:blip r:embed="rId1"/>
          <a:stretch/>
        </p:blipFill>
        <p:spPr>
          <a:xfrm>
            <a:off x="0" y="5076720"/>
            <a:ext cx="9142920" cy="56160"/>
          </a:xfrm>
          <a:prstGeom prst="rect">
            <a:avLst/>
          </a:prstGeom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62720" y="109080"/>
            <a:ext cx="3332520" cy="870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Next</a:t>
            </a:r>
            <a:r>
              <a:rPr b="0" lang="en-IN" sz="1800" spc="5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Gen</a:t>
            </a:r>
            <a:r>
              <a:rPr b="0" lang="en-IN" sz="18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Employability</a:t>
            </a:r>
            <a:r>
              <a:rPr b="0" lang="en-IN" sz="1800" spc="-12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Arial"/>
              </a:rPr>
              <a:t>Program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object 7"/>
          <p:cNvSpPr/>
          <p:nvPr/>
        </p:nvSpPr>
        <p:spPr>
          <a:xfrm>
            <a:off x="213120" y="4841640"/>
            <a:ext cx="44712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marL="12600">
              <a:lnSpc>
                <a:spcPct val="100000"/>
              </a:lnSpc>
              <a:spcBef>
                <a:spcPts val="14"/>
              </a:spcBef>
              <a:buNone/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r>
              <a:rPr b="0" lang="en-IN" sz="900" spc="-52" strike="noStrike">
                <a:solidFill>
                  <a:srgbClr val="000000"/>
                </a:solidFill>
                <a:latin typeface="Arial"/>
                <a:ea typeface="DejaVu Sans"/>
              </a:rPr>
              <a:t> :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31720" y="837000"/>
            <a:ext cx="7046640" cy="3698640"/>
          </a:xfrm>
          <a:prstGeom prst="rect">
            <a:avLst/>
          </a:prstGeom>
          <a:noFill/>
          <a:ln w="0">
            <a:noFill/>
          </a:ln>
        </p:spPr>
        <p:txBody>
          <a:bodyPr lIns="0" rIns="0" tIns="25920" bIns="0" anchor="t">
            <a:noAutofit/>
          </a:bodyPr>
          <a:p>
            <a:pPr marL="307800" indent="-295920">
              <a:lnSpc>
                <a:spcPts val="1650"/>
              </a:lnSpc>
              <a:spcBef>
                <a:spcPts val="204"/>
              </a:spcBef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Email</a:t>
            </a:r>
            <a:r>
              <a:rPr b="1" lang="en-IN" sz="1400" spc="7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Notifications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Set up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automated</a:t>
            </a:r>
            <a:r>
              <a:rPr b="0" lang="en-IN" sz="1400" spc="29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email</a:t>
            </a:r>
            <a:r>
              <a:rPr b="0" lang="en-IN" sz="1400" spc="16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notifications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to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confirm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bookings,provide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booking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details,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send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reminders</a:t>
            </a:r>
            <a:r>
              <a:rPr b="0" lang="en-IN" sz="1400" spc="7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about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upcoming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trips.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These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notifications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</a:rPr>
              <a:t>will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enhance</a:t>
            </a:r>
            <a:r>
              <a:rPr b="0" lang="en-IN" sz="1400" spc="1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IN" sz="1400" spc="10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user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experience</a:t>
            </a:r>
            <a:r>
              <a:rPr b="0" lang="en-IN" sz="1400" spc="12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IN" sz="1400" spc="11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keep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users</a:t>
            </a:r>
            <a:r>
              <a:rPr b="0" lang="en-IN" sz="1400" spc="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informed</a:t>
            </a:r>
            <a:r>
              <a:rPr b="0" lang="en-IN" sz="14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throughout</a:t>
            </a:r>
            <a:r>
              <a:rPr b="0" lang="en-IN" sz="1400" spc="21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reservation process.</a:t>
            </a:r>
            <a:endParaRPr b="0" lang="en-IN" sz="1400" spc="-1" strike="noStrike">
              <a:latin typeface="Arial"/>
            </a:endParaRPr>
          </a:p>
          <a:p>
            <a:pPr marL="307800" indent="-295920">
              <a:lnSpc>
                <a:spcPct val="100000"/>
              </a:lnSpc>
              <a:spcBef>
                <a:spcPts val="264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307800" indent="-295920">
              <a:lnSpc>
                <a:spcPct val="96000"/>
              </a:lnSpc>
              <a:buNone/>
              <a:tabLst>
                <a:tab algn="l" pos="0"/>
              </a:tabLst>
            </a:pPr>
            <a:r>
              <a:rPr b="1" lang="en-IN" sz="1400" spc="4" strike="noStrike">
                <a:solidFill>
                  <a:srgbClr val="000000"/>
                </a:solidFill>
                <a:latin typeface="Arial"/>
              </a:rPr>
              <a:t>Feedback</a:t>
            </a:r>
            <a:r>
              <a:rPr b="1" lang="en-IN" sz="1400" spc="-7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1400" spc="4" strike="noStrike">
                <a:solidFill>
                  <a:srgbClr val="000000"/>
                </a:solidFill>
                <a:latin typeface="Arial"/>
              </a:rPr>
              <a:t>Support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</a:rPr>
              <a:t>:Include</a:t>
            </a:r>
            <a:r>
              <a:rPr b="0" lang="en-IN" sz="1400" spc="-10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</a:rPr>
              <a:t>features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IN" sz="14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</a:rPr>
              <a:t>users</a:t>
            </a:r>
            <a:r>
              <a:rPr b="0" lang="en-IN" sz="1400" spc="8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</a:rPr>
              <a:t>to</a:t>
            </a:r>
            <a:r>
              <a:rPr b="0" lang="en-IN" sz="1400" spc="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</a:rPr>
              <a:t>provide</a:t>
            </a:r>
            <a:r>
              <a:rPr b="0" lang="en-IN" sz="1400" spc="16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</a:rPr>
              <a:t>feedbackon</a:t>
            </a:r>
            <a:r>
              <a:rPr b="0" lang="en-IN" sz="1400" spc="-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</a:rPr>
              <a:t>their</a:t>
            </a:r>
            <a:r>
              <a:rPr b="0" lang="en-IN" sz="1400" spc="1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booking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experience</a:t>
            </a:r>
            <a:r>
              <a:rPr b="0" lang="en-IN" sz="14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IN" sz="14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seek</a:t>
            </a:r>
            <a:r>
              <a:rPr b="0" lang="en-IN" sz="1400" spc="-17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support</a:t>
            </a:r>
            <a:r>
              <a:rPr b="0" lang="en-IN" sz="1400" spc="-1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IN" sz="14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case</a:t>
            </a:r>
            <a:r>
              <a:rPr b="0" lang="en-IN" sz="1400" spc="-9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IN" sz="1400" spc="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any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issues</a:t>
            </a:r>
            <a:r>
              <a:rPr b="0" lang="en-IN" sz="1400" spc="-7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or</a:t>
            </a:r>
            <a:r>
              <a:rPr b="0" lang="en-IN" sz="1400" spc="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concerns.</a:t>
            </a:r>
            <a:r>
              <a:rPr b="0" lang="en-IN" sz="1400" spc="-14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This</a:t>
            </a:r>
            <a:r>
              <a:rPr b="0" lang="en-IN" sz="1400" spc="-9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will</a:t>
            </a:r>
            <a:r>
              <a:rPr b="0" lang="en-IN" sz="1400" spc="10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help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continuously</a:t>
            </a:r>
            <a:r>
              <a:rPr b="0" lang="en-IN" sz="14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improving</a:t>
            </a:r>
            <a:r>
              <a:rPr b="0" lang="en-IN" sz="1400" spc="-9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IN" sz="1400" spc="9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platform</a:t>
            </a:r>
            <a:r>
              <a:rPr b="0" lang="en-IN" sz="1400" spc="-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addressing</a:t>
            </a:r>
            <a:r>
              <a:rPr b="0" lang="en-IN" sz="1400" spc="-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</a:rPr>
              <a:t>any</a:t>
            </a:r>
            <a:r>
              <a:rPr b="0" lang="en-IN" sz="1400" spc="-8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customer</a:t>
            </a:r>
            <a:r>
              <a:rPr b="0" lang="en-IN" sz="1400" spc="-15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inquiries</a:t>
            </a:r>
            <a:r>
              <a:rPr b="0" lang="en-IN" sz="14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promptly.</a:t>
            </a:r>
            <a:endParaRPr b="0" lang="en-IN" sz="1400" spc="-1" strike="noStrike">
              <a:latin typeface="Arial"/>
            </a:endParaRPr>
          </a:p>
          <a:p>
            <a:pPr marL="307800" indent="-295920">
              <a:lnSpc>
                <a:spcPct val="100000"/>
              </a:lnSpc>
              <a:spcBef>
                <a:spcPts val="315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307800" indent="-295920">
              <a:lnSpc>
                <a:spcPct val="99000"/>
              </a:lnSpc>
              <a:buNone/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Scalability</a:t>
            </a:r>
            <a:r>
              <a:rPr b="1" lang="en-IN" sz="14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1" lang="en-IN" sz="14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1400" spc="-21" strike="noStrike">
                <a:solidFill>
                  <a:srgbClr val="000000"/>
                </a:solidFill>
                <a:latin typeface="Arial"/>
              </a:rPr>
              <a:t>Performance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</a:rPr>
              <a:t>:Designthe</a:t>
            </a:r>
            <a:r>
              <a:rPr b="0" lang="en-IN" sz="14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system</a:t>
            </a:r>
            <a:r>
              <a:rPr b="0" lang="en-IN" sz="1400" spc="-8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21" strike="noStrike">
                <a:solidFill>
                  <a:srgbClr val="000000"/>
                </a:solidFill>
                <a:latin typeface="Arial"/>
              </a:rPr>
              <a:t>with</a:t>
            </a:r>
            <a:r>
              <a:rPr b="0" lang="en-IN" sz="1400" spc="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scalability</a:t>
            </a:r>
            <a:r>
              <a:rPr b="0" lang="en-IN" sz="1400" spc="3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IN" sz="1400" spc="11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performance</a:t>
            </a:r>
            <a:r>
              <a:rPr b="0" lang="en-IN" sz="1400" spc="-14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mind</a:t>
            </a:r>
            <a:r>
              <a:rPr b="0" lang="en-IN" sz="14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to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handle</a:t>
            </a:r>
            <a:r>
              <a:rPr b="0" lang="en-IN" sz="14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4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large</a:t>
            </a:r>
            <a:r>
              <a:rPr b="0" lang="en-IN" sz="14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number</a:t>
            </a:r>
            <a:r>
              <a:rPr b="0" lang="en-IN" sz="14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IN" sz="14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concurrent</a:t>
            </a:r>
            <a:r>
              <a:rPr b="0" lang="en-IN" sz="1400" spc="-1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users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IN" sz="14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accommodate</a:t>
            </a:r>
            <a:r>
              <a:rPr b="0" lang="en-IN" sz="1400" spc="-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future</a:t>
            </a:r>
            <a:r>
              <a:rPr b="0" lang="en-IN" sz="1400" spc="-11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growth. Utilize</a:t>
            </a:r>
            <a:r>
              <a:rPr b="0" lang="en-IN" sz="1400" spc="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caching</a:t>
            </a:r>
            <a:r>
              <a:rPr b="0" lang="en-IN" sz="14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mechanisms,</a:t>
            </a:r>
            <a:r>
              <a:rPr b="0" lang="en-IN" sz="1400" spc="-1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optimize</a:t>
            </a:r>
            <a:r>
              <a:rPr b="0" lang="en-IN" sz="1400" spc="-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database</a:t>
            </a:r>
            <a:r>
              <a:rPr b="0" lang="en-IN" sz="1400" spc="-7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queries,</a:t>
            </a:r>
            <a:r>
              <a:rPr b="0" lang="en-IN" sz="1400" spc="-15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employ</a:t>
            </a:r>
            <a:r>
              <a:rPr b="0" lang="en-IN" sz="1400" spc="-17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scalable infrastructure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 to</a:t>
            </a:r>
            <a:r>
              <a:rPr b="0" lang="en-IN" sz="14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ensure smoothoperation</a:t>
            </a:r>
            <a:r>
              <a:rPr b="0" lang="en-IN" sz="1400" spc="-16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even</a:t>
            </a:r>
            <a:r>
              <a:rPr b="0" lang="en-IN" sz="1400" spc="-18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during peak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usage</a:t>
            </a:r>
            <a:r>
              <a:rPr b="0" lang="en-IN" sz="14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periods.</a:t>
            </a:r>
            <a:endParaRPr b="0" lang="en-IN" sz="1400" spc="-1" strike="noStrike">
              <a:latin typeface="Arial"/>
            </a:endParaRPr>
          </a:p>
          <a:p>
            <a:pPr marL="307800" indent="-295920">
              <a:lnSpc>
                <a:spcPct val="100000"/>
              </a:lnSpc>
              <a:spcBef>
                <a:spcPts val="326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307800" indent="-295920">
              <a:lnSpc>
                <a:spcPts val="165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These</a:t>
            </a:r>
            <a:r>
              <a:rPr b="0" lang="en-IN" sz="1400" spc="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features</a:t>
            </a:r>
            <a:r>
              <a:rPr b="0" lang="en-IN" sz="1400" spc="14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of our website</a:t>
            </a:r>
            <a:r>
              <a:rPr b="0" lang="en-IN" sz="1400" spc="1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solve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IN" sz="1400" spc="13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problems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IN" sz="14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IN" sz="1400" spc="13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Bus</a:t>
            </a:r>
            <a:r>
              <a:rPr b="0" lang="en-IN" sz="1400" spc="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Ticket</a:t>
            </a:r>
            <a:r>
              <a:rPr b="0" lang="en-IN" sz="1400" spc="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Booking</a:t>
            </a:r>
            <a:r>
              <a:rPr b="0" lang="en-IN" sz="1400" spc="1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2" strike="noStrike">
                <a:solidFill>
                  <a:srgbClr val="000000"/>
                </a:solidFill>
                <a:latin typeface="Arial"/>
              </a:rPr>
              <a:t>process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IN" sz="1400" spc="13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makes</a:t>
            </a:r>
            <a:r>
              <a:rPr b="0" lang="en-IN" sz="1400" spc="15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IN" sz="1400" spc="1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process more</a:t>
            </a:r>
            <a:r>
              <a:rPr b="0" lang="en-IN" sz="140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easy</a:t>
            </a:r>
            <a:r>
              <a:rPr b="0" lang="en-IN" sz="1400" spc="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IN" sz="1400" spc="13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efficient</a:t>
            </a:r>
            <a:r>
              <a:rPr b="0" lang="en-IN" sz="1400" spc="-9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00" spc="-52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object 2" descr=""/>
          <p:cNvPicPr/>
          <p:nvPr/>
        </p:nvPicPr>
        <p:blipFill>
          <a:blip r:embed="rId1"/>
          <a:stretch/>
        </p:blipFill>
        <p:spPr>
          <a:xfrm>
            <a:off x="0" y="85680"/>
            <a:ext cx="8980920" cy="437040"/>
          </a:xfrm>
          <a:prstGeom prst="rect">
            <a:avLst/>
          </a:prstGeom>
          <a:ln w="0">
            <a:noFill/>
          </a:ln>
        </p:spPr>
      </p:pic>
      <p:pic>
        <p:nvPicPr>
          <p:cNvPr id="176" name="object 3" descr=""/>
          <p:cNvPicPr/>
          <p:nvPr/>
        </p:nvPicPr>
        <p:blipFill>
          <a:blip r:embed="rId2"/>
          <a:stretch/>
        </p:blipFill>
        <p:spPr>
          <a:xfrm>
            <a:off x="1019160" y="1714680"/>
            <a:ext cx="7714080" cy="2580120"/>
          </a:xfrm>
          <a:prstGeom prst="rect">
            <a:avLst/>
          </a:prstGeom>
          <a:ln w="0">
            <a:noFill/>
          </a:ln>
        </p:spPr>
      </p:pic>
      <p:sp>
        <p:nvSpPr>
          <p:cNvPr id="177" name="object 4"/>
          <p:cNvSpPr/>
          <p:nvPr/>
        </p:nvSpPr>
        <p:spPr>
          <a:xfrm>
            <a:off x="14400" y="4676760"/>
            <a:ext cx="9128880" cy="8280"/>
          </a:xfrm>
          <a:custGeom>
            <a:avLst/>
            <a:gdLst/>
            <a:ahLst/>
            <a:rect l="l" t="t" r="r" b="b"/>
            <a:pathLst>
              <a:path w="9130030" h="9525">
                <a:moveTo>
                  <a:pt x="0" y="9525"/>
                </a:moveTo>
                <a:lnTo>
                  <a:pt x="9129712" y="9525"/>
                </a:lnTo>
                <a:lnTo>
                  <a:pt x="9129712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cbcb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8" name="object 5" descr=""/>
          <p:cNvPicPr/>
          <p:nvPr/>
        </p:nvPicPr>
        <p:blipFill>
          <a:blip r:embed="rId3"/>
          <a:stretch/>
        </p:blipFill>
        <p:spPr>
          <a:xfrm>
            <a:off x="0" y="5095800"/>
            <a:ext cx="9142920" cy="46440"/>
          </a:xfrm>
          <a:prstGeom prst="rect">
            <a:avLst/>
          </a:prstGeom>
          <a:ln w="0">
            <a:noFill/>
          </a:ln>
        </p:spPr>
      </p:pic>
      <p:sp>
        <p:nvSpPr>
          <p:cNvPr id="179" name="object 6"/>
          <p:cNvSpPr/>
          <p:nvPr/>
        </p:nvSpPr>
        <p:spPr>
          <a:xfrm>
            <a:off x="162720" y="109080"/>
            <a:ext cx="33325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Next</a:t>
            </a:r>
            <a:r>
              <a:rPr b="0" lang="en-IN" sz="1800" spc="58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Gen</a:t>
            </a:r>
            <a:r>
              <a:rPr b="0" lang="en-IN" sz="1800" spc="-97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Employability</a:t>
            </a:r>
            <a:r>
              <a:rPr b="0" lang="en-IN" sz="1800" spc="-1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Arial"/>
                <a:ea typeface="DejaVu Sans"/>
              </a:rPr>
              <a:t>Program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object 10"/>
          <p:cNvSpPr/>
          <p:nvPr/>
        </p:nvSpPr>
        <p:spPr>
          <a:xfrm>
            <a:off x="213120" y="4841640"/>
            <a:ext cx="447120" cy="1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marL="12600">
              <a:lnSpc>
                <a:spcPct val="100000"/>
              </a:lnSpc>
              <a:spcBef>
                <a:spcPts val="14"/>
              </a:spcBef>
              <a:buNone/>
            </a:pPr>
            <a:r>
              <a:rPr b="0" lang="en-IN" sz="9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r>
              <a:rPr b="0" lang="en-IN" sz="900" spc="-52" strike="noStrike">
                <a:solidFill>
                  <a:srgbClr val="000000"/>
                </a:solidFill>
                <a:latin typeface="Arial"/>
                <a:ea typeface="DejaVu Sans"/>
              </a:rPr>
              <a:t> :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81" name="object 7"/>
          <p:cNvSpPr/>
          <p:nvPr/>
        </p:nvSpPr>
        <p:spPr>
          <a:xfrm>
            <a:off x="200520" y="754920"/>
            <a:ext cx="1701360" cy="2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1" lang="en-IN" sz="1550" spc="-1" strike="noStrike">
                <a:solidFill>
                  <a:srgbClr val="1f2e60"/>
                </a:solidFill>
                <a:latin typeface="Arial"/>
                <a:ea typeface="DejaVu Sans"/>
              </a:rPr>
              <a:t>Technology</a:t>
            </a:r>
            <a:r>
              <a:rPr b="1" lang="en-IN" sz="1550" spc="162" strike="noStrike">
                <a:solidFill>
                  <a:srgbClr val="1f2e60"/>
                </a:solidFill>
                <a:latin typeface="Arial"/>
                <a:ea typeface="DejaVu Sans"/>
              </a:rPr>
              <a:t> </a:t>
            </a:r>
            <a:r>
              <a:rPr b="1" lang="en-IN" sz="1550" spc="-21" strike="noStrike">
                <a:solidFill>
                  <a:srgbClr val="1f2e60"/>
                </a:solidFill>
                <a:latin typeface="Arial"/>
                <a:ea typeface="DejaVu Sans"/>
              </a:rPr>
              <a:t>Used</a:t>
            </a:r>
            <a:endParaRPr b="0" lang="en-IN" sz="1550" spc="-1" strike="noStrike">
              <a:latin typeface="Arial"/>
            </a:endParaRPr>
          </a:p>
        </p:txBody>
      </p:sp>
      <p:sp>
        <p:nvSpPr>
          <p:cNvPr id="182" name="object 8"/>
          <p:cNvSpPr/>
          <p:nvPr/>
        </p:nvSpPr>
        <p:spPr>
          <a:xfrm>
            <a:off x="2246760" y="1306800"/>
            <a:ext cx="80172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Front-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3" name="object 9"/>
          <p:cNvSpPr/>
          <p:nvPr/>
        </p:nvSpPr>
        <p:spPr>
          <a:xfrm>
            <a:off x="6278760" y="1306800"/>
            <a:ext cx="78264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en-IN" sz="1400" spc="-12" strike="noStrike">
                <a:solidFill>
                  <a:srgbClr val="000000"/>
                </a:solidFill>
                <a:latin typeface="Arial"/>
                <a:ea typeface="DejaVu Sans"/>
              </a:rPr>
              <a:t>Back-</a:t>
            </a:r>
            <a:r>
              <a:rPr b="0" lang="en-IN" sz="1400" spc="-26" strike="noStrike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2024-04-08T08:03:30Z</dcterms:created>
  <dc:creator/>
  <dc:description/>
  <dc:language>en-IN</dc:language>
  <cp:lastModifiedBy/>
  <dcterms:modified xsi:type="dcterms:W3CDTF">2024-04-09T14:33:55Z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LastSaved">
    <vt:filetime>2024-04-08T00:00:00Z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3-Heights(TM) PDF Security Shell 4.8.25.2 (http://www.pdf-tools.com)</vt:lpwstr>
  </property>
</Properties>
</file>