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77" r:id="rId3"/>
    <p:sldId id="278" r:id="rId4"/>
    <p:sldId id="290" r:id="rId5"/>
    <p:sldId id="291" r:id="rId6"/>
    <p:sldId id="259" r:id="rId7"/>
    <p:sldId id="260" r:id="rId8"/>
    <p:sldId id="293" r:id="rId9"/>
    <p:sldId id="263" r:id="rId10"/>
    <p:sldId id="262" r:id="rId11"/>
    <p:sldId id="261" r:id="rId12"/>
    <p:sldId id="294" r:id="rId13"/>
    <p:sldId id="283" r:id="rId14"/>
    <p:sldId id="287" r:id="rId15"/>
    <p:sldId id="284" r:id="rId16"/>
    <p:sldId id="285" r:id="rId17"/>
    <p:sldId id="286" r:id="rId18"/>
    <p:sldId id="288" r:id="rId19"/>
    <p:sldId id="289" r:id="rId20"/>
    <p:sldId id="295" r:id="rId21"/>
    <p:sldId id="281" r:id="rId22"/>
    <p:sldId id="296" r:id="rId23"/>
    <p:sldId id="297" r:id="rId24"/>
    <p:sldId id="298" r:id="rId25"/>
    <p:sldId id="299" r:id="rId26"/>
    <p:sldId id="300" r:id="rId27"/>
    <p:sldId id="301" r:id="rId28"/>
    <p:sldId id="302" r:id="rId29"/>
    <p:sldId id="282"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B1E57D-E4F6-B5DF-0D90-2724D32505B7}" v="151" dt="2024-11-19T08:15:31.3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93" d="100"/>
          <a:sy n="93" d="100"/>
        </p:scale>
        <p:origin x="4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1AC84-1800-4180-B89F-DE14E5B889EE}"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215AA4-BE6C-4DF6-8D19-3A301F0BCABA}" type="slidenum">
              <a:rPr lang="en-US" smtClean="0"/>
              <a:t>‹#›</a:t>
            </a:fld>
            <a:endParaRPr lang="en-US"/>
          </a:p>
        </p:txBody>
      </p:sp>
    </p:spTree>
    <p:extLst>
      <p:ext uri="{BB962C8B-B14F-4D97-AF65-F5344CB8AC3E}">
        <p14:creationId xmlns:p14="http://schemas.microsoft.com/office/powerpoint/2010/main" val="977036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resentation1.pptx" TargetMode="Externa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hyperlink" Target="Presentation1.pptx" TargetMode="Externa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hyperlink" Target="Presentation1.pptx" TargetMode="Externa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Presentation1.pptx" TargetMode="Externa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Presentation1.pptx"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p:nvPr/>
        </p:nvSpPr>
        <p:spPr>
          <a:xfrm>
            <a:off x="0" y="254901"/>
            <a:ext cx="9144000" cy="1090089"/>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1600" b="1" dirty="0">
                <a:latin typeface="Times New Roman"/>
                <a:ea typeface="Times New Roman"/>
                <a:cs typeface="Times New Roman"/>
                <a:sym typeface="Times New Roman"/>
              </a:rPr>
              <a:t>Gokaraju Rangaraju Institute of Engineering and Technology</a:t>
            </a:r>
            <a:endParaRPr sz="1600" b="1" dirty="0">
              <a:latin typeface="Times New Roman"/>
              <a:ea typeface="Times New Roman"/>
              <a:cs typeface="Times New Roman"/>
              <a:sym typeface="Times New Roman"/>
            </a:endParaRPr>
          </a:p>
          <a:p>
            <a:pPr marL="0" lvl="0" indent="0" algn="ctr">
              <a:lnSpc>
                <a:spcPct val="150000"/>
              </a:lnSpc>
              <a:spcBef>
                <a:spcPts val="0"/>
              </a:spcBef>
              <a:spcAft>
                <a:spcPts val="0"/>
              </a:spcAft>
              <a:buNone/>
            </a:pPr>
            <a:r>
              <a:rPr lang="en" b="1" dirty="0">
                <a:latin typeface="Times New Roman"/>
                <a:ea typeface="Times New Roman"/>
                <a:cs typeface="Times New Roman"/>
                <a:sym typeface="Times New Roman"/>
              </a:rPr>
              <a:t>(Autonomous)</a:t>
            </a:r>
            <a:br>
              <a:rPr lang="en" b="1" dirty="0">
                <a:latin typeface="Times New Roman"/>
                <a:ea typeface="Times New Roman"/>
                <a:cs typeface="Times New Roman"/>
                <a:sym typeface="Times New Roman"/>
              </a:rPr>
            </a:br>
            <a:r>
              <a:rPr lang="en" b="1" dirty="0">
                <a:latin typeface="Times New Roman"/>
                <a:ea typeface="Times New Roman"/>
                <a:cs typeface="Times New Roman"/>
                <a:sym typeface="Times New Roman"/>
              </a:rPr>
              <a:t>Department of Informatio</a:t>
            </a:r>
            <a:r>
              <a:rPr lang="en-IN" b="1" dirty="0">
                <a:latin typeface="Times New Roman"/>
                <a:ea typeface="Times New Roman"/>
                <a:cs typeface="Times New Roman"/>
                <a:sym typeface="Times New Roman"/>
              </a:rPr>
              <a:t>n </a:t>
            </a:r>
            <a:r>
              <a:rPr lang="en" b="1" dirty="0">
                <a:latin typeface="Times New Roman"/>
                <a:ea typeface="Times New Roman"/>
                <a:cs typeface="Times New Roman"/>
                <a:sym typeface="Times New Roman"/>
              </a:rPr>
              <a:t>Technology</a:t>
            </a:r>
            <a:endParaRPr b="1" dirty="0">
              <a:latin typeface="Times New Roman"/>
              <a:ea typeface="Times New Roman"/>
              <a:cs typeface="Times New Roman"/>
              <a:sym typeface="Times New Roman"/>
            </a:endParaRPr>
          </a:p>
        </p:txBody>
      </p:sp>
      <p:pic>
        <p:nvPicPr>
          <p:cNvPr id="55" name="Shape 55"/>
          <p:cNvPicPr preferRelativeResize="0"/>
          <p:nvPr/>
        </p:nvPicPr>
        <p:blipFill>
          <a:blip r:embed="rId3">
            <a:alphaModFix/>
          </a:blip>
          <a:stretch>
            <a:fillRect/>
          </a:stretch>
        </p:blipFill>
        <p:spPr>
          <a:xfrm>
            <a:off x="356502" y="273181"/>
            <a:ext cx="1022474" cy="891871"/>
          </a:xfrm>
          <a:prstGeom prst="rect">
            <a:avLst/>
          </a:prstGeom>
          <a:noFill/>
          <a:ln>
            <a:noFill/>
          </a:ln>
        </p:spPr>
      </p:pic>
      <p:sp>
        <p:nvSpPr>
          <p:cNvPr id="56" name="Shape 56"/>
          <p:cNvSpPr txBox="1"/>
          <p:nvPr/>
        </p:nvSpPr>
        <p:spPr>
          <a:xfrm>
            <a:off x="0" y="1284783"/>
            <a:ext cx="9143999" cy="1847384"/>
          </a:xfrm>
          <a:prstGeom prst="rect">
            <a:avLst/>
          </a:prstGeom>
          <a:noFill/>
          <a:ln>
            <a:noFill/>
          </a:ln>
        </p:spPr>
        <p:txBody>
          <a:bodyPr spcFirstLastPara="1" wrap="square" lIns="91425" tIns="91425" rIns="91425" bIns="91425" anchor="t" anchorCtr="0">
            <a:noAutofit/>
          </a:bodyPr>
          <a:lstStyle/>
          <a:p>
            <a:pPr marL="0" lvl="0" indent="0" algn="ctr">
              <a:lnSpc>
                <a:spcPct val="150000"/>
              </a:lnSpc>
              <a:spcBef>
                <a:spcPts val="0"/>
              </a:spcBef>
              <a:spcAft>
                <a:spcPts val="0"/>
              </a:spcAft>
              <a:buNone/>
            </a:pPr>
            <a:r>
              <a:rPr lang="en-IN" b="1" i="1" dirty="0">
                <a:latin typeface="Times New Roman" panose="02020603050405020304" pitchFamily="18" charset="0"/>
                <a:cs typeface="Times New Roman" panose="02020603050405020304" pitchFamily="18" charset="0"/>
              </a:rPr>
              <a:t>A Project on</a:t>
            </a:r>
            <a:endParaRPr lang="en" b="1" i="1" dirty="0">
              <a:latin typeface="Times New Roman" panose="02020603050405020304" pitchFamily="18" charset="0"/>
              <a:cs typeface="Times New Roman" panose="02020603050405020304" pitchFamily="18" charset="0"/>
            </a:endParaRPr>
          </a:p>
          <a:p>
            <a:pPr algn="ctr">
              <a:lnSpc>
                <a:spcPct val="150000"/>
              </a:lnSpc>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Efficient Image Captioning with Attention Mechanisms: Leveraging CNN’s And Simplified GRU’s </a:t>
            </a:r>
            <a:endParaRPr sz="2800" b="1" dirty="0">
              <a:latin typeface="Times New Roman" panose="02020603050405020304" pitchFamily="18" charset="0"/>
              <a:cs typeface="Times New Roman" panose="02020603050405020304" pitchFamily="18" charset="0"/>
            </a:endParaRPr>
          </a:p>
        </p:txBody>
      </p:sp>
      <p:sp>
        <p:nvSpPr>
          <p:cNvPr id="57" name="Shape 57"/>
          <p:cNvSpPr txBox="1"/>
          <p:nvPr/>
        </p:nvSpPr>
        <p:spPr>
          <a:xfrm>
            <a:off x="512225" y="3176912"/>
            <a:ext cx="2490000" cy="1411800"/>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b="1" dirty="0">
                <a:latin typeface="Times New Roman" panose="02020603050405020304" pitchFamily="18" charset="0"/>
                <a:cs typeface="Times New Roman" panose="02020603050405020304" pitchFamily="18" charset="0"/>
              </a:rPr>
              <a:t>Guide</a:t>
            </a:r>
            <a:endParaRPr b="1" dirty="0">
              <a:latin typeface="Times New Roman" panose="02020603050405020304" pitchFamily="18" charset="0"/>
              <a:cs typeface="Times New Roman" panose="02020603050405020304" pitchFamily="18" charset="0"/>
            </a:endParaRPr>
          </a:p>
          <a:p>
            <a:pPr marL="0" lvl="0" indent="0" rtl="0">
              <a:lnSpc>
                <a:spcPct val="150000"/>
              </a:lnSpc>
              <a:spcBef>
                <a:spcPts val="0"/>
              </a:spcBef>
              <a:spcAft>
                <a:spcPts val="0"/>
              </a:spcAft>
              <a:buNone/>
            </a:pPr>
            <a:r>
              <a:rPr lang="it-IT" dirty="0">
                <a:latin typeface="Times New Roman" panose="02020603050405020304" pitchFamily="18" charset="0"/>
                <a:cs typeface="Times New Roman" panose="02020603050405020304" pitchFamily="18" charset="0"/>
              </a:rPr>
              <a:t>Dr. R. V. S. S. S. NAGINI</a:t>
            </a:r>
            <a:endParaRPr lang="en-IN" dirty="0">
              <a:latin typeface="Times New Roman" panose="02020603050405020304" pitchFamily="18" charset="0"/>
              <a:cs typeface="Times New Roman" panose="02020603050405020304" pitchFamily="18" charset="0"/>
            </a:endParaRPr>
          </a:p>
          <a:p>
            <a:pPr marL="0" lvl="0" indent="0" rtl="0">
              <a:lnSpc>
                <a:spcPct val="150000"/>
              </a:lnSpc>
              <a:spcBef>
                <a:spcPts val="0"/>
              </a:spcBef>
              <a:spcAft>
                <a:spcPts val="0"/>
              </a:spcAft>
              <a:buNone/>
            </a:pPr>
            <a:r>
              <a:rPr lang="en-IN" dirty="0">
                <a:latin typeface="Times New Roman" panose="02020603050405020304" pitchFamily="18" charset="0"/>
                <a:cs typeface="Times New Roman" panose="02020603050405020304" pitchFamily="18" charset="0"/>
              </a:rPr>
              <a:t>    Associate Professor</a:t>
            </a:r>
          </a:p>
        </p:txBody>
      </p:sp>
      <p:sp>
        <p:nvSpPr>
          <p:cNvPr id="58" name="Shape 58"/>
          <p:cNvSpPr txBox="1"/>
          <p:nvPr/>
        </p:nvSpPr>
        <p:spPr>
          <a:xfrm>
            <a:off x="4933335" y="3176911"/>
            <a:ext cx="3804465" cy="1711687"/>
          </a:xfrm>
          <a:prstGeom prst="rect">
            <a:avLst/>
          </a:prstGeom>
          <a:noFill/>
          <a:ln>
            <a:noFill/>
          </a:ln>
        </p:spPr>
        <p:txBody>
          <a:bodyPr spcFirstLastPara="1" wrap="square" lIns="91425" tIns="91425" rIns="91425" bIns="91425" anchor="t" anchorCtr="0">
            <a:noAutofit/>
          </a:bodyPr>
          <a:lstStyle/>
          <a:p>
            <a:pPr marL="0" lvl="0" indent="0" rtl="0">
              <a:lnSpc>
                <a:spcPct val="150000"/>
              </a:lnSpc>
              <a:spcBef>
                <a:spcPts val="0"/>
              </a:spcBef>
              <a:spcAft>
                <a:spcPts val="0"/>
              </a:spcAft>
              <a:buNone/>
            </a:pPr>
            <a:r>
              <a:rPr lang="en" b="1" dirty="0">
                <a:latin typeface="Times New Roman" panose="02020603050405020304" pitchFamily="18" charset="0"/>
                <a:cs typeface="Times New Roman" panose="02020603050405020304" pitchFamily="18" charset="0"/>
              </a:rPr>
              <a:t>Team Members</a:t>
            </a:r>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(21241A1256)              Sriram </a:t>
            </a:r>
            <a:r>
              <a:rPr lang="en-IN" dirty="0" err="1">
                <a:latin typeface="Times New Roman" panose="02020603050405020304" pitchFamily="18" charset="0"/>
                <a:cs typeface="Times New Roman" panose="02020603050405020304" pitchFamily="18" charset="0"/>
              </a:rPr>
              <a:t>Chiliveri</a:t>
            </a:r>
            <a:endParaRPr lang="en-IN" dirty="0">
              <a:latin typeface="Times New Roman" panose="02020603050405020304" pitchFamily="18" charset="0"/>
              <a:cs typeface="Times New Roman" panose="02020603050405020304" pitchFamily="18" charset="0"/>
            </a:endParaRPr>
          </a:p>
          <a:p>
            <a:pPr marL="0" lvl="0" indent="0">
              <a:lnSpc>
                <a:spcPct val="150000"/>
              </a:lnSpc>
              <a:spcBef>
                <a:spcPts val="0"/>
              </a:spcBef>
              <a:spcAft>
                <a:spcPts val="0"/>
              </a:spcAft>
              <a:buNone/>
            </a:pPr>
            <a:r>
              <a:rPr lang="en" dirty="0">
                <a:latin typeface="Times New Roman" panose="02020603050405020304" pitchFamily="18" charset="0"/>
                <a:cs typeface="Times New Roman" panose="02020603050405020304" pitchFamily="18" charset="0"/>
              </a:rPr>
              <a:t>(21241A1246</a:t>
            </a:r>
            <a:r>
              <a:rPr lang="en-IN" dirty="0">
                <a:latin typeface="Times New Roman" panose="02020603050405020304" pitchFamily="18" charset="0"/>
                <a:cs typeface="Times New Roman" panose="02020603050405020304" pitchFamily="18" charset="0"/>
              </a:rPr>
              <a:t>)              </a:t>
            </a:r>
            <a:r>
              <a:rPr lang="en" dirty="0">
                <a:latin typeface="Times New Roman" panose="02020603050405020304" pitchFamily="18" charset="0"/>
                <a:cs typeface="Times New Roman" panose="02020603050405020304" pitchFamily="18" charset="0"/>
              </a:rPr>
              <a:t>P. Mahesh Babu</a:t>
            </a:r>
          </a:p>
          <a:p>
            <a:pPr marL="0" lvl="0" indent="0">
              <a:lnSpc>
                <a:spcPct val="150000"/>
              </a:lnSpc>
              <a:spcBef>
                <a:spcPts val="0"/>
              </a:spcBef>
              <a:spcAft>
                <a:spcPts val="0"/>
              </a:spcAft>
              <a:buNone/>
            </a:pPr>
            <a:r>
              <a:rPr lang="en" dirty="0">
                <a:latin typeface="Times New Roman" panose="02020603050405020304" pitchFamily="18" charset="0"/>
                <a:cs typeface="Times New Roman" panose="02020603050405020304" pitchFamily="18" charset="0"/>
              </a:rPr>
              <a:t>(21241A1265</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Yenamala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Varshit</a:t>
            </a:r>
            <a:endParaRPr lang="en-IN" dirty="0">
              <a:latin typeface="Times New Roman" panose="02020603050405020304" pitchFamily="18" charset="0"/>
              <a:cs typeface="Times New Roman" panose="02020603050405020304" pitchFamily="18" charset="0"/>
            </a:endParaRPr>
          </a:p>
          <a:p>
            <a:pPr marL="0" lvl="0" indent="0"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0033" y="334867"/>
            <a:ext cx="8521699" cy="640387"/>
          </a:xfrm>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latin typeface="Times New Roman"/>
                <a:cs typeface="Times New Roman"/>
              </a:rPr>
              <a:t>Image Captioning: From Structural Tetrad to Translated Sentences </a:t>
            </a:r>
          </a:p>
        </p:txBody>
      </p:sp>
      <p:sp>
        <p:nvSpPr>
          <p:cNvPr id="3" name="Content Placeholder 2"/>
          <p:cNvSpPr>
            <a:spLocks noGrp="1"/>
          </p:cNvSpPr>
          <p:nvPr>
            <p:ph idx="1"/>
          </p:nvPr>
        </p:nvSpPr>
        <p:spPr>
          <a:xfrm>
            <a:off x="311700" y="1197832"/>
            <a:ext cx="8520600" cy="3507114"/>
          </a:xfrm>
        </p:spPr>
        <p:txBody>
          <a:bodyPr spcFirstLastPara="1" wrap="square" lIns="91425" tIns="91425" rIns="91425" bIns="91425"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err="1">
                <a:latin typeface="Times New Roman"/>
                <a:cs typeface="Arial"/>
              </a:rPr>
              <a:t>Link:</a:t>
            </a:r>
            <a:r>
              <a:rPr lang="en-IN" sz="1800" b="1" dirty="0" err="1">
                <a:latin typeface="Times New Roman"/>
                <a:cs typeface="Arial"/>
                <a:hlinkClick r:id="rId2" action="ppaction://hlinkpres?slideindex=1&amp;slidetitle="/>
              </a:rPr>
              <a:t>https</a:t>
            </a:r>
            <a:r>
              <a:rPr lang="en-IN" sz="1800" b="1" dirty="0">
                <a:latin typeface="Times New Roman"/>
                <a:cs typeface="Arial"/>
                <a:hlinkClick r:id="rId2" action="ppaction://hlinkpres?slideindex=1&amp;slidetitle="/>
              </a:rPr>
              <a:t>://www.researchgate.net/publication/334488787_On_Learning_3D_Face_Morphable_Model_from_In-the-Wild_Images</a:t>
            </a:r>
            <a:endParaRPr lang="en-IN" sz="1800" b="1" dirty="0">
              <a:latin typeface="Times New Roman"/>
              <a:cs typeface="Arial"/>
            </a:endParaRPr>
          </a:p>
          <a:p>
            <a:pPr marL="85725" indent="0">
              <a:lnSpc>
                <a:spcPct val="100000"/>
              </a:lnSpc>
              <a:buNone/>
            </a:pPr>
            <a:r>
              <a:rPr lang="en-IN" sz="1800" b="1" dirty="0">
                <a:latin typeface="Times New Roman"/>
                <a:cs typeface="Arial"/>
              </a:rPr>
              <a:t>Year of Publication: </a:t>
            </a:r>
            <a:r>
              <a:rPr lang="en-IN" sz="1800" dirty="0">
                <a:latin typeface="Times New Roman"/>
                <a:cs typeface="Arial"/>
              </a:rPr>
              <a:t>2019</a:t>
            </a:r>
          </a:p>
          <a:p>
            <a:pPr marL="85725" indent="0">
              <a:lnSpc>
                <a:spcPct val="100000"/>
              </a:lnSpc>
              <a:buNone/>
            </a:pPr>
            <a:r>
              <a:rPr lang="en-IN" sz="1800" b="1" dirty="0">
                <a:latin typeface="Times New Roman"/>
                <a:cs typeface="Arial"/>
              </a:rPr>
              <a:t>Authors: </a:t>
            </a:r>
            <a:r>
              <a:rPr lang="en-IN" sz="1800" dirty="0">
                <a:effectLst/>
                <a:latin typeface="Times New Roman" panose="02020603050405020304" pitchFamily="18" charset="0"/>
                <a:ea typeface="Times New Roman" panose="02020603050405020304" pitchFamily="18" charset="0"/>
              </a:rPr>
              <a:t>Guo et al. </a:t>
            </a:r>
            <a:endParaRPr lang="en-US" sz="1800" dirty="0">
              <a:latin typeface="Times New Roman"/>
              <a:cs typeface="Arial"/>
            </a:endParaRPr>
          </a:p>
          <a:p>
            <a:pPr marL="85725" indent="0">
              <a:lnSpc>
                <a:spcPct val="100000"/>
              </a:lnSpc>
              <a:buNone/>
            </a:pPr>
            <a:endParaRPr lang="en-US" sz="1800" dirty="0">
              <a:latin typeface="Times New Roman"/>
              <a:cs typeface="Arial"/>
            </a:endParaRPr>
          </a:p>
          <a:p>
            <a:pPr marL="85725" indent="0">
              <a:lnSpc>
                <a:spcPct val="100000"/>
              </a:lnSpc>
              <a:buNone/>
            </a:pPr>
            <a:r>
              <a:rPr lang="en-US" sz="1800" b="1" dirty="0">
                <a:latin typeface="Times New Roman"/>
                <a:cs typeface="Times New Roman"/>
              </a:rPr>
              <a:t>GIST:</a:t>
            </a:r>
          </a:p>
          <a:p>
            <a:pPr marL="85725" indent="0">
              <a:lnSpc>
                <a:spcPct val="100000"/>
              </a:lnSpc>
              <a:buNone/>
            </a:pPr>
            <a:endParaRPr lang="en-US" sz="1800" b="1" dirty="0">
              <a:latin typeface="Times New Roman"/>
              <a:cs typeface="Times New Roman"/>
            </a:endParaRPr>
          </a:p>
          <a:p>
            <a:pPr marL="428625" indent="-342900">
              <a:lnSpc>
                <a:spcPct val="100000"/>
              </a:lnSpc>
            </a:pPr>
            <a:r>
              <a:rPr lang="en-US" sz="1800" dirty="0">
                <a:latin typeface="Times New Roman"/>
                <a:cs typeface="Arial"/>
              </a:rPr>
              <a:t>This paper proposes a simplified approach to image captioning by using deep learning techniques on the Flickr8k dataset.</a:t>
            </a:r>
          </a:p>
          <a:p>
            <a:pPr marL="428625" indent="-342900">
              <a:lnSpc>
                <a:spcPct val="100000"/>
              </a:lnSpc>
            </a:pPr>
            <a:r>
              <a:rPr lang="en-IN" sz="1800" dirty="0">
                <a:effectLst/>
                <a:latin typeface="Times New Roman" panose="02020603050405020304" pitchFamily="18" charset="0"/>
                <a:ea typeface="Times New Roman" panose="02020603050405020304" pitchFamily="18" charset="0"/>
              </a:rPr>
              <a:t>Their method utilizes a structural tetrad approach but struggles with more complex or abstract visual information</a:t>
            </a:r>
          </a:p>
        </p:txBody>
      </p:sp>
    </p:spTree>
    <p:extLst>
      <p:ext uri="{BB962C8B-B14F-4D97-AF65-F5344CB8AC3E}">
        <p14:creationId xmlns:p14="http://schemas.microsoft.com/office/powerpoint/2010/main" val="2661450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72454"/>
            <a:ext cx="8520600" cy="572700"/>
          </a:xfrm>
        </p:spPr>
        <p:txBody>
          <a:bodyPr>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latin typeface="Times New Roman"/>
                <a:cs typeface="Times New Roman"/>
              </a:rPr>
              <a:t>VD-SAN: Visual-Densely Semantic Attention Network for Image Caption Generation </a:t>
            </a:r>
          </a:p>
        </p:txBody>
      </p:sp>
      <p:sp>
        <p:nvSpPr>
          <p:cNvPr id="3" name="Content Placeholder 2"/>
          <p:cNvSpPr>
            <a:spLocks noGrp="1"/>
          </p:cNvSpPr>
          <p:nvPr>
            <p:ph idx="1"/>
          </p:nvPr>
        </p:nvSpPr>
        <p:spPr>
          <a:xfrm>
            <a:off x="311700" y="1107118"/>
            <a:ext cx="8520600" cy="3416400"/>
          </a:xfrm>
        </p:spPr>
        <p:txBody>
          <a:bodyPr spcFirstLastPara="1" wrap="square" lIns="91425" tIns="91425" rIns="91425" bIns="91425" anchor="t" anchorCtr="0">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a:latin typeface="Times New Roman"/>
                <a:cs typeface="Arial"/>
              </a:rPr>
              <a:t>Link:</a:t>
            </a:r>
            <a:r>
              <a:rPr lang="en-IN" sz="1800" b="1" dirty="0">
                <a:latin typeface="Times New Roman"/>
                <a:cs typeface="Arial"/>
                <a:hlinkClick r:id="rId2" action="ppaction://hlinkpres?slideindex=1&amp;slidetitle="/>
              </a:rPr>
              <a:t> https://openaccess.thecvf.com/content_cvpr_2019/html/Dou_End-To-End_3D_Face_CVPR_2019_paper.html</a:t>
            </a:r>
            <a:endParaRPr lang="en-IN" sz="1800" b="1" dirty="0">
              <a:latin typeface="Times New Roman"/>
              <a:cs typeface="Arial"/>
            </a:endParaRPr>
          </a:p>
          <a:p>
            <a:pPr marL="85725" indent="0">
              <a:lnSpc>
                <a:spcPct val="100000"/>
              </a:lnSpc>
              <a:buNone/>
            </a:pPr>
            <a:r>
              <a:rPr lang="en-IN" sz="1800" b="1" dirty="0">
                <a:latin typeface="Times New Roman"/>
                <a:cs typeface="Arial"/>
              </a:rPr>
              <a:t>Year of Publication: </a:t>
            </a:r>
            <a:r>
              <a:rPr lang="en-IN" sz="1800" dirty="0">
                <a:latin typeface="Times New Roman"/>
                <a:cs typeface="Arial"/>
              </a:rPr>
              <a:t>2019</a:t>
            </a:r>
          </a:p>
          <a:p>
            <a:pPr marL="85725" indent="0">
              <a:lnSpc>
                <a:spcPct val="100000"/>
              </a:lnSpc>
              <a:buNone/>
            </a:pPr>
            <a:r>
              <a:rPr lang="en-IN" sz="1800" b="1" dirty="0">
                <a:latin typeface="Times New Roman"/>
                <a:cs typeface="Arial"/>
              </a:rPr>
              <a:t>Authors: </a:t>
            </a:r>
            <a:r>
              <a:rPr lang="en-IN" sz="1800" dirty="0">
                <a:effectLst/>
                <a:latin typeface="Times New Roman" panose="02020603050405020304" pitchFamily="18" charset="0"/>
                <a:ea typeface="Times New Roman" panose="02020603050405020304" pitchFamily="18" charset="0"/>
              </a:rPr>
              <a:t>He et al. </a:t>
            </a:r>
            <a:endParaRPr lang="en-US" sz="1800" dirty="0">
              <a:latin typeface="Times New Roman"/>
              <a:cs typeface="Arial"/>
            </a:endParaRPr>
          </a:p>
          <a:p>
            <a:pPr marL="85725" indent="0">
              <a:lnSpc>
                <a:spcPct val="100000"/>
              </a:lnSpc>
              <a:buNone/>
            </a:pPr>
            <a:r>
              <a:rPr lang="en-IN" sz="1800" b="1" dirty="0">
                <a:latin typeface="Times New Roman"/>
                <a:cs typeface="Times New Roman"/>
              </a:rPr>
              <a:t>GIST:</a:t>
            </a:r>
          </a:p>
          <a:p>
            <a:pPr marL="85725" indent="0">
              <a:lnSpc>
                <a:spcPct val="100000"/>
              </a:lnSpc>
              <a:buNone/>
            </a:pPr>
            <a:endParaRPr lang="en-IN" sz="1800" b="1" dirty="0">
              <a:latin typeface="Times New Roman"/>
              <a:cs typeface="Times New Roman"/>
            </a:endParaRPr>
          </a:p>
          <a:p>
            <a:pPr marL="428625" indent="-342900">
              <a:lnSpc>
                <a:spcPct val="100000"/>
              </a:lnSpc>
            </a:pPr>
            <a:r>
              <a:rPr lang="en-IN" sz="1800" dirty="0">
                <a:latin typeface="Times New Roman" panose="02020603050405020304" pitchFamily="18" charset="0"/>
                <a:ea typeface="Times New Roman" panose="02020603050405020304" pitchFamily="18" charset="0"/>
              </a:rPr>
              <a:t>T</a:t>
            </a:r>
            <a:r>
              <a:rPr lang="en-IN" sz="1800" dirty="0">
                <a:effectLst/>
                <a:latin typeface="Times New Roman" panose="02020603050405020304" pitchFamily="18" charset="0"/>
                <a:ea typeface="Times New Roman" panose="02020603050405020304" pitchFamily="18" charset="0"/>
              </a:rPr>
              <a:t>he VD-SAN model, which utilizes densely connected semantic attention networks to improve image captioning accuracy on the Flickr30k dataset. </a:t>
            </a:r>
          </a:p>
          <a:p>
            <a:pPr marL="428625" indent="-342900">
              <a:lnSpc>
                <a:spcPct val="100000"/>
              </a:lnSpc>
            </a:pPr>
            <a:r>
              <a:rPr lang="en-IN" sz="1800" dirty="0">
                <a:effectLst/>
                <a:latin typeface="Times New Roman" panose="02020603050405020304" pitchFamily="18" charset="0"/>
                <a:ea typeface="Times New Roman" panose="02020603050405020304" pitchFamily="18" charset="0"/>
              </a:rPr>
              <a:t>While the model achieves high performance in attention to significant image areas, its computational complexity and resource demands make it less suitable for deployment on resource-constrained devices. </a:t>
            </a:r>
            <a:endParaRPr lang="en-IN" sz="1800" dirty="0">
              <a:latin typeface="Times New Roman"/>
              <a:cs typeface="Arial"/>
            </a:endParaRPr>
          </a:p>
          <a:p>
            <a:pPr marL="85725" indent="0">
              <a:lnSpc>
                <a:spcPct val="100000"/>
              </a:lnSpc>
              <a:buNone/>
            </a:pPr>
            <a:endParaRPr lang="en-IN" sz="1800" dirty="0">
              <a:latin typeface="Times New Roman"/>
              <a:cs typeface="Times New Roman" panose="02020603050405020304" pitchFamily="18" charset="0"/>
            </a:endParaRPr>
          </a:p>
          <a:p>
            <a:pPr marL="428625" indent="-342900">
              <a:lnSpc>
                <a:spcPct val="100000"/>
              </a:lnSpc>
            </a:pPr>
            <a:endParaRPr lang="en-IN" sz="1800" dirty="0">
              <a:latin typeface="Times New Roman"/>
              <a:cs typeface="Times New Roman" panose="02020603050405020304" pitchFamily="18" charset="0"/>
            </a:endParaRPr>
          </a:p>
          <a:p>
            <a:pPr marL="85725" indent="0">
              <a:lnSpc>
                <a:spcPct val="100000"/>
              </a:lnSpc>
              <a:buNone/>
            </a:pPr>
            <a:endParaRPr lang="en-US" sz="1800" dirty="0">
              <a:latin typeface="Times New Roman"/>
              <a:cs typeface="Times New Roman"/>
            </a:endParaRPr>
          </a:p>
        </p:txBody>
      </p:sp>
    </p:spTree>
    <p:extLst>
      <p:ext uri="{BB962C8B-B14F-4D97-AF65-F5344CB8AC3E}">
        <p14:creationId xmlns:p14="http://schemas.microsoft.com/office/powerpoint/2010/main" val="913241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068F-3ED2-BF76-CD8B-BA28F305311F}"/>
              </a:ext>
            </a:extLst>
          </p:cNvPr>
          <p:cNvSpPr>
            <a:spLocks noGrp="1"/>
          </p:cNvSpPr>
          <p:nvPr>
            <p:ph type="title"/>
          </p:nvPr>
        </p:nvSpPr>
        <p:spPr/>
        <p:txBody>
          <a:bodyPr/>
          <a:lstStyle/>
          <a:p>
            <a:r>
              <a:rPr lang="en-US" sz="2400" b="1" dirty="0">
                <a:latin typeface="Times New Roman"/>
              </a:rPr>
              <a:t>Proposed System</a:t>
            </a:r>
          </a:p>
        </p:txBody>
      </p:sp>
      <p:sp>
        <p:nvSpPr>
          <p:cNvPr id="3" name="Text Placeholder 2">
            <a:extLst>
              <a:ext uri="{FF2B5EF4-FFF2-40B4-BE49-F238E27FC236}">
                <a16:creationId xmlns:a16="http://schemas.microsoft.com/office/drawing/2014/main" id="{6EF89C4D-C515-F462-298F-26BC2DA42249}"/>
              </a:ext>
            </a:extLst>
          </p:cNvPr>
          <p:cNvSpPr>
            <a:spLocks noGrp="1"/>
          </p:cNvSpPr>
          <p:nvPr>
            <p:ph type="body" idx="1"/>
          </p:nvPr>
        </p:nvSpPr>
        <p:spPr/>
        <p:txBody>
          <a:bodyPr/>
          <a:lstStyle/>
          <a:p>
            <a:r>
              <a:rPr lang="en-US" dirty="0"/>
              <a:t>The proposed system aims to automatically generate meaningful captions for images by integrating advanced deep learning techniques. </a:t>
            </a:r>
          </a:p>
          <a:p>
            <a:r>
              <a:rPr lang="en-US" dirty="0"/>
              <a:t>It utilizes a pretrained Convolutional Neural Network (CNN), such as Inception v3, for efficient feature extraction. A Recurrent Neural Network (RNN) with Gated Recurrent Units (GRU) is employed for translating these features into accurate text descriptions.</a:t>
            </a:r>
          </a:p>
          <a:p>
            <a:r>
              <a:rPr lang="en-US" dirty="0"/>
              <a:t>Additionally, an attention mechanism is incorporated to focus on specific regions of the image, enhancing the relevance and quality of the generated captions. </a:t>
            </a:r>
          </a:p>
          <a:p>
            <a:r>
              <a:rPr lang="en-US" dirty="0"/>
              <a:t>This system is designed to bridge the gap between visual data and textual understanding effectively.</a:t>
            </a:r>
            <a:endParaRPr lang="en-US" dirty="0">
              <a:solidFill>
                <a:schemeClr val="tx1"/>
              </a:solidFill>
              <a:latin typeface="Times New Roman"/>
            </a:endParaRPr>
          </a:p>
          <a:p>
            <a:pPr>
              <a:lnSpc>
                <a:spcPct val="114999"/>
              </a:lnSpc>
            </a:pPr>
            <a:endParaRPr lang="en-US" dirty="0">
              <a:solidFill>
                <a:schemeClr val="tx1"/>
              </a:solidFill>
              <a:latin typeface="Times New Roman"/>
            </a:endParaRPr>
          </a:p>
          <a:p>
            <a:pPr>
              <a:lnSpc>
                <a:spcPct val="114999"/>
              </a:lnSpc>
            </a:pPr>
            <a:endParaRPr lang="en-US" dirty="0">
              <a:solidFill>
                <a:schemeClr val="tx1"/>
              </a:solidFill>
              <a:latin typeface="Times New Roman"/>
            </a:endParaRPr>
          </a:p>
          <a:p>
            <a:pPr>
              <a:lnSpc>
                <a:spcPct val="114999"/>
              </a:lnSpc>
            </a:pPr>
            <a:endParaRPr lang="en-US" dirty="0">
              <a:solidFill>
                <a:schemeClr val="tx1"/>
              </a:solidFill>
              <a:latin typeface="Times New Roman"/>
            </a:endParaRPr>
          </a:p>
          <a:p>
            <a:pPr>
              <a:lnSpc>
                <a:spcPct val="114999"/>
              </a:lnSpc>
            </a:pPr>
            <a:endParaRPr lang="en-US" dirty="0">
              <a:solidFill>
                <a:schemeClr val="tx1"/>
              </a:solidFill>
              <a:latin typeface="Times New Roman"/>
            </a:endParaRPr>
          </a:p>
        </p:txBody>
      </p:sp>
    </p:spTree>
    <p:extLst>
      <p:ext uri="{BB962C8B-B14F-4D97-AF65-F5344CB8AC3E}">
        <p14:creationId xmlns:p14="http://schemas.microsoft.com/office/powerpoint/2010/main" val="3726346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F429-5FCF-90C5-9B6D-C2765ED04513}"/>
              </a:ext>
            </a:extLst>
          </p:cNvPr>
          <p:cNvSpPr>
            <a:spLocks noGrp="1"/>
          </p:cNvSpPr>
          <p:nvPr>
            <p:ph type="title"/>
          </p:nvPr>
        </p:nvSpPr>
        <p:spPr>
          <a:xfrm>
            <a:off x="454313" y="1999050"/>
            <a:ext cx="8520600" cy="572700"/>
          </a:xfrm>
        </p:spPr>
        <p:txBody>
          <a:bodyPr/>
          <a:lstStyle/>
          <a:p>
            <a:pPr algn="ctr"/>
            <a:r>
              <a:rPr lang="en-IN" sz="3600" b="1" dirty="0">
                <a:latin typeface="Times New Roman" panose="02020603050405020304" pitchFamily="18" charset="0"/>
                <a:cs typeface="Times New Roman" panose="02020603050405020304" pitchFamily="18" charset="0"/>
              </a:rPr>
              <a:t>UML Diagrams</a:t>
            </a:r>
          </a:p>
        </p:txBody>
      </p:sp>
    </p:spTree>
    <p:extLst>
      <p:ext uri="{BB962C8B-B14F-4D97-AF65-F5344CB8AC3E}">
        <p14:creationId xmlns:p14="http://schemas.microsoft.com/office/powerpoint/2010/main" val="2366454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C807D-6FAC-114A-A639-4B2FD43DB5CA}"/>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Use Case Diagram</a:t>
            </a:r>
          </a:p>
        </p:txBody>
      </p:sp>
      <p:pic>
        <p:nvPicPr>
          <p:cNvPr id="3" name="Picture 2">
            <a:extLst>
              <a:ext uri="{FF2B5EF4-FFF2-40B4-BE49-F238E27FC236}">
                <a16:creationId xmlns:a16="http://schemas.microsoft.com/office/drawing/2014/main" id="{086CAEC4-0D66-6DFD-D764-2AB2807BB7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06245" y="1585278"/>
            <a:ext cx="5731510" cy="1972945"/>
          </a:xfrm>
          <a:prstGeom prst="rect">
            <a:avLst/>
          </a:prstGeom>
          <a:noFill/>
          <a:ln>
            <a:noFill/>
          </a:ln>
        </p:spPr>
      </p:pic>
    </p:spTree>
    <p:extLst>
      <p:ext uri="{BB962C8B-B14F-4D97-AF65-F5344CB8AC3E}">
        <p14:creationId xmlns:p14="http://schemas.microsoft.com/office/powerpoint/2010/main" val="4254818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9FF9-AAB9-7F0B-0C1A-334FD9F9799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Class Diagram</a:t>
            </a:r>
          </a:p>
        </p:txBody>
      </p:sp>
      <p:pic>
        <p:nvPicPr>
          <p:cNvPr id="5" name="Picture 4">
            <a:extLst>
              <a:ext uri="{FF2B5EF4-FFF2-40B4-BE49-F238E27FC236}">
                <a16:creationId xmlns:a16="http://schemas.microsoft.com/office/drawing/2014/main" id="{3A13096D-6E47-E0F1-E8D0-97B8DF9F1E37}"/>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23548" y="917575"/>
            <a:ext cx="4318000" cy="4225925"/>
          </a:xfrm>
          <a:prstGeom prst="rect">
            <a:avLst/>
          </a:prstGeom>
          <a:noFill/>
          <a:ln>
            <a:noFill/>
          </a:ln>
        </p:spPr>
      </p:pic>
    </p:spTree>
    <p:extLst>
      <p:ext uri="{BB962C8B-B14F-4D97-AF65-F5344CB8AC3E}">
        <p14:creationId xmlns:p14="http://schemas.microsoft.com/office/powerpoint/2010/main" val="3022836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2B504-0B50-7CC5-9369-DD528D56C46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Sequence Diagram</a:t>
            </a:r>
          </a:p>
        </p:txBody>
      </p:sp>
      <p:pic>
        <p:nvPicPr>
          <p:cNvPr id="3" name="Picture 2">
            <a:extLst>
              <a:ext uri="{FF2B5EF4-FFF2-40B4-BE49-F238E27FC236}">
                <a16:creationId xmlns:a16="http://schemas.microsoft.com/office/drawing/2014/main" id="{B8CE3EB2-7298-5280-364D-0A002E2EC6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65271" y="1166605"/>
            <a:ext cx="5731510" cy="3531870"/>
          </a:xfrm>
          <a:prstGeom prst="rect">
            <a:avLst/>
          </a:prstGeom>
          <a:noFill/>
          <a:ln>
            <a:noFill/>
          </a:ln>
        </p:spPr>
      </p:pic>
    </p:spTree>
    <p:extLst>
      <p:ext uri="{BB962C8B-B14F-4D97-AF65-F5344CB8AC3E}">
        <p14:creationId xmlns:p14="http://schemas.microsoft.com/office/powerpoint/2010/main" val="21676266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BC32-C2E6-00F0-153D-78CCE3E61AC7}"/>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Activity Diagram</a:t>
            </a:r>
          </a:p>
        </p:txBody>
      </p:sp>
      <p:pic>
        <p:nvPicPr>
          <p:cNvPr id="1026" name="Picture 2">
            <a:extLst>
              <a:ext uri="{FF2B5EF4-FFF2-40B4-BE49-F238E27FC236}">
                <a16:creationId xmlns:a16="http://schemas.microsoft.com/office/drawing/2014/main" id="{B2A44B25-2842-504D-7682-A80AC52351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559" y="409575"/>
            <a:ext cx="377190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238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9C43-A10C-4657-1ACF-6218E604C39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Deployment Diagram</a:t>
            </a:r>
          </a:p>
        </p:txBody>
      </p:sp>
      <p:pic>
        <p:nvPicPr>
          <p:cNvPr id="3" name="Picture 2">
            <a:extLst>
              <a:ext uri="{FF2B5EF4-FFF2-40B4-BE49-F238E27FC236}">
                <a16:creationId xmlns:a16="http://schemas.microsoft.com/office/drawing/2014/main" id="{897755FC-D195-4E02-3F95-121937E9CA6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0825" y="1053600"/>
            <a:ext cx="3521075" cy="4089900"/>
          </a:xfrm>
          <a:prstGeom prst="rect">
            <a:avLst/>
          </a:prstGeom>
          <a:noFill/>
          <a:ln>
            <a:noFill/>
          </a:ln>
        </p:spPr>
      </p:pic>
    </p:spTree>
    <p:extLst>
      <p:ext uri="{BB962C8B-B14F-4D97-AF65-F5344CB8AC3E}">
        <p14:creationId xmlns:p14="http://schemas.microsoft.com/office/powerpoint/2010/main" val="1165570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300B0-65F9-127B-6025-895BE572650F}"/>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Architecture Diagram</a:t>
            </a:r>
          </a:p>
        </p:txBody>
      </p:sp>
      <p:pic>
        <p:nvPicPr>
          <p:cNvPr id="3" name="Picture 2" descr="The architecture of the Image Captioning model">
            <a:extLst>
              <a:ext uri="{FF2B5EF4-FFF2-40B4-BE49-F238E27FC236}">
                <a16:creationId xmlns:a16="http://schemas.microsoft.com/office/drawing/2014/main" id="{1C7F2F15-90E6-5058-49E8-491F6CA7370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96060" y="1492941"/>
            <a:ext cx="6151880" cy="2952750"/>
          </a:xfrm>
          <a:prstGeom prst="rect">
            <a:avLst/>
          </a:prstGeom>
          <a:noFill/>
          <a:ln>
            <a:noFill/>
          </a:ln>
        </p:spPr>
      </p:pic>
    </p:spTree>
    <p:extLst>
      <p:ext uri="{BB962C8B-B14F-4D97-AF65-F5344CB8AC3E}">
        <p14:creationId xmlns:p14="http://schemas.microsoft.com/office/powerpoint/2010/main" val="397903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E05F9-887F-464F-AB13-100E2D45A13D}"/>
              </a:ext>
            </a:extLst>
          </p:cNvPr>
          <p:cNvSpPr>
            <a:spLocks noGrp="1"/>
          </p:cNvSpPr>
          <p:nvPr>
            <p:ph type="title"/>
          </p:nvPr>
        </p:nvSpPr>
        <p:spPr>
          <a:xfrm>
            <a:off x="438614" y="236236"/>
            <a:ext cx="8393685" cy="572700"/>
          </a:xfrm>
        </p:spPr>
        <p:txBody>
          <a:bodyPr/>
          <a:lstStyle/>
          <a:p>
            <a:r>
              <a:rPr lang="en-IN" b="1" dirty="0">
                <a:latin typeface="Times New Roman" panose="02020603050405020304" pitchFamily="18" charset="0"/>
                <a:cs typeface="Times New Roman" panose="02020603050405020304" pitchFamily="18" charset="0"/>
              </a:rPr>
              <a:t>Contents</a:t>
            </a:r>
          </a:p>
        </p:txBody>
      </p:sp>
      <p:sp>
        <p:nvSpPr>
          <p:cNvPr id="3" name="Text Placeholder 2">
            <a:extLst>
              <a:ext uri="{FF2B5EF4-FFF2-40B4-BE49-F238E27FC236}">
                <a16:creationId xmlns:a16="http://schemas.microsoft.com/office/drawing/2014/main" id="{8016EEE1-27D5-4767-9369-108C7898E4DB}"/>
              </a:ext>
            </a:extLst>
          </p:cNvPr>
          <p:cNvSpPr>
            <a:spLocks noGrp="1"/>
          </p:cNvSpPr>
          <p:nvPr>
            <p:ph type="body" idx="1"/>
          </p:nvPr>
        </p:nvSpPr>
        <p:spPr>
          <a:xfrm>
            <a:off x="438614" y="1120876"/>
            <a:ext cx="8393686" cy="3786387"/>
          </a:xfrm>
        </p:spPr>
        <p:txBody>
          <a:bodyPr/>
          <a:lstStyle/>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Abstract</a:t>
            </a: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Literature Survey</a:t>
            </a: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a:cs typeface="Times New Roman"/>
              </a:rPr>
              <a:t>Proposed System</a:t>
            </a: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UML Diagrams</a:t>
            </a: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a:cs typeface="Times New Roman"/>
              </a:rPr>
              <a:t>Source Code</a:t>
            </a:r>
            <a:endParaRPr lang="en-IN" sz="2000"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a:cs typeface="Times New Roman"/>
              </a:rPr>
              <a:t>Input</a:t>
            </a:r>
          </a:p>
          <a:p>
            <a:pPr>
              <a:lnSpc>
                <a:spcPct val="100000"/>
              </a:lnSpc>
              <a:spcBef>
                <a:spcPts val="125"/>
              </a:spcBef>
              <a:spcAft>
                <a:spcPts val="125"/>
              </a:spcAft>
              <a:buFont typeface="Arial" panose="020B0604020202020204" pitchFamily="34" charset="0"/>
              <a:buChar char="•"/>
            </a:pPr>
            <a:r>
              <a:rPr lang="en-IN" sz="2000" dirty="0">
                <a:solidFill>
                  <a:schemeClr val="tx1"/>
                </a:solidFill>
                <a:latin typeface="Times New Roman"/>
                <a:cs typeface="Times New Roman"/>
              </a:rPr>
              <a:t>Output</a:t>
            </a:r>
          </a:p>
          <a:p>
            <a:pPr>
              <a:lnSpc>
                <a:spcPct val="100000"/>
              </a:lnSpc>
              <a:spcBef>
                <a:spcPts val="125"/>
              </a:spcBef>
              <a:spcAft>
                <a:spcPts val="125"/>
              </a:spcAft>
              <a:buFont typeface="Arial" panose="020B0604020202020204" pitchFamily="34" charset="0"/>
              <a:buChar char="•"/>
            </a:pPr>
            <a:endParaRPr lang="en-IN" dirty="0"/>
          </a:p>
        </p:txBody>
      </p:sp>
    </p:spTree>
    <p:extLst>
      <p:ext uri="{BB962C8B-B14F-4D97-AF65-F5344CB8AC3E}">
        <p14:creationId xmlns:p14="http://schemas.microsoft.com/office/powerpoint/2010/main" val="1962596059"/>
      </p:ext>
    </p:extLst>
  </p:cSld>
  <p:clrMapOvr>
    <a:overrideClrMapping bg1="lt1" tx1="dk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E10E34-CB3B-C8FE-6744-4DEECB3388E8}"/>
              </a:ext>
            </a:extLst>
          </p:cNvPr>
          <p:cNvSpPr>
            <a:spLocks noGrp="1"/>
          </p:cNvSpPr>
          <p:nvPr>
            <p:ph type="body" idx="1"/>
          </p:nvPr>
        </p:nvSpPr>
        <p:spPr>
          <a:xfrm>
            <a:off x="1572362" y="2272347"/>
            <a:ext cx="5998800" cy="605100"/>
          </a:xfrm>
        </p:spPr>
        <p:txBody>
          <a:bodyPr/>
          <a:lstStyle/>
          <a:p>
            <a:pPr algn="ctr"/>
            <a:r>
              <a:rPr lang="en-US" sz="3600" b="1" dirty="0">
                <a:solidFill>
                  <a:schemeClr val="tx1"/>
                </a:solidFill>
                <a:latin typeface="Times New Roman"/>
              </a:rPr>
              <a:t>Source Code</a:t>
            </a:r>
            <a:endParaRPr lang="en-US"/>
          </a:p>
        </p:txBody>
      </p:sp>
    </p:spTree>
    <p:extLst>
      <p:ext uri="{BB962C8B-B14F-4D97-AF65-F5344CB8AC3E}">
        <p14:creationId xmlns:p14="http://schemas.microsoft.com/office/powerpoint/2010/main" val="3480787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09C8-76D5-4742-9EF2-3CA3AF740F73}"/>
              </a:ext>
            </a:extLst>
          </p:cNvPr>
          <p:cNvSpPr>
            <a:spLocks noGrp="1"/>
          </p:cNvSpPr>
          <p:nvPr>
            <p:ph type="title"/>
          </p:nvPr>
        </p:nvSpPr>
        <p:spPr>
          <a:xfrm>
            <a:off x="311700" y="224089"/>
            <a:ext cx="8520600" cy="706787"/>
          </a:xfrm>
        </p:spPr>
        <p:txBody>
          <a:bodyPr/>
          <a:lstStyle/>
          <a:p>
            <a:r>
              <a:rPr lang="en-IN" b="1" dirty="0">
                <a:latin typeface="Times New Roman" panose="02020603050405020304" pitchFamily="18" charset="0"/>
                <a:cs typeface="Times New Roman" panose="02020603050405020304" pitchFamily="18" charset="0"/>
              </a:rPr>
              <a:t>System Specifications</a:t>
            </a:r>
          </a:p>
        </p:txBody>
      </p:sp>
      <p:sp>
        <p:nvSpPr>
          <p:cNvPr id="3" name="Text Placeholder 2">
            <a:extLst>
              <a:ext uri="{FF2B5EF4-FFF2-40B4-BE49-F238E27FC236}">
                <a16:creationId xmlns:a16="http://schemas.microsoft.com/office/drawing/2014/main" id="{7DE21BEA-1D66-43D4-B45F-FD96C080FB8F}"/>
              </a:ext>
            </a:extLst>
          </p:cNvPr>
          <p:cNvSpPr>
            <a:spLocks noGrp="1"/>
          </p:cNvSpPr>
          <p:nvPr>
            <p:ph type="body" idx="1"/>
          </p:nvPr>
        </p:nvSpPr>
        <p:spPr>
          <a:xfrm>
            <a:off x="311700" y="930876"/>
            <a:ext cx="8520600" cy="3888259"/>
          </a:xfrm>
        </p:spPr>
        <p:txBody>
          <a:bodyPr/>
          <a:lstStyle/>
          <a:p>
            <a:pPr marL="114300" indent="0">
              <a:lnSpc>
                <a:spcPct val="150000"/>
              </a:lnSpc>
              <a:buNone/>
            </a:pPr>
            <a:r>
              <a:rPr lang="en-IN" sz="2000" b="1" dirty="0">
                <a:solidFill>
                  <a:schemeClr val="tx1"/>
                </a:solidFill>
                <a:latin typeface="Times New Roman" panose="02020603050405020304" pitchFamily="18" charset="0"/>
                <a:cs typeface="Times New Roman" panose="02020603050405020304" pitchFamily="18" charset="0"/>
              </a:rPr>
              <a:t>Software:</a:t>
            </a:r>
          </a:p>
          <a:p>
            <a:pPr>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Using Python 3 in Google </a:t>
            </a:r>
            <a:r>
              <a:rPr lang="en-IN" sz="2000" dirty="0" err="1">
                <a:solidFill>
                  <a:schemeClr val="tx1"/>
                </a:solidFill>
                <a:latin typeface="Times New Roman" panose="02020603050405020304" pitchFamily="18" charset="0"/>
                <a:cs typeface="Times New Roman" panose="02020603050405020304" pitchFamily="18" charset="0"/>
              </a:rPr>
              <a:t>Colab</a:t>
            </a:r>
            <a:r>
              <a:rPr lang="en-IN" sz="2000" dirty="0">
                <a:solidFill>
                  <a:schemeClr val="tx1"/>
                </a:solidFill>
                <a:latin typeface="Times New Roman" panose="02020603050405020304" pitchFamily="18" charset="0"/>
                <a:cs typeface="Times New Roman" panose="02020603050405020304" pitchFamily="18" charset="0"/>
              </a:rPr>
              <a:t>, Jupyter Notebook  IDE using Libraries of PyTorch, TensorFlow, numpy.</a:t>
            </a:r>
          </a:p>
          <a:p>
            <a:pPr marL="114300" indent="0">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a:p>
            <a:pPr marL="114300" indent="0">
              <a:lnSpc>
                <a:spcPct val="150000"/>
              </a:lnSpc>
              <a:buNone/>
            </a:pPr>
            <a:r>
              <a:rPr lang="en-IN" sz="2000" b="1" dirty="0">
                <a:solidFill>
                  <a:schemeClr val="tx1"/>
                </a:solidFill>
                <a:latin typeface="Times New Roman" panose="02020603050405020304" pitchFamily="18" charset="0"/>
                <a:cs typeface="Times New Roman" panose="02020603050405020304" pitchFamily="18" charset="0"/>
              </a:rPr>
              <a:t>Hardware:</a:t>
            </a:r>
          </a:p>
          <a:p>
            <a:pPr>
              <a:lnSpc>
                <a:spcPct val="150000"/>
              </a:lnSpc>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 system with a minimum of 8GB RAM, and a good GPU to train the model faster.</a:t>
            </a:r>
          </a:p>
          <a:p>
            <a:pPr>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a:p>
            <a:pPr marL="114300" indent="0">
              <a:buNone/>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520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7FC1-53AD-2B1A-7FBF-9D4F1F9FFA5A}"/>
              </a:ext>
            </a:extLst>
          </p:cNvPr>
          <p:cNvSpPr>
            <a:spLocks noGrp="1"/>
          </p:cNvSpPr>
          <p:nvPr>
            <p:ph type="title"/>
          </p:nvPr>
        </p:nvSpPr>
        <p:spPr/>
        <p:txBody>
          <a:bodyPr/>
          <a:lstStyle/>
          <a:p>
            <a:r>
              <a:rPr lang="en-US" b="1" dirty="0">
                <a:latin typeface="Times New Roman"/>
              </a:rPr>
              <a:t>Training the model</a:t>
            </a:r>
          </a:p>
        </p:txBody>
      </p:sp>
      <p:pic>
        <p:nvPicPr>
          <p:cNvPr id="4" name="Picture 3">
            <a:extLst>
              <a:ext uri="{FF2B5EF4-FFF2-40B4-BE49-F238E27FC236}">
                <a16:creationId xmlns:a16="http://schemas.microsoft.com/office/drawing/2014/main" id="{9C9F11A4-93A2-0913-9825-CD640948B8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1087782"/>
            <a:ext cx="4838700" cy="3822700"/>
          </a:xfrm>
          <a:prstGeom prst="rect">
            <a:avLst/>
          </a:prstGeom>
          <a:noFill/>
          <a:ln>
            <a:noFill/>
          </a:ln>
        </p:spPr>
      </p:pic>
    </p:spTree>
    <p:extLst>
      <p:ext uri="{BB962C8B-B14F-4D97-AF65-F5344CB8AC3E}">
        <p14:creationId xmlns:p14="http://schemas.microsoft.com/office/powerpoint/2010/main" val="3583252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37FC1-53AD-2B1A-7FBF-9D4F1F9FFA5A}"/>
              </a:ext>
            </a:extLst>
          </p:cNvPr>
          <p:cNvSpPr>
            <a:spLocks noGrp="1"/>
          </p:cNvSpPr>
          <p:nvPr>
            <p:ph type="title"/>
          </p:nvPr>
        </p:nvSpPr>
        <p:spPr/>
        <p:txBody>
          <a:bodyPr/>
          <a:lstStyle/>
          <a:p>
            <a:r>
              <a:rPr lang="en-US" b="1" dirty="0">
                <a:latin typeface="Times New Roman"/>
              </a:rPr>
              <a:t>Implementation</a:t>
            </a:r>
            <a:endParaRPr lang="en-US" dirty="0"/>
          </a:p>
        </p:txBody>
      </p:sp>
      <p:pic>
        <p:nvPicPr>
          <p:cNvPr id="3" name="Picture 2">
            <a:extLst>
              <a:ext uri="{FF2B5EF4-FFF2-40B4-BE49-F238E27FC236}">
                <a16:creationId xmlns:a16="http://schemas.microsoft.com/office/drawing/2014/main" id="{066E31BC-73C3-0EF2-E3CF-E40826AF2A4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1700" y="1093305"/>
            <a:ext cx="5279073" cy="3851413"/>
          </a:xfrm>
          <a:prstGeom prst="rect">
            <a:avLst/>
          </a:prstGeom>
          <a:noFill/>
          <a:ln>
            <a:noFill/>
          </a:ln>
        </p:spPr>
      </p:pic>
      <p:pic>
        <p:nvPicPr>
          <p:cNvPr id="5" name="Picture 4">
            <a:extLst>
              <a:ext uri="{FF2B5EF4-FFF2-40B4-BE49-F238E27FC236}">
                <a16:creationId xmlns:a16="http://schemas.microsoft.com/office/drawing/2014/main" id="{94CADE8E-FDCD-DB67-6642-9F15E8CD1E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5462" y="1749287"/>
            <a:ext cx="3528538" cy="2173012"/>
          </a:xfrm>
          <a:prstGeom prst="rect">
            <a:avLst/>
          </a:prstGeom>
          <a:noFill/>
          <a:ln>
            <a:noFill/>
          </a:ln>
        </p:spPr>
      </p:pic>
    </p:spTree>
    <p:extLst>
      <p:ext uri="{BB962C8B-B14F-4D97-AF65-F5344CB8AC3E}">
        <p14:creationId xmlns:p14="http://schemas.microsoft.com/office/powerpoint/2010/main" val="3443659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B4C6-0730-A331-8124-25C8B8F195DC}"/>
              </a:ext>
            </a:extLst>
          </p:cNvPr>
          <p:cNvSpPr>
            <a:spLocks noGrp="1"/>
          </p:cNvSpPr>
          <p:nvPr>
            <p:ph type="title"/>
          </p:nvPr>
        </p:nvSpPr>
        <p:spPr>
          <a:xfrm>
            <a:off x="311700" y="1999841"/>
            <a:ext cx="8520600" cy="572700"/>
          </a:xfrm>
        </p:spPr>
        <p:txBody>
          <a:bodyPr/>
          <a:lstStyle/>
          <a:p>
            <a:pPr algn="ctr"/>
            <a:r>
              <a:rPr lang="en-US" sz="3600" b="1" dirty="0">
                <a:latin typeface="Times New Roman"/>
              </a:rPr>
              <a:t>INPUT</a:t>
            </a:r>
            <a:endParaRPr lang="en-US" b="1"/>
          </a:p>
        </p:txBody>
      </p:sp>
    </p:spTree>
    <p:extLst>
      <p:ext uri="{BB962C8B-B14F-4D97-AF65-F5344CB8AC3E}">
        <p14:creationId xmlns:p14="http://schemas.microsoft.com/office/powerpoint/2010/main" val="333777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E8CF-7F78-68E6-6C35-5BABF0926F77}"/>
              </a:ext>
            </a:extLst>
          </p:cNvPr>
          <p:cNvSpPr>
            <a:spLocks noGrp="1"/>
          </p:cNvSpPr>
          <p:nvPr>
            <p:ph type="title"/>
          </p:nvPr>
        </p:nvSpPr>
        <p:spPr/>
        <p:txBody>
          <a:bodyPr/>
          <a:lstStyle/>
          <a:p>
            <a:r>
              <a:rPr lang="en-US" b="1" dirty="0">
                <a:latin typeface="Times New Roman"/>
              </a:rPr>
              <a:t>Home Page</a:t>
            </a:r>
          </a:p>
        </p:txBody>
      </p:sp>
      <p:pic>
        <p:nvPicPr>
          <p:cNvPr id="4" name="Picture 3">
            <a:extLst>
              <a:ext uri="{FF2B5EF4-FFF2-40B4-BE49-F238E27FC236}">
                <a16:creationId xmlns:a16="http://schemas.microsoft.com/office/drawing/2014/main" id="{FD555CBD-A40F-9852-C059-E4CF6AF3F98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5634" y="1219158"/>
            <a:ext cx="6151880" cy="3023235"/>
          </a:xfrm>
          <a:prstGeom prst="rect">
            <a:avLst/>
          </a:prstGeom>
          <a:noFill/>
          <a:ln>
            <a:noFill/>
          </a:ln>
        </p:spPr>
      </p:pic>
    </p:spTree>
    <p:extLst>
      <p:ext uri="{BB962C8B-B14F-4D97-AF65-F5344CB8AC3E}">
        <p14:creationId xmlns:p14="http://schemas.microsoft.com/office/powerpoint/2010/main" val="849842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B4C6-0730-A331-8124-25C8B8F195DC}"/>
              </a:ext>
            </a:extLst>
          </p:cNvPr>
          <p:cNvSpPr>
            <a:spLocks noGrp="1"/>
          </p:cNvSpPr>
          <p:nvPr>
            <p:ph type="title"/>
          </p:nvPr>
        </p:nvSpPr>
        <p:spPr>
          <a:xfrm>
            <a:off x="311700" y="1999841"/>
            <a:ext cx="8520600" cy="572700"/>
          </a:xfrm>
        </p:spPr>
        <p:txBody>
          <a:bodyPr/>
          <a:lstStyle/>
          <a:p>
            <a:pPr algn="ctr"/>
            <a:r>
              <a:rPr lang="en-US" sz="3600" b="1" dirty="0">
                <a:latin typeface="Times New Roman"/>
              </a:rPr>
              <a:t>OUTPUT</a:t>
            </a:r>
            <a:endParaRPr lang="en-US" b="1" dirty="0"/>
          </a:p>
        </p:txBody>
      </p:sp>
    </p:spTree>
    <p:extLst>
      <p:ext uri="{BB962C8B-B14F-4D97-AF65-F5344CB8AC3E}">
        <p14:creationId xmlns:p14="http://schemas.microsoft.com/office/powerpoint/2010/main" val="427219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E8CF-7F78-68E6-6C35-5BABF0926F77}"/>
              </a:ext>
            </a:extLst>
          </p:cNvPr>
          <p:cNvSpPr>
            <a:spLocks noGrp="1"/>
          </p:cNvSpPr>
          <p:nvPr>
            <p:ph type="title"/>
          </p:nvPr>
        </p:nvSpPr>
        <p:spPr/>
        <p:txBody>
          <a:bodyPr/>
          <a:lstStyle/>
          <a:p>
            <a:r>
              <a:rPr lang="en-US" b="1" dirty="0">
                <a:latin typeface="Times New Roman"/>
              </a:rPr>
              <a:t>Initial output</a:t>
            </a:r>
          </a:p>
        </p:txBody>
      </p:sp>
      <p:pic>
        <p:nvPicPr>
          <p:cNvPr id="3" name="Picture 2">
            <a:extLst>
              <a:ext uri="{FF2B5EF4-FFF2-40B4-BE49-F238E27FC236}">
                <a16:creationId xmlns:a16="http://schemas.microsoft.com/office/drawing/2014/main" id="{13D5EA57-7100-57F6-70CA-FFAB22C2EF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96060" y="1359798"/>
            <a:ext cx="6151880" cy="3112812"/>
          </a:xfrm>
          <a:prstGeom prst="rect">
            <a:avLst/>
          </a:prstGeom>
          <a:noFill/>
          <a:ln>
            <a:noFill/>
          </a:ln>
        </p:spPr>
      </p:pic>
    </p:spTree>
    <p:extLst>
      <p:ext uri="{BB962C8B-B14F-4D97-AF65-F5344CB8AC3E}">
        <p14:creationId xmlns:p14="http://schemas.microsoft.com/office/powerpoint/2010/main" val="9392520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2E8CF-7F78-68E6-6C35-5BABF0926F77}"/>
              </a:ext>
            </a:extLst>
          </p:cNvPr>
          <p:cNvSpPr>
            <a:spLocks noGrp="1"/>
          </p:cNvSpPr>
          <p:nvPr>
            <p:ph type="title"/>
          </p:nvPr>
        </p:nvSpPr>
        <p:spPr/>
        <p:txBody>
          <a:bodyPr/>
          <a:lstStyle/>
          <a:p>
            <a:r>
              <a:rPr lang="en-US" b="1" dirty="0">
                <a:latin typeface="Times New Roman"/>
              </a:rPr>
              <a:t>Final output</a:t>
            </a:r>
          </a:p>
        </p:txBody>
      </p:sp>
      <p:pic>
        <p:nvPicPr>
          <p:cNvPr id="4" name="Picture 3">
            <a:extLst>
              <a:ext uri="{FF2B5EF4-FFF2-40B4-BE49-F238E27FC236}">
                <a16:creationId xmlns:a16="http://schemas.microsoft.com/office/drawing/2014/main" id="{BBE827EA-986C-8BC3-BFCC-122CB058CC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76023" y="73660"/>
            <a:ext cx="4184650" cy="4996180"/>
          </a:xfrm>
          <a:prstGeom prst="rect">
            <a:avLst/>
          </a:prstGeom>
          <a:noFill/>
          <a:ln>
            <a:noFill/>
          </a:ln>
        </p:spPr>
      </p:pic>
    </p:spTree>
    <p:extLst>
      <p:ext uri="{BB962C8B-B14F-4D97-AF65-F5344CB8AC3E}">
        <p14:creationId xmlns:p14="http://schemas.microsoft.com/office/powerpoint/2010/main" val="22909473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89577" y="1742411"/>
            <a:ext cx="8520600" cy="1465364"/>
          </a:xfrm>
        </p:spPr>
        <p:txBody>
          <a:bodyPr/>
          <a:lstStyle/>
          <a:p>
            <a:pPr marL="114300" indent="0" algn="ctr">
              <a:buNone/>
            </a:pPr>
            <a:r>
              <a:rPr lang="en-GB" sz="4800" b="1" dirty="0">
                <a:solidFill>
                  <a:srgbClr val="000000"/>
                </a:solidFill>
                <a:latin typeface="Times New Roman" panose="02020603050405020304" pitchFamily="18" charset="0"/>
                <a:cs typeface="Times New Roman" panose="02020603050405020304" pitchFamily="18" charset="0"/>
              </a:rPr>
              <a:t>Thank You! </a:t>
            </a:r>
            <a:endParaRPr lang="en-GB" sz="4800" dirty="0"/>
          </a:p>
        </p:txBody>
      </p:sp>
    </p:spTree>
    <p:extLst>
      <p:ext uri="{BB962C8B-B14F-4D97-AF65-F5344CB8AC3E}">
        <p14:creationId xmlns:p14="http://schemas.microsoft.com/office/powerpoint/2010/main" val="2387239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B498-47CF-4EAF-8D87-01A0771C00AD}"/>
              </a:ext>
            </a:extLst>
          </p:cNvPr>
          <p:cNvSpPr>
            <a:spLocks noGrp="1"/>
          </p:cNvSpPr>
          <p:nvPr>
            <p:ph type="title"/>
          </p:nvPr>
        </p:nvSpPr>
        <p:spPr>
          <a:xfrm>
            <a:off x="341970" y="288275"/>
            <a:ext cx="8490329" cy="572700"/>
          </a:xfrm>
        </p:spPr>
        <p:txBody>
          <a:bodyPr/>
          <a:lstStyle/>
          <a:p>
            <a:pPr>
              <a:tabLst>
                <a:tab pos="8251825" algn="l"/>
              </a:tabLst>
            </a:pPr>
            <a:r>
              <a:rPr lang="en-IN" b="1" dirty="0">
                <a:latin typeface="Times New Roman" panose="02020603050405020304" pitchFamily="18" charset="0"/>
                <a:cs typeface="Times New Roman" panose="02020603050405020304" pitchFamily="18" charset="0"/>
              </a:rPr>
              <a:t>Abstract</a:t>
            </a:r>
          </a:p>
        </p:txBody>
      </p:sp>
      <p:sp>
        <p:nvSpPr>
          <p:cNvPr id="3" name="Text Placeholder 2">
            <a:extLst>
              <a:ext uri="{FF2B5EF4-FFF2-40B4-BE49-F238E27FC236}">
                <a16:creationId xmlns:a16="http://schemas.microsoft.com/office/drawing/2014/main" id="{0131BE9A-7E00-423A-BA7F-C33EE208EAB0}"/>
              </a:ext>
            </a:extLst>
          </p:cNvPr>
          <p:cNvSpPr>
            <a:spLocks noGrp="1"/>
          </p:cNvSpPr>
          <p:nvPr>
            <p:ph type="body" idx="1"/>
          </p:nvPr>
        </p:nvSpPr>
        <p:spPr>
          <a:xfrm>
            <a:off x="341971" y="1152475"/>
            <a:ext cx="8490329" cy="3702750"/>
          </a:xfrm>
        </p:spPr>
        <p:txBody>
          <a:bodyPr/>
          <a:lstStyle/>
          <a:p>
            <a:pPr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This project aims to address the need for automatic image captioning to assist visually impaired individuals, enhance social networks, and improve image search results. By generating semantically accurate captions, it bridges the gap between visual data and textual understanding, offering practical applications in accessibility and content-driven technologies.</a:t>
            </a:r>
            <a:endParaRPr lang="en-GB" sz="20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6080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38B70-B90A-65F5-7A28-9B7DE845114B}"/>
              </a:ext>
            </a:extLst>
          </p:cNvPr>
          <p:cNvSpPr>
            <a:spLocks noGrp="1"/>
          </p:cNvSpPr>
          <p:nvPr>
            <p:ph type="title"/>
          </p:nvPr>
        </p:nvSpPr>
        <p:spPr>
          <a:xfrm>
            <a:off x="311700" y="2285400"/>
            <a:ext cx="8520600" cy="572700"/>
          </a:xfrm>
        </p:spPr>
        <p:txBody>
          <a:bodyPr/>
          <a:lstStyle/>
          <a:p>
            <a:pPr algn="ctr"/>
            <a:r>
              <a:rPr lang="en-IN" sz="3600" b="1" dirty="0">
                <a:latin typeface="Times New Roman" panose="02020603050405020304" pitchFamily="18" charset="0"/>
                <a:cs typeface="Times New Roman" panose="02020603050405020304" pitchFamily="18" charset="0"/>
              </a:rPr>
              <a:t>Literature Survey</a:t>
            </a:r>
          </a:p>
        </p:txBody>
      </p:sp>
    </p:spTree>
    <p:extLst>
      <p:ext uri="{BB962C8B-B14F-4D97-AF65-F5344CB8AC3E}">
        <p14:creationId xmlns:p14="http://schemas.microsoft.com/office/powerpoint/2010/main" val="1252067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1D8D-1E1A-EC24-0E59-1DFE18FADF08}"/>
              </a:ext>
            </a:extLst>
          </p:cNvPr>
          <p:cNvSpPr>
            <a:spLocks noGrp="1"/>
          </p:cNvSpPr>
          <p:nvPr>
            <p:ph type="title"/>
          </p:nvPr>
        </p:nvSpPr>
        <p:spPr>
          <a:xfrm>
            <a:off x="311700" y="292658"/>
            <a:ext cx="8520600" cy="572700"/>
          </a:xfrm>
        </p:spPr>
        <p:txBody>
          <a:bodyPr/>
          <a:lstStyle/>
          <a:p>
            <a:pPr algn="l"/>
            <a:r>
              <a:rPr lang="en-US" sz="2400" b="1" i="0" dirty="0">
                <a:solidFill>
                  <a:srgbClr val="1F1F1F"/>
                </a:solidFill>
                <a:effectLst/>
                <a:latin typeface="Times New Roman" panose="02020603050405020304" pitchFamily="18" charset="0"/>
                <a:cs typeface="Times New Roman" panose="02020603050405020304" pitchFamily="18" charset="0"/>
              </a:rPr>
              <a:t>Long-term Recurrent Convolutional Networks for Visual Recognition and Description </a:t>
            </a:r>
            <a:endParaRPr lang="en-GB" sz="2400" b="1" i="0" dirty="0">
              <a:solidFill>
                <a:srgbClr val="1F1F1F"/>
              </a:solidFill>
              <a:effectLst/>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1A6E9D4-91E1-2304-7537-EB48CD03D325}"/>
              </a:ext>
            </a:extLst>
          </p:cNvPr>
          <p:cNvSpPr>
            <a:spLocks noGrp="1"/>
          </p:cNvSpPr>
          <p:nvPr>
            <p:ph type="body" idx="1"/>
          </p:nvPr>
        </p:nvSpPr>
        <p:spPr>
          <a:xfrm>
            <a:off x="311700" y="1282075"/>
            <a:ext cx="8520600" cy="3416400"/>
          </a:xfrm>
        </p:spPr>
        <p:txBody>
          <a:bodyPr/>
          <a:lstStyle/>
          <a:p>
            <a:pPr marL="114300" indent="0">
              <a:lnSpc>
                <a:spcPct val="100000"/>
              </a:lnSpc>
              <a:buNone/>
            </a:pPr>
            <a:r>
              <a:rPr lang="en-IN" b="1" dirty="0">
                <a:solidFill>
                  <a:schemeClr val="tx1"/>
                </a:solidFill>
                <a:latin typeface="Times New Roman"/>
                <a:cs typeface="Times New Roman"/>
              </a:rPr>
              <a:t>Link</a:t>
            </a:r>
            <a:r>
              <a:rPr lang="en-IN" dirty="0">
                <a:solidFill>
                  <a:schemeClr val="tx1"/>
                </a:solidFill>
                <a:latin typeface="Times New Roman"/>
                <a:cs typeface="Times New Roman"/>
              </a:rPr>
              <a:t>: https://www.sciencedirect.com/science/article/pii/S131915782200413X</a:t>
            </a:r>
          </a:p>
          <a:p>
            <a:pPr marL="114300" indent="0">
              <a:lnSpc>
                <a:spcPct val="100000"/>
              </a:lnSpc>
              <a:buNone/>
            </a:pPr>
            <a:r>
              <a:rPr lang="en-IN" b="1" dirty="0">
                <a:solidFill>
                  <a:schemeClr val="tx1"/>
                </a:solidFill>
                <a:latin typeface="Times New Roman"/>
                <a:cs typeface="Times New Roman"/>
              </a:rPr>
              <a:t>Year of Publication: </a:t>
            </a:r>
            <a:r>
              <a:rPr lang="en-IN" dirty="0">
                <a:solidFill>
                  <a:schemeClr val="tx1"/>
                </a:solidFill>
                <a:latin typeface="Times New Roman"/>
                <a:cs typeface="Times New Roman"/>
              </a:rPr>
              <a:t>2015</a:t>
            </a:r>
          </a:p>
          <a:p>
            <a:pPr marL="114300" indent="0">
              <a:lnSpc>
                <a:spcPct val="100000"/>
              </a:lnSpc>
              <a:buNone/>
            </a:pPr>
            <a:r>
              <a:rPr lang="en-IN" b="1" dirty="0">
                <a:solidFill>
                  <a:schemeClr val="tx1"/>
                </a:solidFill>
                <a:latin typeface="Times New Roman"/>
                <a:cs typeface="Times New Roman"/>
              </a:rPr>
              <a:t>Authors: </a:t>
            </a:r>
            <a:r>
              <a:rPr lang="en-IN" dirty="0">
                <a:solidFill>
                  <a:schemeClr val="tx1"/>
                </a:solidFill>
                <a:latin typeface="Times New Roman"/>
                <a:cs typeface="Times New Roman"/>
              </a:rPr>
              <a:t>Donahue et al</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b="1" dirty="0">
                <a:solidFill>
                  <a:srgbClr val="1E2328"/>
                </a:solidFill>
                <a:latin typeface="Times New Roman"/>
                <a:cs typeface="Times New Roman"/>
              </a:rPr>
              <a:t>GIST:</a:t>
            </a:r>
          </a:p>
          <a:p>
            <a:pPr marL="114300" indent="0">
              <a:lnSpc>
                <a:spcPct val="100000"/>
              </a:lnSpc>
              <a:buNone/>
            </a:pPr>
            <a:endParaRPr lang="en-IN" b="1"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a:cs typeface="Times New Roman"/>
              </a:rPr>
              <a:t>This model processes visual data from the Flickr30k dataset, where CNNs capture image features and LSTMs sequentially generate captions. </a:t>
            </a:r>
          </a:p>
          <a:p>
            <a:pPr algn="just"/>
            <a:r>
              <a:rPr lang="en-US" dirty="0">
                <a:solidFill>
                  <a:schemeClr val="tx1"/>
                </a:solidFill>
                <a:latin typeface="Times New Roman"/>
                <a:cs typeface="Times New Roman"/>
              </a:rPr>
              <a:t>However, the sequential nature of LSTMs leads to slower training and inference times, limiting its use for real-time applications. The authors suggest that transformer-based models could improve the speed and efficiency of caption generation by enabling parallelization of processes.</a:t>
            </a:r>
            <a:endParaRPr lang="en-GB" dirty="0">
              <a:solidFill>
                <a:schemeClr val="tx1"/>
              </a:solidFill>
              <a:latin typeface="Times New Roman"/>
              <a:cs typeface="Times New Roman"/>
            </a:endParaRPr>
          </a:p>
          <a:p>
            <a:pPr algn="just"/>
            <a:endParaRPr lang="en-IN" dirty="0">
              <a:latin typeface="Times New Roman"/>
            </a:endParaRPr>
          </a:p>
        </p:txBody>
      </p:sp>
    </p:spTree>
    <p:extLst>
      <p:ext uri="{BB962C8B-B14F-4D97-AF65-F5344CB8AC3E}">
        <p14:creationId xmlns:p14="http://schemas.microsoft.com/office/powerpoint/2010/main" val="1891310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626" y="342983"/>
            <a:ext cx="7906204" cy="712958"/>
          </a:xfrm>
        </p:spPr>
        <p:txBody>
          <a:bodyPr>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latin typeface="Times New Roman"/>
                <a:cs typeface="Times New Roman"/>
              </a:rPr>
              <a:t>Deep Visual-Semantic Alignments for Generating Image Descriptions </a:t>
            </a:r>
          </a:p>
        </p:txBody>
      </p:sp>
      <p:sp>
        <p:nvSpPr>
          <p:cNvPr id="3" name="Content Placeholder 2"/>
          <p:cNvSpPr>
            <a:spLocks noGrp="1"/>
          </p:cNvSpPr>
          <p:nvPr>
            <p:ph idx="1"/>
          </p:nvPr>
        </p:nvSpPr>
        <p:spPr>
          <a:xfrm>
            <a:off x="364777" y="1201082"/>
            <a:ext cx="7886700" cy="3263504"/>
          </a:xfrm>
        </p:spPr>
        <p:txBody>
          <a:bodyPr>
            <a:norm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a:latin typeface="Times New Roman"/>
                <a:cs typeface="Arial"/>
              </a:rPr>
              <a:t>Link: </a:t>
            </a:r>
            <a:r>
              <a:rPr lang="en-IN" sz="1800" dirty="0">
                <a:latin typeface="Times New Roman"/>
                <a:cs typeface="Arial"/>
                <a:hlinkClick r:id="rId2" action="ppaction://hlinksldjump" tooltip="https://essay.utwente.nl/81483/1/Reesink_MA_EEMCS.pdf"/>
              </a:rPr>
              <a:t>https://essay.utwente.nl/81483/1/Reesink_MA_EEMCS.pdf</a:t>
            </a:r>
            <a:endParaRPr lang="en-IN" sz="1800" dirty="0">
              <a:latin typeface="Times New Roman"/>
              <a:cs typeface="Arial"/>
            </a:endParaRPr>
          </a:p>
          <a:p>
            <a:pPr marL="85725" indent="0">
              <a:lnSpc>
                <a:spcPct val="100000"/>
              </a:lnSpc>
              <a:buNone/>
            </a:pPr>
            <a:r>
              <a:rPr lang="en-IN" sz="1800" b="1" dirty="0">
                <a:latin typeface="Times New Roman"/>
                <a:cs typeface="Arial"/>
              </a:rPr>
              <a:t>Year of Publication: </a:t>
            </a:r>
            <a:r>
              <a:rPr lang="en-IN" sz="1800" dirty="0">
                <a:latin typeface="Times New Roman"/>
                <a:cs typeface="Arial"/>
              </a:rPr>
              <a:t>2015</a:t>
            </a:r>
          </a:p>
          <a:p>
            <a:pPr marL="85725" indent="0">
              <a:lnSpc>
                <a:spcPct val="100000"/>
              </a:lnSpc>
              <a:buNone/>
            </a:pPr>
            <a:r>
              <a:rPr lang="en-IN" sz="1800" b="1" dirty="0">
                <a:latin typeface="Times New Roman"/>
                <a:cs typeface="Arial"/>
              </a:rPr>
              <a:t>Authors: </a:t>
            </a:r>
            <a:r>
              <a:rPr lang="en-IN" sz="1800" dirty="0" err="1">
                <a:effectLst/>
                <a:latin typeface="Times New Roman" panose="02020603050405020304" pitchFamily="18" charset="0"/>
                <a:ea typeface="Times New Roman" panose="02020603050405020304" pitchFamily="18" charset="0"/>
              </a:rPr>
              <a:t>Karpathy</a:t>
            </a:r>
            <a:r>
              <a:rPr lang="en-IN" sz="1800" dirty="0">
                <a:effectLst/>
                <a:latin typeface="Times New Roman" panose="02020603050405020304" pitchFamily="18" charset="0"/>
                <a:ea typeface="Times New Roman" panose="02020603050405020304" pitchFamily="18" charset="0"/>
              </a:rPr>
              <a:t> and Fei-Fei </a:t>
            </a:r>
            <a:endParaRPr lang="en-US" sz="1800" dirty="0">
              <a:latin typeface="Times New Roman"/>
              <a:cs typeface="Arial"/>
            </a:endParaRPr>
          </a:p>
          <a:p>
            <a:pPr marL="85725" indent="0">
              <a:lnSpc>
                <a:spcPct val="100000"/>
              </a:lnSpc>
              <a:buNone/>
            </a:pPr>
            <a:endParaRPr lang="en-IN" sz="1800" b="1" dirty="0">
              <a:latin typeface="Times New Roman"/>
              <a:cs typeface="Times New Roman"/>
            </a:endParaRPr>
          </a:p>
          <a:p>
            <a:pPr marL="85725" indent="0">
              <a:lnSpc>
                <a:spcPct val="100000"/>
              </a:lnSpc>
              <a:buNone/>
            </a:pPr>
            <a:r>
              <a:rPr lang="en-IN" sz="1800" b="1" dirty="0">
                <a:latin typeface="Times New Roman"/>
                <a:cs typeface="Times New Roman"/>
              </a:rPr>
              <a:t>GIST:</a:t>
            </a:r>
          </a:p>
          <a:p>
            <a:pPr marL="85725" indent="0">
              <a:lnSpc>
                <a:spcPct val="100000"/>
              </a:lnSpc>
              <a:buNone/>
            </a:pPr>
            <a:endParaRPr lang="en-IN" sz="1800" b="1" dirty="0">
              <a:latin typeface="Times New Roman"/>
              <a:cs typeface="Times New Roman"/>
            </a:endParaRPr>
          </a:p>
          <a:p>
            <a:pPr marL="428625" indent="-342900">
              <a:lnSpc>
                <a:spcPct val="100000"/>
              </a:lnSpc>
            </a:pPr>
            <a:r>
              <a:rPr lang="en-US" sz="1800" dirty="0">
                <a:latin typeface="Times New Roman"/>
                <a:cs typeface="Arial"/>
              </a:rPr>
              <a:t>A model that aligns image regions with corresponding words or phrases in sentences using the Flickr30k dataset.</a:t>
            </a:r>
          </a:p>
          <a:p>
            <a:pPr marL="428625" indent="-342900">
              <a:lnSpc>
                <a:spcPct val="100000"/>
              </a:lnSpc>
            </a:pPr>
            <a:r>
              <a:rPr lang="en-US" sz="1800" dirty="0">
                <a:latin typeface="Times New Roman"/>
                <a:cs typeface="Arial"/>
              </a:rPr>
              <a:t>The approach leverages pre-trained CNNs for visual feature extraction but lacks sufficient fine-tuning of these CNNs, which leads to less precise alignments between image regions and textual descriptions. </a:t>
            </a:r>
            <a:endParaRPr lang="en-US" sz="1800" dirty="0">
              <a:latin typeface="Times New Roman"/>
              <a:cs typeface="Times New Roman" panose="02020603050405020304" pitchFamily="18" charset="0"/>
            </a:endParaRPr>
          </a:p>
        </p:txBody>
      </p:sp>
    </p:spTree>
    <p:extLst>
      <p:ext uri="{BB962C8B-B14F-4D97-AF65-F5344CB8AC3E}">
        <p14:creationId xmlns:p14="http://schemas.microsoft.com/office/powerpoint/2010/main" val="2984672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99668"/>
            <a:ext cx="8520600" cy="572700"/>
          </a:xfrm>
        </p:spPr>
        <p:txBody>
          <a:bodyPr>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latin typeface="Times New Roman"/>
                <a:cs typeface="Times New Roman"/>
              </a:rPr>
              <a:t>Image Caption with Region-based Attention and Scene Factorization</a:t>
            </a:r>
          </a:p>
        </p:txBody>
      </p:sp>
      <p:sp>
        <p:nvSpPr>
          <p:cNvPr id="3" name="Content Placeholder 2"/>
          <p:cNvSpPr>
            <a:spLocks noGrp="1"/>
          </p:cNvSpPr>
          <p:nvPr>
            <p:ph idx="1"/>
          </p:nvPr>
        </p:nvSpPr>
        <p:spPr>
          <a:xfrm>
            <a:off x="311700" y="1127262"/>
            <a:ext cx="8520600" cy="3416400"/>
          </a:xfrm>
        </p:spPr>
        <p:txBody>
          <a:bodyPr>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a:latin typeface="Times New Roman"/>
                <a:cs typeface="Arial"/>
              </a:rPr>
              <a:t>Link: </a:t>
            </a:r>
            <a:r>
              <a:rPr lang="en-IN" sz="1800" b="1" dirty="0">
                <a:latin typeface="Times New Roman"/>
                <a:cs typeface="Arial"/>
                <a:hlinkClick r:id="rId2" action="ppaction://hlinkpres?slideindex=1&amp;slidetitle="/>
              </a:rPr>
              <a:t>https://ieeexplore.ieee.org/abstract/document/8603840</a:t>
            </a:r>
            <a:endParaRPr lang="en-IN" sz="1800" dirty="0">
              <a:latin typeface="Times New Roman"/>
              <a:cs typeface="Arial"/>
            </a:endParaRPr>
          </a:p>
          <a:p>
            <a:pPr marL="85725" indent="0">
              <a:lnSpc>
                <a:spcPct val="100000"/>
              </a:lnSpc>
              <a:buNone/>
            </a:pPr>
            <a:r>
              <a:rPr lang="en-IN" sz="1800" b="1" dirty="0">
                <a:latin typeface="Times New Roman"/>
                <a:cs typeface="Arial"/>
              </a:rPr>
              <a:t>Year of Publication: </a:t>
            </a:r>
            <a:r>
              <a:rPr lang="en-IN" sz="1800" dirty="0">
                <a:latin typeface="Times New Roman"/>
                <a:cs typeface="Arial"/>
              </a:rPr>
              <a:t>2016</a:t>
            </a:r>
          </a:p>
          <a:p>
            <a:pPr marL="85725" indent="0">
              <a:lnSpc>
                <a:spcPct val="100000"/>
              </a:lnSpc>
              <a:buNone/>
            </a:pPr>
            <a:r>
              <a:rPr lang="en-IN" sz="1800" b="1" dirty="0">
                <a:latin typeface="Times New Roman"/>
                <a:cs typeface="Arial"/>
              </a:rPr>
              <a:t>Authors: </a:t>
            </a:r>
            <a:r>
              <a:rPr lang="en-IN" sz="1800" dirty="0">
                <a:effectLst/>
                <a:latin typeface="Times New Roman" panose="02020603050405020304" pitchFamily="18" charset="0"/>
                <a:ea typeface="Times New Roman" panose="02020603050405020304" pitchFamily="18" charset="0"/>
              </a:rPr>
              <a:t>Jin et al. </a:t>
            </a:r>
            <a:endParaRPr lang="en-US" sz="1800" dirty="0">
              <a:latin typeface="Times New Roman"/>
              <a:cs typeface="Times New Roman"/>
            </a:endParaRPr>
          </a:p>
          <a:p>
            <a:pPr marL="85725" indent="0">
              <a:lnSpc>
                <a:spcPct val="100000"/>
              </a:lnSpc>
              <a:buNone/>
            </a:pPr>
            <a:r>
              <a:rPr lang="en-US" sz="1800" b="1" dirty="0">
                <a:latin typeface="Times New Roman"/>
                <a:cs typeface="Times New Roman"/>
              </a:rPr>
              <a:t>GIST:</a:t>
            </a:r>
          </a:p>
          <a:p>
            <a:pPr marL="85725" indent="0">
              <a:lnSpc>
                <a:spcPct val="100000"/>
              </a:lnSpc>
              <a:buNone/>
            </a:pPr>
            <a:endParaRPr lang="en-US" sz="1800" b="1" dirty="0">
              <a:latin typeface="Times New Roman"/>
              <a:cs typeface="Arial"/>
            </a:endParaRPr>
          </a:p>
          <a:p>
            <a:pPr marL="428625" indent="-342900">
              <a:lnSpc>
                <a:spcPct val="100000"/>
              </a:lnSpc>
            </a:pPr>
            <a:r>
              <a:rPr lang="en-US" sz="1800" dirty="0">
                <a:latin typeface="Times New Roman"/>
                <a:cs typeface="Arial"/>
              </a:rPr>
              <a:t>This approach, applied to the Flickr30k dataset, improves caption accuracy by incorporating both local and global information.</a:t>
            </a:r>
          </a:p>
          <a:p>
            <a:pPr marL="428625" indent="-342900">
              <a:lnSpc>
                <a:spcPct val="100000"/>
              </a:lnSpc>
            </a:pPr>
            <a:r>
              <a:rPr lang="en-US" sz="1800" dirty="0">
                <a:latin typeface="Times New Roman"/>
                <a:cs typeface="Arial"/>
              </a:rPr>
              <a:t>However, the region-based attention mechanism struggles to effectively capture the global context, limiting the model's ability to generate coherent captions for complex scenes. </a:t>
            </a:r>
          </a:p>
          <a:p>
            <a:pPr marL="428625" indent="-342900">
              <a:lnSpc>
                <a:spcPct val="100000"/>
              </a:lnSpc>
            </a:pPr>
            <a:r>
              <a:rPr lang="en-IN" sz="1800" dirty="0">
                <a:effectLst/>
                <a:latin typeface="Times New Roman" panose="02020603050405020304" pitchFamily="18" charset="0"/>
                <a:ea typeface="Times New Roman" panose="02020603050405020304" pitchFamily="18" charset="0"/>
              </a:rPr>
              <a:t>The authors suggest that transformer models, with their ability to process both local and global contexts simultaneously, could address this limitation.</a:t>
            </a:r>
            <a:endParaRPr lang="en-IN" sz="1800" dirty="0">
              <a:latin typeface="Times New Roman"/>
              <a:cs typeface="Arial"/>
            </a:endParaRPr>
          </a:p>
        </p:txBody>
      </p:sp>
    </p:spTree>
    <p:extLst>
      <p:ext uri="{BB962C8B-B14F-4D97-AF65-F5344CB8AC3E}">
        <p14:creationId xmlns:p14="http://schemas.microsoft.com/office/powerpoint/2010/main" val="2324153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354311"/>
            <a:ext cx="8520600" cy="572700"/>
          </a:xfrm>
        </p:spPr>
        <p:txBody>
          <a:bodyPr>
            <a:normAutofit fontScale="9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solidFill>
                  <a:srgbClr val="1F1F1F"/>
                </a:solidFill>
                <a:latin typeface="Times New Roman"/>
                <a:cs typeface="Times New Roman"/>
              </a:rPr>
              <a:t>Video Captioning with Attention-Based LSTM and Semantic Consistency </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700" y="1370189"/>
            <a:ext cx="8520600" cy="3416400"/>
          </a:xfrm>
        </p:spPr>
        <p:txBody>
          <a:bodyPr>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a:latin typeface="Times New Roman"/>
                <a:cs typeface="Arial"/>
              </a:rPr>
              <a:t>Link:</a:t>
            </a:r>
            <a:r>
              <a:rPr lang="en-IN" sz="1800" b="1" dirty="0">
                <a:latin typeface="Times New Roman"/>
                <a:ea typeface="+mn-lt"/>
                <a:cs typeface="+mn-lt"/>
                <a:hlinkClick r:id="rId2" action="ppaction://hlinkpres?slideindex=1&amp;slidetitle="/>
              </a:rPr>
              <a:t> </a:t>
            </a:r>
            <a:r>
              <a:rPr lang="en-IN" sz="1800" dirty="0">
                <a:latin typeface="Times New Roman"/>
                <a:ea typeface="+mn-lt"/>
                <a:cs typeface="+mn-lt"/>
                <a:hlinkClick r:id="rId2" action="ppaction://hlinkpres?slideindex=1&amp;slidetitle="/>
              </a:rPr>
              <a:t>https://www.sciencedirect.com/science/article/pii/S2667096820300045</a:t>
            </a:r>
            <a:endParaRPr lang="en-IN" sz="1800" b="1" dirty="0">
              <a:latin typeface="Times New Roman"/>
              <a:cs typeface="Arial" panose="020B0604020202020204" pitchFamily="34" charset="0"/>
            </a:endParaRPr>
          </a:p>
          <a:p>
            <a:pPr marL="85725" indent="0">
              <a:lnSpc>
                <a:spcPct val="100000"/>
              </a:lnSpc>
              <a:buNone/>
            </a:pPr>
            <a:r>
              <a:rPr lang="en-IN" sz="1800" b="1" dirty="0">
                <a:latin typeface="Times New Roman"/>
                <a:cs typeface="Arial"/>
              </a:rPr>
              <a:t>Year of Publication:2017</a:t>
            </a:r>
            <a:endParaRPr lang="en-IN" sz="1800" dirty="0">
              <a:latin typeface="Times New Roman"/>
              <a:cs typeface="Arial" panose="020B0604020202020204" pitchFamily="34" charset="0"/>
            </a:endParaRPr>
          </a:p>
          <a:p>
            <a:pPr marL="85725" indent="0">
              <a:lnSpc>
                <a:spcPct val="100000"/>
              </a:lnSpc>
              <a:buNone/>
            </a:pPr>
            <a:r>
              <a:rPr lang="en-IN" sz="1800" b="1" dirty="0">
                <a:latin typeface="Times New Roman"/>
                <a:cs typeface="Arial"/>
              </a:rPr>
              <a:t>Authors: </a:t>
            </a:r>
            <a:r>
              <a:rPr lang="en-IN" sz="1800" dirty="0">
                <a:effectLst/>
                <a:latin typeface="Times New Roman" panose="02020603050405020304" pitchFamily="18" charset="0"/>
                <a:ea typeface="Times New Roman" panose="02020603050405020304" pitchFamily="18" charset="0"/>
              </a:rPr>
              <a:t>Gao et al. </a:t>
            </a:r>
            <a:endParaRPr lang="en-IN" sz="1800" dirty="0">
              <a:latin typeface="Times New Roman"/>
              <a:cs typeface="Times New Roman"/>
            </a:endParaRPr>
          </a:p>
          <a:p>
            <a:pPr marL="85725" indent="0">
              <a:lnSpc>
                <a:spcPct val="100000"/>
              </a:lnSpc>
              <a:buNone/>
            </a:pPr>
            <a:r>
              <a:rPr lang="en-US" sz="1800" b="1" dirty="0">
                <a:latin typeface="Times New Roman"/>
                <a:cs typeface="Times New Roman"/>
              </a:rPr>
              <a:t>GIST:</a:t>
            </a:r>
          </a:p>
          <a:p>
            <a:pPr marL="85725" indent="0">
              <a:lnSpc>
                <a:spcPct val="100000"/>
              </a:lnSpc>
              <a:buNone/>
            </a:pPr>
            <a:endParaRPr lang="en-US" sz="1800" b="1" dirty="0">
              <a:latin typeface="Times New Roman"/>
              <a:cs typeface="Arial"/>
            </a:endParaRPr>
          </a:p>
          <a:p>
            <a:pPr marL="428625">
              <a:lnSpc>
                <a:spcPct val="100000"/>
              </a:lnSpc>
            </a:pPr>
            <a:r>
              <a:rPr lang="en-IN" sz="1800" dirty="0">
                <a:effectLst/>
                <a:latin typeface="Times New Roman" panose="02020603050405020304" pitchFamily="18" charset="0"/>
                <a:ea typeface="Times New Roman" panose="02020603050405020304" pitchFamily="18" charset="0"/>
              </a:rPr>
              <a:t>This model proposed an attention-based LSTM model to generate video captions, with a focus on maintaining semantic consistency. </a:t>
            </a:r>
          </a:p>
          <a:p>
            <a:pPr marL="428625">
              <a:lnSpc>
                <a:spcPct val="100000"/>
              </a:lnSpc>
            </a:pPr>
            <a:r>
              <a:rPr lang="en-US" sz="1800" dirty="0">
                <a:latin typeface="Times New Roman"/>
                <a:ea typeface="+mn-lt"/>
                <a:cs typeface="+mn-lt"/>
              </a:rPr>
              <a:t>While this model is effective for videos, its complexity is an obstacle for single-image captioning tasks</a:t>
            </a:r>
          </a:p>
          <a:p>
            <a:pPr marL="428625">
              <a:lnSpc>
                <a:spcPct val="100000"/>
              </a:lnSpc>
            </a:pPr>
            <a:r>
              <a:rPr lang="en-US" sz="1800" dirty="0">
                <a:latin typeface="Times New Roman"/>
                <a:cs typeface="Arial"/>
              </a:rPr>
              <a:t>The authors argue that simpler, more optimized models should be developed for image captioning, avoiding the computational overhead associated with video captioning models.</a:t>
            </a:r>
            <a:endParaRPr lang="en-US" sz="1800" dirty="0">
              <a:latin typeface="Times New Roman"/>
              <a:cs typeface="Arial" panose="020B0604020202020204" pitchFamily="34" charset="0"/>
            </a:endParaRPr>
          </a:p>
        </p:txBody>
      </p:sp>
    </p:spTree>
    <p:extLst>
      <p:ext uri="{BB962C8B-B14F-4D97-AF65-F5344CB8AC3E}">
        <p14:creationId xmlns:p14="http://schemas.microsoft.com/office/powerpoint/2010/main" val="412930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08739"/>
            <a:ext cx="8520600" cy="572700"/>
          </a:xfrm>
        </p:spPr>
        <p:txBody>
          <a:bodyP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2400" b="1" dirty="0">
                <a:latin typeface="Times New Roman"/>
                <a:cs typeface="Times New Roman"/>
              </a:rPr>
              <a:t>Predicting Visual Features from Text for Image and Video Caption Retrieval </a:t>
            </a:r>
          </a:p>
        </p:txBody>
      </p:sp>
      <p:sp>
        <p:nvSpPr>
          <p:cNvPr id="3" name="Content Placeholder 2"/>
          <p:cNvSpPr>
            <a:spLocks noGrp="1"/>
          </p:cNvSpPr>
          <p:nvPr>
            <p:ph idx="1"/>
          </p:nvPr>
        </p:nvSpPr>
        <p:spPr>
          <a:xfrm>
            <a:off x="311700" y="1397404"/>
            <a:ext cx="8520600" cy="3652257"/>
          </a:xfrm>
        </p:spPr>
        <p:txBody>
          <a:bodyPr>
            <a:normAutofit lnSpcReduction="1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85725" indent="0">
              <a:lnSpc>
                <a:spcPct val="100000"/>
              </a:lnSpc>
              <a:buNone/>
            </a:pPr>
            <a:r>
              <a:rPr lang="en-IN" sz="1800" b="1" dirty="0" err="1">
                <a:latin typeface="Times New Roman"/>
                <a:cs typeface="Arial"/>
              </a:rPr>
              <a:t>Link:</a:t>
            </a:r>
            <a:r>
              <a:rPr lang="en-IN" sz="1800" b="1" dirty="0" err="1">
                <a:latin typeface="Times New Roman"/>
                <a:cs typeface="Arial"/>
                <a:hlinkClick r:id="rId2" action="ppaction://hlinkpres?slideindex=1&amp;slidetitle="/>
              </a:rPr>
              <a:t>https</a:t>
            </a:r>
            <a:r>
              <a:rPr lang="en-IN" sz="1800" b="1" dirty="0">
                <a:latin typeface="Times New Roman"/>
                <a:cs typeface="Arial"/>
                <a:hlinkClick r:id="rId2" action="ppaction://hlinkpres?slideindex=1&amp;slidetitle="/>
              </a:rPr>
              <a:t>://www.researchgate.net/publication/224357046_Quantitative_Assessment_of_the_Accuracy_of_3D_Face_Shape_Reconstruction</a:t>
            </a:r>
            <a:endParaRPr lang="en-IN" sz="1800" b="1" dirty="0">
              <a:latin typeface="Times New Roman"/>
              <a:cs typeface="Arial"/>
            </a:endParaRPr>
          </a:p>
          <a:p>
            <a:pPr marL="85725" indent="0">
              <a:lnSpc>
                <a:spcPct val="100000"/>
              </a:lnSpc>
              <a:buNone/>
            </a:pPr>
            <a:r>
              <a:rPr lang="en-IN" sz="1800" b="1" dirty="0">
                <a:latin typeface="Times New Roman"/>
                <a:cs typeface="Arial"/>
              </a:rPr>
              <a:t>Year of Publication: </a:t>
            </a:r>
            <a:r>
              <a:rPr lang="en-IN" sz="1800" dirty="0">
                <a:latin typeface="Times New Roman"/>
                <a:cs typeface="Arial"/>
              </a:rPr>
              <a:t>2018</a:t>
            </a:r>
          </a:p>
          <a:p>
            <a:pPr marL="85725" indent="0">
              <a:lnSpc>
                <a:spcPct val="100000"/>
              </a:lnSpc>
              <a:buNone/>
            </a:pPr>
            <a:r>
              <a:rPr lang="en-IN" sz="1800" b="1" dirty="0">
                <a:latin typeface="Times New Roman"/>
                <a:cs typeface="Arial"/>
              </a:rPr>
              <a:t>Authors: </a:t>
            </a:r>
            <a:r>
              <a:rPr lang="en-IN" sz="1800" dirty="0">
                <a:effectLst/>
                <a:latin typeface="Times New Roman" panose="02020603050405020304" pitchFamily="18" charset="0"/>
                <a:ea typeface="Times New Roman" panose="02020603050405020304" pitchFamily="18" charset="0"/>
              </a:rPr>
              <a:t>Dong et al. </a:t>
            </a:r>
            <a:endParaRPr lang="en-US" sz="1800" dirty="0">
              <a:latin typeface="Times New Roman"/>
              <a:cs typeface="Times New Roman"/>
            </a:endParaRPr>
          </a:p>
          <a:p>
            <a:pPr marL="85725" indent="0">
              <a:lnSpc>
                <a:spcPct val="100000"/>
              </a:lnSpc>
              <a:buNone/>
            </a:pPr>
            <a:endParaRPr lang="en-US" sz="1800" dirty="0">
              <a:latin typeface="Times New Roman"/>
              <a:cs typeface="Times New Roman"/>
            </a:endParaRPr>
          </a:p>
          <a:p>
            <a:pPr marL="85725" indent="0">
              <a:lnSpc>
                <a:spcPct val="100000"/>
              </a:lnSpc>
              <a:buNone/>
            </a:pPr>
            <a:r>
              <a:rPr lang="en-US" sz="1800" b="1" dirty="0">
                <a:latin typeface="Times New Roman"/>
                <a:cs typeface="Times New Roman"/>
              </a:rPr>
              <a:t>GIST:</a:t>
            </a:r>
          </a:p>
          <a:p>
            <a:pPr marL="85725" indent="0">
              <a:lnSpc>
                <a:spcPct val="100000"/>
              </a:lnSpc>
              <a:buNone/>
            </a:pPr>
            <a:endParaRPr lang="en-US" sz="1800" b="1" dirty="0">
              <a:latin typeface="Times New Roman"/>
              <a:cs typeface="Times New Roman"/>
            </a:endParaRPr>
          </a:p>
          <a:p>
            <a:pPr marL="428625" indent="-342900">
              <a:lnSpc>
                <a:spcPct val="100000"/>
              </a:lnSpc>
            </a:pPr>
            <a:r>
              <a:rPr lang="en-IN" sz="1800" dirty="0">
                <a:latin typeface="Times New Roman" panose="02020603050405020304" pitchFamily="18" charset="0"/>
                <a:ea typeface="Times New Roman" panose="02020603050405020304" pitchFamily="18" charset="0"/>
              </a:rPr>
              <a:t>This model</a:t>
            </a:r>
            <a:r>
              <a:rPr lang="en-IN" sz="1800" dirty="0">
                <a:effectLst/>
                <a:latin typeface="Times New Roman" panose="02020603050405020304" pitchFamily="18" charset="0"/>
                <a:ea typeface="Times New Roman" panose="02020603050405020304" pitchFamily="18" charset="0"/>
              </a:rPr>
              <a:t> introduced a framework for image caption retrieval by aligning visual and textual features.</a:t>
            </a:r>
          </a:p>
          <a:p>
            <a:pPr marL="428625" indent="-342900">
              <a:lnSpc>
                <a:spcPct val="100000"/>
              </a:lnSpc>
            </a:pPr>
            <a:r>
              <a:rPr lang="en-IN" sz="1800" dirty="0">
                <a:effectLst/>
                <a:latin typeface="Times New Roman" panose="02020603050405020304" pitchFamily="18" charset="0"/>
                <a:ea typeface="Times New Roman" panose="02020603050405020304" pitchFamily="18" charset="0"/>
              </a:rPr>
              <a:t>Their approach, based on the Flickr8k dataset, focuses on caption retrieval rather than generation.</a:t>
            </a:r>
          </a:p>
          <a:p>
            <a:pPr marL="428625" indent="-342900">
              <a:lnSpc>
                <a:spcPct val="100000"/>
              </a:lnSpc>
            </a:pPr>
            <a:r>
              <a:rPr lang="en-IN" sz="1800" dirty="0">
                <a:effectLst/>
                <a:latin typeface="Times New Roman" panose="02020603050405020304" pitchFamily="18" charset="0"/>
                <a:ea typeface="Times New Roman" panose="02020603050405020304" pitchFamily="18" charset="0"/>
              </a:rPr>
              <a:t>While effective for retrieval tasks, this model is less suited for generating unique and coherent captions, a limitation that the authors highlight. </a:t>
            </a:r>
            <a:endParaRPr lang="en-US" sz="1800" dirty="0">
              <a:latin typeface="Times New Roman"/>
              <a:cs typeface="Times New Roman"/>
            </a:endParaRPr>
          </a:p>
          <a:p>
            <a:pPr marL="85725" indent="0">
              <a:lnSpc>
                <a:spcPct val="100000"/>
              </a:lnSpc>
              <a:buNone/>
            </a:pPr>
            <a:endParaRPr lang="en-US" sz="1800" b="1" dirty="0">
              <a:latin typeface="Times New Roman"/>
              <a:cs typeface="Times New Roman"/>
            </a:endParaRPr>
          </a:p>
        </p:txBody>
      </p:sp>
    </p:spTree>
    <p:extLst>
      <p:ext uri="{BB962C8B-B14F-4D97-AF65-F5344CB8AC3E}">
        <p14:creationId xmlns:p14="http://schemas.microsoft.com/office/powerpoint/2010/main" val="35748991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805</TotalTime>
  <Words>1024</Words>
  <Application>Microsoft Office PowerPoint</Application>
  <PresentationFormat>On-screen Show (16:9)</PresentationFormat>
  <Paragraphs>117</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Simple Light</vt:lpstr>
      <vt:lpstr>PowerPoint Presentation</vt:lpstr>
      <vt:lpstr>Contents</vt:lpstr>
      <vt:lpstr>Abstract</vt:lpstr>
      <vt:lpstr>Literature Survey</vt:lpstr>
      <vt:lpstr>Long-term Recurrent Convolutional Networks for Visual Recognition and Description </vt:lpstr>
      <vt:lpstr>Deep Visual-Semantic Alignments for Generating Image Descriptions </vt:lpstr>
      <vt:lpstr>Image Caption with Region-based Attention and Scene Factorization</vt:lpstr>
      <vt:lpstr>Video Captioning with Attention-Based LSTM and Semantic Consistency </vt:lpstr>
      <vt:lpstr>Predicting Visual Features from Text for Image and Video Caption Retrieval </vt:lpstr>
      <vt:lpstr>Image Captioning: From Structural Tetrad to Translated Sentences </vt:lpstr>
      <vt:lpstr>VD-SAN: Visual-Densely Semantic Attention Network for Image Caption Generation </vt:lpstr>
      <vt:lpstr>Proposed System</vt:lpstr>
      <vt:lpstr>UML Diagrams</vt:lpstr>
      <vt:lpstr>Use Case Diagram</vt:lpstr>
      <vt:lpstr>Class Diagram</vt:lpstr>
      <vt:lpstr>Sequence Diagram</vt:lpstr>
      <vt:lpstr>Activity Diagram</vt:lpstr>
      <vt:lpstr>Deployment Diagram</vt:lpstr>
      <vt:lpstr>Architecture Diagram</vt:lpstr>
      <vt:lpstr>PowerPoint Presentation</vt:lpstr>
      <vt:lpstr>System Specifications</vt:lpstr>
      <vt:lpstr>Training the model</vt:lpstr>
      <vt:lpstr>Implementation</vt:lpstr>
      <vt:lpstr>INPUT</vt:lpstr>
      <vt:lpstr>Home Page</vt:lpstr>
      <vt:lpstr>OUTPUT</vt:lpstr>
      <vt:lpstr>Initial output</vt:lpstr>
      <vt:lpstr>Final 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laxmana kumar</dc:creator>
  <cp:lastModifiedBy>Sriram Chiliveri</cp:lastModifiedBy>
  <cp:revision>254</cp:revision>
  <dcterms:modified xsi:type="dcterms:W3CDTF">2024-12-07T05:37:21Z</dcterms:modified>
</cp:coreProperties>
</file>