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1"/>
  </p:notesMasterIdLst>
  <p:handoutMasterIdLst>
    <p:handoutMasterId r:id="rId12"/>
  </p:handoutMasterIdLst>
  <p:sldIdLst>
    <p:sldId id="538" r:id="rId2"/>
    <p:sldId id="535" r:id="rId3"/>
    <p:sldId id="569" r:id="rId4"/>
    <p:sldId id="574" r:id="rId5"/>
    <p:sldId id="573" r:id="rId6"/>
    <p:sldId id="568" r:id="rId7"/>
    <p:sldId id="571" r:id="rId8"/>
    <p:sldId id="570" r:id="rId9"/>
    <p:sldId id="549" r:id="rId10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0066"/>
    <a:srgbClr val="0000FF"/>
    <a:srgbClr val="33CC33"/>
    <a:srgbClr val="00FFFF"/>
    <a:srgbClr val="6600FF"/>
    <a:srgbClr val="CC66FF"/>
    <a:srgbClr val="62832D"/>
    <a:srgbClr val="00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37" autoAdjust="0"/>
    <p:restoredTop sz="86811" autoAdjust="0"/>
  </p:normalViewPr>
  <p:slideViewPr>
    <p:cSldViewPr>
      <p:cViewPr varScale="1">
        <p:scale>
          <a:sx n="86" d="100"/>
          <a:sy n="86" d="100"/>
        </p:scale>
        <p:origin x="552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6A7C97D-3554-44E0-8E72-665D45387ACC}" type="datetimeFigureOut">
              <a:rPr lang="en-US"/>
              <a:pPr>
                <a:defRPr/>
              </a:pPr>
              <a:t>22-Jan-21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86DC43-659C-4A17-BDC0-5684401D4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73BE83-6A1D-4DA3-83D0-ED76C71EFE38}" type="datetimeFigureOut">
              <a:rPr lang="en-US"/>
              <a:pPr>
                <a:defRPr/>
              </a:pPr>
              <a:t>22-Jan-21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C81575-24DE-4F6C-A73E-0331B3B2E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6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78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30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30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13C8-F183-1D43-AE77-BF9BD4D2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AF752-0EC0-CF4D-965A-5129A9135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32540-0688-DC4A-809A-52FB3313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22-Jan-21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CA43E-0611-D047-BC7B-31F920B6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E4123-5713-BC41-BBD0-42ADF35D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7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ED43-C903-1F44-A779-40DF9AEF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75D8-34AD-544B-B0E2-83FA77D2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24DD5-B8E0-534E-B68A-EF415575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22-Jan-21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6688-5BB1-5E48-BD14-BBC9FA67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407C-3003-DB44-98B5-0DEC6272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1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630D-09E2-0742-AED8-D3F73254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B2CD3-A564-8044-A4EC-7EBA26298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A64EE-79C1-8B46-BA9C-199117C7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22-Jan-21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1AAB2-DA47-AE48-A088-6FC7C169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8FF9C-19C9-FA46-8C21-74202499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9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BAF5-C913-024F-8BE6-64C58F97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E6DB7-D3D7-1443-A583-8730715E2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EB82F-3E99-7441-9B06-6D7C2156A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6D282-1572-D344-87D1-785DA857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22-Jan-21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3D760-065F-6442-AF7E-1A7AAFFC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F4C15-EC3A-7E41-A2B3-D2AB7D70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CC90-B8AE-8A46-A8A5-F7E8DA61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152C5-AA77-4B47-965C-21A00C1EE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66F8D-3502-5242-9160-E1CDE38E0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54302-8F9A-5648-9C5E-6D037F1C7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FC9CD-8823-F145-9952-EFBA9ACD2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EF4D9-655F-4842-A6B8-D44A0501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22-Jan-21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68A74-725F-8F40-8F80-E9628770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868FA-8565-A740-9B9C-B3CD6AB3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FCE3-1C1E-7448-AF7E-5E46BB1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9D5C9-50F6-8546-8D8C-AFACC1BC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22-Jan-21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0D0C-FCAF-4F4C-AAF5-C9B78C03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8836A-EEA3-7347-A63C-8E66DF7B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8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A43C1-2303-5A41-B234-90D15E2A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22-Jan-21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77971-B281-6149-9884-0E9C45F8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0F6F3-1061-E842-B540-6BD0D6CB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3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970D-13D5-B346-968D-400B0BCC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FFE0-37CD-7644-A007-76E5304F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10BE7-EA92-B44F-9EEC-94E6F6955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6D810-D2A1-B549-A5BC-25CCA5CD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22-Jan-21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872D2-2005-3043-A02D-3E2DB933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9F01D-1164-4249-AD67-1D51D33C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8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3B30-2A71-A043-9BD7-3B8C66BF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B08A9-6B45-4340-8859-996D9B949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1F4B2-96C1-614B-9110-8D1AEE080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DF3EB-6252-5845-AE7D-FB94ECF9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22-Jan-21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65DB7-EFE7-7446-8DEC-69F1FB47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0E09F-0F32-5644-881A-A61CD824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9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E61B7-8DCD-1544-BC5D-B4592F60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B61D9-7FB3-1343-9555-936FC6036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2A79E-2DF5-4E41-BDCF-90E9D26B7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7037-0853-0447-B5BA-F1548123F733}" type="datetimeFigureOut">
              <a:rPr lang="en-US" smtClean="0"/>
              <a:pPr/>
              <a:t>22-Jan-21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D5DC5-E1CB-B84F-BCAB-EB319B371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12A2C-5C91-4B43-A114-209348A10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oogle Shape;9;p1">
            <a:extLst>
              <a:ext uri="{FF2B5EF4-FFF2-40B4-BE49-F238E27FC236}">
                <a16:creationId xmlns:a16="http://schemas.microsoft.com/office/drawing/2014/main" id="{276CCA2D-1AAE-1044-8CB4-114CF8E3B30E}"/>
              </a:ext>
            </a:extLst>
          </p:cNvPr>
          <p:cNvGrpSpPr/>
          <p:nvPr userDrawn="1"/>
        </p:nvGrpSpPr>
        <p:grpSpPr>
          <a:xfrm>
            <a:off x="10962132" y="226826"/>
            <a:ext cx="783335" cy="276600"/>
            <a:chOff x="8283500" y="77358"/>
            <a:chExt cx="783335" cy="276600"/>
          </a:xfrm>
        </p:grpSpPr>
        <p:pic>
          <p:nvPicPr>
            <p:cNvPr id="8" name="Google Shape;10;p1">
              <a:extLst>
                <a:ext uri="{FF2B5EF4-FFF2-40B4-BE49-F238E27FC236}">
                  <a16:creationId xmlns:a16="http://schemas.microsoft.com/office/drawing/2014/main" id="{91C1E45F-BA3F-1845-BB89-13F8D2C7BB75}"/>
                </a:ext>
              </a:extLst>
            </p:cNvPr>
            <p:cNvPicPr preferRelativeResize="0"/>
            <p:nvPr/>
          </p:nvPicPr>
          <p:blipFill>
            <a:blip r:embed="rId11" cstate="print">
              <a:alphaModFix/>
            </a:blip>
            <a:stretch>
              <a:fillRect/>
            </a:stretch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Google Shape;11;p1">
              <a:extLst>
                <a:ext uri="{FF2B5EF4-FFF2-40B4-BE49-F238E27FC236}">
                  <a16:creationId xmlns:a16="http://schemas.microsoft.com/office/drawing/2014/main" id="{B26B9128-95DF-E547-AB29-F669AACA1B0C}"/>
                </a:ext>
              </a:extLst>
            </p:cNvPr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59238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1219200"/>
            <a:ext cx="7924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rebuchet MS" pitchFamily="34" charset="0"/>
              </a:rPr>
              <a:t>UE18CS390A – Capstone Project Approval</a:t>
            </a:r>
          </a:p>
          <a:p>
            <a:pPr algn="ctr"/>
            <a:endParaRPr lang="en-US" sz="2800" b="1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4" name="Google Shape;26;p3"/>
          <p:cNvSpPr txBox="1"/>
          <p:nvPr/>
        </p:nvSpPr>
        <p:spPr>
          <a:xfrm>
            <a:off x="1790700" y="3962400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 Automated tool for Source Code Optimization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  PW22NSK01  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 Prof. N S Kumar              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 Khushei Meghana Meda, Sriram Subramanian, Shashank Vijay, Adithya </a:t>
            </a:r>
            <a:r>
              <a:rPr lang="en-US" sz="24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Bennur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endParaRPr sz="2000" dirty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14600" y="1905000"/>
            <a:ext cx="8534400" cy="47244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800" dirty="0">
                <a:solidFill>
                  <a:srgbClr val="0000FF"/>
                </a:solidFill>
                <a:latin typeface="Trebuchet MS" pitchFamily="34" charset="0"/>
              </a:rPr>
              <a:t>Problem Statement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Trebuchet MS" pitchFamily="34" charset="0"/>
              </a:rPr>
              <a:t>Abstract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Trebuchet MS" pitchFamily="34" charset="0"/>
              </a:rPr>
              <a:t>Features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Trebuchet MS" pitchFamily="34" charset="0"/>
              </a:rPr>
              <a:t>Feasibility study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Trebuchet MS" pitchFamily="34" charset="0"/>
              </a:rPr>
              <a:t>Applications/ Use Cases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Trebuchet MS" pitchFamily="34" charset="0"/>
              </a:rPr>
              <a:t>Expected Deliverables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Outline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33500" y="1319250"/>
            <a:ext cx="9525000" cy="5079794"/>
          </a:xfrm>
          <a:prstGeom prst="rect">
            <a:avLst/>
          </a:prstGeom>
        </p:spPr>
        <p:txBody>
          <a:bodyPr/>
          <a:lstStyle/>
          <a:p>
            <a:pPr marL="800091" lvl="1" algn="just" eaLnBrk="0" hangingPunct="0">
              <a:spcBef>
                <a:spcPct val="20000"/>
              </a:spcBef>
              <a:defRPr/>
            </a:pPr>
            <a:endParaRPr lang="en-IN" sz="28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800091" lvl="1" algn="ctr" eaLnBrk="0" hangingPunct="0">
              <a:spcBef>
                <a:spcPct val="20000"/>
              </a:spcBef>
              <a:defRPr/>
            </a:pPr>
            <a:r>
              <a:rPr lang="en-IN" sz="2800" kern="0" dirty="0">
                <a:solidFill>
                  <a:srgbClr val="0000FF"/>
                </a:solidFill>
                <a:latin typeface="Trebuchet MS" pitchFamily="34" charset="0"/>
              </a:rPr>
              <a:t>The problem: Optimization of source code</a:t>
            </a:r>
          </a:p>
          <a:p>
            <a:pPr marL="800091" lvl="1" algn="ctr" eaLnBrk="0" hangingPunct="0">
              <a:spcBef>
                <a:spcPct val="20000"/>
              </a:spcBef>
              <a:defRPr/>
            </a:pPr>
            <a:endParaRPr lang="en-IN" sz="28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1257291" lvl="1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800" kern="0" dirty="0">
                <a:solidFill>
                  <a:srgbClr val="0000FF"/>
                </a:solidFill>
                <a:latin typeface="Trebuchet MS" pitchFamily="34" charset="0"/>
              </a:rPr>
              <a:t>Developers follow a structured way of writing programs.</a:t>
            </a:r>
          </a:p>
          <a:p>
            <a:pPr marL="1257291" lvl="1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800" kern="0" dirty="0">
                <a:solidFill>
                  <a:srgbClr val="0000FF"/>
                </a:solidFill>
                <a:latin typeface="Trebuchet MS" pitchFamily="34" charset="0"/>
              </a:rPr>
              <a:t>Lower level code not highly structured.</a:t>
            </a:r>
          </a:p>
          <a:p>
            <a:pPr marL="1257291" lvl="1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800" kern="0" dirty="0">
                <a:solidFill>
                  <a:srgbClr val="0000FF"/>
                </a:solidFill>
                <a:latin typeface="Trebuchet MS" pitchFamily="34" charset="0"/>
              </a:rPr>
              <a:t>Trade off between readability and optimization.</a:t>
            </a:r>
          </a:p>
          <a:p>
            <a:pPr marL="1257291" lvl="1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800" kern="0" dirty="0">
                <a:solidFill>
                  <a:srgbClr val="0000FF"/>
                </a:solidFill>
                <a:latin typeface="Trebuchet MS" pitchFamily="34" charset="0"/>
              </a:rPr>
              <a:t>Aim for the best possible algorithm for a problem.</a:t>
            </a:r>
          </a:p>
          <a:p>
            <a:pPr marL="1257291" lvl="1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800" kern="0" dirty="0">
                <a:solidFill>
                  <a:srgbClr val="0000FF"/>
                </a:solidFill>
                <a:latin typeface="Trebuchet MS" pitchFamily="34" charset="0"/>
              </a:rPr>
              <a:t>Design at implementation level.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214674" y="1088418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81103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76400" y="2077275"/>
            <a:ext cx="9220200" cy="5145087"/>
          </a:xfrm>
          <a:prstGeom prst="rect">
            <a:avLst/>
          </a:prstGeom>
        </p:spPr>
        <p:txBody>
          <a:bodyPr/>
          <a:lstStyle/>
          <a:p>
            <a:pPr marL="800091" indent="-4572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Trebuchet MS" pitchFamily="34" charset="0"/>
              </a:rPr>
              <a:t>We propose to develop an automated tool for C source code optimization. </a:t>
            </a:r>
          </a:p>
          <a:p>
            <a:pPr marL="800091" indent="-4572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Trebuchet MS" pitchFamily="34" charset="0"/>
              </a:rPr>
              <a:t>We propose to analyze the structure of the source code.</a:t>
            </a:r>
          </a:p>
          <a:p>
            <a:pPr marL="800091" indent="-4572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Trebuchet MS" pitchFamily="34" charset="0"/>
              </a:rPr>
              <a:t>We propose to detect the possibility of optimization.</a:t>
            </a:r>
          </a:p>
          <a:p>
            <a:pPr marL="800091" indent="-4572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Trebuchet MS" pitchFamily="34" charset="0"/>
              </a:rPr>
              <a:t>We propose to implement Bentley’s rules along with some common optimization techniques. 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161024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ABDC86-3979-4348-9E96-17F8DE44A54B}"/>
              </a:ext>
            </a:extLst>
          </p:cNvPr>
          <p:cNvSpPr txBox="1"/>
          <p:nvPr/>
        </p:nvSpPr>
        <p:spPr>
          <a:xfrm>
            <a:off x="2819400" y="2590800"/>
            <a:ext cx="7848600" cy="3367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2991" lvl="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800" kern="0" dirty="0">
                <a:solidFill>
                  <a:srgbClr val="0000FF"/>
                </a:solidFill>
                <a:latin typeface="Trebuchet MS" pitchFamily="34" charset="0"/>
              </a:rPr>
              <a:t>Important in time-critical applications. </a:t>
            </a:r>
          </a:p>
          <a:p>
            <a:pPr marL="1142991" lvl="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800" kern="0" dirty="0">
                <a:solidFill>
                  <a:srgbClr val="0000FF"/>
                </a:solidFill>
                <a:latin typeface="Trebuchet MS" pitchFamily="34" charset="0"/>
              </a:rPr>
              <a:t>Advantage is reduction in computational power usage.</a:t>
            </a:r>
          </a:p>
          <a:p>
            <a:pPr marL="1142991" lvl="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800" kern="0" dirty="0">
                <a:solidFill>
                  <a:srgbClr val="0000FF"/>
                </a:solidFill>
                <a:latin typeface="Trebuchet MS" pitchFamily="34" charset="0"/>
              </a:rPr>
              <a:t>If automated, reduces manual overhead and increases convenience.</a:t>
            </a:r>
          </a:p>
          <a:p>
            <a:pPr marL="1142991" lvl="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800" kern="0" dirty="0">
                <a:solidFill>
                  <a:srgbClr val="0000FF"/>
                </a:solidFill>
                <a:latin typeface="Trebuchet MS" pitchFamily="34" charset="0"/>
              </a:rPr>
              <a:t>Bentley’s rules promise performance boost.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B92427-F86D-4C6A-AA27-E0847688A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EC545ABA-608D-4B60-8C89-93CEE823B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30895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905000" y="2895600"/>
            <a:ext cx="9372600" cy="5028414"/>
          </a:xfrm>
          <a:prstGeom prst="rect">
            <a:avLst/>
          </a:prstGeom>
        </p:spPr>
        <p:txBody>
          <a:bodyPr/>
          <a:lstStyle/>
          <a:p>
            <a:pPr marL="342891" algn="just" eaLnBrk="0" hangingPunct="0">
              <a:spcBef>
                <a:spcPct val="20000"/>
              </a:spcBef>
              <a:defRPr/>
            </a:pPr>
            <a:r>
              <a:rPr lang="en-IN" sz="2800" kern="0" dirty="0">
                <a:solidFill>
                  <a:srgbClr val="0000FF"/>
                </a:solidFill>
                <a:latin typeface="Trebuchet MS" pitchFamily="34" charset="0"/>
              </a:rPr>
              <a:t>May not be able to: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800" kern="0" dirty="0">
                <a:solidFill>
                  <a:srgbClr val="0000FF"/>
                </a:solidFill>
                <a:latin typeface="Trebuchet MS" pitchFamily="34" charset="0"/>
              </a:rPr>
              <a:t>Implement all of Jon Bentley’s rules.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800" kern="0" dirty="0">
                <a:solidFill>
                  <a:srgbClr val="0000FF"/>
                </a:solidFill>
                <a:latin typeface="Trebuchet MS" pitchFamily="34" charset="0"/>
              </a:rPr>
              <a:t>Achieve significant performance improvement in low run time programs.	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Trebuchet MS" pitchFamily="34" charset="0"/>
              </a:rPr>
              <a:t>Handle programs with bugs.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Feasibility study</a:t>
            </a:r>
          </a:p>
        </p:txBody>
      </p:sp>
    </p:spTree>
    <p:extLst>
      <p:ext uri="{BB962C8B-B14F-4D97-AF65-F5344CB8AC3E}">
        <p14:creationId xmlns:p14="http://schemas.microsoft.com/office/powerpoint/2010/main" val="420536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90800" y="2133600"/>
            <a:ext cx="8077200" cy="4211931"/>
          </a:xfrm>
          <a:prstGeom prst="rect">
            <a:avLst/>
          </a:prstGeom>
        </p:spPr>
        <p:txBody>
          <a:bodyPr/>
          <a:lstStyle/>
          <a:p>
            <a:pPr marL="342900" lvl="0" algn="just" eaLnBrk="0" hangingPunct="0">
              <a:spcBef>
                <a:spcPct val="20000"/>
              </a:spcBef>
              <a:defRPr/>
            </a:pPr>
            <a:endParaRPr lang="en-IN" sz="28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800" lvl="0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800" kern="0" dirty="0">
                <a:solidFill>
                  <a:srgbClr val="0000FF"/>
                </a:solidFill>
                <a:latin typeface="Trebuchet MS" pitchFamily="34" charset="0"/>
              </a:rPr>
              <a:t>Large code-bases, with multiple contributing developers. </a:t>
            </a:r>
          </a:p>
          <a:p>
            <a:pPr marL="685800" lvl="0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800" kern="0" dirty="0">
                <a:solidFill>
                  <a:srgbClr val="0000FF"/>
                </a:solidFill>
                <a:latin typeface="Trebuchet MS" pitchFamily="34" charset="0"/>
              </a:rPr>
              <a:t>Complements the compiler to provide more robust optimization. 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Applications/Use cases</a:t>
            </a:r>
          </a:p>
        </p:txBody>
      </p:sp>
    </p:spTree>
    <p:extLst>
      <p:ext uri="{BB962C8B-B14F-4D97-AF65-F5344CB8AC3E}">
        <p14:creationId xmlns:p14="http://schemas.microsoft.com/office/powerpoint/2010/main" val="420536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1905000" y="1143002"/>
            <a:ext cx="876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Expected Deliverables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33600" y="2039022"/>
            <a:ext cx="8572500" cy="3549638"/>
          </a:xfrm>
          <a:prstGeom prst="rect">
            <a:avLst/>
          </a:prstGeom>
        </p:spPr>
        <p:txBody>
          <a:bodyPr/>
          <a:lstStyle/>
          <a:p>
            <a:pPr marL="342891" algn="just" eaLnBrk="0" hangingPunct="0">
              <a:spcBef>
                <a:spcPct val="20000"/>
              </a:spcBef>
              <a:defRPr/>
            </a:pPr>
            <a:r>
              <a:rPr lang="en-IN" sz="2800" dirty="0">
                <a:solidFill>
                  <a:srgbClr val="0000FF"/>
                </a:solidFill>
                <a:latin typeface="Trebuchet MS" pitchFamily="34" charset="0"/>
              </a:rPr>
              <a:t>Development approach: Incremental and iterative</a:t>
            </a:r>
          </a:p>
          <a:p>
            <a:pPr marL="342891" algn="just" eaLnBrk="0" hangingPunct="0">
              <a:spcBef>
                <a:spcPct val="20000"/>
              </a:spcBef>
              <a:defRPr/>
            </a:pPr>
            <a:r>
              <a:rPr lang="en-IN" sz="2800" dirty="0">
                <a:solidFill>
                  <a:srgbClr val="0000FF"/>
                </a:solidFill>
                <a:latin typeface="Trebuchet MS" pitchFamily="34" charset="0"/>
              </a:rPr>
              <a:t>	- Literature review </a:t>
            </a:r>
          </a:p>
          <a:p>
            <a:pPr marL="342891" algn="just" eaLnBrk="0" hangingPunct="0">
              <a:spcBef>
                <a:spcPct val="20000"/>
              </a:spcBef>
              <a:defRPr/>
            </a:pPr>
            <a:r>
              <a:rPr lang="en-IN" sz="2800" dirty="0">
                <a:solidFill>
                  <a:srgbClr val="0000FF"/>
                </a:solidFill>
                <a:latin typeface="Trebuchet MS" pitchFamily="34" charset="0"/>
              </a:rPr>
              <a:t>	- Design </a:t>
            </a:r>
          </a:p>
          <a:p>
            <a:pPr marL="342891" algn="just" eaLnBrk="0" hangingPunct="0">
              <a:spcBef>
                <a:spcPct val="20000"/>
              </a:spcBef>
              <a:defRPr/>
            </a:pPr>
            <a:r>
              <a:rPr lang="en-IN" sz="2800" dirty="0">
                <a:solidFill>
                  <a:srgbClr val="0000FF"/>
                </a:solidFill>
                <a:latin typeface="Trebuchet MS" pitchFamily="34" charset="0"/>
              </a:rPr>
              <a:t>	- Implementation</a:t>
            </a:r>
          </a:p>
          <a:p>
            <a:pPr marL="342891" algn="just" eaLnBrk="0" hangingPunct="0">
              <a:spcBef>
                <a:spcPct val="20000"/>
              </a:spcBef>
              <a:defRPr/>
            </a:pPr>
            <a:r>
              <a:rPr lang="en-IN" sz="2800" dirty="0">
                <a:solidFill>
                  <a:srgbClr val="0000FF"/>
                </a:solidFill>
                <a:latin typeface="Trebuchet MS" pitchFamily="34" charset="0"/>
              </a:rPr>
              <a:t>	- Testing</a:t>
            </a:r>
          </a:p>
          <a:p>
            <a:pPr marL="342891" algn="just" eaLnBrk="0" hangingPunct="0">
              <a:spcBef>
                <a:spcPct val="20000"/>
              </a:spcBef>
              <a:defRPr/>
            </a:pPr>
            <a:endParaRPr lang="en-IN" sz="28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891" algn="just" eaLnBrk="0" hangingPunct="0">
              <a:spcBef>
                <a:spcPct val="20000"/>
              </a:spcBef>
              <a:defRPr/>
            </a:pPr>
            <a:r>
              <a:rPr lang="en-IN" sz="2800" dirty="0">
                <a:solidFill>
                  <a:srgbClr val="0000FF"/>
                </a:solidFill>
                <a:latin typeface="Trebuchet MS" pitchFamily="34" charset="0"/>
              </a:rPr>
              <a:t>Capstone	-I deliverables: Partial solution</a:t>
            </a:r>
          </a:p>
          <a:p>
            <a:pPr marL="342891" algn="just" eaLnBrk="0" hangingPunct="0">
              <a:spcBef>
                <a:spcPct val="20000"/>
              </a:spcBef>
              <a:defRPr/>
            </a:pPr>
            <a:r>
              <a:rPr lang="en-IN" sz="2800" dirty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IN" sz="2800" kern="0" dirty="0">
                <a:solidFill>
                  <a:srgbClr val="0000FF"/>
                </a:solidFill>
                <a:latin typeface="Trebuchet MS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rgbClr val="FF0000"/>
                </a:solidFill>
                <a:latin typeface="Trebuchet MS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stone Project - Review 3 - Template.pptx" id="{77E64785-C4AC-D447-9F20-AA3556BA4DEA}" vid="{211B08FD-A304-1146-A3C3-5229E601B3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Capstone Project - Review 3 - Template (1)</Template>
  <TotalTime>543</TotalTime>
  <Words>269</Words>
  <Application>Microsoft Office PowerPoint</Application>
  <PresentationFormat>Widescreen</PresentationFormat>
  <Paragraphs>56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Trebuchet MS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KTwo Technology Solutions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Sunitha R</dc:creator>
  <cp:keywords/>
  <dc:description/>
  <cp:lastModifiedBy>khushei meda</cp:lastModifiedBy>
  <cp:revision>145</cp:revision>
  <dcterms:created xsi:type="dcterms:W3CDTF">2020-11-22T08:14:37Z</dcterms:created>
  <dcterms:modified xsi:type="dcterms:W3CDTF">2021-01-22T13:46:50Z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