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3"/>
  </p:notesMasterIdLst>
  <p:handoutMasterIdLst>
    <p:handoutMasterId r:id="rId14"/>
  </p:handoutMasterIdLst>
  <p:sldIdLst>
    <p:sldId id="538" r:id="rId2"/>
    <p:sldId id="535" r:id="rId3"/>
    <p:sldId id="569" r:id="rId4"/>
    <p:sldId id="574" r:id="rId5"/>
    <p:sldId id="575" r:id="rId6"/>
    <p:sldId id="573" r:id="rId7"/>
    <p:sldId id="568" r:id="rId8"/>
    <p:sldId id="571" r:id="rId9"/>
    <p:sldId id="570" r:id="rId10"/>
    <p:sldId id="572" r:id="rId11"/>
    <p:sldId id="549" r:id="rId12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 varScale="1">
        <p:scale>
          <a:sx n="86" d="100"/>
          <a:sy n="86" d="100"/>
        </p:scale>
        <p:origin x="552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19-Jan-21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19-Jan-21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7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6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30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19-Jan-21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19-Jan-21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19-Jan-21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19-Jan-21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19-Jan-21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19-Jan-21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19-Jan-21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oogle Shape;9;p1">
            <a:extLst>
              <a:ext uri="{FF2B5EF4-FFF2-40B4-BE49-F238E27FC236}">
                <a16:creationId xmlns:a16="http://schemas.microsoft.com/office/drawing/2014/main" id="{276CCA2D-1AAE-1044-8CB4-114CF8E3B30E}"/>
              </a:ext>
            </a:extLst>
          </p:cNvPr>
          <p:cNvGrpSpPr/>
          <p:nvPr userDrawn="1"/>
        </p:nvGrpSpPr>
        <p:grpSpPr>
          <a:xfrm>
            <a:off x="10962132" y="226826"/>
            <a:ext cx="783335" cy="276600"/>
            <a:chOff x="8283500" y="77358"/>
            <a:chExt cx="783335" cy="276600"/>
          </a:xfrm>
        </p:grpSpPr>
        <p:pic>
          <p:nvPicPr>
            <p:cNvPr id="8" name="Google Shape;10;p1">
              <a:extLst>
                <a:ext uri="{FF2B5EF4-FFF2-40B4-BE49-F238E27FC236}">
                  <a16:creationId xmlns:a16="http://schemas.microsoft.com/office/drawing/2014/main" id="{91C1E45F-BA3F-1845-BB89-13F8D2C7BB75}"/>
                </a:ext>
              </a:extLst>
            </p:cNvPr>
            <p:cNvPicPr preferRelativeResize="0"/>
            <p:nvPr/>
          </p:nvPicPr>
          <p:blipFill>
            <a:blip r:embed="rId11" cstate="print">
              <a:alphaModFix/>
            </a:blip>
            <a:stretch>
              <a:fillRect/>
            </a:stretch>
          </p:blipFill>
          <p:spPr>
            <a:xfrm>
              <a:off x="8335643" y="101458"/>
              <a:ext cx="731192" cy="22825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" name="Google Shape;11;p1">
              <a:extLst>
                <a:ext uri="{FF2B5EF4-FFF2-40B4-BE49-F238E27FC236}">
                  <a16:creationId xmlns:a16="http://schemas.microsoft.com/office/drawing/2014/main" id="{B26B9128-95DF-E547-AB29-F669AACA1B0C}"/>
                </a:ext>
              </a:extLst>
            </p:cNvPr>
            <p:cNvCxnSpPr/>
            <p:nvPr/>
          </p:nvCxnSpPr>
          <p:spPr>
            <a:xfrm>
              <a:off x="8283500" y="77358"/>
              <a:ext cx="0" cy="2766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219200"/>
            <a:ext cx="7924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rebuchet MS" pitchFamily="34" charset="0"/>
              </a:rPr>
              <a:t>UE18CS390A – Capstone Project Approval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endParaRPr lang="en-US" sz="32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790700" y="4343400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 Automated tool for Source Code Optimization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 PW22NSK01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Prof. N S Kumar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 Khushei Meghana Meda, Sriram Subramanian, Shashank Vijay, Adithya </a:t>
            </a:r>
            <a:r>
              <a:rPr lang="en-US" sz="2400" dirty="0" err="1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Bennur</a:t>
            </a: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Capstone (Phase-I &amp; Phase-II) Project Timeline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057400" y="2438400"/>
            <a:ext cx="8839199" cy="2973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timelines for execution of the project through Gantt chart.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The plan in terms of efforts by individuals in the team.</a:t>
            </a:r>
          </a:p>
          <a:p>
            <a:pPr marL="1077913" lvl="1" indent="-2651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Mention the tasks involved in different stages.</a:t>
            </a: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lvl="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4600" y="19050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Problem Statement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Abstract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Features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Feasibility study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Applications/ Use Cases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Expected Deliverables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Capstone (Phase-I &amp; Phase-II) Project Timeline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33500" y="1319250"/>
            <a:ext cx="9525000" cy="5079794"/>
          </a:xfrm>
          <a:prstGeom prst="rect">
            <a:avLst/>
          </a:prstGeom>
        </p:spPr>
        <p:txBody>
          <a:bodyPr/>
          <a:lstStyle/>
          <a:p>
            <a:pPr marL="800091" lvl="1" algn="just" eaLnBrk="0" hangingPunct="0">
              <a:spcBef>
                <a:spcPct val="20000"/>
              </a:spcBef>
              <a:defRPr/>
            </a:pPr>
            <a:endParaRPr lang="en-IN" sz="28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800091" lvl="1" algn="ctr" eaLnBrk="0" hangingPunct="0">
              <a:spcBef>
                <a:spcPct val="20000"/>
              </a:spcBef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The problem: Optimization of source code</a:t>
            </a:r>
          </a:p>
          <a:p>
            <a:pPr marL="800091" lvl="1" algn="just" eaLnBrk="0" hangingPunct="0">
              <a:spcBef>
                <a:spcPct val="20000"/>
              </a:spcBef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Reduction in asymptotic and amortized time complexity, although quite helpful, are not the mechanisms for improving performance and efficiency of a program. </a:t>
            </a:r>
          </a:p>
          <a:p>
            <a:pPr marL="800091" lvl="1" algn="just" eaLnBrk="0" hangingPunct="0">
              <a:spcBef>
                <a:spcPct val="20000"/>
              </a:spcBef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Developers’ point of view: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Focus is on the algorithm and logic of the code.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Importance given to readability of the source code.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Less emphasis on compiler-side optimization. 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800" kern="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214674" y="1088418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676400" y="2055821"/>
            <a:ext cx="9220200" cy="5145087"/>
          </a:xfrm>
          <a:prstGeom prst="rect">
            <a:avLst/>
          </a:prstGeom>
        </p:spPr>
        <p:txBody>
          <a:bodyPr/>
          <a:lstStyle/>
          <a:p>
            <a:pPr marL="800091" indent="-4572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We propose to develop an automated tool for C source code optimization. </a:t>
            </a:r>
          </a:p>
          <a:p>
            <a:pPr marL="800091" indent="-4572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We propose to analyze the structure of the source code and generate an intermediate representation (IR).</a:t>
            </a:r>
          </a:p>
          <a:p>
            <a:pPr marL="800091" indent="-4572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We propose to detect possibility of optimization using the IR.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61024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85900" y="2438400"/>
            <a:ext cx="9220200" cy="5145087"/>
          </a:xfrm>
          <a:prstGeom prst="rect">
            <a:avLst/>
          </a:prstGeom>
        </p:spPr>
        <p:txBody>
          <a:bodyPr/>
          <a:lstStyle/>
          <a:p>
            <a:pPr marL="800091" indent="-4572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We propose to implement optimizations that aren’t implemented by state-of-the-art compilers.</a:t>
            </a:r>
          </a:p>
          <a:p>
            <a:pPr marL="800091" indent="-4572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We propose to implement Bentley’s rules along with some common optimization techniques. </a:t>
            </a:r>
          </a:p>
          <a:p>
            <a:pPr marL="800091" indent="-4572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We propose to portray the result in the form of optimized source code or machine independent intermediate code. 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33760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ABDC86-3979-4348-9E96-17F8DE44A54B}"/>
              </a:ext>
            </a:extLst>
          </p:cNvPr>
          <p:cNvSpPr txBox="1"/>
          <p:nvPr/>
        </p:nvSpPr>
        <p:spPr>
          <a:xfrm>
            <a:off x="2819400" y="2209800"/>
            <a:ext cx="7848600" cy="3886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Important in time-critical applications. 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Compilers deal with intermediate level code.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Achieve significant improvement in the performance (by over 5%) by writing smart source code. </a:t>
            </a:r>
          </a:p>
          <a:p>
            <a:pPr marL="1142991" lvl="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If automated, reduces manual overhead and increases convenience.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92427-F86D-4C6A-AA27-E0847688A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EC545ABA-608D-4B60-8C89-93CEE823B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30895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09700" y="2895600"/>
            <a:ext cx="9372600" cy="5028414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May not be able to implement all of Jon Bentley’s rules.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May not be able to achieve significant performance improvement in short programs.</a:t>
            </a: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Trebuchet MS" pitchFamily="34" charset="0"/>
              </a:rPr>
              <a:t>May not be able to handle programs with bugs.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Feasibility study</a:t>
            </a: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67000" y="1617668"/>
            <a:ext cx="8077200" cy="4211931"/>
          </a:xfrm>
          <a:prstGeom prst="rect">
            <a:avLst/>
          </a:prstGeom>
        </p:spPr>
        <p:txBody>
          <a:bodyPr/>
          <a:lstStyle/>
          <a:p>
            <a:pPr marL="342900" lvl="0" algn="just" eaLnBrk="0" hangingPunct="0">
              <a:spcBef>
                <a:spcPct val="20000"/>
              </a:spcBef>
              <a:defRPr/>
            </a:pPr>
            <a:endParaRPr lang="en-IN" sz="28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800" lvl="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Large code-bases, with multiple contributing developers. </a:t>
            </a:r>
          </a:p>
          <a:p>
            <a:pPr marL="685800" lvl="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Where the is a strict requirement of achieving the most optimal  performance - the compiler cannot be blindly relied upon to identify bottlenecks and boost performance.  </a:t>
            </a:r>
          </a:p>
          <a:p>
            <a:pPr marL="685800" lvl="0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Complements the compiler to provide more robust optimization. 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2895600" y="990600"/>
            <a:ext cx="7848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Applications/Use cases</a:t>
            </a:r>
          </a:p>
        </p:txBody>
      </p:sp>
    </p:spTree>
    <p:extLst>
      <p:ext uri="{BB962C8B-B14F-4D97-AF65-F5344CB8AC3E}">
        <p14:creationId xmlns:p14="http://schemas.microsoft.com/office/powerpoint/2010/main" val="420536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Expected Deliverables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1676400"/>
            <a:ext cx="8686800" cy="4498974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Capstone-I deliverables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	- Literature review 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	- </a:t>
            </a:r>
            <a:r>
              <a:rPr lang="en-IN" sz="2800" dirty="0" err="1">
                <a:solidFill>
                  <a:srgbClr val="0000FF"/>
                </a:solidFill>
                <a:latin typeface="Trebuchet MS" pitchFamily="34" charset="0"/>
              </a:rPr>
              <a:t>Lexer</a:t>
            </a: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 implementation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	- Parser implementation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	- Abstract Syntax Tree implementation</a:t>
            </a:r>
          </a:p>
          <a:p>
            <a:pPr marL="342891" algn="just" eaLnBrk="0" hangingPunct="0">
              <a:spcBef>
                <a:spcPct val="20000"/>
              </a:spcBef>
              <a:defRPr/>
            </a:pPr>
            <a:endParaRPr lang="en-IN" sz="28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IN" sz="2800" dirty="0">
                <a:solidFill>
                  <a:srgbClr val="0000FF"/>
                </a:solidFill>
                <a:latin typeface="Trebuchet MS" pitchFamily="34" charset="0"/>
              </a:rPr>
              <a:t>Capstone-II deliverables </a:t>
            </a:r>
          </a:p>
          <a:p>
            <a:pPr marL="1257291" lvl="1" indent="-457200" algn="just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Optimization</a:t>
            </a:r>
          </a:p>
          <a:p>
            <a:pPr marL="1257291" lvl="1" indent="-457200" algn="just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Profiling </a:t>
            </a:r>
          </a:p>
          <a:p>
            <a:pPr marL="1257291" lvl="1" indent="-457200" algn="just" eaLnBrk="0" hangingPunct="0">
              <a:spcBef>
                <a:spcPct val="20000"/>
              </a:spcBef>
              <a:buFontTx/>
              <a:buChar char="-"/>
              <a:defRPr/>
            </a:pPr>
            <a:r>
              <a:rPr lang="en-IN" sz="2800" kern="0" dirty="0">
                <a:solidFill>
                  <a:srgbClr val="0000FF"/>
                </a:solidFill>
                <a:latin typeface="Trebuchet MS" pitchFamily="34" charset="0"/>
              </a:rPr>
              <a:t>Demonstration of the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497</TotalTime>
  <Words>420</Words>
  <Application>Microsoft Office PowerPoint</Application>
  <PresentationFormat>Widescreen</PresentationFormat>
  <Paragraphs>67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KTwo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Sunitha R</dc:creator>
  <cp:keywords/>
  <dc:description/>
  <cp:lastModifiedBy>khushei meda</cp:lastModifiedBy>
  <cp:revision>139</cp:revision>
  <dcterms:created xsi:type="dcterms:W3CDTF">2020-11-22T08:14:37Z</dcterms:created>
  <dcterms:modified xsi:type="dcterms:W3CDTF">2021-01-19T15:28:40Z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