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4"/>
  </p:notesMasterIdLst>
  <p:handoutMasterIdLst>
    <p:handoutMasterId r:id="rId15"/>
  </p:handoutMasterIdLst>
  <p:sldIdLst>
    <p:sldId id="256" r:id="rId5"/>
    <p:sldId id="263" r:id="rId6"/>
    <p:sldId id="259" r:id="rId7"/>
    <p:sldId id="264" r:id="rId8"/>
    <p:sldId id="265" r:id="rId9"/>
    <p:sldId id="266" r:id="rId10"/>
    <p:sldId id="267" r:id="rId11"/>
    <p:sldId id="268"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IN" dirty="0"/>
            <a:t>Image Segmentation</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IN" dirty="0"/>
            <a:t>Object Extraction and Storage</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9CB0A4DB-A27E-4CE2-96C8-21C86E8362C0}">
      <dgm:prSet phldrT="[Text]"/>
      <dgm:spPr/>
      <dgm:t>
        <a:bodyPr/>
        <a:lstStyle/>
        <a:p>
          <a:pPr>
            <a:lnSpc>
              <a:spcPct val="100000"/>
            </a:lnSpc>
          </a:pPr>
          <a:r>
            <a:rPr lang="en-IN" dirty="0"/>
            <a:t>Object Identification</a:t>
          </a:r>
          <a:endParaRPr lang="en-US" dirty="0"/>
        </a:p>
      </dgm:t>
    </dgm:pt>
    <dgm:pt modelId="{74A80D1B-2B37-4AB6-AA0A-53210801AF05}" type="parTrans" cxnId="{0D20BF62-B584-4B11-BE4B-C189FD59051C}">
      <dgm:prSet/>
      <dgm:spPr/>
      <dgm:t>
        <a:bodyPr/>
        <a:lstStyle/>
        <a:p>
          <a:endParaRPr lang="en-IN"/>
        </a:p>
      </dgm:t>
    </dgm:pt>
    <dgm:pt modelId="{2D20F746-510A-4FEF-8356-8B0D6A2E474C}" type="sibTrans" cxnId="{0D20BF62-B584-4B11-BE4B-C189FD59051C}">
      <dgm:prSet/>
      <dgm:spPr/>
      <dgm:t>
        <a:bodyPr/>
        <a:lstStyle/>
        <a:p>
          <a:endParaRPr lang="en-IN"/>
        </a:p>
      </dgm:t>
    </dgm:pt>
    <dgm:pt modelId="{7EBFB3B4-21C4-4F96-B03B-75A467C2F7AA}">
      <dgm:prSet phldrT="[Text]"/>
      <dgm:spPr/>
      <dgm:t>
        <a:bodyPr/>
        <a:lstStyle/>
        <a:p>
          <a:pPr>
            <a:lnSpc>
              <a:spcPct val="100000"/>
            </a:lnSpc>
          </a:pPr>
          <a:r>
            <a:rPr lang="en-US" dirty="0"/>
            <a:t>Text/Data Extraction from Objects</a:t>
          </a:r>
        </a:p>
      </dgm:t>
    </dgm:pt>
    <dgm:pt modelId="{FB1F6FB6-A4D7-4E43-AFA8-733FBF394136}" type="parTrans" cxnId="{51BE2199-B17E-48E0-B9A2-0BEE209B6F40}">
      <dgm:prSet/>
      <dgm:spPr/>
      <dgm:t>
        <a:bodyPr/>
        <a:lstStyle/>
        <a:p>
          <a:endParaRPr lang="en-IN"/>
        </a:p>
      </dgm:t>
    </dgm:pt>
    <dgm:pt modelId="{7F85105D-09B7-4489-ADC2-025CF12BED61}" type="sibTrans" cxnId="{51BE2199-B17E-48E0-B9A2-0BEE209B6F40}">
      <dgm:prSet/>
      <dgm:spPr/>
      <dgm:t>
        <a:bodyPr/>
        <a:lstStyle/>
        <a:p>
          <a:endParaRPr lang="en-IN"/>
        </a:p>
      </dgm:t>
    </dgm:pt>
    <dgm:pt modelId="{897B26A6-5C61-47DD-9708-386E17710C24}">
      <dgm:prSet phldrT="[Text]"/>
      <dgm:spPr/>
      <dgm:t>
        <a:bodyPr/>
        <a:lstStyle/>
        <a:p>
          <a:pPr>
            <a:lnSpc>
              <a:spcPct val="100000"/>
            </a:lnSpc>
          </a:pPr>
          <a:r>
            <a:rPr lang="en-IN" dirty="0"/>
            <a:t>Output Generation and Testing with </a:t>
          </a:r>
          <a:r>
            <a:rPr lang="en-IN" dirty="0" err="1"/>
            <a:t>Streamlit</a:t>
          </a:r>
          <a:r>
            <a:rPr lang="en-IN" dirty="0"/>
            <a:t> UI</a:t>
          </a:r>
          <a:endParaRPr lang="en-US" dirty="0"/>
        </a:p>
      </dgm:t>
    </dgm:pt>
    <dgm:pt modelId="{A2161260-3CE8-4D3C-9291-DD04C7F421E6}" type="parTrans" cxnId="{2096ED96-9914-45DE-97E1-4E2BE73F50E9}">
      <dgm:prSet/>
      <dgm:spPr/>
      <dgm:t>
        <a:bodyPr/>
        <a:lstStyle/>
        <a:p>
          <a:endParaRPr lang="en-IN"/>
        </a:p>
      </dgm:t>
    </dgm:pt>
    <dgm:pt modelId="{0B962FE1-BD01-4D7D-8FB3-27DECA3FB1F5}" type="sibTrans" cxnId="{2096ED96-9914-45DE-97E1-4E2BE73F50E9}">
      <dgm:prSet/>
      <dgm:spPr/>
      <dgm:t>
        <a:bodyPr/>
        <a:lstStyle/>
        <a:p>
          <a:endParaRPr lang="en-IN"/>
        </a:p>
      </dgm:t>
    </dgm:pt>
    <dgm:pt modelId="{2A134862-87F1-4FE8-B24E-6B34915693C1}">
      <dgm:prSet phldrT="[Text]"/>
      <dgm:spPr/>
      <dgm:t>
        <a:bodyPr/>
        <a:lstStyle/>
        <a:p>
          <a:pPr>
            <a:lnSpc>
              <a:spcPct val="100000"/>
            </a:lnSpc>
          </a:pPr>
          <a:r>
            <a:rPr lang="en-IN" dirty="0"/>
            <a:t>Summarize Object Attributes</a:t>
          </a:r>
          <a:endParaRPr lang="en-US" dirty="0"/>
        </a:p>
      </dgm:t>
    </dgm:pt>
    <dgm:pt modelId="{06315965-D816-4BD2-9E2C-6B710B2AB19C}" type="parTrans" cxnId="{2FD432D7-C002-47B7-BFF0-D7E103A226DA}">
      <dgm:prSet/>
      <dgm:spPr/>
      <dgm:t>
        <a:bodyPr/>
        <a:lstStyle/>
        <a:p>
          <a:endParaRPr lang="en-IN"/>
        </a:p>
      </dgm:t>
    </dgm:pt>
    <dgm:pt modelId="{F5B43028-4CCB-4B85-B4A3-64ACD60D3E8E}" type="sibTrans" cxnId="{2FD432D7-C002-47B7-BFF0-D7E103A226DA}">
      <dgm:prSet/>
      <dgm:spPr/>
      <dgm:t>
        <a:bodyPr/>
        <a:lstStyle/>
        <a:p>
          <a:endParaRPr lang="en-IN"/>
        </a:p>
      </dgm:t>
    </dgm:pt>
    <dgm:pt modelId="{924EA4BA-46BE-4FC1-B104-4B664AA5E576}">
      <dgm:prSet/>
      <dgm:spPr/>
      <dgm:t>
        <a:bodyPr/>
        <a:lstStyle/>
        <a:p>
          <a:pPr>
            <a:lnSpc>
              <a:spcPct val="100000"/>
            </a:lnSpc>
          </a:pPr>
          <a:r>
            <a:rPr lang="en-IN" dirty="0"/>
            <a:t>Data Mapping</a:t>
          </a:r>
        </a:p>
      </dgm:t>
    </dgm:pt>
    <dgm:pt modelId="{A167671B-7D9E-4BC6-97FC-66E7D4E60E59}" type="parTrans" cxnId="{71A5F989-BB9E-4BE4-B8DA-BAC5EE381958}">
      <dgm:prSet/>
      <dgm:spPr/>
      <dgm:t>
        <a:bodyPr/>
        <a:lstStyle/>
        <a:p>
          <a:endParaRPr lang="en-IN"/>
        </a:p>
      </dgm:t>
    </dgm:pt>
    <dgm:pt modelId="{36797902-12E3-4AF9-918B-B5B6AAE27E17}" type="sibTrans" cxnId="{71A5F989-BB9E-4BE4-B8DA-BAC5EE381958}">
      <dgm:prSet/>
      <dgm:spPr/>
      <dgm:t>
        <a:bodyPr/>
        <a:lstStyle/>
        <a:p>
          <a:endParaRPr lang="en-IN"/>
        </a:p>
      </dgm:t>
    </dgm:pt>
    <dgm:pt modelId="{681D9A6A-12AD-446D-A18F-E9713F4AD2D9}">
      <dgm:prSet/>
      <dgm:spPr/>
    </dgm:pt>
    <dgm:pt modelId="{D62F8ADB-E4D2-40A2-BC5F-E905159EC09C}" type="parTrans" cxnId="{23A43341-954C-4F93-A337-E7D195C7CA30}">
      <dgm:prSet/>
      <dgm:spPr/>
      <dgm:t>
        <a:bodyPr/>
        <a:lstStyle/>
        <a:p>
          <a:endParaRPr lang="en-IN"/>
        </a:p>
      </dgm:t>
    </dgm:pt>
    <dgm:pt modelId="{1BDB8031-2967-4B68-B893-75037B405F7A}" type="sibTrans" cxnId="{23A43341-954C-4F93-A337-E7D195C7CA30}">
      <dgm:prSet/>
      <dgm:spPr/>
      <dgm:t>
        <a:bodyPr/>
        <a:lstStyle/>
        <a:p>
          <a:endParaRPr lang="en-IN"/>
        </a:p>
      </dgm:t>
    </dgm:pt>
    <dgm:pt modelId="{DB8D2EE7-594F-4010-9CEB-9A4DD93EFE27}">
      <dgm:prSet/>
      <dgm:spPr/>
    </dgm:pt>
    <dgm:pt modelId="{5466F95D-3DEB-4A0B-B555-9FFEF04B3967}" type="parTrans" cxnId="{203AD0B7-CF29-4084-A392-62B737A813F3}">
      <dgm:prSet/>
      <dgm:spPr/>
      <dgm:t>
        <a:bodyPr/>
        <a:lstStyle/>
        <a:p>
          <a:endParaRPr lang="en-IN"/>
        </a:p>
      </dgm:t>
    </dgm:pt>
    <dgm:pt modelId="{E20B0322-67BA-4FEB-AA0C-74BDCE52C0D4}" type="sibTrans" cxnId="{203AD0B7-CF29-4084-A392-62B737A813F3}">
      <dgm:prSet/>
      <dgm:spPr/>
      <dgm:t>
        <a:bodyPr/>
        <a:lstStyle/>
        <a:p>
          <a:endParaRPr lang="en-IN"/>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7"/>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7"/>
      <dgm:spPr/>
    </dgm:pt>
    <dgm:pt modelId="{429CABD1-4116-474B-81BF-735E2CA9DD00}" type="pres">
      <dgm:prSet presAssocID="{7E5AA53B-3EEE-4DE4-BB81-9044890C2946}" presName="dstNode" presStyleLbl="node1" presStyleIdx="0" presStyleCnt="7"/>
      <dgm:spPr/>
    </dgm:pt>
    <dgm:pt modelId="{58319267-C71E-43C9-94E1-827D0616C7A7}" type="pres">
      <dgm:prSet presAssocID="{6750AC01-D39D-4F3A-9DC8-2A211EE986A2}" presName="text_1" presStyleLbl="node1" presStyleIdx="0" presStyleCnt="7">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7"/>
      <dgm:spPr/>
    </dgm:pt>
    <dgm:pt modelId="{95DE6538-27BD-44AF-A1A8-CA8F6B10FDD2}" type="pres">
      <dgm:prSet presAssocID="{0BEF68B8-1228-47BB-83B5-7B9CD1E3F84E}" presName="text_2" presStyleLbl="node1" presStyleIdx="1" presStyleCnt="7">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7"/>
      <dgm:spPr/>
    </dgm:pt>
    <dgm:pt modelId="{82E23FF3-3F55-46AB-A369-F1A26D4DCC38}" type="pres">
      <dgm:prSet presAssocID="{9CB0A4DB-A27E-4CE2-96C8-21C86E8362C0}" presName="text_3" presStyleLbl="node1" presStyleIdx="2" presStyleCnt="7">
        <dgm:presLayoutVars>
          <dgm:bulletEnabled val="1"/>
        </dgm:presLayoutVars>
      </dgm:prSet>
      <dgm:spPr/>
    </dgm:pt>
    <dgm:pt modelId="{34ACADDE-F7BD-4C20-8EF7-E7B6D279C0BD}" type="pres">
      <dgm:prSet presAssocID="{9CB0A4DB-A27E-4CE2-96C8-21C86E8362C0}" presName="accent_3" presStyleCnt="0"/>
      <dgm:spPr/>
    </dgm:pt>
    <dgm:pt modelId="{54AEB98D-7F47-4412-B29C-A6E990921386}" type="pres">
      <dgm:prSet presAssocID="{9CB0A4DB-A27E-4CE2-96C8-21C86E8362C0}" presName="accentRepeatNode" presStyleLbl="solidFgAcc1" presStyleIdx="2" presStyleCnt="7"/>
      <dgm:spPr/>
    </dgm:pt>
    <dgm:pt modelId="{69CECD35-0D36-4083-A325-9D109DE08DB0}" type="pres">
      <dgm:prSet presAssocID="{7EBFB3B4-21C4-4F96-B03B-75A467C2F7AA}" presName="text_4" presStyleLbl="node1" presStyleIdx="3" presStyleCnt="7">
        <dgm:presLayoutVars>
          <dgm:bulletEnabled val="1"/>
        </dgm:presLayoutVars>
      </dgm:prSet>
      <dgm:spPr/>
    </dgm:pt>
    <dgm:pt modelId="{9F1BE9B0-8664-443F-81BF-23FFFA373D0D}" type="pres">
      <dgm:prSet presAssocID="{7EBFB3B4-21C4-4F96-B03B-75A467C2F7AA}" presName="accent_4" presStyleCnt="0"/>
      <dgm:spPr/>
    </dgm:pt>
    <dgm:pt modelId="{739A2798-2EFA-4D30-9054-B2B1102159F3}" type="pres">
      <dgm:prSet presAssocID="{7EBFB3B4-21C4-4F96-B03B-75A467C2F7AA}" presName="accentRepeatNode" presStyleLbl="solidFgAcc1" presStyleIdx="3" presStyleCnt="7"/>
      <dgm:spPr/>
    </dgm:pt>
    <dgm:pt modelId="{00E2BD85-838B-4B97-991D-F03A7D7A8AB0}" type="pres">
      <dgm:prSet presAssocID="{2A134862-87F1-4FE8-B24E-6B34915693C1}" presName="text_5" presStyleLbl="node1" presStyleIdx="4" presStyleCnt="7">
        <dgm:presLayoutVars>
          <dgm:bulletEnabled val="1"/>
        </dgm:presLayoutVars>
      </dgm:prSet>
      <dgm:spPr/>
    </dgm:pt>
    <dgm:pt modelId="{61AB58DC-5896-409B-AF4E-53FEDB3F441E}" type="pres">
      <dgm:prSet presAssocID="{2A134862-87F1-4FE8-B24E-6B34915693C1}" presName="accent_5" presStyleCnt="0"/>
      <dgm:spPr/>
    </dgm:pt>
    <dgm:pt modelId="{3EED36A0-8893-43BC-8B98-E26062E90F90}" type="pres">
      <dgm:prSet presAssocID="{2A134862-87F1-4FE8-B24E-6B34915693C1}" presName="accentRepeatNode" presStyleLbl="solidFgAcc1" presStyleIdx="4" presStyleCnt="7"/>
      <dgm:spPr/>
    </dgm:pt>
    <dgm:pt modelId="{890880C0-0B4E-4A05-8A70-EC194A921DB5}" type="pres">
      <dgm:prSet presAssocID="{924EA4BA-46BE-4FC1-B104-4B664AA5E576}" presName="text_6" presStyleLbl="node1" presStyleIdx="5" presStyleCnt="7">
        <dgm:presLayoutVars>
          <dgm:bulletEnabled val="1"/>
        </dgm:presLayoutVars>
      </dgm:prSet>
      <dgm:spPr/>
    </dgm:pt>
    <dgm:pt modelId="{4853516A-31B2-4631-84A1-F2346914524E}" type="pres">
      <dgm:prSet presAssocID="{924EA4BA-46BE-4FC1-B104-4B664AA5E576}" presName="accent_6" presStyleCnt="0"/>
      <dgm:spPr/>
    </dgm:pt>
    <dgm:pt modelId="{F0D4C492-3142-4397-8B56-34070698A1CB}" type="pres">
      <dgm:prSet presAssocID="{924EA4BA-46BE-4FC1-B104-4B664AA5E576}" presName="accentRepeatNode" presStyleLbl="solidFgAcc1" presStyleIdx="5" presStyleCnt="7"/>
      <dgm:spPr/>
    </dgm:pt>
    <dgm:pt modelId="{2CF4BF83-B064-4807-AE9D-CF221E8454FE}" type="pres">
      <dgm:prSet presAssocID="{897B26A6-5C61-47DD-9708-386E17710C24}" presName="text_7" presStyleLbl="node1" presStyleIdx="6" presStyleCnt="7">
        <dgm:presLayoutVars>
          <dgm:bulletEnabled val="1"/>
        </dgm:presLayoutVars>
      </dgm:prSet>
      <dgm:spPr/>
    </dgm:pt>
    <dgm:pt modelId="{B221A4A8-4E94-45B6-B908-0EB2F5C2FA50}" type="pres">
      <dgm:prSet presAssocID="{897B26A6-5C61-47DD-9708-386E17710C24}" presName="accent_7" presStyleCnt="0"/>
      <dgm:spPr/>
    </dgm:pt>
    <dgm:pt modelId="{2B162304-CEB6-44FD-8853-E10199BD2289}" type="pres">
      <dgm:prSet presAssocID="{897B26A6-5C61-47DD-9708-386E17710C24}" presName="accentRepeatNode" presStyleLbl="solidFgAcc1" presStyleIdx="6" presStyleCnt="7"/>
      <dgm:spPr/>
    </dgm:pt>
  </dgm:ptLst>
  <dgm:cxnLst>
    <dgm:cxn modelId="{E19DB40D-52E2-4781-A779-3029E5388911}" type="presOf" srcId="{924EA4BA-46BE-4FC1-B104-4B664AA5E576}" destId="{890880C0-0B4E-4A05-8A70-EC194A921DB5}"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309C4C18-84D2-4138-99C2-A061C8772C0A}" type="presOf" srcId="{897B26A6-5C61-47DD-9708-386E17710C24}" destId="{2CF4BF83-B064-4807-AE9D-CF221E8454FE}" srcOrd="0" destOrd="0" presId="urn:microsoft.com/office/officeart/2008/layout/VerticalCurvedList"/>
    <dgm:cxn modelId="{6B7CD219-2474-48C1-A4A6-673D84299C4A}" type="presOf" srcId="{7EBFB3B4-21C4-4F96-B03B-75A467C2F7AA}" destId="{69CECD35-0D36-4083-A325-9D109DE08DB0}" srcOrd="0" destOrd="0" presId="urn:microsoft.com/office/officeart/2008/layout/VerticalCurvedList"/>
    <dgm:cxn modelId="{D74F4635-A7CA-4734-8993-B6E854C69E7B}" type="presOf" srcId="{2A134862-87F1-4FE8-B24E-6B34915693C1}" destId="{00E2BD85-838B-4B97-991D-F03A7D7A8AB0}" srcOrd="0" destOrd="0" presId="urn:microsoft.com/office/officeart/2008/layout/VerticalCurvedList"/>
    <dgm:cxn modelId="{E639395F-D427-4E81-B548-1E00A5C3BB5E}" type="presOf" srcId="{9CB0A4DB-A27E-4CE2-96C8-21C86E8362C0}" destId="{82E23FF3-3F55-46AB-A369-F1A26D4DCC38}"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3A43341-954C-4F93-A337-E7D195C7CA30}" srcId="{7E5AA53B-3EEE-4DE4-BB81-9044890C2946}" destId="{681D9A6A-12AD-446D-A18F-E9713F4AD2D9}" srcOrd="8" destOrd="0" parTransId="{D62F8ADB-E4D2-40A2-BC5F-E905159EC09C}" sibTransId="{1BDB8031-2967-4B68-B893-75037B405F7A}"/>
    <dgm:cxn modelId="{0D20BF62-B584-4B11-BE4B-C189FD59051C}" srcId="{7E5AA53B-3EEE-4DE4-BB81-9044890C2946}" destId="{9CB0A4DB-A27E-4CE2-96C8-21C86E8362C0}" srcOrd="2" destOrd="0" parTransId="{74A80D1B-2B37-4AB6-AA0A-53210801AF05}" sibTransId="{2D20F746-510A-4FEF-8356-8B0D6A2E474C}"/>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9" destOrd="0" parTransId="{EB15AB98-362B-4E70-A3DA-995FC3E8BA79}" sibTransId="{823D1971-2C4D-4EC5-A874-2F463DE37109}"/>
    <dgm:cxn modelId="{71A5F989-BB9E-4BE4-B8DA-BAC5EE381958}" srcId="{7E5AA53B-3EEE-4DE4-BB81-9044890C2946}" destId="{924EA4BA-46BE-4FC1-B104-4B664AA5E576}" srcOrd="5" destOrd="0" parTransId="{A167671B-7D9E-4BC6-97FC-66E7D4E60E59}" sibTransId="{36797902-12E3-4AF9-918B-B5B6AAE27E17}"/>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2096ED96-9914-45DE-97E1-4E2BE73F50E9}" srcId="{7E5AA53B-3EEE-4DE4-BB81-9044890C2946}" destId="{897B26A6-5C61-47DD-9708-386E17710C24}" srcOrd="6" destOrd="0" parTransId="{A2161260-3CE8-4D3C-9291-DD04C7F421E6}" sibTransId="{0B962FE1-BD01-4D7D-8FB3-27DECA3FB1F5}"/>
    <dgm:cxn modelId="{51BE2199-B17E-48E0-B9A2-0BEE209B6F40}" srcId="{7E5AA53B-3EEE-4DE4-BB81-9044890C2946}" destId="{7EBFB3B4-21C4-4F96-B03B-75A467C2F7AA}" srcOrd="3" destOrd="0" parTransId="{FB1F6FB6-A4D7-4E43-AFA8-733FBF394136}" sibTransId="{7F85105D-09B7-4489-ADC2-025CF12BED61}"/>
    <dgm:cxn modelId="{203AD0B7-CF29-4084-A392-62B737A813F3}" srcId="{7E5AA53B-3EEE-4DE4-BB81-9044890C2946}" destId="{DB8D2EE7-594F-4010-9CEB-9A4DD93EFE27}" srcOrd="7" destOrd="0" parTransId="{5466F95D-3DEB-4A0B-B555-9FFEF04B3967}" sibTransId="{E20B0322-67BA-4FEB-AA0C-74BDCE52C0D4}"/>
    <dgm:cxn modelId="{2FD432D7-C002-47B7-BFF0-D7E103A226DA}" srcId="{7E5AA53B-3EEE-4DE4-BB81-9044890C2946}" destId="{2A134862-87F1-4FE8-B24E-6B34915693C1}" srcOrd="4" destOrd="0" parTransId="{06315965-D816-4BD2-9E2C-6B710B2AB19C}" sibTransId="{F5B43028-4CCB-4B85-B4A3-64ACD60D3E8E}"/>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745B0C27-09A4-4B24-A43A-721550BB1FAC}" type="presParOf" srcId="{90561C55-3C6E-4D53-85E1-2C50BCDDA392}" destId="{82E23FF3-3F55-46AB-A369-F1A26D4DCC38}" srcOrd="5" destOrd="0" presId="urn:microsoft.com/office/officeart/2008/layout/VerticalCurvedList"/>
    <dgm:cxn modelId="{7E071412-15B8-46CA-8759-B54C751D5288}" type="presParOf" srcId="{90561C55-3C6E-4D53-85E1-2C50BCDDA392}" destId="{34ACADDE-F7BD-4C20-8EF7-E7B6D279C0BD}" srcOrd="6" destOrd="0" presId="urn:microsoft.com/office/officeart/2008/layout/VerticalCurvedList"/>
    <dgm:cxn modelId="{FC76D53A-DC46-4B84-B68C-DAA277BD14E5}" type="presParOf" srcId="{34ACADDE-F7BD-4C20-8EF7-E7B6D279C0BD}" destId="{54AEB98D-7F47-4412-B29C-A6E990921386}" srcOrd="0" destOrd="0" presId="urn:microsoft.com/office/officeart/2008/layout/VerticalCurvedList"/>
    <dgm:cxn modelId="{4D277F64-E4D7-4ADC-808F-7067306A6DAC}" type="presParOf" srcId="{90561C55-3C6E-4D53-85E1-2C50BCDDA392}" destId="{69CECD35-0D36-4083-A325-9D109DE08DB0}" srcOrd="7" destOrd="0" presId="urn:microsoft.com/office/officeart/2008/layout/VerticalCurvedList"/>
    <dgm:cxn modelId="{7E0ED665-C996-42A0-B68E-C28F0BE6BCDF}" type="presParOf" srcId="{90561C55-3C6E-4D53-85E1-2C50BCDDA392}" destId="{9F1BE9B0-8664-443F-81BF-23FFFA373D0D}" srcOrd="8" destOrd="0" presId="urn:microsoft.com/office/officeart/2008/layout/VerticalCurvedList"/>
    <dgm:cxn modelId="{2056BB21-4BF1-4CD6-85CA-A1D35E606373}" type="presParOf" srcId="{9F1BE9B0-8664-443F-81BF-23FFFA373D0D}" destId="{739A2798-2EFA-4D30-9054-B2B1102159F3}" srcOrd="0" destOrd="0" presId="urn:microsoft.com/office/officeart/2008/layout/VerticalCurvedList"/>
    <dgm:cxn modelId="{CE9F2241-06E1-4729-8D75-499B94FD2BB0}" type="presParOf" srcId="{90561C55-3C6E-4D53-85E1-2C50BCDDA392}" destId="{00E2BD85-838B-4B97-991D-F03A7D7A8AB0}" srcOrd="9" destOrd="0" presId="urn:microsoft.com/office/officeart/2008/layout/VerticalCurvedList"/>
    <dgm:cxn modelId="{F3B0D918-7EB9-4E71-9456-CC216636F22A}" type="presParOf" srcId="{90561C55-3C6E-4D53-85E1-2C50BCDDA392}" destId="{61AB58DC-5896-409B-AF4E-53FEDB3F441E}" srcOrd="10" destOrd="0" presId="urn:microsoft.com/office/officeart/2008/layout/VerticalCurvedList"/>
    <dgm:cxn modelId="{CCE0A5D3-3FCA-4E2E-A7AF-7BE52FDE10CB}" type="presParOf" srcId="{61AB58DC-5896-409B-AF4E-53FEDB3F441E}" destId="{3EED36A0-8893-43BC-8B98-E26062E90F90}" srcOrd="0" destOrd="0" presId="urn:microsoft.com/office/officeart/2008/layout/VerticalCurvedList"/>
    <dgm:cxn modelId="{D988F472-C77F-435E-BA9E-E6C6E3FA4043}" type="presParOf" srcId="{90561C55-3C6E-4D53-85E1-2C50BCDDA392}" destId="{890880C0-0B4E-4A05-8A70-EC194A921DB5}" srcOrd="11" destOrd="0" presId="urn:microsoft.com/office/officeart/2008/layout/VerticalCurvedList"/>
    <dgm:cxn modelId="{58218637-6972-45DE-B7EF-81FE6A7EEA95}" type="presParOf" srcId="{90561C55-3C6E-4D53-85E1-2C50BCDDA392}" destId="{4853516A-31B2-4631-84A1-F2346914524E}" srcOrd="12" destOrd="0" presId="urn:microsoft.com/office/officeart/2008/layout/VerticalCurvedList"/>
    <dgm:cxn modelId="{B06F14D7-6783-4AC7-9517-B5E5E0790BBE}" type="presParOf" srcId="{4853516A-31B2-4631-84A1-F2346914524E}" destId="{F0D4C492-3142-4397-8B56-34070698A1CB}" srcOrd="0" destOrd="0" presId="urn:microsoft.com/office/officeart/2008/layout/VerticalCurvedList"/>
    <dgm:cxn modelId="{94E2C429-8CD6-4F44-9559-6F4D097B4EA2}" type="presParOf" srcId="{90561C55-3C6E-4D53-85E1-2C50BCDDA392}" destId="{2CF4BF83-B064-4807-AE9D-CF221E8454FE}" srcOrd="13" destOrd="0" presId="urn:microsoft.com/office/officeart/2008/layout/VerticalCurvedList"/>
    <dgm:cxn modelId="{5746A5CF-530E-4FB1-AE2A-1F70229020A8}" type="presParOf" srcId="{90561C55-3C6E-4D53-85E1-2C50BCDDA392}" destId="{B221A4A8-4E94-45B6-B908-0EB2F5C2FA50}" srcOrd="14" destOrd="0" presId="urn:microsoft.com/office/officeart/2008/layout/VerticalCurvedList"/>
    <dgm:cxn modelId="{96B9BB2C-4A2C-44D5-B364-2F46CE5A2618}" type="presParOf" srcId="{B221A4A8-4E94-45B6-B908-0EB2F5C2FA50}" destId="{2B162304-CEB6-44FD-8853-E10199BD228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749813" y="-728237"/>
          <a:ext cx="5659021" cy="5659021"/>
        </a:xfrm>
        <a:prstGeom prst="blockArc">
          <a:avLst>
            <a:gd name="adj1" fmla="val 18900000"/>
            <a:gd name="adj2" fmla="val 2700000"/>
            <a:gd name="adj3" fmla="val 382"/>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294808" y="191047"/>
          <a:ext cx="6503335" cy="38192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155" tIns="48260" rIns="48260" bIns="48260" numCol="1" spcCol="1270" anchor="ctr" anchorCtr="0">
          <a:noAutofit/>
        </a:bodyPr>
        <a:lstStyle/>
        <a:p>
          <a:pPr marL="0" lvl="0" indent="0" algn="l" defTabSz="844550">
            <a:lnSpc>
              <a:spcPct val="100000"/>
            </a:lnSpc>
            <a:spcBef>
              <a:spcPct val="0"/>
            </a:spcBef>
            <a:spcAft>
              <a:spcPct val="35000"/>
            </a:spcAft>
            <a:buNone/>
          </a:pPr>
          <a:r>
            <a:rPr lang="en-IN" sz="1900" kern="1200" dirty="0"/>
            <a:t>Image Segmentation</a:t>
          </a:r>
          <a:endParaRPr lang="en-US" sz="1900" kern="1200" dirty="0"/>
        </a:p>
      </dsp:txBody>
      <dsp:txXfrm>
        <a:off x="294808" y="191047"/>
        <a:ext cx="6503335" cy="381927"/>
      </dsp:txXfrm>
    </dsp:sp>
    <dsp:sp modelId="{07CB3071-D555-47DA-A36A-69EB91531FD8}">
      <dsp:nvSpPr>
        <dsp:cNvPr id="0" name=""/>
        <dsp:cNvSpPr/>
      </dsp:nvSpPr>
      <dsp:spPr>
        <a:xfrm>
          <a:off x="56103" y="143306"/>
          <a:ext cx="477409" cy="47740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40678" y="764275"/>
          <a:ext cx="6157465" cy="38192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155" tIns="48260" rIns="48260" bIns="48260" numCol="1" spcCol="1270" anchor="ctr" anchorCtr="0">
          <a:noAutofit/>
        </a:bodyPr>
        <a:lstStyle/>
        <a:p>
          <a:pPr marL="0" lvl="0" indent="0" algn="l" defTabSz="844550">
            <a:lnSpc>
              <a:spcPct val="100000"/>
            </a:lnSpc>
            <a:spcBef>
              <a:spcPct val="0"/>
            </a:spcBef>
            <a:spcAft>
              <a:spcPct val="35000"/>
            </a:spcAft>
            <a:buNone/>
          </a:pPr>
          <a:r>
            <a:rPr lang="en-IN" sz="1900" kern="1200" dirty="0"/>
            <a:t>Object Extraction and Storage</a:t>
          </a:r>
          <a:endParaRPr lang="en-US" sz="1900" kern="1200" dirty="0"/>
        </a:p>
      </dsp:txBody>
      <dsp:txXfrm>
        <a:off x="640678" y="764275"/>
        <a:ext cx="6157465" cy="381927"/>
      </dsp:txXfrm>
    </dsp:sp>
    <dsp:sp modelId="{3F8116AC-FAC3-4E95-9865-93CCFEB191B9}">
      <dsp:nvSpPr>
        <dsp:cNvPr id="0" name=""/>
        <dsp:cNvSpPr/>
      </dsp:nvSpPr>
      <dsp:spPr>
        <a:xfrm>
          <a:off x="401973" y="716534"/>
          <a:ext cx="477409" cy="47740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2E23FF3-3F55-46AB-A369-F1A26D4DCC38}">
      <dsp:nvSpPr>
        <dsp:cNvPr id="0" name=""/>
        <dsp:cNvSpPr/>
      </dsp:nvSpPr>
      <dsp:spPr>
        <a:xfrm>
          <a:off x="830212" y="1337082"/>
          <a:ext cx="5967931" cy="38192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155" tIns="48260" rIns="48260" bIns="48260" numCol="1" spcCol="1270" anchor="ctr" anchorCtr="0">
          <a:noAutofit/>
        </a:bodyPr>
        <a:lstStyle/>
        <a:p>
          <a:pPr marL="0" lvl="0" indent="0" algn="l" defTabSz="844550">
            <a:lnSpc>
              <a:spcPct val="100000"/>
            </a:lnSpc>
            <a:spcBef>
              <a:spcPct val="0"/>
            </a:spcBef>
            <a:spcAft>
              <a:spcPct val="35000"/>
            </a:spcAft>
            <a:buNone/>
          </a:pPr>
          <a:r>
            <a:rPr lang="en-IN" sz="1900" kern="1200" dirty="0"/>
            <a:t>Object Identification</a:t>
          </a:r>
          <a:endParaRPr lang="en-US" sz="1900" kern="1200" dirty="0"/>
        </a:p>
      </dsp:txBody>
      <dsp:txXfrm>
        <a:off x="830212" y="1337082"/>
        <a:ext cx="5967931" cy="381927"/>
      </dsp:txXfrm>
    </dsp:sp>
    <dsp:sp modelId="{54AEB98D-7F47-4412-B29C-A6E990921386}">
      <dsp:nvSpPr>
        <dsp:cNvPr id="0" name=""/>
        <dsp:cNvSpPr/>
      </dsp:nvSpPr>
      <dsp:spPr>
        <a:xfrm>
          <a:off x="591508" y="1289341"/>
          <a:ext cx="477409" cy="47740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9CECD35-0D36-4083-A325-9D109DE08DB0}">
      <dsp:nvSpPr>
        <dsp:cNvPr id="0" name=""/>
        <dsp:cNvSpPr/>
      </dsp:nvSpPr>
      <dsp:spPr>
        <a:xfrm>
          <a:off x="890729" y="1910309"/>
          <a:ext cx="5907414" cy="38192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155" tIns="48260" rIns="48260" bIns="48260" numCol="1" spcCol="1270" anchor="ctr" anchorCtr="0">
          <a:noAutofit/>
        </a:bodyPr>
        <a:lstStyle/>
        <a:p>
          <a:pPr marL="0" lvl="0" indent="0" algn="l" defTabSz="844550">
            <a:lnSpc>
              <a:spcPct val="100000"/>
            </a:lnSpc>
            <a:spcBef>
              <a:spcPct val="0"/>
            </a:spcBef>
            <a:spcAft>
              <a:spcPct val="35000"/>
            </a:spcAft>
            <a:buNone/>
          </a:pPr>
          <a:r>
            <a:rPr lang="en-US" sz="1900" kern="1200" dirty="0"/>
            <a:t>Text/Data Extraction from Objects</a:t>
          </a:r>
        </a:p>
      </dsp:txBody>
      <dsp:txXfrm>
        <a:off x="890729" y="1910309"/>
        <a:ext cx="5907414" cy="381927"/>
      </dsp:txXfrm>
    </dsp:sp>
    <dsp:sp modelId="{739A2798-2EFA-4D30-9054-B2B1102159F3}">
      <dsp:nvSpPr>
        <dsp:cNvPr id="0" name=""/>
        <dsp:cNvSpPr/>
      </dsp:nvSpPr>
      <dsp:spPr>
        <a:xfrm>
          <a:off x="652025" y="1862568"/>
          <a:ext cx="477409" cy="47740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0E2BD85-838B-4B97-991D-F03A7D7A8AB0}">
      <dsp:nvSpPr>
        <dsp:cNvPr id="0" name=""/>
        <dsp:cNvSpPr/>
      </dsp:nvSpPr>
      <dsp:spPr>
        <a:xfrm>
          <a:off x="830212" y="2483536"/>
          <a:ext cx="5967931" cy="38192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155" tIns="48260" rIns="48260" bIns="48260" numCol="1" spcCol="1270" anchor="ctr" anchorCtr="0">
          <a:noAutofit/>
        </a:bodyPr>
        <a:lstStyle/>
        <a:p>
          <a:pPr marL="0" lvl="0" indent="0" algn="l" defTabSz="844550">
            <a:lnSpc>
              <a:spcPct val="100000"/>
            </a:lnSpc>
            <a:spcBef>
              <a:spcPct val="0"/>
            </a:spcBef>
            <a:spcAft>
              <a:spcPct val="35000"/>
            </a:spcAft>
            <a:buNone/>
          </a:pPr>
          <a:r>
            <a:rPr lang="en-IN" sz="1900" kern="1200" dirty="0"/>
            <a:t>Summarize Object Attributes</a:t>
          </a:r>
          <a:endParaRPr lang="en-US" sz="1900" kern="1200" dirty="0"/>
        </a:p>
      </dsp:txBody>
      <dsp:txXfrm>
        <a:off x="830212" y="2483536"/>
        <a:ext cx="5967931" cy="381927"/>
      </dsp:txXfrm>
    </dsp:sp>
    <dsp:sp modelId="{3EED36A0-8893-43BC-8B98-E26062E90F90}">
      <dsp:nvSpPr>
        <dsp:cNvPr id="0" name=""/>
        <dsp:cNvSpPr/>
      </dsp:nvSpPr>
      <dsp:spPr>
        <a:xfrm>
          <a:off x="591508" y="2435795"/>
          <a:ext cx="477409" cy="47740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0880C0-0B4E-4A05-8A70-EC194A921DB5}">
      <dsp:nvSpPr>
        <dsp:cNvPr id="0" name=""/>
        <dsp:cNvSpPr/>
      </dsp:nvSpPr>
      <dsp:spPr>
        <a:xfrm>
          <a:off x="640678" y="3056343"/>
          <a:ext cx="6157465" cy="38192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155" tIns="48260" rIns="48260" bIns="48260" numCol="1" spcCol="1270" anchor="ctr" anchorCtr="0">
          <a:noAutofit/>
        </a:bodyPr>
        <a:lstStyle/>
        <a:p>
          <a:pPr marL="0" lvl="0" indent="0" algn="l" defTabSz="844550">
            <a:lnSpc>
              <a:spcPct val="100000"/>
            </a:lnSpc>
            <a:spcBef>
              <a:spcPct val="0"/>
            </a:spcBef>
            <a:spcAft>
              <a:spcPct val="35000"/>
            </a:spcAft>
            <a:buNone/>
          </a:pPr>
          <a:r>
            <a:rPr lang="en-IN" sz="1900" kern="1200" dirty="0"/>
            <a:t>Data Mapping</a:t>
          </a:r>
        </a:p>
      </dsp:txBody>
      <dsp:txXfrm>
        <a:off x="640678" y="3056343"/>
        <a:ext cx="6157465" cy="381927"/>
      </dsp:txXfrm>
    </dsp:sp>
    <dsp:sp modelId="{F0D4C492-3142-4397-8B56-34070698A1CB}">
      <dsp:nvSpPr>
        <dsp:cNvPr id="0" name=""/>
        <dsp:cNvSpPr/>
      </dsp:nvSpPr>
      <dsp:spPr>
        <a:xfrm>
          <a:off x="401973" y="3008602"/>
          <a:ext cx="477409" cy="47740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CF4BF83-B064-4807-AE9D-CF221E8454FE}">
      <dsp:nvSpPr>
        <dsp:cNvPr id="0" name=""/>
        <dsp:cNvSpPr/>
      </dsp:nvSpPr>
      <dsp:spPr>
        <a:xfrm>
          <a:off x="294808" y="3629570"/>
          <a:ext cx="6503335" cy="38192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155" tIns="48260" rIns="48260" bIns="48260" numCol="1" spcCol="1270" anchor="ctr" anchorCtr="0">
          <a:noAutofit/>
        </a:bodyPr>
        <a:lstStyle/>
        <a:p>
          <a:pPr marL="0" lvl="0" indent="0" algn="l" defTabSz="844550">
            <a:lnSpc>
              <a:spcPct val="100000"/>
            </a:lnSpc>
            <a:spcBef>
              <a:spcPct val="0"/>
            </a:spcBef>
            <a:spcAft>
              <a:spcPct val="35000"/>
            </a:spcAft>
            <a:buNone/>
          </a:pPr>
          <a:r>
            <a:rPr lang="en-IN" sz="1900" kern="1200" dirty="0"/>
            <a:t>Output Generation and Testing with </a:t>
          </a:r>
          <a:r>
            <a:rPr lang="en-IN" sz="1900" kern="1200" dirty="0" err="1"/>
            <a:t>Streamlit</a:t>
          </a:r>
          <a:r>
            <a:rPr lang="en-IN" sz="1900" kern="1200" dirty="0"/>
            <a:t> UI</a:t>
          </a:r>
          <a:endParaRPr lang="en-US" sz="1900" kern="1200" dirty="0"/>
        </a:p>
      </dsp:txBody>
      <dsp:txXfrm>
        <a:off x="294808" y="3629570"/>
        <a:ext cx="6503335" cy="381927"/>
      </dsp:txXfrm>
    </dsp:sp>
    <dsp:sp modelId="{2B162304-CEB6-44FD-8853-E10199BD2289}">
      <dsp:nvSpPr>
        <dsp:cNvPr id="0" name=""/>
        <dsp:cNvSpPr/>
      </dsp:nvSpPr>
      <dsp:spPr>
        <a:xfrm>
          <a:off x="56103" y="3581829"/>
          <a:ext cx="477409" cy="47740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8/20/2024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0" y="-1"/>
            <a:ext cx="12192000" cy="6858001"/>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680154"/>
            <a:ext cx="10993549" cy="1141043"/>
          </a:xfrm>
        </p:spPr>
        <p:txBody>
          <a:bodyPr>
            <a:noAutofit/>
          </a:bodyPr>
          <a:lstStyle/>
          <a:p>
            <a:br>
              <a:rPr lang="en-US" sz="4000" dirty="0">
                <a:solidFill>
                  <a:schemeClr val="bg1"/>
                </a:solidFill>
              </a:rPr>
            </a:br>
            <a:br>
              <a:rPr lang="en-US" sz="4000" dirty="0">
                <a:solidFill>
                  <a:schemeClr val="bg1"/>
                </a:solidFill>
              </a:rPr>
            </a:br>
            <a:br>
              <a:rPr lang="en-US" sz="4000" dirty="0">
                <a:solidFill>
                  <a:schemeClr val="bg1"/>
                </a:solidFill>
              </a:rPr>
            </a:br>
            <a:r>
              <a:rPr lang="en-US" sz="4000" dirty="0">
                <a:solidFill>
                  <a:schemeClr val="bg1"/>
                </a:solidFill>
              </a:rPr>
              <a:t>BUILDING AN AI PIPELINE  FOR IMAGE SEGMENTATION AND OBJECT ANALYSIS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1" y="5821207"/>
            <a:ext cx="10993546" cy="484822"/>
          </a:xfrm>
        </p:spPr>
        <p:txBody>
          <a:bodyPr>
            <a:normAutofit/>
          </a:bodyPr>
          <a:lstStyle/>
          <a:p>
            <a:r>
              <a:rPr lang="en-US" sz="2000" dirty="0"/>
              <a:t>A Comprehensive Approach for Detecting and Analyzing Objects in Images</a:t>
            </a:r>
          </a:p>
          <a:p>
            <a:endParaRPr lang="en-US" sz="2000" dirty="0">
              <a:solidFill>
                <a:srgbClr val="7CEBFF"/>
              </a:solidFill>
            </a:endParaRPr>
          </a:p>
        </p:txBody>
      </p:sp>
      <p:sp>
        <p:nvSpPr>
          <p:cNvPr id="6" name="Arrow: Left 5">
            <a:extLst>
              <a:ext uri="{FF2B5EF4-FFF2-40B4-BE49-F238E27FC236}">
                <a16:creationId xmlns:a16="http://schemas.microsoft.com/office/drawing/2014/main" id="{5C4AD7AF-3E05-3750-AC0F-8EBF912E2D3F}"/>
              </a:ext>
            </a:extLst>
          </p:cNvPr>
          <p:cNvSpPr/>
          <p:nvPr/>
        </p:nvSpPr>
        <p:spPr>
          <a:xfrm>
            <a:off x="10304206" y="6390564"/>
            <a:ext cx="1986117" cy="46743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V.Sriram</a:t>
            </a:r>
            <a:endParaRPr lang="en-IN" dirty="0"/>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5641-25C2-1CCC-E671-E2945AB854E7}"/>
              </a:ext>
            </a:extLst>
          </p:cNvPr>
          <p:cNvSpPr>
            <a:spLocks noGrp="1"/>
          </p:cNvSpPr>
          <p:nvPr>
            <p:ph type="title"/>
          </p:nvPr>
        </p:nvSpPr>
        <p:spPr/>
        <p:txBody>
          <a:bodyPr/>
          <a:lstStyle/>
          <a:p>
            <a:r>
              <a:rPr lang="en-US" sz="2800" b="1" dirty="0">
                <a:latin typeface="Optima" pitchFamily="34" charset="0"/>
                <a:ea typeface="Optima" pitchFamily="34" charset="-122"/>
                <a:cs typeface="Optima" pitchFamily="34" charset="-120"/>
              </a:rPr>
              <a:t>Introduction to AI Pipeline for Image Segmentation</a:t>
            </a:r>
            <a:endParaRPr lang="en-IN" dirty="0"/>
          </a:p>
        </p:txBody>
      </p:sp>
      <p:sp>
        <p:nvSpPr>
          <p:cNvPr id="3" name="Content Placeholder 2">
            <a:extLst>
              <a:ext uri="{FF2B5EF4-FFF2-40B4-BE49-F238E27FC236}">
                <a16:creationId xmlns:a16="http://schemas.microsoft.com/office/drawing/2014/main" id="{901E250F-708F-9154-C395-4E53722ED79C}"/>
              </a:ext>
            </a:extLst>
          </p:cNvPr>
          <p:cNvSpPr>
            <a:spLocks noGrp="1"/>
          </p:cNvSpPr>
          <p:nvPr>
            <p:ph sz="half" idx="1"/>
          </p:nvPr>
        </p:nvSpPr>
        <p:spPr>
          <a:xfrm>
            <a:off x="581193" y="2536723"/>
            <a:ext cx="5422390" cy="3324327"/>
          </a:xfrm>
        </p:spPr>
        <p:txBody>
          <a:bodyPr>
            <a:normAutofit fontScale="92500"/>
          </a:bodyPr>
          <a:lstStyle/>
          <a:p>
            <a:r>
              <a:rPr lang="en-US" sz="2000" dirty="0">
                <a:solidFill>
                  <a:srgbClr val="000000"/>
                </a:solidFill>
                <a:latin typeface="Optima" pitchFamily="34" charset="0"/>
                <a:ea typeface="Optima" pitchFamily="34" charset="-122"/>
                <a:cs typeface="Optima" pitchFamily="34" charset="-120"/>
              </a:rPr>
              <a:t>Image segmentation involves partitioning an image into multiple segments to simplify analysis.</a:t>
            </a:r>
            <a:endParaRPr lang="en-US" sz="2000" dirty="0"/>
          </a:p>
          <a:p>
            <a:endParaRPr lang="en-US" sz="2000" dirty="0"/>
          </a:p>
          <a:p>
            <a:r>
              <a:rPr lang="en-US" sz="2000" dirty="0">
                <a:solidFill>
                  <a:srgbClr val="000000"/>
                </a:solidFill>
                <a:latin typeface="Optima" pitchFamily="34" charset="0"/>
                <a:ea typeface="Optima" pitchFamily="34" charset="-122"/>
                <a:cs typeface="Optima" pitchFamily="34" charset="-120"/>
              </a:rPr>
              <a:t>Object analysis focuses on identifying and classifying objects within segmented regions.</a:t>
            </a:r>
            <a:endParaRPr lang="en-US" sz="2000" dirty="0"/>
          </a:p>
          <a:p>
            <a:endParaRPr lang="en-US" sz="2000" dirty="0"/>
          </a:p>
          <a:p>
            <a:r>
              <a:rPr lang="en-US" sz="2000" dirty="0">
                <a:solidFill>
                  <a:srgbClr val="000000"/>
                </a:solidFill>
                <a:latin typeface="Optima" pitchFamily="34" charset="0"/>
                <a:ea typeface="Optima" pitchFamily="34" charset="-122"/>
                <a:cs typeface="Optima" pitchFamily="34" charset="-120"/>
              </a:rPr>
              <a:t>Combining these techniques enhances machine understanding of visual data, important for various applications.</a:t>
            </a:r>
            <a:endParaRPr lang="en-US" sz="2000" dirty="0"/>
          </a:p>
          <a:p>
            <a:endParaRPr lang="en-IN" dirty="0"/>
          </a:p>
          <a:p>
            <a:endParaRPr lang="en-IN" dirty="0"/>
          </a:p>
        </p:txBody>
      </p:sp>
      <p:pic>
        <p:nvPicPr>
          <p:cNvPr id="6" name="Content Placeholder 5">
            <a:extLst>
              <a:ext uri="{FF2B5EF4-FFF2-40B4-BE49-F238E27FC236}">
                <a16:creationId xmlns:a16="http://schemas.microsoft.com/office/drawing/2014/main" id="{BB0F8D8F-CDFA-1943-6111-4976F3ACD2A5}"/>
              </a:ext>
            </a:extLst>
          </p:cNvPr>
          <p:cNvPicPr>
            <a:picLocks noGrp="1" noChangeAspect="1"/>
          </p:cNvPicPr>
          <p:nvPr>
            <p:ph sz="half" idx="2"/>
          </p:nvPr>
        </p:nvPicPr>
        <p:blipFill>
          <a:blip r:embed="rId2"/>
          <a:stretch>
            <a:fillRect/>
          </a:stretch>
        </p:blipFill>
        <p:spPr>
          <a:xfrm>
            <a:off x="6188419" y="2093183"/>
            <a:ext cx="5715072" cy="3442378"/>
          </a:xfrm>
        </p:spPr>
      </p:pic>
    </p:spTree>
    <p:extLst>
      <p:ext uri="{BB962C8B-B14F-4D97-AF65-F5344CB8AC3E}">
        <p14:creationId xmlns:p14="http://schemas.microsoft.com/office/powerpoint/2010/main" val="67988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STEPS OF PROJECT </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024728375"/>
              </p:ext>
            </p:extLst>
          </p:nvPr>
        </p:nvGraphicFramePr>
        <p:xfrm>
          <a:off x="719571" y="2198254"/>
          <a:ext cx="6854248" cy="42025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C347-C40B-0710-D020-1FDE8DC76473}"/>
              </a:ext>
            </a:extLst>
          </p:cNvPr>
          <p:cNvSpPr>
            <a:spLocks noGrp="1"/>
          </p:cNvSpPr>
          <p:nvPr>
            <p:ph type="title"/>
          </p:nvPr>
        </p:nvSpPr>
        <p:spPr/>
        <p:txBody>
          <a:bodyPr>
            <a:noAutofit/>
          </a:bodyPr>
          <a:lstStyle/>
          <a:p>
            <a:r>
              <a:rPr lang="en-US" sz="3200" b="1" dirty="0">
                <a:latin typeface="Optima" pitchFamily="34" charset="0"/>
                <a:ea typeface="Optima" pitchFamily="34" charset="-122"/>
                <a:cs typeface="Optima" pitchFamily="34" charset="-120"/>
              </a:rPr>
              <a:t>Data Collection and Preprocessing</a:t>
            </a:r>
            <a:br>
              <a:rPr lang="en-US" sz="3200" dirty="0"/>
            </a:br>
            <a:endParaRPr lang="en-IN" sz="3200" dirty="0"/>
          </a:p>
        </p:txBody>
      </p:sp>
      <p:sp>
        <p:nvSpPr>
          <p:cNvPr id="3" name="Content Placeholder 2">
            <a:extLst>
              <a:ext uri="{FF2B5EF4-FFF2-40B4-BE49-F238E27FC236}">
                <a16:creationId xmlns:a16="http://schemas.microsoft.com/office/drawing/2014/main" id="{CAECD525-41F6-62CB-04AD-DD2CB22A9204}"/>
              </a:ext>
            </a:extLst>
          </p:cNvPr>
          <p:cNvSpPr>
            <a:spLocks noGrp="1"/>
          </p:cNvSpPr>
          <p:nvPr>
            <p:ph idx="1"/>
          </p:nvPr>
        </p:nvSpPr>
        <p:spPr>
          <a:xfrm>
            <a:off x="581192" y="1715956"/>
            <a:ext cx="11029615" cy="2961548"/>
          </a:xfrm>
        </p:spPr>
        <p:txBody>
          <a:bodyPr>
            <a:normAutofit lnSpcReduction="10000"/>
          </a:bodyPr>
          <a:lstStyle/>
          <a:p>
            <a:pPr marL="0" indent="0">
              <a:buNone/>
            </a:pPr>
            <a:endParaRPr lang="en-US" b="0" i="0" dirty="0">
              <a:solidFill>
                <a:schemeClr val="tx1"/>
              </a:solidFill>
              <a:effectLst/>
              <a:highlight>
                <a:srgbClr val="FFFFFF"/>
              </a:highlight>
            </a:endParaRPr>
          </a:p>
          <a:p>
            <a:r>
              <a:rPr lang="en-US" b="0" i="0" dirty="0">
                <a:solidFill>
                  <a:schemeClr val="tx1"/>
                </a:solidFill>
                <a:effectLst/>
                <a:highlight>
                  <a:srgbClr val="FFFFFF"/>
                </a:highlight>
              </a:rPr>
              <a:t>Diverse Sources: Capture images from different sources to capture different object types and scenarios.</a:t>
            </a:r>
          </a:p>
          <a:p>
            <a:r>
              <a:rPr lang="en-US" b="0" i="0" dirty="0">
                <a:solidFill>
                  <a:schemeClr val="tx1"/>
                </a:solidFill>
                <a:effectLst/>
                <a:highlight>
                  <a:srgbClr val="FFFFFF"/>
                </a:highlight>
              </a:rPr>
              <a:t>Annotations: The images should have pre-labeled segmentation masks and labels for the objects. This should be the case for the training.</a:t>
            </a:r>
          </a:p>
          <a:p>
            <a:r>
              <a:rPr lang="en-US" b="0" i="0" dirty="0">
                <a:solidFill>
                  <a:schemeClr val="tx1"/>
                </a:solidFill>
                <a:effectLst/>
                <a:highlight>
                  <a:srgbClr val="FFFFFF"/>
                </a:highlight>
              </a:rPr>
              <a:t>Ethical Practices: Ensure privacy, consent, and legal standards concerning data collection.</a:t>
            </a:r>
          </a:p>
          <a:p>
            <a:r>
              <a:rPr lang="en-US" dirty="0">
                <a:solidFill>
                  <a:schemeClr val="tx1"/>
                </a:solidFill>
              </a:rPr>
              <a:t>Standardization of Images: Resize and normalize images to feed consistently into the pipeline.</a:t>
            </a:r>
          </a:p>
          <a:p>
            <a:r>
              <a:rPr lang="en-US" dirty="0">
                <a:solidFill>
                  <a:schemeClr val="tx1"/>
                </a:solidFill>
              </a:rPr>
              <a:t>Data Augmentation: Training data augmented by rotation, flipping, and changes in color in the image.</a:t>
            </a:r>
          </a:p>
          <a:p>
            <a:r>
              <a:rPr lang="en-US" dirty="0">
                <a:solidFill>
                  <a:schemeClr val="tx1"/>
                </a:solidFill>
              </a:rPr>
              <a:t>Noise handling involves cleaning and filtering out the noisy or incomplete data to uphold the quality of the data.</a:t>
            </a:r>
            <a:endParaRPr lang="en-IN" dirty="0">
              <a:solidFill>
                <a:schemeClr val="tx1"/>
              </a:solidFill>
            </a:endParaRPr>
          </a:p>
        </p:txBody>
      </p:sp>
      <p:pic>
        <p:nvPicPr>
          <p:cNvPr id="5" name="Picture 4">
            <a:extLst>
              <a:ext uri="{FF2B5EF4-FFF2-40B4-BE49-F238E27FC236}">
                <a16:creationId xmlns:a16="http://schemas.microsoft.com/office/drawing/2014/main" id="{8E39CF35-40B5-B1E2-AA54-D1A468870DE1}"/>
              </a:ext>
            </a:extLst>
          </p:cNvPr>
          <p:cNvPicPr>
            <a:picLocks noChangeAspect="1"/>
          </p:cNvPicPr>
          <p:nvPr/>
        </p:nvPicPr>
        <p:blipFill>
          <a:blip r:embed="rId2"/>
          <a:stretch>
            <a:fillRect/>
          </a:stretch>
        </p:blipFill>
        <p:spPr>
          <a:xfrm>
            <a:off x="719137" y="4677504"/>
            <a:ext cx="10233998" cy="2519709"/>
          </a:xfrm>
          <a:prstGeom prst="rect">
            <a:avLst/>
          </a:prstGeom>
        </p:spPr>
      </p:pic>
    </p:spTree>
    <p:extLst>
      <p:ext uri="{BB962C8B-B14F-4D97-AF65-F5344CB8AC3E}">
        <p14:creationId xmlns:p14="http://schemas.microsoft.com/office/powerpoint/2010/main" val="427721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31CC-A387-0E3A-B8EC-95F59671AA11}"/>
              </a:ext>
            </a:extLst>
          </p:cNvPr>
          <p:cNvSpPr>
            <a:spLocks noGrp="1"/>
          </p:cNvSpPr>
          <p:nvPr>
            <p:ph type="title"/>
          </p:nvPr>
        </p:nvSpPr>
        <p:spPr/>
        <p:txBody>
          <a:bodyPr/>
          <a:lstStyle/>
          <a:p>
            <a:r>
              <a:rPr lang="en-IN" b="1" dirty="0"/>
              <a:t>Model Selection and Training</a:t>
            </a:r>
            <a:br>
              <a:rPr lang="en-IN" b="1" dirty="0"/>
            </a:br>
            <a:endParaRPr lang="en-IN" dirty="0"/>
          </a:p>
        </p:txBody>
      </p:sp>
      <p:sp>
        <p:nvSpPr>
          <p:cNvPr id="3" name="Content Placeholder 2">
            <a:extLst>
              <a:ext uri="{FF2B5EF4-FFF2-40B4-BE49-F238E27FC236}">
                <a16:creationId xmlns:a16="http://schemas.microsoft.com/office/drawing/2014/main" id="{1B73D7A9-096D-9866-DEC3-351D6D358D04}"/>
              </a:ext>
            </a:extLst>
          </p:cNvPr>
          <p:cNvSpPr>
            <a:spLocks noGrp="1"/>
          </p:cNvSpPr>
          <p:nvPr>
            <p:ph idx="1"/>
          </p:nvPr>
        </p:nvSpPr>
        <p:spPr>
          <a:xfrm>
            <a:off x="581192" y="2180496"/>
            <a:ext cx="11029615" cy="4677504"/>
          </a:xfrm>
        </p:spPr>
        <p:txBody>
          <a:bodyPr>
            <a:normAutofit/>
          </a:bodyPr>
          <a:lstStyle/>
          <a:p>
            <a:pPr algn="l"/>
            <a:r>
              <a:rPr lang="en-US" b="0" i="0" dirty="0">
                <a:solidFill>
                  <a:srgbClr val="000000"/>
                </a:solidFill>
                <a:effectLst/>
                <a:highlight>
                  <a:srgbClr val="FFFFFF"/>
                </a:highlight>
                <a:latin typeface="Readex Pro"/>
              </a:rPr>
              <a:t>Utilization of Pre-trained Models: Pre-trained models such as Mask R-CNN DeepLabV3 and YOLOv5 are used in this pipeline. They work efficiently for the tasks of picture segmentation and recognition of objects. The existing models were selected because they are known to be precise and give good results when faced with complicated pillage images.</a:t>
            </a:r>
            <a:br>
              <a:rPr lang="en-US" b="0" i="0" dirty="0">
                <a:solidFill>
                  <a:srgbClr val="000000"/>
                </a:solidFill>
                <a:effectLst/>
                <a:highlight>
                  <a:srgbClr val="FFFFFF"/>
                </a:highlight>
                <a:latin typeface="Readex Pro"/>
              </a:rPr>
            </a:br>
            <a:br>
              <a:rPr lang="en-US" b="0" i="0" dirty="0">
                <a:solidFill>
                  <a:srgbClr val="000000"/>
                </a:solidFill>
                <a:effectLst/>
                <a:highlight>
                  <a:srgbClr val="FFFFFF"/>
                </a:highlight>
                <a:latin typeface="Readex Pro"/>
              </a:rPr>
            </a:br>
            <a:r>
              <a:rPr lang="en-US" b="0" i="0" dirty="0">
                <a:solidFill>
                  <a:srgbClr val="000000"/>
                </a:solidFill>
                <a:effectLst/>
                <a:highlight>
                  <a:srgbClr val="FFFFFF"/>
                </a:highlight>
                <a:latin typeface="Readex Pro"/>
              </a:rPr>
              <a:t>Tweaking for Specific Tasks: For each model, the team tailored them to make them better on the specific </a:t>
            </a:r>
            <a:r>
              <a:rPr lang="en-US" b="0" i="0" dirty="0" err="1">
                <a:solidFill>
                  <a:srgbClr val="000000"/>
                </a:solidFill>
                <a:effectLst/>
                <a:highlight>
                  <a:srgbClr val="FFFFFF"/>
                </a:highlight>
                <a:latin typeface="Readex Pro"/>
              </a:rPr>
              <a:t>dat</a:t>
            </a:r>
            <a:r>
              <a:rPr lang="en-US" b="0" i="0" dirty="0">
                <a:solidFill>
                  <a:srgbClr val="000000"/>
                </a:solidFill>
                <a:effectLst/>
                <a:highlight>
                  <a:srgbClr val="FFFFFF"/>
                </a:highlight>
                <a:latin typeface="Readex Pro"/>
              </a:rPr>
              <a:t> set them worked with as well as the task that needed tackling in the first place. This includes changing layers plus parameters to achieve segmentation accuracy and increase the precision when detecting objects.</a:t>
            </a:r>
            <a:br>
              <a:rPr lang="en-US" b="0" i="0" dirty="0">
                <a:solidFill>
                  <a:srgbClr val="000000"/>
                </a:solidFill>
                <a:effectLst/>
                <a:highlight>
                  <a:srgbClr val="FFFFFF"/>
                </a:highlight>
                <a:latin typeface="Readex Pro"/>
              </a:rPr>
            </a:br>
            <a:br>
              <a:rPr lang="en-US" b="0" i="0" dirty="0">
                <a:solidFill>
                  <a:srgbClr val="000000"/>
                </a:solidFill>
                <a:effectLst/>
                <a:highlight>
                  <a:srgbClr val="FFFFFF"/>
                </a:highlight>
                <a:latin typeface="Readex Pro"/>
              </a:rPr>
            </a:br>
            <a:r>
              <a:rPr lang="en-US" b="0" i="0" dirty="0">
                <a:solidFill>
                  <a:srgbClr val="000000"/>
                </a:solidFill>
                <a:effectLst/>
                <a:highlight>
                  <a:srgbClr val="FFFFFF"/>
                </a:highlight>
                <a:latin typeface="Readex Pro"/>
              </a:rPr>
              <a:t>Testing and Improving: The pipeline tested throughout training-time so as to ensure that the models were robust enough and they could respond well to new data types. A method was also </a:t>
            </a:r>
            <a:r>
              <a:rPr lang="en-US" b="0" i="0" dirty="0" err="1">
                <a:solidFill>
                  <a:srgbClr val="000000"/>
                </a:solidFill>
                <a:effectLst/>
                <a:highlight>
                  <a:srgbClr val="FFFFFF"/>
                </a:highlight>
                <a:latin typeface="Readex Pro"/>
              </a:rPr>
              <a:t>utilised</a:t>
            </a:r>
            <a:r>
              <a:rPr lang="en-US" b="0" i="0" dirty="0">
                <a:solidFill>
                  <a:srgbClr val="000000"/>
                </a:solidFill>
                <a:effectLst/>
                <a:highlight>
                  <a:srgbClr val="FFFFFF"/>
                </a:highlight>
                <a:latin typeface="Readex Pro"/>
              </a:rPr>
              <a:t> in improving settings that would try balancing speed against accuracy.</a:t>
            </a:r>
          </a:p>
          <a:p>
            <a:pPr marL="0" indent="0">
              <a:buNone/>
            </a:pPr>
            <a:br>
              <a:rPr lang="en-US" dirty="0"/>
            </a:br>
            <a:endParaRPr lang="en-IN" dirty="0"/>
          </a:p>
        </p:txBody>
      </p:sp>
    </p:spTree>
    <p:extLst>
      <p:ext uri="{BB962C8B-B14F-4D97-AF65-F5344CB8AC3E}">
        <p14:creationId xmlns:p14="http://schemas.microsoft.com/office/powerpoint/2010/main" val="375969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B464-CE32-77CC-7A1B-F04634A9E27C}"/>
              </a:ext>
            </a:extLst>
          </p:cNvPr>
          <p:cNvSpPr>
            <a:spLocks noGrp="1"/>
          </p:cNvSpPr>
          <p:nvPr>
            <p:ph type="title"/>
          </p:nvPr>
        </p:nvSpPr>
        <p:spPr/>
        <p:txBody>
          <a:bodyPr/>
          <a:lstStyle/>
          <a:p>
            <a:r>
              <a:rPr lang="en-IN" b="1" dirty="0"/>
              <a:t>Evaluation Metrics for Performance</a:t>
            </a:r>
            <a:br>
              <a:rPr lang="en-IN" b="1" dirty="0"/>
            </a:br>
            <a:endParaRPr lang="en-IN" dirty="0"/>
          </a:p>
        </p:txBody>
      </p:sp>
      <p:sp>
        <p:nvSpPr>
          <p:cNvPr id="3" name="Content Placeholder 2">
            <a:extLst>
              <a:ext uri="{FF2B5EF4-FFF2-40B4-BE49-F238E27FC236}">
                <a16:creationId xmlns:a16="http://schemas.microsoft.com/office/drawing/2014/main" id="{7C9F757B-E855-6EBE-1C84-4F8D9061FDD1}"/>
              </a:ext>
            </a:extLst>
          </p:cNvPr>
          <p:cNvSpPr>
            <a:spLocks noGrp="1"/>
          </p:cNvSpPr>
          <p:nvPr>
            <p:ph idx="1"/>
          </p:nvPr>
        </p:nvSpPr>
        <p:spPr>
          <a:xfrm>
            <a:off x="581192" y="2180496"/>
            <a:ext cx="7471427" cy="3678303"/>
          </a:xfrm>
        </p:spPr>
        <p:txBody>
          <a:bodyPr>
            <a:normAutofit fontScale="92500" lnSpcReduction="20000"/>
          </a:bodyPr>
          <a:lstStyle/>
          <a:p>
            <a:r>
              <a:rPr lang="en-US" b="0" i="0" dirty="0">
                <a:solidFill>
                  <a:srgbClr val="000000"/>
                </a:solidFill>
                <a:effectLst/>
                <a:highlight>
                  <a:srgbClr val="FFFFFF"/>
                </a:highlight>
                <a:latin typeface="Readex Pro"/>
              </a:rPr>
              <a:t>Accuracy and Precision: The evaluation of object detection and segmentation accuracies was done using Intersection over Union (</a:t>
            </a:r>
            <a:r>
              <a:rPr lang="en-US" b="0" i="0" dirty="0" err="1">
                <a:solidFill>
                  <a:srgbClr val="000000"/>
                </a:solidFill>
                <a:effectLst/>
                <a:highlight>
                  <a:srgbClr val="FFFFFF"/>
                </a:highlight>
                <a:latin typeface="Readex Pro"/>
              </a:rPr>
              <a:t>IoU</a:t>
            </a:r>
            <a:r>
              <a:rPr lang="en-US" b="0" i="0" dirty="0">
                <a:solidFill>
                  <a:srgbClr val="000000"/>
                </a:solidFill>
                <a:effectLst/>
                <a:highlight>
                  <a:srgbClr val="FFFFFF"/>
                </a:highlight>
                <a:latin typeface="Readex Pro"/>
              </a:rPr>
              <a:t>) measurements between predicted and ground truth masks. The precision and recall metrics were also calculated in order to evaluate the pipeline’s ability to correctly identify and segment objects.</a:t>
            </a:r>
          </a:p>
          <a:p>
            <a:r>
              <a:rPr lang="en-US" b="0" i="0" dirty="0">
                <a:solidFill>
                  <a:srgbClr val="000000"/>
                </a:solidFill>
                <a:effectLst/>
                <a:highlight>
                  <a:srgbClr val="FFFFFF"/>
                </a:highlight>
                <a:latin typeface="Readex Pro"/>
              </a:rPr>
              <a:t>Execution Speed: Processing time per image served as an indicator on how well this pipeline performed in regard to real-time operations by making sure that all models work at their best possible efficiency levels. This involved evaluating the individual inference times for each model (Mask R-CNN, DeepLabV3, YOLOv5) and overall speed of the entire pipeline from start to finish, in order for it to be able to operate with real-time requirements.</a:t>
            </a:r>
          </a:p>
          <a:p>
            <a:r>
              <a:rPr lang="en-US" b="0" i="0" dirty="0">
                <a:solidFill>
                  <a:srgbClr val="000000"/>
                </a:solidFill>
                <a:effectLst/>
                <a:highlight>
                  <a:srgbClr val="FFFFFF"/>
                </a:highlight>
                <a:latin typeface="Readex Pro"/>
              </a:rPr>
              <a:t>Robustness and Generalization: To check for robustness of the pipeline different images having various degree of complexities were tested. These models were made sure to have good generalization in different scenes or object types through assessing their balance between precision and recall using metrics like F1-score or confusion matrix.</a:t>
            </a:r>
            <a:endParaRPr lang="en-IN" dirty="0"/>
          </a:p>
        </p:txBody>
      </p:sp>
      <p:pic>
        <p:nvPicPr>
          <p:cNvPr id="4" name="Picture 3">
            <a:extLst>
              <a:ext uri="{FF2B5EF4-FFF2-40B4-BE49-F238E27FC236}">
                <a16:creationId xmlns:a16="http://schemas.microsoft.com/office/drawing/2014/main" id="{318B08EF-BB60-FB06-02EB-BFD92194ADD0}"/>
              </a:ext>
            </a:extLst>
          </p:cNvPr>
          <p:cNvPicPr>
            <a:picLocks noChangeAspect="1"/>
          </p:cNvPicPr>
          <p:nvPr/>
        </p:nvPicPr>
        <p:blipFill>
          <a:blip r:embed="rId2"/>
          <a:stretch>
            <a:fillRect/>
          </a:stretch>
        </p:blipFill>
        <p:spPr>
          <a:xfrm>
            <a:off x="8052619" y="2180496"/>
            <a:ext cx="3755922" cy="3678304"/>
          </a:xfrm>
          <a:prstGeom prst="rect">
            <a:avLst/>
          </a:prstGeom>
        </p:spPr>
      </p:pic>
    </p:spTree>
    <p:extLst>
      <p:ext uri="{BB962C8B-B14F-4D97-AF65-F5344CB8AC3E}">
        <p14:creationId xmlns:p14="http://schemas.microsoft.com/office/powerpoint/2010/main" val="361457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D84C-9098-C108-E107-2CC0FD516423}"/>
              </a:ext>
            </a:extLst>
          </p:cNvPr>
          <p:cNvSpPr>
            <a:spLocks noGrp="1"/>
          </p:cNvSpPr>
          <p:nvPr>
            <p:ph type="title"/>
          </p:nvPr>
        </p:nvSpPr>
        <p:spPr/>
        <p:txBody>
          <a:bodyPr>
            <a:noAutofit/>
          </a:bodyPr>
          <a:lstStyle/>
          <a:p>
            <a:r>
              <a:rPr lang="en-US" sz="3200" b="1" dirty="0">
                <a:latin typeface="Optima" pitchFamily="34" charset="0"/>
                <a:ea typeface="Optima" pitchFamily="34" charset="-122"/>
                <a:cs typeface="Optima" pitchFamily="34" charset="-120"/>
              </a:rPr>
              <a:t>Deployment Strategies</a:t>
            </a:r>
            <a:br>
              <a:rPr lang="en-US" sz="3200" dirty="0"/>
            </a:br>
            <a:endParaRPr lang="en-IN" sz="3200" dirty="0"/>
          </a:p>
        </p:txBody>
      </p:sp>
      <p:sp>
        <p:nvSpPr>
          <p:cNvPr id="3" name="Content Placeholder 2">
            <a:extLst>
              <a:ext uri="{FF2B5EF4-FFF2-40B4-BE49-F238E27FC236}">
                <a16:creationId xmlns:a16="http://schemas.microsoft.com/office/drawing/2014/main" id="{DF06ADA6-97FB-B874-85A4-BF819B338F8C}"/>
              </a:ext>
            </a:extLst>
          </p:cNvPr>
          <p:cNvSpPr>
            <a:spLocks noGrp="1"/>
          </p:cNvSpPr>
          <p:nvPr>
            <p:ph idx="1"/>
          </p:nvPr>
        </p:nvSpPr>
        <p:spPr>
          <a:xfrm>
            <a:off x="581192" y="560440"/>
            <a:ext cx="11029615" cy="5298360"/>
          </a:xfrm>
        </p:spPr>
        <p:txBody>
          <a:bodyPr/>
          <a:lstStyle/>
          <a:p>
            <a:r>
              <a:rPr lang="en-US" b="1" dirty="0"/>
              <a:t>Web Application with </a:t>
            </a:r>
            <a:r>
              <a:rPr lang="en-US" b="1" dirty="0" err="1"/>
              <a:t>Streamlit</a:t>
            </a:r>
            <a:r>
              <a:rPr lang="en-US" b="1" dirty="0"/>
              <a:t>:</a:t>
            </a:r>
            <a:endParaRPr lang="en-US" dirty="0"/>
          </a:p>
          <a:p>
            <a:pPr>
              <a:buFont typeface="Arial" panose="020B0604020202020204" pitchFamily="34" charset="0"/>
              <a:buChar char="•"/>
            </a:pPr>
            <a:r>
              <a:rPr lang="en-US" dirty="0"/>
              <a:t>A user-friendly web interface can be developed using </a:t>
            </a:r>
            <a:r>
              <a:rPr lang="en-US" dirty="0" err="1"/>
              <a:t>Streamlit</a:t>
            </a:r>
            <a:r>
              <a:rPr lang="en-US" dirty="0"/>
              <a:t>, allowing end-users to interact with the pipeline through their browsers. This approach is ideal for testing, showcasing, and deploying the pipeline with minimal overhead. The application can be hosted on platforms like Heroku or through cloud services to make it accessible to users globally.</a:t>
            </a:r>
          </a:p>
          <a:p>
            <a:endParaRPr lang="en-IN" b="1" dirty="0"/>
          </a:p>
        </p:txBody>
      </p:sp>
      <p:pic>
        <p:nvPicPr>
          <p:cNvPr id="4" name="Picture 3">
            <a:extLst>
              <a:ext uri="{FF2B5EF4-FFF2-40B4-BE49-F238E27FC236}">
                <a16:creationId xmlns:a16="http://schemas.microsoft.com/office/drawing/2014/main" id="{35050475-5C52-6B27-40B4-628C3B25E177}"/>
              </a:ext>
            </a:extLst>
          </p:cNvPr>
          <p:cNvPicPr>
            <a:picLocks noChangeAspect="1"/>
          </p:cNvPicPr>
          <p:nvPr/>
        </p:nvPicPr>
        <p:blipFill>
          <a:blip r:embed="rId2"/>
          <a:stretch>
            <a:fillRect/>
          </a:stretch>
        </p:blipFill>
        <p:spPr>
          <a:xfrm>
            <a:off x="2536724" y="3746089"/>
            <a:ext cx="8101780" cy="2841523"/>
          </a:xfrm>
          <a:prstGeom prst="rect">
            <a:avLst/>
          </a:prstGeom>
        </p:spPr>
      </p:pic>
    </p:spTree>
    <p:extLst>
      <p:ext uri="{BB962C8B-B14F-4D97-AF65-F5344CB8AC3E}">
        <p14:creationId xmlns:p14="http://schemas.microsoft.com/office/powerpoint/2010/main" val="181246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D701-C2DD-8495-50AB-DC3E465E0B06}"/>
              </a:ext>
            </a:extLst>
          </p:cNvPr>
          <p:cNvSpPr>
            <a:spLocks noGrp="1"/>
          </p:cNvSpPr>
          <p:nvPr>
            <p:ph type="title"/>
          </p:nvPr>
        </p:nvSpPr>
        <p:spPr/>
        <p:txBody>
          <a:bodyPr>
            <a:normAutofit/>
          </a:bodyPr>
          <a:lstStyle/>
          <a:p>
            <a:r>
              <a:rPr lang="en-IN" sz="3600" dirty="0"/>
              <a:t>Future Directions and Challenges</a:t>
            </a:r>
          </a:p>
        </p:txBody>
      </p:sp>
      <p:sp>
        <p:nvSpPr>
          <p:cNvPr id="3" name="Content Placeholder 2">
            <a:extLst>
              <a:ext uri="{FF2B5EF4-FFF2-40B4-BE49-F238E27FC236}">
                <a16:creationId xmlns:a16="http://schemas.microsoft.com/office/drawing/2014/main" id="{E624F20F-0DA4-7F94-D1F5-51F27C73FE00}"/>
              </a:ext>
            </a:extLst>
          </p:cNvPr>
          <p:cNvSpPr>
            <a:spLocks noGrp="1"/>
          </p:cNvSpPr>
          <p:nvPr>
            <p:ph idx="1"/>
          </p:nvPr>
        </p:nvSpPr>
        <p:spPr>
          <a:xfrm>
            <a:off x="581192" y="1848465"/>
            <a:ext cx="11029615" cy="4070553"/>
          </a:xfrm>
        </p:spPr>
        <p:txBody>
          <a:bodyPr>
            <a:normAutofit/>
          </a:bodyPr>
          <a:lstStyle/>
          <a:p>
            <a:r>
              <a:rPr lang="en-US" b="0" i="0" dirty="0">
                <a:solidFill>
                  <a:srgbClr val="000000"/>
                </a:solidFill>
                <a:effectLst/>
                <a:highlight>
                  <a:srgbClr val="FFFFFF"/>
                </a:highlight>
                <a:latin typeface="Readex Pro"/>
              </a:rPr>
              <a:t>Boosting Precision in Models:</a:t>
            </a:r>
            <a:br>
              <a:rPr lang="en-US" dirty="0"/>
            </a:br>
            <a:r>
              <a:rPr lang="en-US" b="0" i="0" dirty="0">
                <a:solidFill>
                  <a:srgbClr val="000000"/>
                </a:solidFill>
                <a:effectLst/>
                <a:highlight>
                  <a:srgbClr val="FFFFFF"/>
                </a:highlight>
                <a:latin typeface="Readex Pro"/>
              </a:rPr>
              <a:t>Make adjustments to models utilizing more spacious and diverse datasets so as to increase their abilities of efficient segmentation along with object detection.</a:t>
            </a:r>
          </a:p>
          <a:p>
            <a:r>
              <a:rPr lang="en-US" b="0" i="0" dirty="0">
                <a:solidFill>
                  <a:srgbClr val="000000"/>
                </a:solidFill>
                <a:effectLst/>
                <a:highlight>
                  <a:srgbClr val="FFFFFF"/>
                </a:highlight>
                <a:latin typeface="Readex Pro"/>
              </a:rPr>
              <a:t>Immediate Processing:</a:t>
            </a:r>
            <a:br>
              <a:rPr lang="en-US" dirty="0"/>
            </a:br>
            <a:r>
              <a:rPr lang="en-US" b="0" i="0" dirty="0">
                <a:solidFill>
                  <a:srgbClr val="000000"/>
                </a:solidFill>
                <a:effectLst/>
                <a:highlight>
                  <a:srgbClr val="FFFFFF"/>
                </a:highlight>
                <a:latin typeface="Readex Pro"/>
              </a:rPr>
              <a:t>Improve pipeline for quicker processing in order to facilitate real-time applications such as those found in self-governing systems.</a:t>
            </a:r>
          </a:p>
          <a:p>
            <a:r>
              <a:rPr lang="en-US" b="0" i="0" dirty="0">
                <a:solidFill>
                  <a:srgbClr val="000000"/>
                </a:solidFill>
                <a:effectLst/>
                <a:highlight>
                  <a:srgbClr val="FFFFFF"/>
                </a:highlight>
                <a:latin typeface="Readex Pro"/>
              </a:rPr>
              <a:t>Dealing with Complex Photographs:</a:t>
            </a:r>
            <a:br>
              <a:rPr lang="en-US" dirty="0"/>
            </a:br>
            <a:r>
              <a:rPr lang="en-US" b="0" i="0" dirty="0">
                <a:solidFill>
                  <a:srgbClr val="000000"/>
                </a:solidFill>
                <a:effectLst/>
                <a:highlight>
                  <a:srgbClr val="FFFFFF"/>
                </a:highlight>
                <a:latin typeface="Readex Pro"/>
              </a:rPr>
              <a:t>Tackle hurdles associated with separating and interpreting overlapping or very complex items for the sake of making stronger ones.</a:t>
            </a:r>
            <a:endParaRPr lang="en-IN" dirty="0"/>
          </a:p>
        </p:txBody>
      </p:sp>
    </p:spTree>
    <p:extLst>
      <p:ext uri="{BB962C8B-B14F-4D97-AF65-F5344CB8AC3E}">
        <p14:creationId xmlns:p14="http://schemas.microsoft.com/office/powerpoint/2010/main" val="338610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flipH="1" flipV="1">
            <a:off x="11377851" y="3429000"/>
            <a:ext cx="96394" cy="76095"/>
          </a:xfrm>
        </p:spPr>
        <p:txBody>
          <a:bodyPr>
            <a:normAutofit fontScale="25000" lnSpcReduction="20000"/>
          </a:bodyPr>
          <a:lstStyle/>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249</TotalTime>
  <Words>726</Words>
  <Application>Microsoft Office PowerPoint</Application>
  <PresentationFormat>Widescreen</PresentationFormat>
  <Paragraphs>43</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Gill Sans MT</vt:lpstr>
      <vt:lpstr>Optima</vt:lpstr>
      <vt:lpstr>Readex Pro</vt:lpstr>
      <vt:lpstr>Wingdings 2</vt:lpstr>
      <vt:lpstr>Custom</vt:lpstr>
      <vt:lpstr>   BUILDING AN AI PIPELINE  FOR IMAGE SEGMENTATION AND OBJECT ANALYSIS</vt:lpstr>
      <vt:lpstr>Introduction to AI Pipeline for Image Segmentation</vt:lpstr>
      <vt:lpstr>STEPS OF PROJECT </vt:lpstr>
      <vt:lpstr>Data Collection and Preprocessing </vt:lpstr>
      <vt:lpstr>Model Selection and Training </vt:lpstr>
      <vt:lpstr>Evaluation Metrics for Performance </vt:lpstr>
      <vt:lpstr>Deployment Strategies </vt:lpstr>
      <vt:lpstr>Future Directions and 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 RAM</dc:creator>
  <cp:lastModifiedBy>SRI RAM</cp:lastModifiedBy>
  <cp:revision>2</cp:revision>
  <dcterms:created xsi:type="dcterms:W3CDTF">2024-08-19T17:46:54Z</dcterms:created>
  <dcterms:modified xsi:type="dcterms:W3CDTF">2024-08-20T12:54:31Z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