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1" r:id="rId2"/>
    <p:sldMasterId id="2147483885" r:id="rId3"/>
  </p:sldMasterIdLst>
  <p:notesMasterIdLst>
    <p:notesMasterId r:id="rId29"/>
  </p:notesMasterIdLst>
  <p:sldIdLst>
    <p:sldId id="256" r:id="rId4"/>
    <p:sldId id="274" r:id="rId5"/>
    <p:sldId id="261" r:id="rId6"/>
    <p:sldId id="277" r:id="rId7"/>
    <p:sldId id="276" r:id="rId8"/>
    <p:sldId id="275" r:id="rId9"/>
    <p:sldId id="263" r:id="rId10"/>
    <p:sldId id="259" r:id="rId11"/>
    <p:sldId id="282" r:id="rId12"/>
    <p:sldId id="281" r:id="rId13"/>
    <p:sldId id="262" r:id="rId14"/>
    <p:sldId id="268" r:id="rId15"/>
    <p:sldId id="271" r:id="rId16"/>
    <p:sldId id="272" r:id="rId17"/>
    <p:sldId id="273" r:id="rId18"/>
    <p:sldId id="266" r:id="rId19"/>
    <p:sldId id="269" r:id="rId20"/>
    <p:sldId id="270" r:id="rId21"/>
    <p:sldId id="283" r:id="rId22"/>
    <p:sldId id="264" r:id="rId23"/>
    <p:sldId id="265" r:id="rId24"/>
    <p:sldId id="280" r:id="rId25"/>
    <p:sldId id="278" r:id="rId26"/>
    <p:sldId id="257"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66FF99"/>
    <a:srgbClr val="00FF99"/>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1DF6A-A864-488C-8B0C-98D7972FE048}" type="datetimeFigureOut">
              <a:rPr lang="en-US" smtClean="0"/>
              <a:t>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771CF-1D21-44EA-B90C-C7407B7A5389}" type="slidenum">
              <a:rPr lang="en-US" smtClean="0"/>
              <a:t>‹#›</a:t>
            </a:fld>
            <a:endParaRPr lang="en-US"/>
          </a:p>
        </p:txBody>
      </p:sp>
    </p:spTree>
    <p:extLst>
      <p:ext uri="{BB962C8B-B14F-4D97-AF65-F5344CB8AC3E}">
        <p14:creationId xmlns:p14="http://schemas.microsoft.com/office/powerpoint/2010/main" val="359410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Stem is the core meaning-bearing unit.</a:t>
            </a:r>
            <a:endParaRPr lang="en-US" dirty="0"/>
          </a:p>
        </p:txBody>
      </p:sp>
      <p:sp>
        <p:nvSpPr>
          <p:cNvPr id="4" name="Slide Number Placeholder 3"/>
          <p:cNvSpPr>
            <a:spLocks noGrp="1"/>
          </p:cNvSpPr>
          <p:nvPr>
            <p:ph type="sldNum" sz="quarter" idx="10"/>
          </p:nvPr>
        </p:nvSpPr>
        <p:spPr/>
        <p:txBody>
          <a:bodyPr/>
          <a:lstStyle/>
          <a:p>
            <a:fld id="{636771CF-1D21-44EA-B90C-C7407B7A5389}" type="slidenum">
              <a:rPr lang="en-US" smtClean="0"/>
              <a:t>8</a:t>
            </a:fld>
            <a:endParaRPr lang="en-US"/>
          </a:p>
        </p:txBody>
      </p:sp>
    </p:spTree>
    <p:extLst>
      <p:ext uri="{BB962C8B-B14F-4D97-AF65-F5344CB8AC3E}">
        <p14:creationId xmlns:p14="http://schemas.microsoft.com/office/powerpoint/2010/main" val="178484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38536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01085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21135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467176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952303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136476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418190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7908E2-9CA7-4EE5-A93B-68F21DBBF7D5}"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0BAAF-819C-434B-85E3-6E3D9269438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90744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7908E2-9CA7-4EE5-A93B-68F21DBBF7D5}"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0BAAF-819C-434B-85E3-6E3D92694380}"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699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08E2-9CA7-4EE5-A93B-68F21DBBF7D5}"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72068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32401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3932488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806603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773581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901422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228057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3245436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376540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3411434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7908E2-9CA7-4EE5-A93B-68F21DBBF7D5}"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0BAAF-819C-434B-85E3-6E3D9269438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72665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7908E2-9CA7-4EE5-A93B-68F21DBBF7D5}"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0BAAF-819C-434B-85E3-6E3D92694380}"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54372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08E2-9CA7-4EE5-A93B-68F21DBBF7D5}"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1783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359051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3316605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672461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735902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7908E2-9CA7-4EE5-A93B-68F21DBBF7D5}"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2273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12104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7908E2-9CA7-4EE5-A93B-68F21DBBF7D5}"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30BAAF-819C-434B-85E3-6E3D9269438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7403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27908E2-9CA7-4EE5-A93B-68F21DBBF7D5}"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30BAAF-819C-434B-85E3-6E3D92694380}"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165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08E2-9CA7-4EE5-A93B-68F21DBBF7D5}"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487735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235275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908E2-9CA7-4EE5-A93B-68F21DBBF7D5}"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30BAAF-819C-434B-85E3-6E3D92694380}" type="slidenum">
              <a:rPr lang="en-US" smtClean="0"/>
              <a:t>‹#›</a:t>
            </a:fld>
            <a:endParaRPr lang="en-US"/>
          </a:p>
        </p:txBody>
      </p:sp>
    </p:spTree>
    <p:extLst>
      <p:ext uri="{BB962C8B-B14F-4D97-AF65-F5344CB8AC3E}">
        <p14:creationId xmlns:p14="http://schemas.microsoft.com/office/powerpoint/2010/main" val="38196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27908E2-9CA7-4EE5-A93B-68F21DBBF7D5}" type="datetimeFigureOut">
              <a:rPr lang="en-US" smtClean="0"/>
              <a:t>2/14/2016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30BAAF-819C-434B-85E3-6E3D92694380}" type="slidenum">
              <a:rPr lang="en-US" smtClean="0"/>
              <a:t>‹#›</a:t>
            </a:fld>
            <a:endParaRPr lang="en-US"/>
          </a:p>
        </p:txBody>
      </p:sp>
    </p:spTree>
    <p:extLst>
      <p:ext uri="{BB962C8B-B14F-4D97-AF65-F5344CB8AC3E}">
        <p14:creationId xmlns:p14="http://schemas.microsoft.com/office/powerpoint/2010/main" val="982587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27908E2-9CA7-4EE5-A93B-68F21DBBF7D5}" type="datetimeFigureOut">
              <a:rPr lang="en-US" smtClean="0"/>
              <a:t>2/14/2016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30BAAF-819C-434B-85E3-6E3D92694380}" type="slidenum">
              <a:rPr lang="en-US" smtClean="0"/>
              <a:t>‹#›</a:t>
            </a:fld>
            <a:endParaRPr lang="en-US"/>
          </a:p>
        </p:txBody>
      </p:sp>
    </p:spTree>
    <p:extLst>
      <p:ext uri="{BB962C8B-B14F-4D97-AF65-F5344CB8AC3E}">
        <p14:creationId xmlns:p14="http://schemas.microsoft.com/office/powerpoint/2010/main" val="169318100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27908E2-9CA7-4EE5-A93B-68F21DBBF7D5}" type="datetimeFigureOut">
              <a:rPr lang="en-US" smtClean="0"/>
              <a:t>2/14/2016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30BAAF-819C-434B-85E3-6E3D92694380}" type="slidenum">
              <a:rPr lang="en-US" smtClean="0"/>
              <a:t>‹#›</a:t>
            </a:fld>
            <a:endParaRPr lang="en-US"/>
          </a:p>
        </p:txBody>
      </p:sp>
    </p:spTree>
    <p:extLst>
      <p:ext uri="{BB962C8B-B14F-4D97-AF65-F5344CB8AC3E}">
        <p14:creationId xmlns:p14="http://schemas.microsoft.com/office/powerpoint/2010/main" val="117944279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128" y="1828799"/>
            <a:ext cx="9985612" cy="935193"/>
          </a:xfrm>
        </p:spPr>
        <p:txBody>
          <a:bodyPr>
            <a:normAutofit/>
          </a:bodyPr>
          <a:lstStyle/>
          <a:p>
            <a:r>
              <a:rPr lang="en-US" sz="4800" dirty="0">
                <a:solidFill>
                  <a:srgbClr val="0070C0"/>
                </a:solidFill>
                <a:latin typeface="Verdana" panose="020B0604030504040204" pitchFamily="34" charset="0"/>
                <a:ea typeface="Verdana" panose="020B0604030504040204" pitchFamily="34" charset="0"/>
                <a:cs typeface="Verdana" panose="020B0604030504040204" pitchFamily="34" charset="0"/>
              </a:rPr>
              <a:t>Automatic Text Summarization</a:t>
            </a:r>
          </a:p>
        </p:txBody>
      </p:sp>
      <p:sp>
        <p:nvSpPr>
          <p:cNvPr id="3" name="Subtitle 2"/>
          <p:cNvSpPr>
            <a:spLocks noGrp="1"/>
          </p:cNvSpPr>
          <p:nvPr>
            <p:ph type="subTitle" idx="1"/>
          </p:nvPr>
        </p:nvSpPr>
        <p:spPr>
          <a:xfrm>
            <a:off x="1537647" y="3100910"/>
            <a:ext cx="9144000" cy="1655762"/>
          </a:xfrm>
        </p:spPr>
        <p:txBody>
          <a:bodyPr/>
          <a:lstStyle/>
          <a:p>
            <a:r>
              <a:rPr lang="en-US" dirty="0" smtClean="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Sriram Pillutla</a:t>
            </a:r>
            <a:endParaRPr lang="en-US"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8535" y="4204923"/>
            <a:ext cx="2216640" cy="16624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7418" y="4520821"/>
            <a:ext cx="484922" cy="6465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810" y="3868006"/>
            <a:ext cx="1999397" cy="199939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9893">
            <a:off x="5878314" y="4436509"/>
            <a:ext cx="510086" cy="307752"/>
          </a:xfrm>
          <a:prstGeom prst="rect">
            <a:avLst/>
          </a:prstGeom>
        </p:spPr>
      </p:pic>
    </p:spTree>
    <p:extLst>
      <p:ext uri="{BB962C8B-B14F-4D97-AF65-F5344CB8AC3E}">
        <p14:creationId xmlns:p14="http://schemas.microsoft.com/office/powerpoint/2010/main" val="1998760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940" y="0"/>
            <a:ext cx="10515600" cy="1325562"/>
          </a:xfrm>
        </p:spPr>
        <p:txBody>
          <a:bodyPr/>
          <a:lstStyle/>
          <a:p>
            <a:r>
              <a:rPr lang="en-US" dirty="0" smtClean="0">
                <a:solidFill>
                  <a:srgbClr val="0070C0"/>
                </a:solidFill>
              </a:rPr>
              <a:t>What If </a:t>
            </a:r>
            <a:r>
              <a:rPr lang="en-US" dirty="0">
                <a:solidFill>
                  <a:srgbClr val="0070C0"/>
                </a:solidFill>
              </a:rPr>
              <a:t>we don’t normalize the </a:t>
            </a:r>
            <a:r>
              <a:rPr lang="en-US" dirty="0" smtClean="0">
                <a:solidFill>
                  <a:srgbClr val="0070C0"/>
                </a:solidFill>
              </a:rPr>
              <a:t>text?</a:t>
            </a:r>
            <a:endParaRPr lang="en-US" dirty="0">
              <a:solidFill>
                <a:srgbClr val="0070C0"/>
              </a:solidFill>
            </a:endParaRPr>
          </a:p>
        </p:txBody>
      </p:sp>
      <p:sp>
        <p:nvSpPr>
          <p:cNvPr id="3" name="Content Placeholder 2"/>
          <p:cNvSpPr>
            <a:spLocks noGrp="1"/>
          </p:cNvSpPr>
          <p:nvPr>
            <p:ph idx="1"/>
          </p:nvPr>
        </p:nvSpPr>
        <p:spPr>
          <a:xfrm>
            <a:off x="898566" y="1262743"/>
            <a:ext cx="10515600" cy="4351337"/>
          </a:xfrm>
        </p:spPr>
        <p:txBody>
          <a:bodyPr/>
          <a:lstStyle/>
          <a:p>
            <a:r>
              <a:rPr lang="en-US" dirty="0" smtClean="0"/>
              <a:t>We want to match </a:t>
            </a:r>
            <a:r>
              <a:rPr lang="en-US" dirty="0" smtClean="0">
                <a:solidFill>
                  <a:srgbClr val="FF0000"/>
                </a:solidFill>
              </a:rPr>
              <a:t>U.S.A</a:t>
            </a:r>
            <a:r>
              <a:rPr lang="en-US" dirty="0" smtClean="0"/>
              <a:t> and </a:t>
            </a:r>
            <a:r>
              <a:rPr lang="en-US" dirty="0" smtClean="0">
                <a:solidFill>
                  <a:srgbClr val="FF0000"/>
                </a:solidFill>
              </a:rPr>
              <a:t>USA</a:t>
            </a:r>
            <a:endParaRPr lang="en-US" dirty="0" smtClean="0"/>
          </a:p>
          <a:p>
            <a:r>
              <a:rPr lang="en-US" dirty="0" smtClean="0"/>
              <a:t>Both the words “</a:t>
            </a:r>
            <a:r>
              <a:rPr lang="en-US" dirty="0" smtClean="0">
                <a:solidFill>
                  <a:srgbClr val="FF0000"/>
                </a:solidFill>
              </a:rPr>
              <a:t>window</a:t>
            </a:r>
            <a:r>
              <a:rPr lang="en-US" dirty="0" smtClean="0"/>
              <a:t>” and “</a:t>
            </a:r>
            <a:r>
              <a:rPr lang="en-US" dirty="0" smtClean="0">
                <a:solidFill>
                  <a:srgbClr val="FF0000"/>
                </a:solidFill>
              </a:rPr>
              <a:t>windows</a:t>
            </a:r>
            <a:r>
              <a:rPr lang="en-US" dirty="0" smtClean="0"/>
              <a:t>” are considered as two completely different words while counting the word frequency.</a:t>
            </a:r>
          </a:p>
          <a:p>
            <a:r>
              <a:rPr lang="en-US" dirty="0" smtClean="0"/>
              <a:t>If stop words are not removed they are given same weight as other words. </a:t>
            </a:r>
          </a:p>
          <a:p>
            <a:endParaRPr lang="en-US" dirty="0"/>
          </a:p>
        </p:txBody>
      </p:sp>
    </p:spTree>
    <p:extLst>
      <p:ext uri="{BB962C8B-B14F-4D97-AF65-F5344CB8AC3E}">
        <p14:creationId xmlns:p14="http://schemas.microsoft.com/office/powerpoint/2010/main" val="3015874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Word Frequency Based Summarization</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smtClean="0">
                <a:ea typeface="Verdana" panose="020B0604030504040204" pitchFamily="34" charset="0"/>
                <a:cs typeface="Verdana" panose="020B0604030504040204" pitchFamily="34" charset="0"/>
              </a:rPr>
              <a:t>Sentences with the frequent words constitute the summary.</a:t>
            </a:r>
          </a:p>
          <a:p>
            <a:r>
              <a:rPr lang="en-US" dirty="0">
                <a:ea typeface="Verdana" panose="020B0604030504040204" pitchFamily="34" charset="0"/>
                <a:cs typeface="Verdana" panose="020B0604030504040204" pitchFamily="34" charset="0"/>
              </a:rPr>
              <a:t>Example: </a:t>
            </a:r>
            <a:endParaRPr lang="en-US" dirty="0" smtClean="0">
              <a:ea typeface="Verdana" panose="020B0604030504040204" pitchFamily="34" charset="0"/>
              <a:cs typeface="Verdana" panose="020B0604030504040204" pitchFamily="34" charset="0"/>
            </a:endParaRPr>
          </a:p>
          <a:p>
            <a:pPr marL="0" indent="0" algn="just">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smtClean="0">
                <a:latin typeface="Verdana" panose="020B0604030504040204" pitchFamily="34" charset="0"/>
                <a:ea typeface="Verdana" panose="020B0604030504040204" pitchFamily="34" charset="0"/>
                <a:cs typeface="Verdana" panose="020B0604030504040204" pitchFamily="34" charset="0"/>
              </a:rPr>
              <a:t>“A</a:t>
            </a:r>
            <a:r>
              <a:rPr lang="en-US" sz="1800" dirty="0">
                <a:latin typeface="Verdana" panose="020B0604030504040204" pitchFamily="34" charset="0"/>
                <a:ea typeface="Verdana" panose="020B0604030504040204" pitchFamily="34" charset="0"/>
                <a:cs typeface="Verdana" panose="020B0604030504040204" pitchFamily="34" charset="0"/>
              </a:rPr>
              <a:t> rocket  is a missile, spacecraft, aircraft or other vehicle that obtains thrust from a rocket engine. Rocket engine exhaust is formed entirely from propellant carried within the rocket before use</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a:latin typeface="Verdana" panose="020B0604030504040204" pitchFamily="34" charset="0"/>
                <a:ea typeface="Verdana" panose="020B0604030504040204" pitchFamily="34" charset="0"/>
                <a:cs typeface="Verdana" panose="020B0604030504040204" pitchFamily="34" charset="0"/>
              </a:rPr>
              <a:t> Rocket engines work by action and reaction and push rockets forward simply by expelling their exhaust in the opposite direction at high speed, and can therefore work in the vacuum of space</a:t>
            </a: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n-US" sz="1800" dirty="0">
                <a:latin typeface="Verdana" panose="020B0604030504040204" pitchFamily="34" charset="0"/>
                <a:ea typeface="Verdana" panose="020B0604030504040204" pitchFamily="34" charset="0"/>
                <a:cs typeface="Verdana" panose="020B0604030504040204" pitchFamily="34" charset="0"/>
              </a:rPr>
              <a:t>Rocket propellant is a material used by a rocket as, or to produce in a chemical reaction, the reaction mass (propulsive mass) that is ejected, typically with very high speed, from a rocket engine to produce thrust, and thus provide spacecraft propulsion</a:t>
            </a:r>
            <a:r>
              <a:rPr lang="en-US" sz="18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8450135" y="1321990"/>
            <a:ext cx="1542409"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H.P </a:t>
            </a:r>
            <a:r>
              <a:rPr lang="en-US" b="0" cap="none" spc="0" dirty="0" err="1" smtClean="0">
                <a:ln w="0"/>
                <a:solidFill>
                  <a:schemeClr val="tx1"/>
                </a:solidFill>
                <a:effectLst>
                  <a:outerShdw blurRad="38100" dist="19050" dir="2700000" algn="tl" rotWithShape="0">
                    <a:schemeClr val="dk1">
                      <a:alpha val="40000"/>
                    </a:schemeClr>
                  </a:outerShdw>
                </a:effectLst>
              </a:rPr>
              <a:t>Luhn</a:t>
            </a:r>
            <a:r>
              <a:rPr lang="en-US" b="0" cap="none" spc="0" dirty="0" smtClean="0">
                <a:ln w="0"/>
                <a:solidFill>
                  <a:schemeClr val="tx1"/>
                </a:solidFill>
                <a:effectLst>
                  <a:outerShdw blurRad="38100" dist="19050" dir="2700000" algn="tl" rotWithShape="0">
                    <a:schemeClr val="dk1">
                      <a:alpha val="40000"/>
                    </a:schemeClr>
                  </a:outerShdw>
                </a:effectLst>
              </a:rPr>
              <a:t> 1958</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3127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normAutofit/>
          </a:bodyPr>
          <a:lstStyle/>
          <a:p>
            <a:r>
              <a:rPr lang="en-US" dirty="0" smtClean="0">
                <a:solidFill>
                  <a:srgbClr val="0070C0"/>
                </a:solidFill>
              </a:rPr>
              <a:t>Word Frequency Based Summarization</a:t>
            </a:r>
            <a:endParaRPr lang="en-US" dirty="0">
              <a:solidFill>
                <a:srgbClr val="0070C0"/>
              </a:solidFill>
            </a:endParaRPr>
          </a:p>
        </p:txBody>
      </p:sp>
      <p:sp>
        <p:nvSpPr>
          <p:cNvPr id="3" name="Content Placeholder 2"/>
          <p:cNvSpPr>
            <a:spLocks noGrp="1"/>
          </p:cNvSpPr>
          <p:nvPr>
            <p:ph idx="1"/>
          </p:nvPr>
        </p:nvSpPr>
        <p:spPr>
          <a:xfrm>
            <a:off x="845127" y="1392516"/>
            <a:ext cx="10528214" cy="3247723"/>
          </a:xfrm>
        </p:spPr>
        <p:txBody>
          <a:bodyPr>
            <a:normAutofit/>
          </a:bodyPr>
          <a:lstStyle/>
          <a:p>
            <a:r>
              <a:rPr lang="en-US" sz="2400" dirty="0" smtClean="0"/>
              <a:t>Sentences with the frequent words constitute the summary.</a:t>
            </a:r>
          </a:p>
          <a:p>
            <a:r>
              <a:rPr lang="en-US" sz="2400" dirty="0" smtClean="0"/>
              <a:t>Example: </a:t>
            </a:r>
            <a:endParaRPr lang="en-US" dirty="0" smtClean="0"/>
          </a:p>
          <a:p>
            <a:pPr marL="0" indent="0" algn="just">
              <a:buNone/>
            </a:pPr>
            <a:r>
              <a:rPr lang="en-US"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smtClean="0">
                <a:latin typeface="Verdana" panose="020B0604030504040204" pitchFamily="34" charset="0"/>
                <a:ea typeface="Verdana" panose="020B0604030504040204" pitchFamily="34" charset="0"/>
                <a:cs typeface="Verdana" panose="020B0604030504040204" pitchFamily="34" charset="0"/>
              </a:rPr>
              <a:t>“A</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is a missile, </a:t>
            </a:r>
            <a:r>
              <a:rPr lang="en-US" sz="1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spacecraft</a:t>
            </a:r>
            <a:r>
              <a:rPr lang="en-US" sz="1800" dirty="0">
                <a:latin typeface="Verdana" panose="020B0604030504040204" pitchFamily="34" charset="0"/>
                <a:ea typeface="Verdana" panose="020B0604030504040204" pitchFamily="34" charset="0"/>
                <a:cs typeface="Verdana" panose="020B0604030504040204" pitchFamily="34" charset="0"/>
              </a:rPr>
              <a:t>, aircraft or other vehicle that obtains </a:t>
            </a:r>
            <a:r>
              <a:rPr lang="en-US" sz="1800" dirty="0">
                <a:solidFill>
                  <a:srgbClr val="00B050"/>
                </a:solidFill>
                <a:latin typeface="Verdana" panose="020B0604030504040204" pitchFamily="34" charset="0"/>
                <a:ea typeface="Verdana" panose="020B0604030504040204" pitchFamily="34" charset="0"/>
                <a:cs typeface="Verdana" panose="020B0604030504040204" pitchFamily="34" charset="0"/>
              </a:rPr>
              <a:t>thrust</a:t>
            </a:r>
            <a:r>
              <a:rPr lang="en-US" sz="1800" dirty="0">
                <a:latin typeface="Verdana" panose="020B0604030504040204" pitchFamily="34" charset="0"/>
                <a:ea typeface="Verdana" panose="020B0604030504040204" pitchFamily="34" charset="0"/>
                <a:cs typeface="Verdana" panose="020B0604030504040204" pitchFamily="34" charset="0"/>
              </a:rPr>
              <a:t> from a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smtClean="0">
                <a:latin typeface="Verdana" panose="020B0604030504040204" pitchFamily="34" charset="0"/>
                <a:ea typeface="Verdana" panose="020B0604030504040204" pitchFamily="34" charset="0"/>
                <a:cs typeface="Verdana" panose="020B0604030504040204" pitchFamily="34" charset="0"/>
              </a:rPr>
              <a:t>exhaust is </a:t>
            </a:r>
            <a:r>
              <a:rPr lang="en-US" sz="1800" dirty="0">
                <a:latin typeface="Verdana" panose="020B0604030504040204" pitchFamily="34" charset="0"/>
                <a:ea typeface="Verdana" panose="020B0604030504040204" pitchFamily="34" charset="0"/>
                <a:cs typeface="Verdana" panose="020B0604030504040204" pitchFamily="34" charset="0"/>
              </a:rPr>
              <a:t>formed entirely from </a:t>
            </a:r>
            <a:r>
              <a:rPr lang="en-US" sz="1800"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sz="1800" dirty="0">
                <a:latin typeface="Verdana" panose="020B0604030504040204" pitchFamily="34" charset="0"/>
                <a:ea typeface="Verdana" panose="020B0604030504040204" pitchFamily="34" charset="0"/>
                <a:cs typeface="Verdana" panose="020B0604030504040204" pitchFamily="34" charset="0"/>
              </a:rPr>
              <a:t> carried within the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before use</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engines</a:t>
            </a:r>
            <a:r>
              <a:rPr lang="en-US" sz="1800" dirty="0">
                <a:latin typeface="Verdana" panose="020B0604030504040204" pitchFamily="34" charset="0"/>
                <a:ea typeface="Verdana" panose="020B0604030504040204" pitchFamily="34" charset="0"/>
                <a:cs typeface="Verdana" panose="020B0604030504040204" pitchFamily="34" charset="0"/>
              </a:rPr>
              <a:t> work by action and reaction and push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rockets</a:t>
            </a:r>
            <a:r>
              <a:rPr lang="en-US" sz="1800" dirty="0">
                <a:latin typeface="Verdana" panose="020B0604030504040204" pitchFamily="34" charset="0"/>
                <a:ea typeface="Verdana" panose="020B0604030504040204" pitchFamily="34" charset="0"/>
                <a:cs typeface="Verdana" panose="020B0604030504040204" pitchFamily="34" charset="0"/>
              </a:rPr>
              <a:t> forward simply by expelling their exhaust in the opposite direction at high speed, and can therefore work in the vacuum of space</a:t>
            </a:r>
            <a:r>
              <a:rPr lang="en-US" sz="1800" dirty="0" smtClean="0">
                <a:latin typeface="Verdana" panose="020B0604030504040204" pitchFamily="34" charset="0"/>
                <a:ea typeface="Verdana" panose="020B0604030504040204" pitchFamily="34" charset="0"/>
                <a:cs typeface="Verdana" panose="020B0604030504040204" pitchFamily="34" charset="0"/>
              </a:rPr>
              <a:t>.</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sz="1800" dirty="0">
                <a:latin typeface="Verdana" panose="020B0604030504040204" pitchFamily="34" charset="0"/>
                <a:ea typeface="Verdana" panose="020B0604030504040204" pitchFamily="34" charset="0"/>
                <a:cs typeface="Verdana" panose="020B0604030504040204" pitchFamily="34" charset="0"/>
              </a:rPr>
              <a:t> is a material used by a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as, or to produce in a chemical reaction, the reaction mass (propulsive mass) that is ejected, typically with very high speed, from a </a:t>
            </a:r>
            <a:r>
              <a:rPr lang="en-US" sz="1800" dirty="0">
                <a:solidFill>
                  <a:srgbClr val="FF0000"/>
                </a:solidFill>
                <a:latin typeface="Verdana" panose="020B0604030504040204" pitchFamily="34" charset="0"/>
                <a:ea typeface="Verdana" panose="020B0604030504040204" pitchFamily="34" charset="0"/>
                <a:cs typeface="Verdana" panose="020B0604030504040204" pitchFamily="34" charset="0"/>
              </a:rPr>
              <a:t>rocket</a:t>
            </a:r>
            <a:r>
              <a:rPr lang="en-US" sz="1800" dirty="0">
                <a:latin typeface="Verdana" panose="020B0604030504040204" pitchFamily="34" charset="0"/>
                <a:ea typeface="Verdana" panose="020B0604030504040204" pitchFamily="34" charset="0"/>
                <a:cs typeface="Verdana" panose="020B0604030504040204" pitchFamily="34" charset="0"/>
              </a:rPr>
              <a:t> engine to produce </a:t>
            </a:r>
            <a:r>
              <a:rPr lang="en-US" sz="1800" dirty="0">
                <a:solidFill>
                  <a:srgbClr val="00B050"/>
                </a:solidFill>
                <a:latin typeface="Verdana" panose="020B0604030504040204" pitchFamily="34" charset="0"/>
                <a:ea typeface="Verdana" panose="020B0604030504040204" pitchFamily="34" charset="0"/>
                <a:cs typeface="Verdana" panose="020B0604030504040204" pitchFamily="34" charset="0"/>
              </a:rPr>
              <a:t>thrust</a:t>
            </a:r>
            <a:r>
              <a:rPr lang="en-US" sz="1800" dirty="0">
                <a:latin typeface="Verdana" panose="020B0604030504040204" pitchFamily="34" charset="0"/>
                <a:ea typeface="Verdana" panose="020B0604030504040204" pitchFamily="34" charset="0"/>
                <a:cs typeface="Verdana" panose="020B0604030504040204" pitchFamily="34" charset="0"/>
              </a:rPr>
              <a:t>, and thus provide </a:t>
            </a:r>
            <a:r>
              <a:rPr lang="en-US" sz="1800" dirty="0">
                <a:solidFill>
                  <a:schemeClr val="accent2">
                    <a:lumMod val="50000"/>
                  </a:schemeClr>
                </a:solidFill>
                <a:latin typeface="Verdana" panose="020B0604030504040204" pitchFamily="34" charset="0"/>
                <a:ea typeface="Verdana" panose="020B0604030504040204" pitchFamily="34" charset="0"/>
                <a:cs typeface="Verdana" panose="020B0604030504040204" pitchFamily="34" charset="0"/>
              </a:rPr>
              <a:t>spacecraft</a:t>
            </a:r>
            <a:r>
              <a:rPr lang="en-US" sz="1800" dirty="0">
                <a:latin typeface="Verdana" panose="020B0604030504040204" pitchFamily="34" charset="0"/>
                <a:ea typeface="Verdana" panose="020B0604030504040204" pitchFamily="34" charset="0"/>
                <a:cs typeface="Verdana" panose="020B0604030504040204" pitchFamily="34" charset="0"/>
              </a:rPr>
              <a:t> propulsion</a:t>
            </a:r>
            <a:r>
              <a:rPr lang="en-US" sz="18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1600" dirty="0"/>
          </a:p>
          <a:p>
            <a:pPr marL="0" indent="0">
              <a:buNone/>
            </a:pPr>
            <a:endParaRPr lang="en-US" sz="1600" dirty="0" smtClean="0"/>
          </a:p>
        </p:txBody>
      </p:sp>
      <p:sp>
        <p:nvSpPr>
          <p:cNvPr id="4" name="Rectangle 3"/>
          <p:cNvSpPr/>
          <p:nvPr/>
        </p:nvSpPr>
        <p:spPr>
          <a:xfrm>
            <a:off x="8450135" y="1023183"/>
            <a:ext cx="1542409" cy="369332"/>
          </a:xfrm>
          <a:prstGeom prst="rect">
            <a:avLst/>
          </a:prstGeom>
          <a:noFill/>
        </p:spPr>
        <p:txBody>
          <a:bodyPr wrap="non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H.P </a:t>
            </a:r>
            <a:r>
              <a:rPr lang="en-US" b="0" cap="none" spc="0" dirty="0" err="1" smtClean="0">
                <a:ln w="0"/>
                <a:solidFill>
                  <a:schemeClr val="tx1"/>
                </a:solidFill>
                <a:effectLst>
                  <a:outerShdw blurRad="38100" dist="19050" dir="2700000" algn="tl" rotWithShape="0">
                    <a:schemeClr val="dk1">
                      <a:alpha val="40000"/>
                    </a:schemeClr>
                  </a:outerShdw>
                </a:effectLst>
              </a:rPr>
              <a:t>Luhn</a:t>
            </a:r>
            <a:r>
              <a:rPr lang="en-US" b="0" cap="none" spc="0" dirty="0" smtClean="0">
                <a:ln w="0"/>
                <a:solidFill>
                  <a:schemeClr val="tx1"/>
                </a:solidFill>
                <a:effectLst>
                  <a:outerShdw blurRad="38100" dist="19050" dir="2700000" algn="tl" rotWithShape="0">
                    <a:schemeClr val="dk1">
                      <a:alpha val="40000"/>
                    </a:schemeClr>
                  </a:outerShdw>
                </a:effectLst>
              </a:rPr>
              <a:t> 1958</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857741" y="4503761"/>
            <a:ext cx="10515600" cy="1477328"/>
          </a:xfrm>
          <a:prstGeom prst="rect">
            <a:avLst/>
          </a:prstGeom>
          <a:noFill/>
        </p:spPr>
        <p:txBody>
          <a:bodyPr wrap="square" rtlCol="0">
            <a:spAutoFit/>
          </a:bodyPr>
          <a:lstStyle/>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en-US" b="1" u="sng" dirty="0">
                <a:latin typeface="Verdana" panose="020B0604030504040204" pitchFamily="34" charset="0"/>
                <a:ea typeface="Verdana" panose="020B0604030504040204" pitchFamily="34" charset="0"/>
                <a:cs typeface="Verdana" panose="020B0604030504040204" pitchFamily="34" charset="0"/>
              </a:rPr>
              <a:t>Summary</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7030A0"/>
                </a:solidFill>
                <a:latin typeface="Verdana" panose="020B0604030504040204" pitchFamily="34" charset="0"/>
                <a:ea typeface="Verdana" panose="020B0604030504040204" pitchFamily="34" charset="0"/>
                <a:cs typeface="Verdana" panose="020B0604030504040204" pitchFamily="34" charset="0"/>
              </a:rPr>
              <a:t>propellant</a:t>
            </a:r>
            <a:r>
              <a:rPr lang="en-US" dirty="0">
                <a:latin typeface="Verdana" panose="020B0604030504040204" pitchFamily="34" charset="0"/>
                <a:ea typeface="Verdana" panose="020B0604030504040204" pitchFamily="34" charset="0"/>
                <a:cs typeface="Verdana" panose="020B0604030504040204" pitchFamily="34" charset="0"/>
              </a:rPr>
              <a:t> is a material used by a </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dirty="0">
                <a:latin typeface="Verdana" panose="020B0604030504040204" pitchFamily="34" charset="0"/>
                <a:ea typeface="Verdana" panose="020B0604030504040204" pitchFamily="34" charset="0"/>
                <a:cs typeface="Verdana" panose="020B0604030504040204" pitchFamily="34" charset="0"/>
              </a:rPr>
              <a:t> as, or to produce in a chemical reaction, the reaction mass (propulsive mass) that is ejected, typically with very high speed, from a </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rocket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cs typeface="Verdana" panose="020B0604030504040204" pitchFamily="34" charset="0"/>
              </a:rPr>
              <a:t>engine </a:t>
            </a:r>
            <a:r>
              <a:rPr lang="en-US" dirty="0">
                <a:latin typeface="Verdana" panose="020B0604030504040204" pitchFamily="34" charset="0"/>
                <a:ea typeface="Verdana" panose="020B0604030504040204" pitchFamily="34" charset="0"/>
                <a:cs typeface="Verdana" panose="020B0604030504040204" pitchFamily="34" charset="0"/>
              </a:rPr>
              <a:t>to produce thrust, and thus provide </a:t>
            </a:r>
            <a:r>
              <a:rPr lang="en-US"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spacecraft</a:t>
            </a:r>
            <a:r>
              <a:rPr lang="en-US" dirty="0">
                <a:latin typeface="Verdana" panose="020B0604030504040204" pitchFamily="34" charset="0"/>
                <a:ea typeface="Verdana" panose="020B0604030504040204" pitchFamily="34" charset="0"/>
                <a:cs typeface="Verdana" panose="020B0604030504040204" pitchFamily="34" charset="0"/>
              </a:rPr>
              <a:t> propulsion.</a:t>
            </a:r>
          </a:p>
        </p:txBody>
      </p:sp>
    </p:spTree>
    <p:extLst>
      <p:ext uri="{BB962C8B-B14F-4D97-AF65-F5344CB8AC3E}">
        <p14:creationId xmlns:p14="http://schemas.microsoft.com/office/powerpoint/2010/main" val="92543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Graph Based Summarization</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First step: </a:t>
            </a:r>
            <a:r>
              <a:rPr lang="en-US" dirty="0" err="1" smtClean="0"/>
              <a:t>Tf</a:t>
            </a:r>
            <a:r>
              <a:rPr lang="en-US" dirty="0" smtClean="0"/>
              <a:t>*</a:t>
            </a:r>
            <a:r>
              <a:rPr lang="en-US" dirty="0" err="1" smtClean="0"/>
              <a:t>idf</a:t>
            </a:r>
            <a:r>
              <a:rPr lang="en-US" dirty="0" smtClean="0"/>
              <a:t> scores are computed for the words.</a:t>
            </a:r>
          </a:p>
          <a:p>
            <a:pPr marL="0" indent="0">
              <a:buNone/>
            </a:pPr>
            <a:r>
              <a:rPr lang="en-US" dirty="0" smtClean="0"/>
              <a:t>	</a:t>
            </a:r>
            <a:r>
              <a:rPr lang="en-US" dirty="0" err="1" smtClean="0"/>
              <a:t>tf</a:t>
            </a:r>
            <a:r>
              <a:rPr lang="en-US" dirty="0" smtClean="0"/>
              <a:t> </a:t>
            </a:r>
            <a:r>
              <a:rPr lang="en-US" dirty="0"/>
              <a:t>is the frequency of a word in the cluster.</a:t>
            </a:r>
          </a:p>
          <a:p>
            <a:pPr marL="0" indent="0">
              <a:buNone/>
            </a:pPr>
            <a:r>
              <a:rPr lang="en-US" dirty="0" smtClean="0"/>
              <a:t>	</a:t>
            </a:r>
            <a:r>
              <a:rPr lang="en-US" dirty="0" err="1" smtClean="0"/>
              <a:t>idf</a:t>
            </a:r>
            <a:r>
              <a:rPr lang="en-US" baseline="-25000" dirty="0" err="1" smtClean="0"/>
              <a:t>i</a:t>
            </a:r>
            <a:r>
              <a:rPr lang="en-US" dirty="0" smtClean="0"/>
              <a:t> </a:t>
            </a:r>
            <a:r>
              <a:rPr lang="en-US" dirty="0"/>
              <a:t>= log(N/</a:t>
            </a:r>
            <a:r>
              <a:rPr lang="en-US" dirty="0" err="1"/>
              <a:t>n</a:t>
            </a:r>
            <a:r>
              <a:rPr lang="en-US" baseline="-25000" dirty="0" err="1"/>
              <a:t>i</a:t>
            </a:r>
            <a:r>
              <a:rPr lang="en-US" dirty="0" smtClean="0"/>
              <a:t>) </a:t>
            </a:r>
          </a:p>
          <a:p>
            <a:r>
              <a:rPr lang="en-US" dirty="0"/>
              <a:t>Centroid of a document is generated</a:t>
            </a:r>
            <a:r>
              <a:rPr lang="en-US" dirty="0" smtClean="0"/>
              <a:t>.</a:t>
            </a:r>
            <a:endParaRPr lang="en-US" dirty="0"/>
          </a:p>
          <a:p>
            <a:r>
              <a:rPr lang="en-US" dirty="0"/>
              <a:t>Sentences that contain more words from the centroid of the cluster are considered as central. </a:t>
            </a:r>
          </a:p>
        </p:txBody>
      </p:sp>
      <p:sp>
        <p:nvSpPr>
          <p:cNvPr id="4" name="Rectangle 3"/>
          <p:cNvSpPr/>
          <p:nvPr/>
        </p:nvSpPr>
        <p:spPr>
          <a:xfrm>
            <a:off x="8410383" y="1291212"/>
            <a:ext cx="2495362" cy="400110"/>
          </a:xfrm>
          <a:prstGeom prst="rect">
            <a:avLst/>
          </a:prstGeom>
          <a:noFill/>
        </p:spPr>
        <p:txBody>
          <a:bodyPr wrap="none" lIns="91440" tIns="45720" rIns="91440" bIns="45720">
            <a:spAutoFit/>
          </a:bodyPr>
          <a:lstStyle/>
          <a:p>
            <a:pPr algn="ctr"/>
            <a:r>
              <a:rPr lang="en-US" sz="2000" dirty="0" err="1"/>
              <a:t>Erkan</a:t>
            </a:r>
            <a:r>
              <a:rPr lang="en-US" sz="2000" dirty="0"/>
              <a:t> and </a:t>
            </a:r>
            <a:r>
              <a:rPr lang="en-US" sz="2000" dirty="0" err="1" smtClean="0"/>
              <a:t>Radev</a:t>
            </a:r>
            <a:r>
              <a:rPr lang="en-US" sz="2000" dirty="0" smtClean="0"/>
              <a:t> 2004</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4207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Sentence similarity Computation</a:t>
            </a:r>
            <a:endParaRPr lang="en-US" dirty="0">
              <a:solidFill>
                <a:srgbClr val="0070C0"/>
              </a:solidFill>
            </a:endParaRPr>
          </a:p>
        </p:txBody>
      </p:sp>
      <p:sp>
        <p:nvSpPr>
          <p:cNvPr id="5" name="Content Placeholder 4"/>
          <p:cNvSpPr>
            <a:spLocks noGrp="1"/>
          </p:cNvSpPr>
          <p:nvPr>
            <p:ph idx="1"/>
          </p:nvPr>
        </p:nvSpPr>
        <p:spPr>
          <a:xfrm>
            <a:off x="845127" y="1815152"/>
            <a:ext cx="10515600" cy="4351337"/>
          </a:xfrm>
        </p:spPr>
        <p:txBody>
          <a:bodyPr/>
          <a:lstStyle/>
          <a:p>
            <a:endParaRPr lang="en-US" dirty="0" smtClean="0"/>
          </a:p>
          <a:p>
            <a:r>
              <a:rPr lang="en-US" dirty="0" smtClean="0"/>
              <a:t>Cosine similarity is calculated for all the sentences having the words from the centroid.</a:t>
            </a:r>
            <a:endParaRPr lang="en-US" dirty="0"/>
          </a:p>
        </p:txBody>
      </p:sp>
      <p:pic>
        <p:nvPicPr>
          <p:cNvPr id="7" name="Content Placeholder 3"/>
          <p:cNvPicPr>
            <a:picLocks noChangeAspect="1"/>
          </p:cNvPicPr>
          <p:nvPr/>
        </p:nvPicPr>
        <p:blipFill>
          <a:blip r:embed="rId2"/>
          <a:stretch>
            <a:fillRect/>
          </a:stretch>
        </p:blipFill>
        <p:spPr>
          <a:xfrm>
            <a:off x="1011537" y="3328904"/>
            <a:ext cx="9495635" cy="1323832"/>
          </a:xfrm>
          <a:prstGeom prst="rect">
            <a:avLst/>
          </a:prstGeom>
        </p:spPr>
      </p:pic>
    </p:spTree>
    <p:extLst>
      <p:ext uri="{BB962C8B-B14F-4D97-AF65-F5344CB8AC3E}">
        <p14:creationId xmlns:p14="http://schemas.microsoft.com/office/powerpoint/2010/main" val="78133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Cosine similarity Representation</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6263288" y="1273473"/>
            <a:ext cx="5764332" cy="4906664"/>
          </a:xfrm>
          <a:prstGeom prst="rect">
            <a:avLst/>
          </a:prstGeom>
        </p:spPr>
      </p:pic>
      <p:pic>
        <p:nvPicPr>
          <p:cNvPr id="5" name="Picture 4"/>
          <p:cNvPicPr>
            <a:picLocks noChangeAspect="1"/>
          </p:cNvPicPr>
          <p:nvPr/>
        </p:nvPicPr>
        <p:blipFill>
          <a:blip r:embed="rId3"/>
          <a:stretch>
            <a:fillRect/>
          </a:stretch>
        </p:blipFill>
        <p:spPr>
          <a:xfrm>
            <a:off x="992481" y="2183456"/>
            <a:ext cx="5270807" cy="2311561"/>
          </a:xfrm>
          <a:prstGeom prst="rect">
            <a:avLst/>
          </a:prstGeom>
        </p:spPr>
      </p:pic>
      <p:sp>
        <p:nvSpPr>
          <p:cNvPr id="6" name="TextBox 5"/>
          <p:cNvSpPr txBox="1"/>
          <p:nvPr/>
        </p:nvSpPr>
        <p:spPr>
          <a:xfrm>
            <a:off x="1588929" y="5948283"/>
            <a:ext cx="9348717" cy="369332"/>
          </a:xfrm>
          <a:prstGeom prst="rect">
            <a:avLst/>
          </a:prstGeom>
          <a:noFill/>
        </p:spPr>
        <p:txBody>
          <a:bodyPr wrap="square" rtlCol="0">
            <a:spAutoFit/>
          </a:bodyPr>
          <a:lstStyle/>
          <a:p>
            <a:r>
              <a:rPr lang="en-US" dirty="0"/>
              <a:t>Source:  http://arxiv.org/pdf/1109.2128.pdf</a:t>
            </a:r>
          </a:p>
        </p:txBody>
      </p:sp>
    </p:spTree>
    <p:extLst>
      <p:ext uri="{BB962C8B-B14F-4D97-AF65-F5344CB8AC3E}">
        <p14:creationId xmlns:p14="http://schemas.microsoft.com/office/powerpoint/2010/main" val="149168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65167"/>
            <a:ext cx="10515600" cy="1325562"/>
          </a:xfrm>
        </p:spPr>
        <p:txBody>
          <a:bodyPr>
            <a:normAutofit/>
          </a:bodyPr>
          <a:lstStyle/>
          <a:p>
            <a:r>
              <a:rPr lang="en-US" sz="4000" b="1" dirty="0" smtClean="0">
                <a:solidFill>
                  <a:srgbClr val="0070C0"/>
                </a:solidFill>
              </a:rPr>
              <a:t>Constructing Lexical Chains for text summarization</a:t>
            </a:r>
            <a:endParaRPr lang="en-US" sz="4000" b="1" dirty="0">
              <a:solidFill>
                <a:srgbClr val="0070C0"/>
              </a:solidFill>
            </a:endParaRPr>
          </a:p>
        </p:txBody>
      </p:sp>
      <p:sp>
        <p:nvSpPr>
          <p:cNvPr id="3" name="Content Placeholder 2"/>
          <p:cNvSpPr>
            <a:spLocks noGrp="1"/>
          </p:cNvSpPr>
          <p:nvPr>
            <p:ph idx="1"/>
          </p:nvPr>
        </p:nvSpPr>
        <p:spPr>
          <a:xfrm>
            <a:off x="925979" y="1555845"/>
            <a:ext cx="10515600" cy="4351337"/>
          </a:xfrm>
        </p:spPr>
        <p:txBody>
          <a:bodyPr>
            <a:normAutofit/>
          </a:bodyPr>
          <a:lstStyle/>
          <a:p>
            <a:r>
              <a:rPr lang="en-US" dirty="0" smtClean="0"/>
              <a:t>Lexical chains are constructed in three steps</a:t>
            </a:r>
          </a:p>
          <a:p>
            <a:pPr marL="0" indent="0">
              <a:buNone/>
            </a:pPr>
            <a:r>
              <a:rPr lang="en-US" dirty="0" smtClean="0"/>
              <a:t>	1</a:t>
            </a:r>
            <a:r>
              <a:rPr lang="en-US" dirty="0"/>
              <a:t>. Select a set of candidate words;</a:t>
            </a:r>
          </a:p>
          <a:p>
            <a:pPr marL="0" indent="0">
              <a:buNone/>
            </a:pPr>
            <a:r>
              <a:rPr lang="en-US" dirty="0" smtClean="0"/>
              <a:t>	2</a:t>
            </a:r>
            <a:r>
              <a:rPr lang="en-US" dirty="0"/>
              <a:t>. For each candidate word, find an appropriate chain relying on </a:t>
            </a:r>
            <a:r>
              <a:rPr lang="en-US" dirty="0" smtClean="0"/>
              <a:t>	a </a:t>
            </a:r>
            <a:r>
              <a:rPr lang="en-US" dirty="0"/>
              <a:t>relatedness criterion among members of the chains;</a:t>
            </a:r>
          </a:p>
          <a:p>
            <a:pPr marL="0" indent="0">
              <a:buNone/>
            </a:pPr>
            <a:r>
              <a:rPr lang="en-US" dirty="0" smtClean="0"/>
              <a:t>	3</a:t>
            </a:r>
            <a:r>
              <a:rPr lang="en-US" dirty="0"/>
              <a:t>. If it is found, insert the word in the chain and update </a:t>
            </a:r>
            <a:r>
              <a:rPr lang="en-US" dirty="0" smtClean="0"/>
              <a:t>it 	accordingly.</a:t>
            </a:r>
          </a:p>
          <a:p>
            <a:r>
              <a:rPr lang="en-US" dirty="0" smtClean="0"/>
              <a:t>Relatedness : Extra-strong relations,  Strong Relations, medium strong relations.</a:t>
            </a:r>
            <a:endParaRPr lang="en-US" dirty="0"/>
          </a:p>
        </p:txBody>
      </p:sp>
      <p:sp>
        <p:nvSpPr>
          <p:cNvPr id="4" name="Rectangle 3"/>
          <p:cNvSpPr/>
          <p:nvPr/>
        </p:nvSpPr>
        <p:spPr>
          <a:xfrm>
            <a:off x="8446756" y="1055766"/>
            <a:ext cx="2640979" cy="369332"/>
          </a:xfrm>
          <a:prstGeom prst="rect">
            <a:avLst/>
          </a:prstGeom>
          <a:noFill/>
        </p:spPr>
        <p:txBody>
          <a:bodyPr wrap="none" lIns="91440" tIns="45720" rIns="91440" bIns="45720">
            <a:spAutoFit/>
          </a:bodyPr>
          <a:lstStyle/>
          <a:p>
            <a:pPr algn="ctr"/>
            <a:r>
              <a:rPr lang="en-US" dirty="0" err="1"/>
              <a:t>Barzilay</a:t>
            </a:r>
            <a:r>
              <a:rPr lang="en-US" dirty="0"/>
              <a:t> and </a:t>
            </a:r>
            <a:r>
              <a:rPr lang="en-US" dirty="0" err="1" smtClean="0"/>
              <a:t>Elhadad</a:t>
            </a:r>
            <a:r>
              <a:rPr lang="en-US" dirty="0" smtClean="0"/>
              <a:t> </a:t>
            </a:r>
            <a:r>
              <a:rPr lang="en-US" dirty="0"/>
              <a:t>1999</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7031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79" y="-125560"/>
            <a:ext cx="10515600" cy="1325562"/>
          </a:xfrm>
        </p:spPr>
        <p:txBody>
          <a:bodyPr/>
          <a:lstStyle/>
          <a:p>
            <a:r>
              <a:rPr lang="en-US" dirty="0" smtClean="0">
                <a:solidFill>
                  <a:srgbClr val="0070C0"/>
                </a:solidFill>
              </a:rPr>
              <a:t>Example</a:t>
            </a:r>
            <a:endParaRPr lang="en-US" dirty="0">
              <a:solidFill>
                <a:srgbClr val="0070C0"/>
              </a:solidFill>
            </a:endParaRPr>
          </a:p>
        </p:txBody>
      </p:sp>
      <p:sp>
        <p:nvSpPr>
          <p:cNvPr id="3" name="Content Placeholder 2"/>
          <p:cNvSpPr>
            <a:spLocks noGrp="1"/>
          </p:cNvSpPr>
          <p:nvPr>
            <p:ph idx="1"/>
          </p:nvPr>
        </p:nvSpPr>
        <p:spPr>
          <a:xfrm>
            <a:off x="925979" y="941696"/>
            <a:ext cx="10515600" cy="4351337"/>
          </a:xfrm>
        </p:spPr>
        <p:txBody>
          <a:bodyPr>
            <a:normAutofit/>
          </a:bodyPr>
          <a:lstStyle/>
          <a:p>
            <a:r>
              <a:rPr lang="en-US" sz="2400" b="1" dirty="0">
                <a:solidFill>
                  <a:srgbClr val="FF0000"/>
                </a:solidFill>
              </a:rPr>
              <a:t>Mr</a:t>
            </a:r>
            <a:r>
              <a:rPr lang="en-US" sz="2400" b="1" dirty="0"/>
              <a:t>.</a:t>
            </a:r>
            <a:r>
              <a:rPr lang="en-US" sz="2400" dirty="0"/>
              <a:t> Kenny is the </a:t>
            </a:r>
            <a:r>
              <a:rPr lang="en-US" sz="2400" b="1" dirty="0">
                <a:solidFill>
                  <a:srgbClr val="FF0000"/>
                </a:solidFill>
              </a:rPr>
              <a:t>person</a:t>
            </a:r>
            <a:r>
              <a:rPr lang="en-US" sz="2400" dirty="0">
                <a:solidFill>
                  <a:srgbClr val="FF0000"/>
                </a:solidFill>
              </a:rPr>
              <a:t> </a:t>
            </a:r>
            <a:r>
              <a:rPr lang="en-US" sz="2400" dirty="0"/>
              <a:t>that invented an </a:t>
            </a:r>
            <a:r>
              <a:rPr lang="en-US" sz="2400" dirty="0" smtClean="0"/>
              <a:t>anesthetic </a:t>
            </a:r>
            <a:r>
              <a:rPr lang="en-US" sz="2400" b="1" dirty="0">
                <a:solidFill>
                  <a:srgbClr val="FF0000"/>
                </a:solidFill>
              </a:rPr>
              <a:t>machine</a:t>
            </a:r>
            <a:r>
              <a:rPr lang="en-US" sz="2400" dirty="0">
                <a:solidFill>
                  <a:srgbClr val="FF0000"/>
                </a:solidFill>
              </a:rPr>
              <a:t> </a:t>
            </a:r>
            <a:r>
              <a:rPr lang="en-US" sz="2400" dirty="0"/>
              <a:t>which uses </a:t>
            </a:r>
            <a:r>
              <a:rPr lang="en-US" sz="2400" b="1" dirty="0">
                <a:solidFill>
                  <a:srgbClr val="FF0000"/>
                </a:solidFill>
              </a:rPr>
              <a:t>micro-computers</a:t>
            </a:r>
            <a:r>
              <a:rPr lang="en-US" sz="2400" b="1" dirty="0"/>
              <a:t> </a:t>
            </a:r>
            <a:r>
              <a:rPr lang="en-US" sz="2400" dirty="0"/>
              <a:t>to control the rate at which an anesthetic is pumped into the blood. Such </a:t>
            </a:r>
            <a:r>
              <a:rPr lang="en-US" sz="2400" b="1" dirty="0">
                <a:solidFill>
                  <a:srgbClr val="FF0000"/>
                </a:solidFill>
              </a:rPr>
              <a:t>machines</a:t>
            </a:r>
            <a:r>
              <a:rPr lang="en-US" sz="2400" dirty="0">
                <a:solidFill>
                  <a:srgbClr val="FF0000"/>
                </a:solidFill>
              </a:rPr>
              <a:t> </a:t>
            </a:r>
            <a:r>
              <a:rPr lang="en-US" sz="2400" dirty="0"/>
              <a:t>are nothing new. But his </a:t>
            </a:r>
            <a:r>
              <a:rPr lang="en-US" sz="2400" b="1" dirty="0">
                <a:solidFill>
                  <a:srgbClr val="FF0000"/>
                </a:solidFill>
              </a:rPr>
              <a:t>device</a:t>
            </a:r>
            <a:r>
              <a:rPr lang="en-US" sz="2400" dirty="0">
                <a:solidFill>
                  <a:srgbClr val="FF0000"/>
                </a:solidFill>
              </a:rPr>
              <a:t> </a:t>
            </a:r>
            <a:r>
              <a:rPr lang="en-US" sz="2400" dirty="0"/>
              <a:t>uses two </a:t>
            </a:r>
            <a:r>
              <a:rPr lang="en-US" sz="2400" b="1" dirty="0">
                <a:solidFill>
                  <a:srgbClr val="FF0000"/>
                </a:solidFill>
              </a:rPr>
              <a:t>micro-computers</a:t>
            </a:r>
            <a:r>
              <a:rPr lang="en-US" sz="2400" dirty="0">
                <a:solidFill>
                  <a:srgbClr val="FF0000"/>
                </a:solidFill>
              </a:rPr>
              <a:t> </a:t>
            </a:r>
            <a:r>
              <a:rPr lang="en-US" sz="2400" dirty="0"/>
              <a:t>to achieve much closer monitoring of the </a:t>
            </a:r>
            <a:r>
              <a:rPr lang="en-US" sz="2400" b="1" dirty="0">
                <a:solidFill>
                  <a:srgbClr val="FF0000"/>
                </a:solidFill>
              </a:rPr>
              <a:t>pump</a:t>
            </a:r>
            <a:r>
              <a:rPr lang="en-US" sz="2400" dirty="0">
                <a:solidFill>
                  <a:srgbClr val="FF0000"/>
                </a:solidFill>
              </a:rPr>
              <a:t> </a:t>
            </a:r>
            <a:r>
              <a:rPr lang="en-US" sz="2400" dirty="0" smtClean="0"/>
              <a:t>feed-</a:t>
            </a:r>
            <a:r>
              <a:rPr lang="en-US" sz="2400" dirty="0" err="1" smtClean="0"/>
              <a:t>ing</a:t>
            </a:r>
            <a:r>
              <a:rPr lang="en-US" sz="2400" dirty="0" smtClean="0"/>
              <a:t> </a:t>
            </a:r>
            <a:r>
              <a:rPr lang="en-US" sz="2400" dirty="0"/>
              <a:t>the anesthetic into the patient.</a:t>
            </a:r>
          </a:p>
        </p:txBody>
      </p:sp>
      <p:sp>
        <p:nvSpPr>
          <p:cNvPr id="10" name="Oval 9"/>
          <p:cNvSpPr/>
          <p:nvPr/>
        </p:nvSpPr>
        <p:spPr>
          <a:xfrm>
            <a:off x="2702257" y="2945982"/>
            <a:ext cx="1064526" cy="777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Mr</a:t>
            </a:r>
            <a:r>
              <a:rPr lang="en-US" dirty="0" smtClean="0">
                <a:ln w="0"/>
                <a:solidFill>
                  <a:srgbClr val="FF0000"/>
                </a:solidFill>
                <a:effectLst>
                  <a:outerShdw blurRad="38100" dist="19050" dir="2700000" algn="tl" rotWithShape="0">
                    <a:schemeClr val="dk1">
                      <a:alpha val="40000"/>
                    </a:schemeClr>
                  </a:outerShdw>
                </a:effectLst>
              </a:rPr>
              <a:t>.</a:t>
            </a:r>
            <a:endParaRPr lang="en-US" dirty="0">
              <a:ln w="0"/>
              <a:solidFill>
                <a:srgbClr val="FF0000"/>
              </a:solidFill>
              <a:effectLst>
                <a:outerShdw blurRad="38100" dist="19050" dir="2700000" algn="tl" rotWithShape="0">
                  <a:schemeClr val="dk1">
                    <a:alpha val="40000"/>
                  </a:schemeClr>
                </a:outerShdw>
              </a:effectLst>
            </a:endParaRPr>
          </a:p>
        </p:txBody>
      </p:sp>
      <p:sp>
        <p:nvSpPr>
          <p:cNvPr id="11" name="Oval 10"/>
          <p:cNvSpPr/>
          <p:nvPr/>
        </p:nvSpPr>
        <p:spPr>
          <a:xfrm>
            <a:off x="2702257" y="4253072"/>
            <a:ext cx="1173708" cy="777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Person</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Oval 11"/>
          <p:cNvSpPr/>
          <p:nvPr/>
        </p:nvSpPr>
        <p:spPr>
          <a:xfrm>
            <a:off x="2060812" y="5199797"/>
            <a:ext cx="54591" cy="93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90633" y="3673042"/>
            <a:ext cx="1405720" cy="777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a:t>
            </a:r>
            <a:endParaRPr lang="en-US" dirty="0">
              <a:solidFill>
                <a:schemeClr val="tx1"/>
              </a:solidFill>
            </a:endParaRPr>
          </a:p>
        </p:txBody>
      </p:sp>
      <p:sp>
        <p:nvSpPr>
          <p:cNvPr id="14" name="Oval 13"/>
          <p:cNvSpPr/>
          <p:nvPr/>
        </p:nvSpPr>
        <p:spPr>
          <a:xfrm>
            <a:off x="7615451" y="2781128"/>
            <a:ext cx="1610436" cy="930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Micro-computer</a:t>
            </a:r>
            <a:endParaRPr lang="en-US" dirty="0">
              <a:solidFill>
                <a:schemeClr val="tx1"/>
              </a:solidFill>
            </a:endParaRPr>
          </a:p>
        </p:txBody>
      </p:sp>
      <p:sp>
        <p:nvSpPr>
          <p:cNvPr id="15" name="Oval 14"/>
          <p:cNvSpPr/>
          <p:nvPr/>
        </p:nvSpPr>
        <p:spPr>
          <a:xfrm>
            <a:off x="8775511" y="4062004"/>
            <a:ext cx="1801504"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endParaRPr lang="en-US" dirty="0">
              <a:solidFill>
                <a:schemeClr val="tx1"/>
              </a:solidFill>
            </a:endParaRPr>
          </a:p>
        </p:txBody>
      </p:sp>
      <p:sp>
        <p:nvSpPr>
          <p:cNvPr id="16" name="Oval 15"/>
          <p:cNvSpPr/>
          <p:nvPr/>
        </p:nvSpPr>
        <p:spPr>
          <a:xfrm>
            <a:off x="7165075" y="5172934"/>
            <a:ext cx="1665027" cy="862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Pump</a:t>
            </a:r>
            <a:endParaRPr lang="en-US" dirty="0">
              <a:solidFill>
                <a:schemeClr val="tx1"/>
              </a:solidFill>
            </a:endParaRPr>
          </a:p>
        </p:txBody>
      </p:sp>
      <p:cxnSp>
        <p:nvCxnSpPr>
          <p:cNvPr id="18" name="Straight Connector 17"/>
          <p:cNvCxnSpPr/>
          <p:nvPr/>
        </p:nvCxnSpPr>
        <p:spPr>
          <a:xfrm>
            <a:off x="3275464" y="3521121"/>
            <a:ext cx="30786" cy="929844"/>
          </a:xfrm>
          <a:prstGeom prst="line">
            <a:avLst/>
          </a:prstGeom>
          <a:ln w="28575"/>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flipV="1">
            <a:off x="3562066" y="4111133"/>
            <a:ext cx="1532997" cy="435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981667" y="3437994"/>
            <a:ext cx="594615" cy="8760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997588" y="4696625"/>
            <a:ext cx="1678675" cy="9075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891564" y="3342111"/>
            <a:ext cx="1920515" cy="5944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5393243" y="3936598"/>
            <a:ext cx="3637934" cy="5476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031681" y="4272889"/>
            <a:ext cx="1524732" cy="116208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283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 Generation</a:t>
            </a:r>
            <a:endParaRPr lang="en-US" b="1"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Concepts represented by strong lexical chains give a better indication of the central topic of a text. </a:t>
            </a:r>
          </a:p>
          <a:p>
            <a:r>
              <a:rPr lang="en-US" u="sng" dirty="0" smtClean="0"/>
              <a:t>Scoring chains</a:t>
            </a:r>
          </a:p>
          <a:p>
            <a:pPr marL="0" indent="0">
              <a:buNone/>
            </a:pPr>
            <a:r>
              <a:rPr lang="en-US" dirty="0" smtClean="0"/>
              <a:t>	Score(chain) = Length * </a:t>
            </a:r>
            <a:r>
              <a:rPr lang="en-US" dirty="0" err="1" smtClean="0"/>
              <a:t>HomogenityIndex</a:t>
            </a:r>
            <a:endParaRPr lang="en-US" dirty="0" smtClean="0"/>
          </a:p>
          <a:p>
            <a:pPr marL="0" indent="0">
              <a:buNone/>
            </a:pPr>
            <a:r>
              <a:rPr lang="en-US" dirty="0"/>
              <a:t>	</a:t>
            </a:r>
            <a:r>
              <a:rPr lang="en-US" dirty="0" err="1" smtClean="0"/>
              <a:t>HomogenityIndex</a:t>
            </a:r>
            <a:r>
              <a:rPr lang="en-US" dirty="0" smtClean="0"/>
              <a:t> = 1 – number of </a:t>
            </a:r>
            <a:r>
              <a:rPr lang="en-US" dirty="0" err="1" smtClean="0"/>
              <a:t>DistinctOccurances</a:t>
            </a:r>
            <a:r>
              <a:rPr lang="en-US" dirty="0" smtClean="0"/>
              <a:t>/length</a:t>
            </a:r>
            <a:endParaRPr lang="en-US" dirty="0" smtClean="0"/>
          </a:p>
        </p:txBody>
      </p:sp>
    </p:spTree>
    <p:extLst>
      <p:ext uri="{BB962C8B-B14F-4D97-AF65-F5344CB8AC3E}">
        <p14:creationId xmlns:p14="http://schemas.microsoft.com/office/powerpoint/2010/main" val="2134996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Summary Generation</a:t>
            </a:r>
            <a:endParaRPr lang="en-US" dirty="0">
              <a:solidFill>
                <a:srgbClr val="0070C0"/>
              </a:solidFill>
            </a:endParaRPr>
          </a:p>
        </p:txBody>
      </p:sp>
      <p:sp>
        <p:nvSpPr>
          <p:cNvPr id="3" name="Content Placeholder 2"/>
          <p:cNvSpPr>
            <a:spLocks noGrp="1"/>
          </p:cNvSpPr>
          <p:nvPr>
            <p:ph idx="1"/>
          </p:nvPr>
        </p:nvSpPr>
        <p:spPr/>
        <p:txBody>
          <a:bodyPr/>
          <a:lstStyle/>
          <a:p>
            <a:r>
              <a:rPr lang="en-US" u="sng" dirty="0" err="1"/>
              <a:t>StrengthCriterion</a:t>
            </a:r>
            <a:endParaRPr lang="en-US" u="sng" dirty="0"/>
          </a:p>
          <a:p>
            <a:pPr marL="0" indent="0">
              <a:buNone/>
            </a:pPr>
            <a:r>
              <a:rPr lang="en-US" dirty="0"/>
              <a:t>	Score(chain) &gt; Average(scores) + 2 * </a:t>
            </a:r>
            <a:r>
              <a:rPr lang="en-US" dirty="0" err="1"/>
              <a:t>StandardDeviation</a:t>
            </a:r>
            <a:r>
              <a:rPr lang="en-US" dirty="0"/>
              <a:t>(scores)</a:t>
            </a:r>
          </a:p>
          <a:p>
            <a:r>
              <a:rPr lang="en-US" dirty="0"/>
              <a:t>Extracting significant sentences</a:t>
            </a:r>
            <a:r>
              <a:rPr lang="en-US" dirty="0" smtClean="0"/>
              <a:t>.</a:t>
            </a:r>
            <a:endParaRPr lang="en-US" dirty="0"/>
          </a:p>
        </p:txBody>
      </p:sp>
    </p:spTree>
    <p:extLst>
      <p:ext uri="{BB962C8B-B14F-4D97-AF65-F5344CB8AC3E}">
        <p14:creationId xmlns:p14="http://schemas.microsoft.com/office/powerpoint/2010/main" val="307104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lstStyle/>
          <a:p>
            <a:r>
              <a:rPr lang="en-US" dirty="0" smtClean="0">
                <a:solidFill>
                  <a:srgbClr val="0070C0"/>
                </a:solidFill>
              </a:rPr>
              <a:t>Outline </a:t>
            </a:r>
            <a:endParaRPr lang="en-US" dirty="0">
              <a:solidFill>
                <a:srgbClr val="0070C0"/>
              </a:solidFill>
            </a:endParaRPr>
          </a:p>
        </p:txBody>
      </p:sp>
      <p:sp>
        <p:nvSpPr>
          <p:cNvPr id="3" name="Content Placeholder 2"/>
          <p:cNvSpPr>
            <a:spLocks noGrp="1"/>
          </p:cNvSpPr>
          <p:nvPr>
            <p:ph idx="1"/>
          </p:nvPr>
        </p:nvSpPr>
        <p:spPr>
          <a:xfrm>
            <a:off x="845127" y="1201003"/>
            <a:ext cx="10515600" cy="4351337"/>
          </a:xfrm>
        </p:spPr>
        <p:txBody>
          <a:bodyPr/>
          <a:lstStyle/>
          <a:p>
            <a:pPr marL="0" indent="0">
              <a:buNone/>
            </a:pPr>
            <a:r>
              <a:rPr lang="en-US" dirty="0" smtClean="0"/>
              <a:t>1. How Text-Analytics is changing public health-care.</a:t>
            </a:r>
          </a:p>
          <a:p>
            <a:pPr marL="0" indent="0">
              <a:buNone/>
            </a:pPr>
            <a:r>
              <a:rPr lang="en-US" dirty="0" smtClean="0"/>
              <a:t>2. Different types of text-summarization.</a:t>
            </a:r>
          </a:p>
          <a:p>
            <a:pPr marL="0" indent="0">
              <a:buNone/>
            </a:pPr>
            <a:r>
              <a:rPr lang="en-US" dirty="0" smtClean="0"/>
              <a:t>3. Text Normalization</a:t>
            </a:r>
          </a:p>
          <a:p>
            <a:pPr marL="0" indent="0">
              <a:buNone/>
            </a:pPr>
            <a:r>
              <a:rPr lang="en-US" dirty="0" smtClean="0"/>
              <a:t>4. Different Approaches to summarize the text.</a:t>
            </a:r>
          </a:p>
          <a:p>
            <a:pPr marL="0" indent="0">
              <a:buNone/>
            </a:pPr>
            <a:r>
              <a:rPr lang="en-US" dirty="0" smtClean="0"/>
              <a:t>5. Evaluating Summaries.</a:t>
            </a:r>
          </a:p>
          <a:p>
            <a:endParaRPr lang="en-US" dirty="0" smtClean="0"/>
          </a:p>
          <a:p>
            <a:endParaRPr lang="en-US" dirty="0" smtClean="0"/>
          </a:p>
          <a:p>
            <a:endParaRPr lang="en-US" dirty="0"/>
          </a:p>
        </p:txBody>
      </p:sp>
    </p:spTree>
    <p:extLst>
      <p:ext uri="{BB962C8B-B14F-4D97-AF65-F5344CB8AC3E}">
        <p14:creationId xmlns:p14="http://schemas.microsoft.com/office/powerpoint/2010/main" val="385357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Evaluating Summaries: ROUGE</a:t>
            </a:r>
            <a:endParaRPr lang="en-US"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ROUGE(Recall Oriented Understudy for </a:t>
                </a:r>
                <a:r>
                  <a:rPr lang="en-US" dirty="0" err="1" smtClean="0"/>
                  <a:t>Gisting</a:t>
                </a:r>
                <a:r>
                  <a:rPr lang="en-US" dirty="0" smtClean="0"/>
                  <a:t> Evaluation)</a:t>
                </a:r>
              </a:p>
              <a:p>
                <a:pPr marL="0" indent="0">
                  <a:buNone/>
                </a:pPr>
                <a:r>
                  <a:rPr lang="en-US" dirty="0" smtClean="0"/>
                  <a:t>	Not as good as Human evaluation</a:t>
                </a:r>
              </a:p>
              <a:p>
                <a:pPr marL="0" indent="0">
                  <a:buNone/>
                </a:pPr>
                <a:r>
                  <a:rPr lang="en-US" dirty="0" smtClean="0"/>
                  <a:t>	But much more convenient.</a:t>
                </a:r>
              </a:p>
              <a:p>
                <a:r>
                  <a:rPr lang="en-US" dirty="0" smtClean="0"/>
                  <a:t>Given a document D, and an automatic summary S:</a:t>
                </a:r>
              </a:p>
              <a:p>
                <a:pPr marL="0" indent="0">
                  <a:buNone/>
                </a:pPr>
                <a:r>
                  <a:rPr lang="en-US" dirty="0" smtClean="0"/>
                  <a:t>	1. Have N humans produce a set of reference summaries of D</a:t>
                </a:r>
              </a:p>
              <a:p>
                <a:pPr marL="0" indent="0">
                  <a:buNone/>
                </a:pPr>
                <a:r>
                  <a:rPr lang="en-US" dirty="0"/>
                  <a:t>	</a:t>
                </a:r>
                <a:r>
                  <a:rPr lang="en-US" dirty="0" smtClean="0"/>
                  <a:t>2. Run system, giving automatic summary S.</a:t>
                </a:r>
              </a:p>
              <a:p>
                <a:pPr marL="0" indent="0">
                  <a:buNone/>
                </a:pPr>
                <a:r>
                  <a:rPr lang="en-US" dirty="0"/>
                  <a:t>	</a:t>
                </a:r>
                <a:r>
                  <a:rPr lang="en-US" dirty="0" smtClean="0"/>
                  <a:t>3. What percentage of the bigrams from the reference summaries appear in S?</a:t>
                </a:r>
              </a:p>
              <a:p>
                <a:pPr marL="0" indent="0">
                  <a:buNone/>
                </a:pPr>
                <a:r>
                  <a:rPr lang="en-US" dirty="0" smtClean="0"/>
                  <a:t>ROUGE-2 = </a:t>
                </a:r>
                <a14:m>
                  <m:oMath xmlns:m="http://schemas.openxmlformats.org/officeDocument/2006/math">
                    <m:f>
                      <m:fPr>
                        <m:ctrlPr>
                          <a:rPr lang="en-US" i="1" smtClean="0">
                            <a:latin typeface="Cambria Math" panose="02040503050406030204" pitchFamily="18" charset="0"/>
                          </a:rPr>
                        </m:ctrlPr>
                      </m:fPr>
                      <m:num>
                        <m:nary>
                          <m:naryPr>
                            <m:chr m:val="∑"/>
                            <m:ctrlPr>
                              <a:rPr lang="az-Cyrl-AZ" i="1">
                                <a:latin typeface="Cambria Math" panose="02040503050406030204" pitchFamily="18" charset="0"/>
                              </a:rPr>
                            </m:ctrlPr>
                          </m:naryPr>
                          <m:sub>
                            <m:r>
                              <m:rPr>
                                <m:brk m:alnAt="23"/>
                              </m:rP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𝑅𝑒𝑓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𝑆𝑢𝑚𝑚𝑎𝑟𝑖𝑒𝑠</m:t>
                            </m:r>
                            <m:r>
                              <a:rPr lang="en-US" i="1">
                                <a:latin typeface="Cambria Math" panose="02040503050406030204" pitchFamily="18" charset="0"/>
                                <a:ea typeface="Cambria Math" panose="02040503050406030204" pitchFamily="18" charset="0"/>
                              </a:rPr>
                              <m:t>)</m:t>
                            </m:r>
                          </m:sub>
                          <m:sup/>
                          <m:e>
                            <m:nary>
                              <m:naryPr>
                                <m:chr m:val="∑"/>
                                <m:ctrlPr>
                                  <a:rPr lang="az-Cyrl-AZ" i="1">
                                    <a:latin typeface="Cambria Math" panose="02040503050406030204" pitchFamily="18" charset="0"/>
                                  </a:rPr>
                                </m:ctrlPr>
                              </m:naryPr>
                              <m:sub>
                                <m:r>
                                  <m:rPr>
                                    <m:brk m:alnAt="23"/>
                                  </m:rPr>
                                  <a:rPr lang="en-US" i="1">
                                    <a:latin typeface="Cambria Math" panose="02040503050406030204" pitchFamily="18" charset="0"/>
                                  </a:rPr>
                                  <m:t>𝐵</m:t>
                                </m:r>
                                <m:r>
                                  <a:rPr lang="en-US" i="1">
                                    <a:latin typeface="Cambria Math" panose="02040503050406030204" pitchFamily="18" charset="0"/>
                                  </a:rPr>
                                  <m:t>𝑖𝑔𝑟𝑎𝑚𝑠</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e>
                                <m:r>
                                  <m:rPr>
                                    <m:sty m:val="p"/>
                                  </m:rPr>
                                  <a:rPr lang="en-US">
                                    <a:latin typeface="Cambria Math" panose="02040503050406030204" pitchFamily="18" charset="0"/>
                                  </a:rPr>
                                  <m:t>min</m:t>
                                </m:r>
                                <m:r>
                                  <a:rPr lang="en-US" i="1">
                                    <a:latin typeface="Cambria Math" panose="02040503050406030204" pitchFamily="18" charset="0"/>
                                  </a:rPr>
                                  <m:t>⁡(</m:t>
                                </m:r>
                                <m:r>
                                  <a:rPr lang="en-US" i="1">
                                    <a:latin typeface="Cambria Math" panose="02040503050406030204" pitchFamily="18" charset="0"/>
                                  </a:rPr>
                                  <m:t>𝑐𝑜𝑢𝑛𝑡</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𝑐𝑜𝑢𝑛𝑡</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e>
                            </m:nary>
                          </m:e>
                        </m:nary>
                        <m:r>
                          <m:rPr>
                            <m:nor/>
                          </m:rPr>
                          <a:rPr lang="en-US" dirty="0"/>
                          <m:t>	 </m:t>
                        </m:r>
                      </m:num>
                      <m:den>
                        <m:nary>
                          <m:naryPr>
                            <m:chr m:val="∑"/>
                            <m:ctrlPr>
                              <a:rPr lang="az-Cyrl-AZ" i="1">
                                <a:latin typeface="Cambria Math" panose="02040503050406030204" pitchFamily="18" charset="0"/>
                              </a:rPr>
                            </m:ctrlPr>
                          </m:naryPr>
                          <m:sub>
                            <m:r>
                              <m:rPr>
                                <m:brk m:alnAt="23"/>
                              </m:rP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𝑅𝑒𝑓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𝑆𝑢𝑚𝑚𝑎𝑟𝑖𝑒𝑠</m:t>
                            </m:r>
                            <m:r>
                              <a:rPr lang="en-US" i="1">
                                <a:latin typeface="Cambria Math" panose="02040503050406030204" pitchFamily="18" charset="0"/>
                                <a:ea typeface="Cambria Math" panose="02040503050406030204" pitchFamily="18" charset="0"/>
                              </a:rPr>
                              <m:t>)</m:t>
                            </m:r>
                          </m:sub>
                          <m:sup/>
                          <m:e>
                            <m:nary>
                              <m:naryPr>
                                <m:chr m:val="∑"/>
                                <m:ctrlPr>
                                  <a:rPr lang="az-Cyrl-AZ" i="1">
                                    <a:latin typeface="Cambria Math" panose="02040503050406030204" pitchFamily="18" charset="0"/>
                                  </a:rPr>
                                </m:ctrlPr>
                              </m:naryPr>
                              <m:sub>
                                <m:r>
                                  <m:rPr>
                                    <m:brk m:alnAt="23"/>
                                  </m:rPr>
                                  <a:rPr lang="en-US" i="1">
                                    <a:latin typeface="Cambria Math" panose="02040503050406030204" pitchFamily="18" charset="0"/>
                                  </a:rPr>
                                  <m:t>𝐵</m:t>
                                </m:r>
                                <m:r>
                                  <a:rPr lang="en-US" i="1">
                                    <a:latin typeface="Cambria Math" panose="02040503050406030204" pitchFamily="18" charset="0"/>
                                  </a:rPr>
                                  <m:t>𝑖𝑔𝑟𝑎𝑚𝑠</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sub>
                              <m:sup/>
                              <m:e>
                                <m:r>
                                  <a:rPr lang="en-US" i="1">
                                    <a:latin typeface="Cambria Math" panose="02040503050406030204" pitchFamily="18" charset="0"/>
                                  </a:rPr>
                                  <m:t>𝑐𝑜𝑢𝑛𝑡</m:t>
                                </m:r>
                                <m:d>
                                  <m:dPr>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𝑠</m:t>
                                    </m:r>
                                  </m:e>
                                </m:d>
                              </m:e>
                            </m:nary>
                          </m:e>
                        </m:nary>
                        <m:r>
                          <m:rPr>
                            <m:nor/>
                          </m:rPr>
                          <a:rPr lang="en-US" dirty="0"/>
                          <m:t>	 </m:t>
                        </m:r>
                      </m:den>
                    </m:f>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801"/>
                </a:stretch>
              </a:blipFill>
            </p:spPr>
            <p:txBody>
              <a:bodyPr/>
              <a:lstStyle/>
              <a:p>
                <a:r>
                  <a:rPr lang="en-US">
                    <a:noFill/>
                  </a:rPr>
                  <a:t> </a:t>
                </a:r>
              </a:p>
            </p:txBody>
          </p:sp>
        </mc:Fallback>
      </mc:AlternateContent>
      <p:sp>
        <p:nvSpPr>
          <p:cNvPr id="4" name="Rectangle 3"/>
          <p:cNvSpPr/>
          <p:nvPr/>
        </p:nvSpPr>
        <p:spPr>
          <a:xfrm>
            <a:off x="8062360" y="1352768"/>
            <a:ext cx="1717457"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Lin and </a:t>
            </a:r>
            <a:r>
              <a:rPr lang="en-US" sz="1600" b="0" cap="none" spc="0" dirty="0" err="1" smtClean="0">
                <a:ln w="0"/>
                <a:solidFill>
                  <a:schemeClr val="tx1"/>
                </a:solidFill>
                <a:effectLst>
                  <a:outerShdw blurRad="38100" dist="19050" dir="2700000" algn="tl" rotWithShape="0">
                    <a:schemeClr val="dk1">
                      <a:alpha val="40000"/>
                    </a:schemeClr>
                  </a:outerShdw>
                </a:effectLst>
              </a:rPr>
              <a:t>Hovy</a:t>
            </a:r>
            <a:r>
              <a:rPr lang="en-US" sz="1600" b="0" cap="none" spc="0" dirty="0" smtClean="0">
                <a:ln w="0"/>
                <a:solidFill>
                  <a:schemeClr val="tx1"/>
                </a:solidFill>
                <a:effectLst>
                  <a:outerShdw blurRad="38100" dist="19050" dir="2700000" algn="tl" rotWithShape="0">
                    <a:schemeClr val="dk1">
                      <a:alpha val="40000"/>
                    </a:schemeClr>
                  </a:outerShdw>
                </a:effectLst>
              </a:rPr>
              <a:t> 2003</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729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ROUGE example: </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solidFill>
                      <a:schemeClr val="accent1">
                        <a:lumMod val="50000"/>
                      </a:schemeClr>
                    </a:solidFill>
                  </a:rPr>
                  <a:t>Human1</a:t>
                </a:r>
                <a:r>
                  <a:rPr lang="en-US" dirty="0" smtClean="0"/>
                  <a:t>: Water spinach is a green leafy vegetable grown in the tropics</a:t>
                </a:r>
              </a:p>
              <a:p>
                <a:r>
                  <a:rPr lang="en-US" dirty="0" smtClean="0">
                    <a:solidFill>
                      <a:schemeClr val="accent1">
                        <a:lumMod val="50000"/>
                      </a:schemeClr>
                    </a:solidFill>
                  </a:rPr>
                  <a:t>Human 2</a:t>
                </a:r>
                <a:r>
                  <a:rPr lang="en-US" dirty="0" smtClean="0"/>
                  <a:t>: Water spinach is a semi aquatic tropical plant grown as a vegetable</a:t>
                </a:r>
              </a:p>
              <a:p>
                <a:r>
                  <a:rPr lang="en-US" dirty="0" smtClean="0">
                    <a:solidFill>
                      <a:schemeClr val="accent1">
                        <a:lumMod val="50000"/>
                      </a:schemeClr>
                    </a:solidFill>
                  </a:rPr>
                  <a:t>Human 3</a:t>
                </a:r>
                <a:r>
                  <a:rPr lang="en-US" dirty="0" smtClean="0"/>
                  <a:t>: Water spinach is a commonly eaten leaf vegetable of Asia.</a:t>
                </a:r>
              </a:p>
              <a:p>
                <a:endParaRPr lang="en-US" dirty="0"/>
              </a:p>
              <a:p>
                <a:r>
                  <a:rPr lang="en-US" dirty="0" smtClean="0">
                    <a:solidFill>
                      <a:srgbClr val="0070C0"/>
                    </a:solidFill>
                  </a:rPr>
                  <a:t>System answer</a:t>
                </a:r>
                <a:r>
                  <a:rPr lang="en-US" dirty="0" smtClean="0"/>
                  <a:t>: Water spinach is a leaf vegetable commonly eaten in tropical areas of Asia.</a:t>
                </a:r>
              </a:p>
              <a:p>
                <a:r>
                  <a:rPr lang="en-US" dirty="0" smtClean="0"/>
                  <a:t>ROUGE-2 =</a:t>
                </a:r>
                <a14:m>
                  <m:oMath xmlns:m="http://schemas.openxmlformats.org/officeDocument/2006/math">
                    <m:f>
                      <m:fPr>
                        <m:ctrlPr>
                          <a:rPr lang="en-US" i="1" smtClean="0">
                            <a:latin typeface="Cambria Math" panose="02040503050406030204" pitchFamily="18" charset="0"/>
                          </a:rPr>
                        </m:ctrlPr>
                      </m:fPr>
                      <m:num>
                        <m:r>
                          <m:rPr>
                            <m:nor/>
                          </m:rPr>
                          <a:rPr lang="en-US" dirty="0"/>
                          <m:t>3+3+6</m:t>
                        </m:r>
                      </m:num>
                      <m:den>
                        <m:r>
                          <a:rPr lang="en-US" b="0" i="1" smtClean="0">
                            <a:latin typeface="Cambria Math" panose="02040503050406030204" pitchFamily="18" charset="0"/>
                          </a:rPr>
                          <m:t>10+9+9</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28</m:t>
                        </m:r>
                      </m:den>
                    </m:f>
                  </m:oMath>
                </a14:m>
                <a:r>
                  <a:rPr lang="en-US" dirty="0" smtClean="0"/>
                  <a:t> = 0.43</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081"/>
                </a:stretch>
              </a:blipFill>
            </p:spPr>
            <p:txBody>
              <a:bodyPr/>
              <a:lstStyle/>
              <a:p>
                <a:r>
                  <a:rPr lang="en-US">
                    <a:noFill/>
                  </a:rPr>
                  <a:t> </a:t>
                </a:r>
              </a:p>
            </p:txBody>
          </p:sp>
        </mc:Fallback>
      </mc:AlternateContent>
      <p:cxnSp>
        <p:nvCxnSpPr>
          <p:cNvPr id="10" name="Straight Connector 9"/>
          <p:cNvCxnSpPr/>
          <p:nvPr/>
        </p:nvCxnSpPr>
        <p:spPr>
          <a:xfrm>
            <a:off x="2688609" y="2251881"/>
            <a:ext cx="1897039" cy="13647"/>
          </a:xfrm>
          <a:prstGeom prst="line">
            <a:avLst/>
          </a:prstGeom>
          <a:ln>
            <a:solidFill>
              <a:schemeClr val="tx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16656" y="2156347"/>
            <a:ext cx="1289714" cy="0"/>
          </a:xfrm>
          <a:prstGeom prst="line">
            <a:avLst/>
          </a:prstGeom>
          <a:ln>
            <a:solidFill>
              <a:schemeClr val="tx1"/>
            </a:solidFill>
          </a:ln>
          <a:effectLst>
            <a:glow rad="101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4790364" y="2265528"/>
            <a:ext cx="368490" cy="0"/>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688609" y="3100314"/>
            <a:ext cx="1897039" cy="13647"/>
          </a:xfrm>
          <a:prstGeom prst="line">
            <a:avLst/>
          </a:prstGeom>
          <a:ln>
            <a:solidFill>
              <a:schemeClr val="tx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15603" y="2991133"/>
            <a:ext cx="1289714" cy="0"/>
          </a:xfrm>
          <a:prstGeom prst="line">
            <a:avLst/>
          </a:prstGeom>
          <a:ln>
            <a:solidFill>
              <a:schemeClr val="tx1"/>
            </a:solidFill>
          </a:ln>
          <a:effectLst>
            <a:glow rad="101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4906370" y="3113961"/>
            <a:ext cx="368490" cy="0"/>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4906370" y="3894161"/>
            <a:ext cx="368490" cy="0"/>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688609" y="3880514"/>
            <a:ext cx="1897039" cy="13647"/>
          </a:xfrm>
          <a:prstGeom prst="line">
            <a:avLst/>
          </a:prstGeom>
          <a:ln>
            <a:solidFill>
              <a:schemeClr val="tx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15603" y="3771331"/>
            <a:ext cx="1289714" cy="0"/>
          </a:xfrm>
          <a:prstGeom prst="line">
            <a:avLst/>
          </a:prstGeom>
          <a:ln>
            <a:solidFill>
              <a:schemeClr val="tx1"/>
            </a:solidFill>
          </a:ln>
          <a:effectLst>
            <a:glow rad="101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390866" y="3837295"/>
            <a:ext cx="2374710" cy="0"/>
          </a:xfrm>
          <a:prstGeom prst="line">
            <a:avLst/>
          </a:prstGeom>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915701" y="3880514"/>
            <a:ext cx="2033517" cy="6823"/>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949218" y="3771331"/>
            <a:ext cx="1050878" cy="0"/>
          </a:xfrm>
          <a:prstGeom prst="line">
            <a:avLst/>
          </a:prstGeom>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616656" y="4726674"/>
            <a:ext cx="1897039" cy="13647"/>
          </a:xfrm>
          <a:prstGeom prst="line">
            <a:avLst/>
          </a:prstGeom>
          <a:ln>
            <a:solidFill>
              <a:schemeClr val="tx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13997" y="4783540"/>
            <a:ext cx="1289714" cy="0"/>
          </a:xfrm>
          <a:prstGeom prst="line">
            <a:avLst/>
          </a:prstGeom>
          <a:ln>
            <a:solidFill>
              <a:schemeClr val="tx1"/>
            </a:solidFill>
          </a:ln>
          <a:effectLst>
            <a:glow rad="101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5619466" y="4740321"/>
            <a:ext cx="368490" cy="0"/>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8327409" y="4740321"/>
            <a:ext cx="2374710" cy="0"/>
          </a:xfrm>
          <a:prstGeom prst="line">
            <a:avLst/>
          </a:prstGeom>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293892" y="4798319"/>
            <a:ext cx="2033517" cy="6823"/>
          </a:xfrm>
          <a:prstGeom prst="line">
            <a:avLst/>
          </a:prstGeom>
          <a:ln>
            <a:solidFill>
              <a:schemeClr val="tx1"/>
            </a:solidFill>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231107" y="5111086"/>
            <a:ext cx="1050878" cy="0"/>
          </a:xfrm>
          <a:prstGeom prst="line">
            <a:avLst/>
          </a:prstGeom>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5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par>
                                <p:cTn id="22" presetID="22" presetClass="entr" presetSubtype="4"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par>
                                <p:cTn id="25" presetID="2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par>
                                <p:cTn id="50" presetID="22" presetClass="entr" presetSubtype="4"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down)">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down)">
                                      <p:cBhvr>
                                        <p:cTn id="65" dur="500"/>
                                        <p:tgtEl>
                                          <p:spTgt spid="27"/>
                                        </p:tgtEl>
                                      </p:cBhvr>
                                    </p:animEffect>
                                  </p:childTnLst>
                                </p:cTn>
                              </p:par>
                              <p:par>
                                <p:cTn id="66" presetID="22" presetClass="entr" presetSubtype="4"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wipe(down)">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Summary: 6 things from this lecture.</a:t>
            </a:r>
            <a:endParaRPr lang="en-US" dirty="0">
              <a:solidFill>
                <a:srgbClr val="0070C0"/>
              </a:solidFill>
            </a:endParaRPr>
          </a:p>
        </p:txBody>
      </p:sp>
      <p:sp>
        <p:nvSpPr>
          <p:cNvPr id="3" name="Content Placeholder 2"/>
          <p:cNvSpPr>
            <a:spLocks noGrp="1"/>
          </p:cNvSpPr>
          <p:nvPr>
            <p:ph idx="1"/>
          </p:nvPr>
        </p:nvSpPr>
        <p:spPr>
          <a:xfrm>
            <a:off x="939627" y="1528549"/>
            <a:ext cx="10515600" cy="4351337"/>
          </a:xfrm>
        </p:spPr>
        <p:txBody>
          <a:bodyPr/>
          <a:lstStyle/>
          <a:p>
            <a:pPr marL="0" indent="0">
              <a:buNone/>
            </a:pPr>
            <a:r>
              <a:rPr lang="en-US" dirty="0" smtClean="0"/>
              <a:t>1. How Text Analytics is changing Public Health care.</a:t>
            </a:r>
          </a:p>
          <a:p>
            <a:pPr marL="0" indent="0">
              <a:buNone/>
            </a:pPr>
            <a:r>
              <a:rPr lang="en-US" dirty="0" smtClean="0"/>
              <a:t>2. Text Normalization</a:t>
            </a:r>
          </a:p>
          <a:p>
            <a:pPr marL="0" indent="0">
              <a:buNone/>
            </a:pPr>
            <a:r>
              <a:rPr lang="en-US" dirty="0" smtClean="0"/>
              <a:t>3. Word Frequency Based Summarization</a:t>
            </a:r>
          </a:p>
          <a:p>
            <a:pPr marL="0" indent="0">
              <a:buNone/>
            </a:pPr>
            <a:r>
              <a:rPr lang="en-US" dirty="0" smtClean="0"/>
              <a:t>4. Graph Based summarization</a:t>
            </a:r>
          </a:p>
          <a:p>
            <a:pPr marL="0" indent="0">
              <a:buNone/>
            </a:pPr>
            <a:r>
              <a:rPr lang="en-US" dirty="0" smtClean="0"/>
              <a:t>5. Summarization using lexical chains.</a:t>
            </a:r>
          </a:p>
          <a:p>
            <a:pPr marL="0" indent="0">
              <a:buNone/>
            </a:pPr>
            <a:r>
              <a:rPr lang="en-US" dirty="0" smtClean="0"/>
              <a:t>6. Evaluating Summaries using ROUGE.</a:t>
            </a:r>
          </a:p>
        </p:txBody>
      </p:sp>
    </p:spTree>
    <p:extLst>
      <p:ext uri="{BB962C8B-B14F-4D97-AF65-F5344CB8AC3E}">
        <p14:creationId xmlns:p14="http://schemas.microsoft.com/office/powerpoint/2010/main" val="2709766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References</a:t>
            </a:r>
            <a:endParaRPr lang="en-US" dirty="0">
              <a:solidFill>
                <a:srgbClr val="0070C0"/>
              </a:solidFill>
            </a:endParaRPr>
          </a:p>
        </p:txBody>
      </p:sp>
      <p:sp>
        <p:nvSpPr>
          <p:cNvPr id="3" name="Content Placeholder 2"/>
          <p:cNvSpPr>
            <a:spLocks noGrp="1"/>
          </p:cNvSpPr>
          <p:nvPr>
            <p:ph idx="1"/>
          </p:nvPr>
        </p:nvSpPr>
        <p:spPr>
          <a:xfrm>
            <a:off x="845127" y="1514901"/>
            <a:ext cx="10515600" cy="4351337"/>
          </a:xfrm>
        </p:spPr>
        <p:txBody>
          <a:bodyPr>
            <a:normAutofit fontScale="62500" lnSpcReduction="20000"/>
          </a:bodyPr>
          <a:lstStyle/>
          <a:p>
            <a:pPr marL="514350" lvl="0" indent="-514350">
              <a:buFont typeface="+mj-lt"/>
              <a:buAutoNum type="arabicPeriod"/>
            </a:pPr>
            <a:r>
              <a:rPr lang="en-US" dirty="0"/>
              <a:t>Edmundson, H. P. 1969. 'New Methods In Automatic Extracting'. </a:t>
            </a:r>
            <a:r>
              <a:rPr lang="en-US" i="1" dirty="0"/>
              <a:t>Journal Of The ACM</a:t>
            </a:r>
            <a:r>
              <a:rPr lang="en-US" dirty="0"/>
              <a:t> 16 (2): 264-285. doi:10.1145/321510.321519.</a:t>
            </a:r>
          </a:p>
          <a:p>
            <a:pPr marL="514350" lvl="0" indent="-514350">
              <a:buFont typeface="+mj-lt"/>
              <a:buAutoNum type="arabicPeriod"/>
            </a:pPr>
            <a:r>
              <a:rPr lang="en-US" dirty="0" err="1"/>
              <a:t>Luhn</a:t>
            </a:r>
            <a:r>
              <a:rPr lang="en-US" dirty="0"/>
              <a:t>, H. P. 1953. 'A New Method Of Recording And Searching Information'. </a:t>
            </a:r>
            <a:r>
              <a:rPr lang="en-US" i="1" dirty="0"/>
              <a:t>Amer. Doc.</a:t>
            </a:r>
            <a:r>
              <a:rPr lang="en-US" dirty="0"/>
              <a:t> 4 (1): 14-16. doi:10.1002/asi.5090040104.</a:t>
            </a:r>
          </a:p>
          <a:p>
            <a:pPr marL="514350" lvl="0" indent="-514350">
              <a:buFont typeface="+mj-lt"/>
              <a:buAutoNum type="arabicPeriod"/>
            </a:pPr>
            <a:r>
              <a:rPr lang="en-US" dirty="0" err="1"/>
              <a:t>Barzilay</a:t>
            </a:r>
            <a:r>
              <a:rPr lang="en-US" dirty="0"/>
              <a:t>, Regina, and Kathleen R. McKeown. 2005. 'Sentence Fusion For </a:t>
            </a:r>
            <a:r>
              <a:rPr lang="en-US" dirty="0" err="1"/>
              <a:t>Multidocument</a:t>
            </a:r>
            <a:r>
              <a:rPr lang="en-US" dirty="0"/>
              <a:t> News Summarization'. </a:t>
            </a:r>
            <a:r>
              <a:rPr lang="en-US" i="1" dirty="0"/>
              <a:t>Computational Linguistics</a:t>
            </a:r>
            <a:r>
              <a:rPr lang="en-US" dirty="0"/>
              <a:t> 31 (3): 297-328. doi:10.1162/089120105774321091.</a:t>
            </a:r>
          </a:p>
          <a:p>
            <a:pPr marL="514350" lvl="0" indent="-514350">
              <a:buFont typeface="+mj-lt"/>
              <a:buAutoNum type="arabicPeriod"/>
            </a:pPr>
            <a:r>
              <a:rPr lang="en-US" dirty="0"/>
              <a:t>J. </a:t>
            </a:r>
            <a:r>
              <a:rPr lang="en-US" dirty="0" err="1"/>
              <a:t>Carbonell</a:t>
            </a:r>
            <a:r>
              <a:rPr lang="en-US" dirty="0"/>
              <a:t> and J. Goldstein, “The use of MMR, diversity-based rerunning for reordering documents and producing summaries,” in Proceedings of the Annual International ACM SIGIR Conference on Research and Development in Information Retrieval, pp. 335–336, 1998.</a:t>
            </a:r>
          </a:p>
          <a:p>
            <a:pPr marL="514350" lvl="0" indent="-514350">
              <a:buFont typeface="+mj-lt"/>
              <a:buAutoNum type="arabicPeriod"/>
            </a:pPr>
            <a:r>
              <a:rPr lang="en-US" dirty="0" err="1"/>
              <a:t>Otterbacher</a:t>
            </a:r>
            <a:r>
              <a:rPr lang="en-US" dirty="0"/>
              <a:t>, </a:t>
            </a:r>
            <a:r>
              <a:rPr lang="en-US" dirty="0" err="1"/>
              <a:t>Jahna</a:t>
            </a:r>
            <a:r>
              <a:rPr lang="en-US" dirty="0"/>
              <a:t>, </a:t>
            </a:r>
            <a:r>
              <a:rPr lang="en-US" dirty="0" err="1"/>
              <a:t>Gunes</a:t>
            </a:r>
            <a:r>
              <a:rPr lang="en-US" dirty="0"/>
              <a:t> </a:t>
            </a:r>
            <a:r>
              <a:rPr lang="en-US" dirty="0" err="1"/>
              <a:t>Erkan</a:t>
            </a:r>
            <a:r>
              <a:rPr lang="en-US" dirty="0"/>
              <a:t>, and </a:t>
            </a:r>
            <a:r>
              <a:rPr lang="en-US" dirty="0" err="1"/>
              <a:t>Dragomir</a:t>
            </a:r>
            <a:r>
              <a:rPr lang="en-US" dirty="0"/>
              <a:t> R. </a:t>
            </a:r>
            <a:r>
              <a:rPr lang="en-US" dirty="0" err="1"/>
              <a:t>Radev</a:t>
            </a:r>
            <a:r>
              <a:rPr lang="en-US" dirty="0"/>
              <a:t>. 2009. 'Biased </a:t>
            </a:r>
            <a:r>
              <a:rPr lang="en-US" dirty="0" err="1"/>
              <a:t>Lexrank</a:t>
            </a:r>
            <a:r>
              <a:rPr lang="en-US" dirty="0"/>
              <a:t>: Passage Retrieval Using Random Walks With Question-Based Priors'. </a:t>
            </a:r>
            <a:r>
              <a:rPr lang="en-US" i="1" dirty="0"/>
              <a:t>Information Processing &amp; Management</a:t>
            </a:r>
            <a:r>
              <a:rPr lang="en-US" dirty="0"/>
              <a:t> 45 (1): 42-54. doi:10.1016/j.ipm.2008.06.004.</a:t>
            </a:r>
          </a:p>
          <a:p>
            <a:pPr marL="514350" lvl="0" indent="-514350">
              <a:buFont typeface="+mj-lt"/>
              <a:buAutoNum type="arabicPeriod"/>
            </a:pPr>
            <a:r>
              <a:rPr lang="en-US" dirty="0"/>
              <a:t>V. </a:t>
            </a:r>
            <a:r>
              <a:rPr lang="en-US" dirty="0" err="1"/>
              <a:t>Hatzivassiloglou</a:t>
            </a:r>
            <a:r>
              <a:rPr lang="en-US" dirty="0"/>
              <a:t>, J. L. </a:t>
            </a:r>
            <a:r>
              <a:rPr lang="en-US" dirty="0" err="1"/>
              <a:t>Klavans</a:t>
            </a:r>
            <a:r>
              <a:rPr lang="en-US" dirty="0"/>
              <a:t>, M. L. Holcombe, R. </a:t>
            </a:r>
            <a:r>
              <a:rPr lang="en-US" dirty="0" err="1"/>
              <a:t>Barzilay</a:t>
            </a:r>
            <a:r>
              <a:rPr lang="en-US" dirty="0"/>
              <a:t>, M. yen </a:t>
            </a:r>
            <a:r>
              <a:rPr lang="en-US" dirty="0" err="1"/>
              <a:t>Kan</a:t>
            </a:r>
            <a:r>
              <a:rPr lang="en-US" dirty="0"/>
              <a:t>, and K. R. McKeown, “SIMFINDER: A flexible clustering tool for </a:t>
            </a:r>
            <a:r>
              <a:rPr lang="en-US" dirty="0" err="1"/>
              <a:t>summariza</a:t>
            </a:r>
            <a:r>
              <a:rPr lang="en-US" dirty="0"/>
              <a:t>- </a:t>
            </a:r>
            <a:r>
              <a:rPr lang="en-US" dirty="0" err="1"/>
              <a:t>tion</a:t>
            </a:r>
            <a:r>
              <a:rPr lang="en-US" dirty="0"/>
              <a:t>,” in Proceedings of the NAACL Workshop on Automatic Summarization, pp. 41–49, 2001.</a:t>
            </a:r>
          </a:p>
          <a:p>
            <a:pPr marL="514350" lvl="0" indent="-514350">
              <a:buFont typeface="+mj-lt"/>
              <a:buAutoNum type="arabicPeriod"/>
            </a:pPr>
            <a:r>
              <a:rPr lang="en-US" dirty="0"/>
              <a:t>J. </a:t>
            </a:r>
            <a:r>
              <a:rPr lang="en-US" dirty="0" err="1"/>
              <a:t>Kupiec</a:t>
            </a:r>
            <a:r>
              <a:rPr lang="en-US" dirty="0"/>
              <a:t>, J. Pedersen, and F. Chen, “A trainable document summarizer,” in Proceedings of the Annual International ACM SIGIR Conference on Research and Development in Information Retrieval, pp. 68–73, 1995.</a:t>
            </a:r>
          </a:p>
        </p:txBody>
      </p:sp>
    </p:spTree>
    <p:extLst>
      <p:ext uri="{BB962C8B-B14F-4D97-AF65-F5344CB8AC3E}">
        <p14:creationId xmlns:p14="http://schemas.microsoft.com/office/powerpoint/2010/main" val="3266180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6" y="1350076"/>
            <a:ext cx="349191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Questions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071" y="3099890"/>
            <a:ext cx="5467350" cy="3524250"/>
          </a:xfrm>
          <a:prstGeom prst="rect">
            <a:avLst/>
          </a:prstGeom>
        </p:spPr>
      </p:pic>
    </p:spTree>
    <p:extLst>
      <p:ext uri="{BB962C8B-B14F-4D97-AF65-F5344CB8AC3E}">
        <p14:creationId xmlns:p14="http://schemas.microsoft.com/office/powerpoint/2010/main" val="175094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Summary: 6 things from this lecture.</a:t>
            </a:r>
            <a:endParaRPr lang="en-US" dirty="0">
              <a:solidFill>
                <a:srgbClr val="0070C0"/>
              </a:solidFill>
            </a:endParaRPr>
          </a:p>
        </p:txBody>
      </p:sp>
      <p:sp>
        <p:nvSpPr>
          <p:cNvPr id="3" name="Content Placeholder 2"/>
          <p:cNvSpPr>
            <a:spLocks noGrp="1"/>
          </p:cNvSpPr>
          <p:nvPr>
            <p:ph idx="1"/>
          </p:nvPr>
        </p:nvSpPr>
        <p:spPr>
          <a:xfrm>
            <a:off x="939627" y="1528549"/>
            <a:ext cx="10515600" cy="4351337"/>
          </a:xfrm>
        </p:spPr>
        <p:txBody>
          <a:bodyPr/>
          <a:lstStyle/>
          <a:p>
            <a:pPr marL="0" indent="0">
              <a:buNone/>
            </a:pPr>
            <a:r>
              <a:rPr lang="en-US" dirty="0" smtClean="0"/>
              <a:t>1. How Text Analytics is changing Public Health care.</a:t>
            </a:r>
          </a:p>
          <a:p>
            <a:pPr marL="0" indent="0">
              <a:buNone/>
            </a:pPr>
            <a:r>
              <a:rPr lang="en-US" dirty="0" smtClean="0"/>
              <a:t>2. Text Normalization</a:t>
            </a:r>
          </a:p>
          <a:p>
            <a:pPr marL="0" indent="0">
              <a:buNone/>
            </a:pPr>
            <a:r>
              <a:rPr lang="en-US" dirty="0" smtClean="0"/>
              <a:t>3. Word Frequency Based Summarization</a:t>
            </a:r>
          </a:p>
          <a:p>
            <a:pPr marL="0" indent="0">
              <a:buNone/>
            </a:pPr>
            <a:r>
              <a:rPr lang="en-US" dirty="0" smtClean="0"/>
              <a:t>4. Graph Based summarization</a:t>
            </a:r>
          </a:p>
          <a:p>
            <a:pPr marL="0" indent="0">
              <a:buNone/>
            </a:pPr>
            <a:r>
              <a:rPr lang="en-US" dirty="0" smtClean="0"/>
              <a:t>5. Summarization using lexical chains.</a:t>
            </a:r>
          </a:p>
          <a:p>
            <a:pPr marL="0" indent="0">
              <a:buNone/>
            </a:pPr>
            <a:r>
              <a:rPr lang="en-US" dirty="0" smtClean="0"/>
              <a:t>6. Evaluating Summaries using ROUGE.</a:t>
            </a:r>
          </a:p>
        </p:txBody>
      </p:sp>
    </p:spTree>
    <p:extLst>
      <p:ext uri="{BB962C8B-B14F-4D97-AF65-F5344CB8AC3E}">
        <p14:creationId xmlns:p14="http://schemas.microsoft.com/office/powerpoint/2010/main" val="3977322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normAutofit/>
          </a:bodyPr>
          <a:lstStyle/>
          <a:p>
            <a:r>
              <a:rPr lang="en-US" sz="3600" b="1" dirty="0" smtClean="0">
                <a:solidFill>
                  <a:srgbClr val="0070C0"/>
                </a:solidFill>
              </a:rPr>
              <a:t>Top 4 ways text analytics is changing public health care</a:t>
            </a:r>
            <a:endParaRPr lang="en-US" sz="3600" b="1" dirty="0">
              <a:solidFill>
                <a:srgbClr val="0070C0"/>
              </a:solidFill>
            </a:endParaRPr>
          </a:p>
        </p:txBody>
      </p:sp>
      <p:sp>
        <p:nvSpPr>
          <p:cNvPr id="3" name="Content Placeholder 2"/>
          <p:cNvSpPr>
            <a:spLocks noGrp="1"/>
          </p:cNvSpPr>
          <p:nvPr>
            <p:ph idx="1"/>
          </p:nvPr>
        </p:nvSpPr>
        <p:spPr>
          <a:xfrm>
            <a:off x="939627" y="1235446"/>
            <a:ext cx="10515600" cy="4351337"/>
          </a:xfrm>
        </p:spPr>
        <p:txBody>
          <a:bodyPr/>
          <a:lstStyle/>
          <a:p>
            <a:pPr marL="0" indent="0">
              <a:buNone/>
            </a:pPr>
            <a:r>
              <a:rPr lang="en-US" dirty="0" smtClean="0"/>
              <a:t>1. Monitoring news and reports for epidemic and disease tracking.</a:t>
            </a:r>
          </a:p>
          <a:p>
            <a:pPr algn="ctr"/>
            <a:endParaRPr lang="en-US" sz="1000" dirty="0"/>
          </a:p>
          <a:p>
            <a:pPr algn="ctr"/>
            <a:r>
              <a:rPr lang="en-US" sz="10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368" y="1815191"/>
            <a:ext cx="7795117" cy="2212588"/>
          </a:xfrm>
          <a:prstGeom prst="rect">
            <a:avLst/>
          </a:prstGeom>
        </p:spPr>
      </p:pic>
      <p:sp>
        <p:nvSpPr>
          <p:cNvPr id="5" name="TextBox 4"/>
          <p:cNvSpPr txBox="1"/>
          <p:nvPr/>
        </p:nvSpPr>
        <p:spPr>
          <a:xfrm>
            <a:off x="1255593" y="4068617"/>
            <a:ext cx="3521122" cy="1477328"/>
          </a:xfrm>
          <a:prstGeom prst="rect">
            <a:avLst/>
          </a:prstGeom>
          <a:noFill/>
        </p:spPr>
        <p:txBody>
          <a:bodyPr wrap="square" rtlCol="0">
            <a:spAutoFit/>
          </a:bodyPr>
          <a:lstStyle/>
          <a:p>
            <a:r>
              <a:rPr lang="en-US" dirty="0" smtClean="0"/>
              <a:t>“I’m </a:t>
            </a:r>
            <a:r>
              <a:rPr lang="en-US" dirty="0"/>
              <a:t>Jacqui </a:t>
            </a:r>
            <a:r>
              <a:rPr lang="en-US" dirty="0" err="1"/>
              <a:t>Jeras</a:t>
            </a:r>
            <a:r>
              <a:rPr lang="en-US" dirty="0"/>
              <a:t> with today’s cold and flu report ... across the mid-Atlantic states, a little bit of an increase here”, January 4, (</a:t>
            </a:r>
            <a:r>
              <a:rPr lang="en-US" dirty="0" err="1"/>
              <a:t>Jeras</a:t>
            </a:r>
            <a:r>
              <a:rPr lang="en-US" dirty="0"/>
              <a:t> 2008) </a:t>
            </a:r>
          </a:p>
        </p:txBody>
      </p:sp>
      <p:sp>
        <p:nvSpPr>
          <p:cNvPr id="6" name="TextBox 5"/>
          <p:cNvSpPr txBox="1"/>
          <p:nvPr/>
        </p:nvSpPr>
        <p:spPr>
          <a:xfrm>
            <a:off x="2416997" y="5627621"/>
            <a:ext cx="7560859" cy="369332"/>
          </a:xfrm>
          <a:prstGeom prst="rect">
            <a:avLst/>
          </a:prstGeom>
          <a:noFill/>
        </p:spPr>
        <p:txBody>
          <a:bodyPr wrap="square" rtlCol="0">
            <a:spAutoFit/>
          </a:bodyPr>
          <a:lstStyle/>
          <a:p>
            <a:r>
              <a:rPr lang="en-US" dirty="0" smtClean="0"/>
              <a:t>Source: http</a:t>
            </a:r>
            <a:r>
              <a:rPr lang="en-US" dirty="0"/>
              <a:t>://www.robertmunro.com/research/munro12epidemics.pdf</a:t>
            </a:r>
          </a:p>
        </p:txBody>
      </p:sp>
    </p:spTree>
    <p:extLst>
      <p:ext uri="{BB962C8B-B14F-4D97-AF65-F5344CB8AC3E}">
        <p14:creationId xmlns:p14="http://schemas.microsoft.com/office/powerpoint/2010/main" val="454154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933" y="33733"/>
            <a:ext cx="10515600" cy="1325562"/>
          </a:xfrm>
        </p:spPr>
        <p:txBody>
          <a:bodyPr>
            <a:normAutofit/>
          </a:bodyPr>
          <a:lstStyle/>
          <a:p>
            <a:r>
              <a:rPr lang="en-US" sz="3600" b="1" dirty="0">
                <a:solidFill>
                  <a:srgbClr val="0070C0"/>
                </a:solidFill>
              </a:rPr>
              <a:t>Top 4 ways text analytics is changing public health care</a:t>
            </a:r>
            <a:endParaRPr lang="en-US" sz="3600" dirty="0">
              <a:solidFill>
                <a:srgbClr val="0070C0"/>
              </a:solidFill>
            </a:endParaRPr>
          </a:p>
        </p:txBody>
      </p:sp>
      <p:sp>
        <p:nvSpPr>
          <p:cNvPr id="3" name="Content Placeholder 2"/>
          <p:cNvSpPr>
            <a:spLocks noGrp="1"/>
          </p:cNvSpPr>
          <p:nvPr>
            <p:ph idx="1"/>
          </p:nvPr>
        </p:nvSpPr>
        <p:spPr>
          <a:xfrm>
            <a:off x="1009933" y="1359295"/>
            <a:ext cx="10515600" cy="4351337"/>
          </a:xfrm>
        </p:spPr>
        <p:txBody>
          <a:bodyPr/>
          <a:lstStyle/>
          <a:p>
            <a:pPr marL="0" indent="0">
              <a:buNone/>
            </a:pPr>
            <a:r>
              <a:rPr lang="en-US" dirty="0" smtClean="0"/>
              <a:t>2. Tracking </a:t>
            </a:r>
            <a:r>
              <a:rPr lang="en-US" dirty="0"/>
              <a:t>public </a:t>
            </a:r>
            <a:r>
              <a:rPr lang="en-US" dirty="0" smtClean="0"/>
              <a:t>opinions on controversial health topics.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736" y="1996987"/>
            <a:ext cx="5677468" cy="4609398"/>
          </a:xfrm>
          <a:prstGeom prst="rect">
            <a:avLst/>
          </a:prstGeom>
        </p:spPr>
      </p:pic>
      <p:sp>
        <p:nvSpPr>
          <p:cNvPr id="9" name="Rectangle 8"/>
          <p:cNvSpPr/>
          <p:nvPr/>
        </p:nvSpPr>
        <p:spPr>
          <a:xfrm>
            <a:off x="3070746" y="6168788"/>
            <a:ext cx="5268036" cy="30025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567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normAutofit/>
          </a:bodyPr>
          <a:lstStyle/>
          <a:p>
            <a:r>
              <a:rPr lang="en-US" sz="3600" b="1" dirty="0">
                <a:solidFill>
                  <a:srgbClr val="0070C0"/>
                </a:solidFill>
              </a:rPr>
              <a:t>Top 4 ways text analytics is changing public health care</a:t>
            </a:r>
            <a:endParaRPr lang="en-US" sz="3600" dirty="0">
              <a:solidFill>
                <a:srgbClr val="0070C0"/>
              </a:solidFill>
            </a:endParaRPr>
          </a:p>
        </p:txBody>
      </p:sp>
      <p:sp>
        <p:nvSpPr>
          <p:cNvPr id="3" name="Content Placeholder 2"/>
          <p:cNvSpPr>
            <a:spLocks noGrp="1"/>
          </p:cNvSpPr>
          <p:nvPr>
            <p:ph idx="1"/>
          </p:nvPr>
        </p:nvSpPr>
        <p:spPr>
          <a:xfrm>
            <a:off x="925979" y="1119116"/>
            <a:ext cx="10515600" cy="4351337"/>
          </a:xfrm>
        </p:spPr>
        <p:txBody>
          <a:bodyPr/>
          <a:lstStyle/>
          <a:p>
            <a:pPr marL="0" indent="0">
              <a:buNone/>
            </a:pPr>
            <a:r>
              <a:rPr lang="en-US" dirty="0" smtClean="0"/>
              <a:t>3. Detecting </a:t>
            </a:r>
            <a:r>
              <a:rPr lang="en-US" dirty="0"/>
              <a:t>fraud in healthcare</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76" y="1895680"/>
            <a:ext cx="7251332" cy="4527867"/>
          </a:xfrm>
          <a:prstGeom prst="rect">
            <a:avLst/>
          </a:prstGeom>
        </p:spPr>
      </p:pic>
      <p:sp>
        <p:nvSpPr>
          <p:cNvPr id="5" name="Rectangle 4"/>
          <p:cNvSpPr/>
          <p:nvPr/>
        </p:nvSpPr>
        <p:spPr>
          <a:xfrm>
            <a:off x="2661313" y="3016155"/>
            <a:ext cx="6869195" cy="36849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5468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normAutofit/>
          </a:bodyPr>
          <a:lstStyle/>
          <a:p>
            <a:r>
              <a:rPr lang="en-US" sz="3600" b="1" dirty="0">
                <a:solidFill>
                  <a:srgbClr val="0070C0"/>
                </a:solidFill>
              </a:rPr>
              <a:t>Top 4 ways text analytics is changing public health care</a:t>
            </a:r>
            <a:endParaRPr lang="en-US" sz="3600" dirty="0">
              <a:solidFill>
                <a:srgbClr val="0070C0"/>
              </a:solidFill>
            </a:endParaRPr>
          </a:p>
        </p:txBody>
      </p:sp>
      <p:sp>
        <p:nvSpPr>
          <p:cNvPr id="3" name="Content Placeholder 2"/>
          <p:cNvSpPr>
            <a:spLocks noGrp="1"/>
          </p:cNvSpPr>
          <p:nvPr>
            <p:ph idx="1"/>
          </p:nvPr>
        </p:nvSpPr>
        <p:spPr>
          <a:xfrm>
            <a:off x="912332" y="1160059"/>
            <a:ext cx="10515600" cy="4351337"/>
          </a:xfrm>
        </p:spPr>
        <p:txBody>
          <a:bodyPr/>
          <a:lstStyle/>
          <a:p>
            <a:pPr marL="0" indent="0">
              <a:buNone/>
            </a:pPr>
            <a:r>
              <a:rPr lang="en-US" dirty="0" smtClean="0"/>
              <a:t>4. Responding </a:t>
            </a:r>
            <a:r>
              <a:rPr lang="en-US" dirty="0"/>
              <a:t>to medical emergencies more quickly in developing parts of the world. (UNICEF U report program)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43" y="1932672"/>
            <a:ext cx="7008800" cy="49253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732" y="1932672"/>
            <a:ext cx="4924505" cy="2705409"/>
          </a:xfrm>
          <a:prstGeom prst="rect">
            <a:avLst/>
          </a:prstGeom>
        </p:spPr>
      </p:pic>
      <p:sp>
        <p:nvSpPr>
          <p:cNvPr id="6" name="Rectangle 5"/>
          <p:cNvSpPr/>
          <p:nvPr/>
        </p:nvSpPr>
        <p:spPr>
          <a:xfrm>
            <a:off x="1924334" y="3657600"/>
            <a:ext cx="4367284" cy="31389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8325134" y="2688609"/>
            <a:ext cx="3748103" cy="57320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1923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rPr>
              <a:t>Extractive summarization &amp; Abstractive summarization</a:t>
            </a:r>
            <a:endParaRPr lang="en-US" sz="3600" b="1" dirty="0">
              <a:solidFill>
                <a:srgbClr val="0070C0"/>
              </a:solidFill>
            </a:endParaRPr>
          </a:p>
        </p:txBody>
      </p:sp>
      <p:sp>
        <p:nvSpPr>
          <p:cNvPr id="3" name="Content Placeholder 2"/>
          <p:cNvSpPr>
            <a:spLocks noGrp="1"/>
          </p:cNvSpPr>
          <p:nvPr>
            <p:ph idx="1"/>
          </p:nvPr>
        </p:nvSpPr>
        <p:spPr/>
        <p:txBody>
          <a:bodyPr/>
          <a:lstStyle/>
          <a:p>
            <a:r>
              <a:rPr lang="en-US" dirty="0" smtClean="0">
                <a:solidFill>
                  <a:schemeClr val="accent1">
                    <a:lumMod val="50000"/>
                  </a:schemeClr>
                </a:solidFill>
              </a:rPr>
              <a:t>Extraction based text summarization:</a:t>
            </a:r>
          </a:p>
          <a:p>
            <a:r>
              <a:rPr lang="en-US" dirty="0" smtClean="0">
                <a:solidFill>
                  <a:schemeClr val="accent1">
                    <a:lumMod val="50000"/>
                  </a:schemeClr>
                </a:solidFill>
              </a:rPr>
              <a:t>Abstraction based text summarization: </a:t>
            </a:r>
          </a:p>
          <a:p>
            <a:pPr marL="0" indent="0">
              <a:buNone/>
            </a:pPr>
            <a:endParaRPr lang="en-US" dirty="0" smtClean="0">
              <a:solidFill>
                <a:schemeClr val="accent1">
                  <a:lumMod val="50000"/>
                </a:schemeClr>
              </a:solidFill>
            </a:endParaRPr>
          </a:p>
        </p:txBody>
      </p:sp>
      <p:sp>
        <p:nvSpPr>
          <p:cNvPr id="4" name="TextBox 3"/>
          <p:cNvSpPr txBox="1"/>
          <p:nvPr/>
        </p:nvSpPr>
        <p:spPr>
          <a:xfrm>
            <a:off x="1105469" y="2414653"/>
            <a:ext cx="10255258" cy="1015663"/>
          </a:xfrm>
          <a:prstGeom prst="rect">
            <a:avLst/>
          </a:prstGeom>
          <a:noFill/>
        </p:spPr>
        <p:txBody>
          <a:bodyPr wrap="square" rtlCol="0">
            <a:spAutoFit/>
          </a:bodyPr>
          <a:lstStyle/>
          <a:p>
            <a:r>
              <a:rPr lang="en-US" sz="2000" dirty="0"/>
              <a:t>The summary generated by extraction is developed based on the words and phrases in the actual </a:t>
            </a:r>
            <a:r>
              <a:rPr lang="en-US" sz="2000" dirty="0" smtClean="0"/>
              <a:t>text</a:t>
            </a:r>
            <a:endParaRPr lang="en-US" sz="2000" dirty="0">
              <a:solidFill>
                <a:schemeClr val="accent1">
                  <a:lumMod val="50000"/>
                </a:schemeClr>
              </a:solidFill>
            </a:endParaRPr>
          </a:p>
          <a:p>
            <a:endParaRPr lang="en-US" sz="2000" dirty="0"/>
          </a:p>
        </p:txBody>
      </p:sp>
      <p:sp>
        <p:nvSpPr>
          <p:cNvPr id="5" name="TextBox 4"/>
          <p:cNvSpPr txBox="1"/>
          <p:nvPr/>
        </p:nvSpPr>
        <p:spPr>
          <a:xfrm>
            <a:off x="1105469" y="3954605"/>
            <a:ext cx="9389660" cy="707886"/>
          </a:xfrm>
          <a:prstGeom prst="rect">
            <a:avLst/>
          </a:prstGeom>
          <a:noFill/>
        </p:spPr>
        <p:txBody>
          <a:bodyPr wrap="square" rtlCol="0">
            <a:spAutoFit/>
          </a:bodyPr>
          <a:lstStyle/>
          <a:p>
            <a:r>
              <a:rPr lang="en-US" sz="2000" dirty="0"/>
              <a:t>The summary generated by abstraction techniques does not contain the explicit words of the text. Natural language generation techniques are used to generate the summary</a:t>
            </a:r>
          </a:p>
        </p:txBody>
      </p:sp>
    </p:spTree>
    <p:extLst>
      <p:ext uri="{BB962C8B-B14F-4D97-AF65-F5344CB8AC3E}">
        <p14:creationId xmlns:p14="http://schemas.microsoft.com/office/powerpoint/2010/main" val="3707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66667E-6 3.33333E-6 L 0.00221 0.15347 " pathEditMode="relative" rAng="0" ptsTypes="AA">
                                      <p:cBhvr>
                                        <p:cTn id="10" dur="1000" fill="hold"/>
                                        <p:tgtEl>
                                          <p:spTgt spid="3">
                                            <p:txEl>
                                              <p:pRg st="1" end="1"/>
                                            </p:txEl>
                                          </p:spTgt>
                                        </p:tgtEl>
                                        <p:attrNameLst>
                                          <p:attrName>ppt_x</p:attrName>
                                          <p:attrName>ppt_y</p:attrName>
                                        </p:attrNameLst>
                                      </p:cBhvr>
                                      <p:rCtr x="104" y="7662"/>
                                    </p:animMotion>
                                  </p:childTnLst>
                                </p:cTn>
                              </p:par>
                              <p:par>
                                <p:cTn id="11" presetID="1" presetClass="entr" presetSubtype="0" fill="hold" grpId="0" nodeType="with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0"/>
            <a:ext cx="10515600" cy="1325562"/>
          </a:xfrm>
        </p:spPr>
        <p:txBody>
          <a:bodyPr/>
          <a:lstStyle/>
          <a:p>
            <a:r>
              <a:rPr lang="en-US" b="1" dirty="0" smtClean="0">
                <a:solidFill>
                  <a:srgbClr val="0070C0"/>
                </a:solidFill>
              </a:rPr>
              <a:t>Text Normalization</a:t>
            </a:r>
            <a:endParaRPr lang="en-US" b="1" dirty="0">
              <a:solidFill>
                <a:srgbClr val="0070C0"/>
              </a:solidFill>
            </a:endParaRPr>
          </a:p>
        </p:txBody>
      </p:sp>
      <p:sp>
        <p:nvSpPr>
          <p:cNvPr id="3" name="Content Placeholder 2"/>
          <p:cNvSpPr>
            <a:spLocks noGrp="1"/>
          </p:cNvSpPr>
          <p:nvPr>
            <p:ph idx="1"/>
          </p:nvPr>
        </p:nvSpPr>
        <p:spPr>
          <a:xfrm>
            <a:off x="845127" y="1228298"/>
            <a:ext cx="10515600" cy="4351337"/>
          </a:xfrm>
        </p:spPr>
        <p:txBody>
          <a:bodyPr>
            <a:normAutofit lnSpcReduction="10000"/>
          </a:bodyPr>
          <a:lstStyle/>
          <a:p>
            <a:r>
              <a:rPr lang="en-US" dirty="0" smtClean="0"/>
              <a:t>Tokenization: A tokenizer tokenizes </a:t>
            </a:r>
            <a:r>
              <a:rPr lang="en-US" dirty="0"/>
              <a:t>the sentence by words</a:t>
            </a:r>
          </a:p>
          <a:p>
            <a:pPr marL="0" indent="0">
              <a:buNone/>
            </a:pPr>
            <a:r>
              <a:rPr lang="en-US" dirty="0" smtClean="0"/>
              <a:t>	for </a:t>
            </a:r>
            <a:r>
              <a:rPr lang="en-US" dirty="0"/>
              <a:t>example "</a:t>
            </a:r>
            <a:r>
              <a:rPr lang="en-US" i="1" dirty="0">
                <a:solidFill>
                  <a:srgbClr val="FF0000"/>
                </a:solidFill>
              </a:rPr>
              <a:t>it didn't feel good</a:t>
            </a:r>
            <a:r>
              <a:rPr lang="en-US" dirty="0"/>
              <a:t>" gets </a:t>
            </a:r>
            <a:r>
              <a:rPr lang="en-US" dirty="0" smtClean="0"/>
              <a:t>into’</a:t>
            </a:r>
            <a:endParaRPr lang="en-US" dirty="0"/>
          </a:p>
          <a:p>
            <a:pPr marL="0" indent="0">
              <a:buNone/>
            </a:pPr>
            <a:r>
              <a:rPr lang="en-US" dirty="0" smtClean="0"/>
              <a:t>	   </a:t>
            </a:r>
            <a:r>
              <a:rPr lang="en-US" i="1" dirty="0" smtClean="0"/>
              <a:t>["</a:t>
            </a:r>
            <a:r>
              <a:rPr lang="en-US" i="1" dirty="0">
                <a:solidFill>
                  <a:srgbClr val="FF0000"/>
                </a:solidFill>
              </a:rPr>
              <a:t>it</a:t>
            </a:r>
            <a:r>
              <a:rPr lang="en-US" i="1" dirty="0"/>
              <a:t>", "</a:t>
            </a:r>
            <a:r>
              <a:rPr lang="en-US" i="1" dirty="0">
                <a:solidFill>
                  <a:srgbClr val="FF0000"/>
                </a:solidFill>
              </a:rPr>
              <a:t>did</a:t>
            </a:r>
            <a:r>
              <a:rPr lang="en-US" i="1" dirty="0"/>
              <a:t>", "</a:t>
            </a:r>
            <a:r>
              <a:rPr lang="en-US" i="1" dirty="0" err="1">
                <a:solidFill>
                  <a:srgbClr val="FF0000"/>
                </a:solidFill>
              </a:rPr>
              <a:t>n't</a:t>
            </a:r>
            <a:r>
              <a:rPr lang="en-US" i="1" dirty="0"/>
              <a:t>", "</a:t>
            </a:r>
            <a:r>
              <a:rPr lang="en-US" i="1" dirty="0">
                <a:solidFill>
                  <a:srgbClr val="FF0000"/>
                </a:solidFill>
              </a:rPr>
              <a:t>feel</a:t>
            </a:r>
            <a:r>
              <a:rPr lang="en-US" i="1" dirty="0"/>
              <a:t>", "</a:t>
            </a:r>
            <a:r>
              <a:rPr lang="en-US" i="1" dirty="0">
                <a:solidFill>
                  <a:srgbClr val="FF0000"/>
                </a:solidFill>
              </a:rPr>
              <a:t>good</a:t>
            </a:r>
            <a:r>
              <a:rPr lang="en-US" i="1" dirty="0" smtClean="0"/>
              <a:t>"]</a:t>
            </a:r>
          </a:p>
          <a:p>
            <a:r>
              <a:rPr lang="en-US" dirty="0" smtClean="0"/>
              <a:t>Stemming: </a:t>
            </a:r>
            <a:r>
              <a:rPr lang="en-US" dirty="0" smtClean="0"/>
              <a:t>crude chopping of affixes.</a:t>
            </a:r>
            <a:endParaRPr lang="en-US" dirty="0" smtClean="0"/>
          </a:p>
          <a:p>
            <a:pPr marL="0" indent="0">
              <a:buNone/>
            </a:pPr>
            <a:r>
              <a:rPr lang="en-US" dirty="0"/>
              <a:t>	</a:t>
            </a:r>
            <a:r>
              <a:rPr lang="en-US" dirty="0" smtClean="0"/>
              <a:t>e.g.,</a:t>
            </a:r>
            <a:r>
              <a:rPr lang="en-US" dirty="0" smtClean="0"/>
              <a:t> </a:t>
            </a:r>
            <a:r>
              <a:rPr lang="en-US" i="1" dirty="0" smtClean="0">
                <a:solidFill>
                  <a:srgbClr val="FF0000"/>
                </a:solidFill>
              </a:rPr>
              <a:t>automate(s</a:t>
            </a:r>
            <a:r>
              <a:rPr lang="en-US" dirty="0" smtClean="0">
                <a:solidFill>
                  <a:srgbClr val="FF0000"/>
                </a:solidFill>
              </a:rPr>
              <a:t>)</a:t>
            </a:r>
            <a:r>
              <a:rPr lang="en-US" dirty="0" smtClean="0"/>
              <a:t>, </a:t>
            </a:r>
            <a:r>
              <a:rPr lang="en-US" i="1" dirty="0" smtClean="0">
                <a:solidFill>
                  <a:srgbClr val="FF0000"/>
                </a:solidFill>
              </a:rPr>
              <a:t>automatic</a:t>
            </a:r>
            <a:r>
              <a:rPr lang="en-US" dirty="0" smtClean="0"/>
              <a:t> , </a:t>
            </a:r>
            <a:r>
              <a:rPr lang="en-US" i="1" dirty="0" smtClean="0">
                <a:solidFill>
                  <a:srgbClr val="FF0000"/>
                </a:solidFill>
              </a:rPr>
              <a:t>automation</a:t>
            </a:r>
            <a:r>
              <a:rPr lang="en-US" dirty="0" smtClean="0"/>
              <a:t> all reduced to </a:t>
            </a:r>
            <a:r>
              <a:rPr lang="en-US" b="1" i="1" dirty="0" smtClean="0">
                <a:solidFill>
                  <a:srgbClr val="FF0000"/>
                </a:solidFill>
              </a:rPr>
              <a:t>automat</a:t>
            </a:r>
            <a:r>
              <a:rPr lang="en-US" dirty="0" smtClean="0"/>
              <a:t>.</a:t>
            </a:r>
          </a:p>
          <a:p>
            <a:pPr marL="0" indent="0">
              <a:buNone/>
            </a:pPr>
            <a:r>
              <a:rPr lang="en-US" i="1" dirty="0" smtClean="0">
                <a:solidFill>
                  <a:srgbClr val="FF0000"/>
                </a:solidFill>
              </a:rPr>
              <a:t>Compressed</a:t>
            </a:r>
            <a:r>
              <a:rPr lang="en-US" dirty="0" smtClean="0">
                <a:solidFill>
                  <a:srgbClr val="FF0000"/>
                </a:solidFill>
              </a:rPr>
              <a:t> </a:t>
            </a:r>
            <a:r>
              <a:rPr lang="en-US" dirty="0" smtClean="0"/>
              <a:t>and </a:t>
            </a:r>
            <a:r>
              <a:rPr lang="en-US" i="1" dirty="0" smtClean="0">
                <a:solidFill>
                  <a:srgbClr val="FF0000"/>
                </a:solidFill>
              </a:rPr>
              <a:t>compression</a:t>
            </a:r>
            <a:r>
              <a:rPr lang="en-US" dirty="0" smtClean="0">
                <a:solidFill>
                  <a:srgbClr val="FF0000"/>
                </a:solidFill>
              </a:rPr>
              <a:t> </a:t>
            </a:r>
            <a:r>
              <a:rPr lang="en-US" dirty="0" smtClean="0"/>
              <a:t>are both accepted as equivalent to compress.</a:t>
            </a:r>
            <a:endParaRPr lang="en-US" dirty="0" smtClean="0"/>
          </a:p>
          <a:p>
            <a:r>
              <a:rPr lang="en-US" dirty="0" smtClean="0"/>
              <a:t>Removing </a:t>
            </a:r>
            <a:r>
              <a:rPr lang="en-US" dirty="0" smtClean="0"/>
              <a:t>stop words:  getting </a:t>
            </a:r>
            <a:r>
              <a:rPr lang="en-US" dirty="0"/>
              <a:t>rid of </a:t>
            </a:r>
            <a:r>
              <a:rPr lang="en-US" dirty="0" smtClean="0"/>
              <a:t>unwanted English </a:t>
            </a:r>
            <a:r>
              <a:rPr lang="en-US" dirty="0"/>
              <a:t>words (or, and, this, that...)</a:t>
            </a:r>
          </a:p>
          <a:p>
            <a:endParaRPr lang="en-US" dirty="0"/>
          </a:p>
          <a:p>
            <a:endParaRPr lang="en-US" dirty="0"/>
          </a:p>
        </p:txBody>
      </p:sp>
    </p:spTree>
    <p:extLst>
      <p:ext uri="{BB962C8B-B14F-4D97-AF65-F5344CB8AC3E}">
        <p14:creationId xmlns:p14="http://schemas.microsoft.com/office/powerpoint/2010/main" val="3489114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048327" y="1645401"/>
            <a:ext cx="5156200" cy="3680525"/>
          </a:xfrm>
        </p:spPr>
        <p:txBody>
          <a:bodyPr>
            <a:noAutofit/>
          </a:bodyPr>
          <a:lstStyle/>
          <a:p>
            <a:r>
              <a:rPr lang="en-US" sz="2000" dirty="0" smtClean="0"/>
              <a:t>Step 1a</a:t>
            </a:r>
          </a:p>
          <a:p>
            <a:pPr marL="0" indent="0">
              <a:buNone/>
            </a:pPr>
            <a:r>
              <a:rPr lang="en-US" sz="2000" dirty="0"/>
              <a:t>	</a:t>
            </a:r>
            <a:r>
              <a:rPr lang="en-US" sz="2000" dirty="0" err="1" smtClean="0"/>
              <a:t>sses</a:t>
            </a:r>
            <a:r>
              <a:rPr lang="en-US" sz="2000" dirty="0" smtClean="0"/>
              <a:t> -&gt; </a:t>
            </a:r>
            <a:r>
              <a:rPr lang="en-US" sz="2000" dirty="0" err="1" smtClean="0"/>
              <a:t>ss</a:t>
            </a:r>
            <a:r>
              <a:rPr lang="en-US" sz="2000" dirty="0" smtClean="0"/>
              <a:t> </a:t>
            </a:r>
            <a:r>
              <a:rPr lang="en-US" sz="2000" dirty="0" smtClean="0">
                <a:solidFill>
                  <a:schemeClr val="accent1">
                    <a:lumMod val="50000"/>
                  </a:schemeClr>
                </a:solidFill>
              </a:rPr>
              <a:t>caresses -&gt; caress</a:t>
            </a:r>
          </a:p>
          <a:p>
            <a:pPr marL="0" indent="0">
              <a:buNone/>
            </a:pPr>
            <a:r>
              <a:rPr lang="en-US" sz="2000" dirty="0"/>
              <a:t>	</a:t>
            </a:r>
            <a:r>
              <a:rPr lang="en-US" sz="2000" dirty="0" err="1" smtClean="0"/>
              <a:t>ies</a:t>
            </a:r>
            <a:r>
              <a:rPr lang="en-US" sz="2000" dirty="0" smtClean="0"/>
              <a:t> -&gt; I </a:t>
            </a:r>
            <a:r>
              <a:rPr lang="en-US" sz="2000" dirty="0" smtClean="0">
                <a:solidFill>
                  <a:schemeClr val="accent1">
                    <a:lumMod val="50000"/>
                  </a:schemeClr>
                </a:solidFill>
              </a:rPr>
              <a:t>ponies -&gt; </a:t>
            </a:r>
            <a:r>
              <a:rPr lang="en-US" sz="2000" dirty="0" err="1" smtClean="0">
                <a:solidFill>
                  <a:schemeClr val="accent1">
                    <a:lumMod val="50000"/>
                  </a:schemeClr>
                </a:solidFill>
              </a:rPr>
              <a:t>poni</a:t>
            </a:r>
            <a:endParaRPr lang="en-US" sz="2000" dirty="0" smtClean="0">
              <a:solidFill>
                <a:schemeClr val="accent1">
                  <a:lumMod val="50000"/>
                </a:schemeClr>
              </a:solidFill>
            </a:endParaRPr>
          </a:p>
          <a:p>
            <a:pPr marL="0" indent="0">
              <a:buNone/>
            </a:pPr>
            <a:r>
              <a:rPr lang="en-US" sz="2000" dirty="0"/>
              <a:t>	</a:t>
            </a:r>
            <a:r>
              <a:rPr lang="en-US" sz="2000" dirty="0" err="1" smtClean="0"/>
              <a:t>ss</a:t>
            </a:r>
            <a:r>
              <a:rPr lang="en-US" sz="2000" dirty="0" smtClean="0"/>
              <a:t> -&gt;</a:t>
            </a:r>
            <a:r>
              <a:rPr lang="en-US" sz="2000" dirty="0" err="1" smtClean="0"/>
              <a:t>ss</a:t>
            </a:r>
            <a:r>
              <a:rPr lang="en-US" sz="2000" dirty="0" smtClean="0"/>
              <a:t> </a:t>
            </a:r>
            <a:r>
              <a:rPr lang="en-US" sz="2000" dirty="0" smtClean="0">
                <a:solidFill>
                  <a:schemeClr val="accent1">
                    <a:lumMod val="50000"/>
                  </a:schemeClr>
                </a:solidFill>
              </a:rPr>
              <a:t>caress -&gt; caress</a:t>
            </a:r>
          </a:p>
          <a:p>
            <a:pPr marL="0" indent="0">
              <a:buNone/>
            </a:pPr>
            <a:r>
              <a:rPr lang="en-US" sz="2000" dirty="0"/>
              <a:t>	</a:t>
            </a:r>
            <a:r>
              <a:rPr lang="en-US" sz="2000" dirty="0" smtClean="0"/>
              <a:t>s -&gt; ᶲ </a:t>
            </a:r>
            <a:r>
              <a:rPr lang="en-US" sz="2000" dirty="0" smtClean="0">
                <a:solidFill>
                  <a:schemeClr val="accent1">
                    <a:lumMod val="50000"/>
                  </a:schemeClr>
                </a:solidFill>
              </a:rPr>
              <a:t>cats -&gt; cat</a:t>
            </a:r>
          </a:p>
          <a:p>
            <a:r>
              <a:rPr lang="en-US" sz="2000" dirty="0" smtClean="0"/>
              <a:t>Step 1b</a:t>
            </a:r>
          </a:p>
          <a:p>
            <a:pPr marL="0" indent="0">
              <a:buNone/>
            </a:pPr>
            <a:r>
              <a:rPr lang="en-US" sz="2000" dirty="0"/>
              <a:t>	</a:t>
            </a:r>
            <a:r>
              <a:rPr lang="en-US" sz="2000" dirty="0" smtClean="0"/>
              <a:t>(*v*)</a:t>
            </a:r>
            <a:r>
              <a:rPr lang="en-US" sz="2000" dirty="0" err="1" smtClean="0"/>
              <a:t>ing</a:t>
            </a:r>
            <a:r>
              <a:rPr lang="en-US" sz="2000" dirty="0" smtClean="0"/>
              <a:t> -&gt; ᶲ </a:t>
            </a:r>
            <a:r>
              <a:rPr lang="en-US" sz="2000" dirty="0" smtClean="0">
                <a:solidFill>
                  <a:schemeClr val="accent1">
                    <a:lumMod val="50000"/>
                  </a:schemeClr>
                </a:solidFill>
              </a:rPr>
              <a:t>walking -&gt; walk</a:t>
            </a:r>
          </a:p>
          <a:p>
            <a:pPr marL="0" indent="0">
              <a:buNone/>
            </a:pPr>
            <a:r>
              <a:rPr lang="en-US" sz="2000" dirty="0"/>
              <a:t>		</a:t>
            </a:r>
            <a:r>
              <a:rPr lang="en-US" sz="2000" dirty="0" smtClean="0"/>
              <a:t>	</a:t>
            </a:r>
            <a:r>
              <a:rPr lang="en-US" sz="2000" dirty="0" smtClean="0">
                <a:solidFill>
                  <a:schemeClr val="accent1">
                    <a:lumMod val="50000"/>
                  </a:schemeClr>
                </a:solidFill>
              </a:rPr>
              <a:t>singing -&gt; sing</a:t>
            </a:r>
          </a:p>
          <a:p>
            <a:pPr marL="0" indent="0">
              <a:buNone/>
            </a:pPr>
            <a:r>
              <a:rPr lang="en-US" sz="2000" dirty="0"/>
              <a:t>	</a:t>
            </a:r>
            <a:r>
              <a:rPr lang="en-US" sz="2000" dirty="0" smtClean="0"/>
              <a:t>(*v*)</a:t>
            </a:r>
            <a:r>
              <a:rPr lang="en-US" sz="2000" dirty="0" err="1" smtClean="0"/>
              <a:t>ed</a:t>
            </a:r>
            <a:r>
              <a:rPr lang="en-US" sz="2000" dirty="0" smtClean="0"/>
              <a:t>  -&gt; ᶲ </a:t>
            </a:r>
            <a:r>
              <a:rPr lang="en-US" sz="2000" dirty="0" smtClean="0">
                <a:solidFill>
                  <a:schemeClr val="accent1">
                    <a:lumMod val="50000"/>
                  </a:schemeClr>
                </a:solidFill>
              </a:rPr>
              <a:t>plastered -&gt; plaster</a:t>
            </a:r>
            <a:endParaRPr lang="en-US" sz="2000" dirty="0">
              <a:solidFill>
                <a:schemeClr val="accent1">
                  <a:lumMod val="50000"/>
                </a:schemeClr>
              </a:solidFill>
            </a:endParaRPr>
          </a:p>
        </p:txBody>
      </p:sp>
      <p:sp>
        <p:nvSpPr>
          <p:cNvPr id="5" name="Content Placeholder 4"/>
          <p:cNvSpPr>
            <a:spLocks noGrp="1"/>
          </p:cNvSpPr>
          <p:nvPr>
            <p:ph sz="quarter" idx="4"/>
          </p:nvPr>
        </p:nvSpPr>
        <p:spPr>
          <a:xfrm>
            <a:off x="6129053" y="1645401"/>
            <a:ext cx="5181601" cy="3680525"/>
          </a:xfrm>
        </p:spPr>
        <p:txBody>
          <a:bodyPr>
            <a:normAutofit/>
          </a:bodyPr>
          <a:lstStyle/>
          <a:p>
            <a:r>
              <a:rPr lang="en-US" sz="2000" dirty="0" smtClean="0"/>
              <a:t>Step 2( for long stems)</a:t>
            </a:r>
          </a:p>
          <a:p>
            <a:pPr marL="0" indent="0">
              <a:buNone/>
            </a:pPr>
            <a:r>
              <a:rPr lang="en-US" sz="2000" dirty="0"/>
              <a:t>	</a:t>
            </a:r>
            <a:r>
              <a:rPr lang="en-US" sz="2000" dirty="0" err="1" smtClean="0"/>
              <a:t>ational</a:t>
            </a:r>
            <a:r>
              <a:rPr lang="en-US" sz="2000" dirty="0"/>
              <a:t> </a:t>
            </a:r>
            <a:r>
              <a:rPr lang="en-US" sz="2000" dirty="0" smtClean="0"/>
              <a:t>-&gt; ate </a:t>
            </a:r>
            <a:r>
              <a:rPr lang="en-US" sz="2000" dirty="0" smtClean="0">
                <a:solidFill>
                  <a:schemeClr val="accent1">
                    <a:lumMod val="50000"/>
                  </a:schemeClr>
                </a:solidFill>
              </a:rPr>
              <a:t>relational -&gt; relate</a:t>
            </a:r>
          </a:p>
          <a:p>
            <a:pPr marL="0" indent="0">
              <a:buNone/>
            </a:pPr>
            <a:r>
              <a:rPr lang="en-US" sz="2000" dirty="0"/>
              <a:t>	</a:t>
            </a:r>
            <a:r>
              <a:rPr lang="en-US" sz="2000" dirty="0" err="1" smtClean="0"/>
              <a:t>izer</a:t>
            </a:r>
            <a:r>
              <a:rPr lang="en-US" sz="2000" dirty="0" smtClean="0"/>
              <a:t> -&gt; </a:t>
            </a:r>
            <a:r>
              <a:rPr lang="en-US" sz="2000" dirty="0" err="1" smtClean="0"/>
              <a:t>ize</a:t>
            </a:r>
            <a:r>
              <a:rPr lang="en-US" sz="2000" dirty="0" smtClean="0"/>
              <a:t> </a:t>
            </a:r>
            <a:r>
              <a:rPr lang="en-US" sz="2000" dirty="0" smtClean="0">
                <a:solidFill>
                  <a:schemeClr val="accent1">
                    <a:lumMod val="50000"/>
                  </a:schemeClr>
                </a:solidFill>
              </a:rPr>
              <a:t>digitizer -&gt; digitize</a:t>
            </a:r>
          </a:p>
          <a:p>
            <a:pPr marL="0" indent="0">
              <a:buNone/>
            </a:pPr>
            <a:r>
              <a:rPr lang="en-US" sz="2000" dirty="0"/>
              <a:t>	</a:t>
            </a:r>
            <a:r>
              <a:rPr lang="en-US" sz="2000" dirty="0" err="1" smtClean="0"/>
              <a:t>ator</a:t>
            </a:r>
            <a:r>
              <a:rPr lang="en-US" sz="2000" dirty="0" smtClean="0"/>
              <a:t> -&gt; ate </a:t>
            </a:r>
            <a:r>
              <a:rPr lang="en-US" sz="2000" dirty="0" smtClean="0">
                <a:solidFill>
                  <a:schemeClr val="accent1">
                    <a:lumMod val="50000"/>
                  </a:schemeClr>
                </a:solidFill>
              </a:rPr>
              <a:t>operator -&gt; operate</a:t>
            </a:r>
          </a:p>
          <a:p>
            <a:r>
              <a:rPr lang="en-US" sz="2000" dirty="0" smtClean="0"/>
              <a:t>Step 3 (for longer stems)</a:t>
            </a:r>
          </a:p>
          <a:p>
            <a:pPr marL="0" indent="0">
              <a:buNone/>
            </a:pPr>
            <a:r>
              <a:rPr lang="en-US" sz="2000" dirty="0"/>
              <a:t>	</a:t>
            </a:r>
            <a:r>
              <a:rPr lang="en-US" sz="2000" dirty="0" smtClean="0"/>
              <a:t>al -&gt; </a:t>
            </a:r>
            <a:r>
              <a:rPr lang="en-US" sz="2000" dirty="0"/>
              <a:t>ᶲ </a:t>
            </a:r>
            <a:r>
              <a:rPr lang="en-US" sz="2000" dirty="0" smtClean="0"/>
              <a:t> </a:t>
            </a:r>
            <a:r>
              <a:rPr lang="en-US" sz="2000" dirty="0" smtClean="0">
                <a:solidFill>
                  <a:schemeClr val="accent1">
                    <a:lumMod val="50000"/>
                  </a:schemeClr>
                </a:solidFill>
              </a:rPr>
              <a:t>revival -&gt; </a:t>
            </a:r>
            <a:r>
              <a:rPr lang="en-US" sz="2000" dirty="0" err="1" smtClean="0">
                <a:solidFill>
                  <a:schemeClr val="accent1">
                    <a:lumMod val="50000"/>
                  </a:schemeClr>
                </a:solidFill>
              </a:rPr>
              <a:t>reviv</a:t>
            </a:r>
            <a:endParaRPr lang="en-US" sz="2000" dirty="0" smtClean="0">
              <a:solidFill>
                <a:schemeClr val="accent1">
                  <a:lumMod val="50000"/>
                </a:schemeClr>
              </a:solidFill>
            </a:endParaRPr>
          </a:p>
          <a:p>
            <a:pPr marL="0" indent="0">
              <a:buNone/>
            </a:pPr>
            <a:r>
              <a:rPr lang="en-US" sz="2000" dirty="0"/>
              <a:t>	</a:t>
            </a:r>
            <a:r>
              <a:rPr lang="en-US" sz="2000" dirty="0" smtClean="0"/>
              <a:t>able -&gt; </a:t>
            </a:r>
            <a:r>
              <a:rPr lang="en-US" sz="2000" dirty="0"/>
              <a:t>ᶲ </a:t>
            </a:r>
            <a:r>
              <a:rPr lang="en-US" sz="2000" dirty="0" smtClean="0"/>
              <a:t> </a:t>
            </a:r>
            <a:r>
              <a:rPr lang="en-US" sz="2000" dirty="0" smtClean="0">
                <a:solidFill>
                  <a:schemeClr val="accent1">
                    <a:lumMod val="50000"/>
                  </a:schemeClr>
                </a:solidFill>
              </a:rPr>
              <a:t>adjustable -&gt; adjust</a:t>
            </a:r>
          </a:p>
          <a:p>
            <a:pPr marL="0" indent="0">
              <a:buNone/>
            </a:pPr>
            <a:r>
              <a:rPr lang="en-US" sz="2000" dirty="0"/>
              <a:t>	</a:t>
            </a:r>
            <a:r>
              <a:rPr lang="en-US" sz="2000" dirty="0" smtClean="0"/>
              <a:t>ate -&gt; </a:t>
            </a:r>
            <a:r>
              <a:rPr lang="en-US" sz="2000" dirty="0"/>
              <a:t>ᶲ </a:t>
            </a:r>
            <a:r>
              <a:rPr lang="en-US" sz="2000" dirty="0" smtClean="0"/>
              <a:t> </a:t>
            </a:r>
            <a:r>
              <a:rPr lang="en-US" sz="2000" dirty="0" smtClean="0">
                <a:solidFill>
                  <a:schemeClr val="accent1">
                    <a:lumMod val="50000"/>
                  </a:schemeClr>
                </a:solidFill>
              </a:rPr>
              <a:t>activate -&gt; </a:t>
            </a:r>
            <a:r>
              <a:rPr lang="en-US" sz="2000" dirty="0" err="1" smtClean="0">
                <a:solidFill>
                  <a:schemeClr val="accent1">
                    <a:lumMod val="50000"/>
                  </a:schemeClr>
                </a:solidFill>
              </a:rPr>
              <a:t>activ</a:t>
            </a:r>
            <a:endParaRPr lang="en-US" sz="2000" dirty="0">
              <a:solidFill>
                <a:schemeClr val="accent1">
                  <a:lumMod val="50000"/>
                </a:schemeClr>
              </a:solidFill>
            </a:endParaRPr>
          </a:p>
        </p:txBody>
      </p:sp>
      <p:sp>
        <p:nvSpPr>
          <p:cNvPr id="6" name="Title 5"/>
          <p:cNvSpPr>
            <a:spLocks noGrp="1"/>
          </p:cNvSpPr>
          <p:nvPr>
            <p:ph type="title"/>
          </p:nvPr>
        </p:nvSpPr>
        <p:spPr>
          <a:xfrm>
            <a:off x="946727" y="191588"/>
            <a:ext cx="10515600" cy="1325562"/>
          </a:xfrm>
        </p:spPr>
        <p:txBody>
          <a:bodyPr/>
          <a:lstStyle/>
          <a:p>
            <a:r>
              <a:rPr lang="en-US" dirty="0">
                <a:solidFill>
                  <a:schemeClr val="accent1">
                    <a:lumMod val="75000"/>
                  </a:schemeClr>
                </a:solidFill>
              </a:rPr>
              <a:t>Porter’s algorithm</a:t>
            </a:r>
            <a:br>
              <a:rPr lang="en-US" dirty="0">
                <a:solidFill>
                  <a:schemeClr val="accent1">
                    <a:lumMod val="75000"/>
                  </a:schemeClr>
                </a:solidFill>
              </a:rPr>
            </a:br>
            <a:r>
              <a:rPr lang="en-US" dirty="0">
                <a:solidFill>
                  <a:schemeClr val="accent1">
                    <a:lumMod val="75000"/>
                  </a:schemeClr>
                </a:solidFill>
              </a:rPr>
              <a:t>The most common English stemmer.</a:t>
            </a:r>
          </a:p>
        </p:txBody>
      </p:sp>
    </p:spTree>
    <p:extLst>
      <p:ext uri="{BB962C8B-B14F-4D97-AF65-F5344CB8AC3E}">
        <p14:creationId xmlns:p14="http://schemas.microsoft.com/office/powerpoint/2010/main" val="293866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1419</TotalTime>
  <Words>994</Words>
  <Application>Microsoft Office PowerPoint</Application>
  <PresentationFormat>Widescreen</PresentationFormat>
  <Paragraphs>148</Paragraphs>
  <Slides>25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Calibri</vt:lpstr>
      <vt:lpstr>Calibri Light</vt:lpstr>
      <vt:lpstr>Cambria Math</vt:lpstr>
      <vt:lpstr>Verdana</vt:lpstr>
      <vt:lpstr>Wingdings 2</vt:lpstr>
      <vt:lpstr>HDOfficeLightV0</vt:lpstr>
      <vt:lpstr>1_HDOfficeLightV0</vt:lpstr>
      <vt:lpstr>2_HDOfficeLightV0</vt:lpstr>
      <vt:lpstr>Automatic Text Summarization</vt:lpstr>
      <vt:lpstr>Outline </vt:lpstr>
      <vt:lpstr>Top 4 ways text analytics is changing public health care</vt:lpstr>
      <vt:lpstr>Top 4 ways text analytics is changing public health care</vt:lpstr>
      <vt:lpstr>Top 4 ways text analytics is changing public health care</vt:lpstr>
      <vt:lpstr>Top 4 ways text analytics is changing public health care</vt:lpstr>
      <vt:lpstr>Extractive summarization &amp; Abstractive summarization</vt:lpstr>
      <vt:lpstr>Text Normalization</vt:lpstr>
      <vt:lpstr>Porter’s algorithm The most common English stemmer.</vt:lpstr>
      <vt:lpstr>What If we don’t normalize the text?</vt:lpstr>
      <vt:lpstr>Word Frequency Based Summarization</vt:lpstr>
      <vt:lpstr>Word Frequency Based Summarization</vt:lpstr>
      <vt:lpstr>Graph Based Summarization</vt:lpstr>
      <vt:lpstr>Sentence similarity Computation</vt:lpstr>
      <vt:lpstr>Cosine similarity Representation</vt:lpstr>
      <vt:lpstr>Constructing Lexical Chains for text summarization</vt:lpstr>
      <vt:lpstr>Example</vt:lpstr>
      <vt:lpstr>Summary Generation</vt:lpstr>
      <vt:lpstr>Summary Generation</vt:lpstr>
      <vt:lpstr>Evaluating Summaries: ROUGE</vt:lpstr>
      <vt:lpstr>ROUGE example: </vt:lpstr>
      <vt:lpstr>Summary: 6 things from this lecture.</vt:lpstr>
      <vt:lpstr>References</vt:lpstr>
      <vt:lpstr>PowerPoint Presentation</vt:lpstr>
      <vt:lpstr>Summary: 6 things from this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Text Sumarization</dc:title>
  <dc:creator>sriram pillutla</dc:creator>
  <cp:lastModifiedBy>sriram</cp:lastModifiedBy>
  <cp:revision>306</cp:revision>
  <dcterms:created xsi:type="dcterms:W3CDTF">2016-02-06T15:25:05Z</dcterms:created>
  <dcterms:modified xsi:type="dcterms:W3CDTF">2016-02-14T22:52:55Z</dcterms:modified>
</cp:coreProperties>
</file>