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72" r:id="rId2"/>
    <p:sldId id="322" r:id="rId3"/>
    <p:sldId id="324" r:id="rId4"/>
    <p:sldId id="290" r:id="rId5"/>
    <p:sldId id="353" r:id="rId6"/>
    <p:sldId id="325" r:id="rId7"/>
    <p:sldId id="354" r:id="rId8"/>
    <p:sldId id="336" r:id="rId9"/>
    <p:sldId id="326" r:id="rId10"/>
    <p:sldId id="329" r:id="rId11"/>
    <p:sldId id="327" r:id="rId12"/>
    <p:sldId id="330" r:id="rId13"/>
    <p:sldId id="328" r:id="rId14"/>
    <p:sldId id="331" r:id="rId15"/>
    <p:sldId id="332" r:id="rId16"/>
    <p:sldId id="333" r:id="rId17"/>
    <p:sldId id="337" r:id="rId18"/>
    <p:sldId id="349" r:id="rId19"/>
    <p:sldId id="350" r:id="rId20"/>
    <p:sldId id="351" r:id="rId21"/>
    <p:sldId id="335" r:id="rId22"/>
    <p:sldId id="352" r:id="rId23"/>
  </p:sldIdLst>
  <p:sldSz cx="9144000" cy="6858000" type="screen4x3"/>
  <p:notesSz cx="7004050" cy="9290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53" autoAdjust="0"/>
  </p:normalViewPr>
  <p:slideViewPr>
    <p:cSldViewPr>
      <p:cViewPr varScale="1">
        <p:scale>
          <a:sx n="115" d="100"/>
          <a:sy n="115" d="100"/>
        </p:scale>
        <p:origin x="14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088" cy="464503"/>
          </a:xfrm>
          <a:prstGeom prst="rect">
            <a:avLst/>
          </a:prstGeom>
        </p:spPr>
        <p:txBody>
          <a:bodyPr vert="horz" lIns="93104" tIns="46552" rIns="93104" bIns="46552" rtlCol="0"/>
          <a:lstStyle>
            <a:lvl1pPr algn="l">
              <a:defRPr sz="1200"/>
            </a:lvl1pPr>
          </a:lstStyle>
          <a:p>
            <a:endParaRPr lang="fr-CA"/>
          </a:p>
        </p:txBody>
      </p:sp>
      <p:sp>
        <p:nvSpPr>
          <p:cNvPr id="3" name="Date Placeholder 2"/>
          <p:cNvSpPr>
            <a:spLocks noGrp="1"/>
          </p:cNvSpPr>
          <p:nvPr>
            <p:ph type="dt" idx="1"/>
          </p:nvPr>
        </p:nvSpPr>
        <p:spPr>
          <a:xfrm>
            <a:off x="3967341" y="0"/>
            <a:ext cx="3035088" cy="464503"/>
          </a:xfrm>
          <a:prstGeom prst="rect">
            <a:avLst/>
          </a:prstGeom>
        </p:spPr>
        <p:txBody>
          <a:bodyPr vert="horz" lIns="93104" tIns="46552" rIns="93104" bIns="46552" rtlCol="0"/>
          <a:lstStyle>
            <a:lvl1pPr algn="r">
              <a:defRPr sz="1200"/>
            </a:lvl1pPr>
          </a:lstStyle>
          <a:p>
            <a:fld id="{AF103963-EF3F-4F6A-89A0-5116EF20C9F9}" type="datetimeFigureOut">
              <a:rPr lang="fr-CA" smtClean="0"/>
              <a:pPr/>
              <a:t>2016-07-11</a:t>
            </a:fld>
            <a:endParaRPr lang="fr-CA"/>
          </a:p>
        </p:txBody>
      </p:sp>
      <p:sp>
        <p:nvSpPr>
          <p:cNvPr id="4" name="Slide Image Placeholder 3"/>
          <p:cNvSpPr>
            <a:spLocks noGrp="1" noRot="1" noChangeAspect="1"/>
          </p:cNvSpPr>
          <p:nvPr>
            <p:ph type="sldImg" idx="2"/>
          </p:nvPr>
        </p:nvSpPr>
        <p:spPr>
          <a:xfrm>
            <a:off x="1179513" y="696913"/>
            <a:ext cx="4645025" cy="3482975"/>
          </a:xfrm>
          <a:prstGeom prst="rect">
            <a:avLst/>
          </a:prstGeom>
          <a:noFill/>
          <a:ln w="12700">
            <a:solidFill>
              <a:prstClr val="black"/>
            </a:solidFill>
          </a:ln>
        </p:spPr>
        <p:txBody>
          <a:bodyPr vert="horz" lIns="93104" tIns="46552" rIns="93104" bIns="46552" rtlCol="0" anchor="ctr"/>
          <a:lstStyle/>
          <a:p>
            <a:endParaRPr lang="fr-CA"/>
          </a:p>
        </p:txBody>
      </p:sp>
      <p:sp>
        <p:nvSpPr>
          <p:cNvPr id="5" name="Notes Placeholder 4"/>
          <p:cNvSpPr>
            <a:spLocks noGrp="1"/>
          </p:cNvSpPr>
          <p:nvPr>
            <p:ph type="body" sz="quarter" idx="3"/>
          </p:nvPr>
        </p:nvSpPr>
        <p:spPr>
          <a:xfrm>
            <a:off x="700405" y="4412774"/>
            <a:ext cx="5603240" cy="4180523"/>
          </a:xfrm>
          <a:prstGeom prst="rect">
            <a:avLst/>
          </a:prstGeom>
        </p:spPr>
        <p:txBody>
          <a:bodyPr vert="horz" lIns="93104" tIns="46552" rIns="93104" bIns="4655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6" name="Footer Placeholder 5"/>
          <p:cNvSpPr>
            <a:spLocks noGrp="1"/>
          </p:cNvSpPr>
          <p:nvPr>
            <p:ph type="ftr" sz="quarter" idx="4"/>
          </p:nvPr>
        </p:nvSpPr>
        <p:spPr>
          <a:xfrm>
            <a:off x="0" y="8823935"/>
            <a:ext cx="3035088" cy="464503"/>
          </a:xfrm>
          <a:prstGeom prst="rect">
            <a:avLst/>
          </a:prstGeom>
        </p:spPr>
        <p:txBody>
          <a:bodyPr vert="horz" lIns="93104" tIns="46552" rIns="93104" bIns="46552" rtlCol="0" anchor="b"/>
          <a:lstStyle>
            <a:lvl1pPr algn="l">
              <a:defRPr sz="1200"/>
            </a:lvl1pPr>
          </a:lstStyle>
          <a:p>
            <a:endParaRPr lang="fr-CA"/>
          </a:p>
        </p:txBody>
      </p:sp>
      <p:sp>
        <p:nvSpPr>
          <p:cNvPr id="7" name="Slide Number Placeholder 6"/>
          <p:cNvSpPr>
            <a:spLocks noGrp="1"/>
          </p:cNvSpPr>
          <p:nvPr>
            <p:ph type="sldNum" sz="quarter" idx="5"/>
          </p:nvPr>
        </p:nvSpPr>
        <p:spPr>
          <a:xfrm>
            <a:off x="3967341" y="8823935"/>
            <a:ext cx="3035088" cy="464503"/>
          </a:xfrm>
          <a:prstGeom prst="rect">
            <a:avLst/>
          </a:prstGeom>
        </p:spPr>
        <p:txBody>
          <a:bodyPr vert="horz" lIns="93104" tIns="46552" rIns="93104" bIns="46552" rtlCol="0" anchor="b"/>
          <a:lstStyle>
            <a:lvl1pPr algn="r">
              <a:defRPr sz="1200"/>
            </a:lvl1pPr>
          </a:lstStyle>
          <a:p>
            <a:fld id="{7E3491CB-AF1A-4511-B35A-4BF12ADBFBD9}" type="slidenum">
              <a:rPr lang="fr-CA" smtClean="0"/>
              <a:pPr/>
              <a:t>‹#›</a:t>
            </a:fld>
            <a:endParaRPr lang="fr-CA"/>
          </a:p>
        </p:txBody>
      </p:sp>
    </p:spTree>
    <p:extLst>
      <p:ext uri="{BB962C8B-B14F-4D97-AF65-F5344CB8AC3E}">
        <p14:creationId xmlns:p14="http://schemas.microsoft.com/office/powerpoint/2010/main" val="1819933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3491CB-AF1A-4511-B35A-4BF12ADBFBD9}" type="slidenum">
              <a:rPr lang="fr-CA" smtClean="0"/>
              <a:pPr/>
              <a:t>1</a:t>
            </a:fld>
            <a:endParaRPr lang="fr-CA"/>
          </a:p>
        </p:txBody>
      </p:sp>
    </p:spTree>
    <p:extLst>
      <p:ext uri="{BB962C8B-B14F-4D97-AF65-F5344CB8AC3E}">
        <p14:creationId xmlns:p14="http://schemas.microsoft.com/office/powerpoint/2010/main" val="2424290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CA" dirty="0"/>
          </a:p>
        </p:txBody>
      </p:sp>
      <p:sp>
        <p:nvSpPr>
          <p:cNvPr id="4" name="Slide Number Placeholder 3"/>
          <p:cNvSpPr>
            <a:spLocks noGrp="1"/>
          </p:cNvSpPr>
          <p:nvPr>
            <p:ph type="sldNum" sz="quarter" idx="10"/>
          </p:nvPr>
        </p:nvSpPr>
        <p:spPr/>
        <p:txBody>
          <a:bodyPr/>
          <a:lstStyle/>
          <a:p>
            <a:fld id="{7E3491CB-AF1A-4511-B35A-4BF12ADBFBD9}" type="slidenum">
              <a:rPr lang="fr-CA" smtClean="0"/>
              <a:pPr/>
              <a:t>10</a:t>
            </a:fld>
            <a:endParaRPr lang="fr-CA"/>
          </a:p>
        </p:txBody>
      </p:sp>
    </p:spTree>
    <p:extLst>
      <p:ext uri="{BB962C8B-B14F-4D97-AF65-F5344CB8AC3E}">
        <p14:creationId xmlns:p14="http://schemas.microsoft.com/office/powerpoint/2010/main" val="1221324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CA" dirty="0"/>
          </a:p>
        </p:txBody>
      </p:sp>
      <p:sp>
        <p:nvSpPr>
          <p:cNvPr id="4" name="Slide Number Placeholder 3"/>
          <p:cNvSpPr>
            <a:spLocks noGrp="1"/>
          </p:cNvSpPr>
          <p:nvPr>
            <p:ph type="sldNum" sz="quarter" idx="10"/>
          </p:nvPr>
        </p:nvSpPr>
        <p:spPr/>
        <p:txBody>
          <a:bodyPr/>
          <a:lstStyle/>
          <a:p>
            <a:fld id="{7E3491CB-AF1A-4511-B35A-4BF12ADBFBD9}" type="slidenum">
              <a:rPr lang="fr-CA" smtClean="0"/>
              <a:pPr/>
              <a:t>11</a:t>
            </a:fld>
            <a:endParaRPr lang="fr-CA"/>
          </a:p>
        </p:txBody>
      </p:sp>
    </p:spTree>
    <p:extLst>
      <p:ext uri="{BB962C8B-B14F-4D97-AF65-F5344CB8AC3E}">
        <p14:creationId xmlns:p14="http://schemas.microsoft.com/office/powerpoint/2010/main" val="865428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CA" dirty="0"/>
          </a:p>
        </p:txBody>
      </p:sp>
      <p:sp>
        <p:nvSpPr>
          <p:cNvPr id="4" name="Slide Number Placeholder 3"/>
          <p:cNvSpPr>
            <a:spLocks noGrp="1"/>
          </p:cNvSpPr>
          <p:nvPr>
            <p:ph type="sldNum" sz="quarter" idx="10"/>
          </p:nvPr>
        </p:nvSpPr>
        <p:spPr/>
        <p:txBody>
          <a:bodyPr/>
          <a:lstStyle/>
          <a:p>
            <a:fld id="{7E3491CB-AF1A-4511-B35A-4BF12ADBFBD9}" type="slidenum">
              <a:rPr lang="fr-CA" smtClean="0"/>
              <a:pPr/>
              <a:t>12</a:t>
            </a:fld>
            <a:endParaRPr lang="fr-CA"/>
          </a:p>
        </p:txBody>
      </p:sp>
    </p:spTree>
    <p:extLst>
      <p:ext uri="{BB962C8B-B14F-4D97-AF65-F5344CB8AC3E}">
        <p14:creationId xmlns:p14="http://schemas.microsoft.com/office/powerpoint/2010/main" val="3188169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CA" dirty="0"/>
          </a:p>
        </p:txBody>
      </p:sp>
      <p:sp>
        <p:nvSpPr>
          <p:cNvPr id="4" name="Slide Number Placeholder 3"/>
          <p:cNvSpPr>
            <a:spLocks noGrp="1"/>
          </p:cNvSpPr>
          <p:nvPr>
            <p:ph type="sldNum" sz="quarter" idx="10"/>
          </p:nvPr>
        </p:nvSpPr>
        <p:spPr/>
        <p:txBody>
          <a:bodyPr/>
          <a:lstStyle/>
          <a:p>
            <a:fld id="{7E3491CB-AF1A-4511-B35A-4BF12ADBFBD9}" type="slidenum">
              <a:rPr lang="fr-CA" smtClean="0"/>
              <a:pPr/>
              <a:t>13</a:t>
            </a:fld>
            <a:endParaRPr lang="fr-CA"/>
          </a:p>
        </p:txBody>
      </p:sp>
    </p:spTree>
    <p:extLst>
      <p:ext uri="{BB962C8B-B14F-4D97-AF65-F5344CB8AC3E}">
        <p14:creationId xmlns:p14="http://schemas.microsoft.com/office/powerpoint/2010/main" val="160921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CA" dirty="0"/>
          </a:p>
        </p:txBody>
      </p:sp>
      <p:sp>
        <p:nvSpPr>
          <p:cNvPr id="4" name="Slide Number Placeholder 3"/>
          <p:cNvSpPr>
            <a:spLocks noGrp="1"/>
          </p:cNvSpPr>
          <p:nvPr>
            <p:ph type="sldNum" sz="quarter" idx="10"/>
          </p:nvPr>
        </p:nvSpPr>
        <p:spPr/>
        <p:txBody>
          <a:bodyPr/>
          <a:lstStyle/>
          <a:p>
            <a:fld id="{7E3491CB-AF1A-4511-B35A-4BF12ADBFBD9}" type="slidenum">
              <a:rPr lang="fr-CA" smtClean="0"/>
              <a:pPr/>
              <a:t>14</a:t>
            </a:fld>
            <a:endParaRPr lang="fr-CA"/>
          </a:p>
        </p:txBody>
      </p:sp>
    </p:spTree>
    <p:extLst>
      <p:ext uri="{BB962C8B-B14F-4D97-AF65-F5344CB8AC3E}">
        <p14:creationId xmlns:p14="http://schemas.microsoft.com/office/powerpoint/2010/main" val="2959203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CA" dirty="0"/>
          </a:p>
        </p:txBody>
      </p:sp>
      <p:sp>
        <p:nvSpPr>
          <p:cNvPr id="4" name="Slide Number Placeholder 3"/>
          <p:cNvSpPr>
            <a:spLocks noGrp="1"/>
          </p:cNvSpPr>
          <p:nvPr>
            <p:ph type="sldNum" sz="quarter" idx="10"/>
          </p:nvPr>
        </p:nvSpPr>
        <p:spPr/>
        <p:txBody>
          <a:bodyPr/>
          <a:lstStyle/>
          <a:p>
            <a:fld id="{7E3491CB-AF1A-4511-B35A-4BF12ADBFBD9}" type="slidenum">
              <a:rPr lang="fr-CA" smtClean="0"/>
              <a:pPr/>
              <a:t>15</a:t>
            </a:fld>
            <a:endParaRPr lang="fr-CA"/>
          </a:p>
        </p:txBody>
      </p:sp>
    </p:spTree>
    <p:extLst>
      <p:ext uri="{BB962C8B-B14F-4D97-AF65-F5344CB8AC3E}">
        <p14:creationId xmlns:p14="http://schemas.microsoft.com/office/powerpoint/2010/main" val="1666905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CA" dirty="0"/>
          </a:p>
        </p:txBody>
      </p:sp>
      <p:sp>
        <p:nvSpPr>
          <p:cNvPr id="4" name="Slide Number Placeholder 3"/>
          <p:cNvSpPr>
            <a:spLocks noGrp="1"/>
          </p:cNvSpPr>
          <p:nvPr>
            <p:ph type="sldNum" sz="quarter" idx="10"/>
          </p:nvPr>
        </p:nvSpPr>
        <p:spPr/>
        <p:txBody>
          <a:bodyPr/>
          <a:lstStyle/>
          <a:p>
            <a:fld id="{7E3491CB-AF1A-4511-B35A-4BF12ADBFBD9}" type="slidenum">
              <a:rPr lang="fr-CA" smtClean="0"/>
              <a:pPr/>
              <a:t>16</a:t>
            </a:fld>
            <a:endParaRPr lang="fr-CA"/>
          </a:p>
        </p:txBody>
      </p:sp>
    </p:spTree>
    <p:extLst>
      <p:ext uri="{BB962C8B-B14F-4D97-AF65-F5344CB8AC3E}">
        <p14:creationId xmlns:p14="http://schemas.microsoft.com/office/powerpoint/2010/main" val="1549823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CA" dirty="0"/>
          </a:p>
        </p:txBody>
      </p:sp>
      <p:sp>
        <p:nvSpPr>
          <p:cNvPr id="4" name="Slide Number Placeholder 3"/>
          <p:cNvSpPr>
            <a:spLocks noGrp="1"/>
          </p:cNvSpPr>
          <p:nvPr>
            <p:ph type="sldNum" sz="quarter" idx="10"/>
          </p:nvPr>
        </p:nvSpPr>
        <p:spPr/>
        <p:txBody>
          <a:bodyPr/>
          <a:lstStyle/>
          <a:p>
            <a:fld id="{7E3491CB-AF1A-4511-B35A-4BF12ADBFBD9}" type="slidenum">
              <a:rPr lang="fr-CA" smtClean="0"/>
              <a:pPr/>
              <a:t>17</a:t>
            </a:fld>
            <a:endParaRPr lang="fr-CA"/>
          </a:p>
        </p:txBody>
      </p:sp>
    </p:spTree>
    <p:extLst>
      <p:ext uri="{BB962C8B-B14F-4D97-AF65-F5344CB8AC3E}">
        <p14:creationId xmlns:p14="http://schemas.microsoft.com/office/powerpoint/2010/main" val="3889484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CA" dirty="0"/>
          </a:p>
        </p:txBody>
      </p:sp>
      <p:sp>
        <p:nvSpPr>
          <p:cNvPr id="4" name="Slide Number Placeholder 3"/>
          <p:cNvSpPr>
            <a:spLocks noGrp="1"/>
          </p:cNvSpPr>
          <p:nvPr>
            <p:ph type="sldNum" sz="quarter" idx="10"/>
          </p:nvPr>
        </p:nvSpPr>
        <p:spPr/>
        <p:txBody>
          <a:bodyPr/>
          <a:lstStyle/>
          <a:p>
            <a:fld id="{7E3491CB-AF1A-4511-B35A-4BF12ADBFBD9}" type="slidenum">
              <a:rPr lang="fr-CA" smtClean="0"/>
              <a:pPr/>
              <a:t>18</a:t>
            </a:fld>
            <a:endParaRPr lang="fr-CA"/>
          </a:p>
        </p:txBody>
      </p:sp>
    </p:spTree>
    <p:extLst>
      <p:ext uri="{BB962C8B-B14F-4D97-AF65-F5344CB8AC3E}">
        <p14:creationId xmlns:p14="http://schemas.microsoft.com/office/powerpoint/2010/main" val="3381377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altLang="en-US" sz="12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Figure </a:t>
            </a:r>
            <a:r>
              <a:rPr lang="en-CA" altLang="en-US" sz="1200" i="1" dirty="0" smtClean="0">
                <a:latin typeface="Calibri" panose="020F0502020204030204" pitchFamily="34" charset="0"/>
                <a:ea typeface="Calibri" panose="020F0502020204030204" pitchFamily="34" charset="0"/>
                <a:cs typeface="Times New Roman" panose="02020603050405020304" pitchFamily="18" charset="0"/>
              </a:rPr>
              <a:t>6</a:t>
            </a:r>
            <a:r>
              <a:rPr kumimoji="0" lang="en-CA" altLang="en-US" sz="12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Graph Constructed based on</a:t>
            </a:r>
            <a:r>
              <a:rPr kumimoji="0" lang="en-CA" altLang="en-US" sz="1200" b="0" i="1" u="none"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similarity between sentences</a:t>
            </a:r>
            <a:endParaRPr kumimoji="0" lang="en-CA" altLang="en-US" sz="2000" b="0" i="0" u="none" strike="noStrike" cap="none" normalizeH="0" baseline="0" dirty="0" smtClean="0">
              <a:ln>
                <a:noFill/>
              </a:ln>
              <a:solidFill>
                <a:schemeClr val="tx1"/>
              </a:solidFill>
              <a:effectLst/>
              <a:latin typeface="Arial" panose="020B0604020202020204" pitchFamily="34" charset="0"/>
            </a:endParaRPr>
          </a:p>
          <a:p>
            <a:endParaRPr lang="fr-CA" dirty="0"/>
          </a:p>
        </p:txBody>
      </p:sp>
      <p:sp>
        <p:nvSpPr>
          <p:cNvPr id="4" name="Slide Number Placeholder 3"/>
          <p:cNvSpPr>
            <a:spLocks noGrp="1"/>
          </p:cNvSpPr>
          <p:nvPr>
            <p:ph type="sldNum" sz="quarter" idx="10"/>
          </p:nvPr>
        </p:nvSpPr>
        <p:spPr/>
        <p:txBody>
          <a:bodyPr/>
          <a:lstStyle/>
          <a:p>
            <a:fld id="{7E3491CB-AF1A-4511-B35A-4BF12ADBFBD9}" type="slidenum">
              <a:rPr lang="fr-CA" smtClean="0"/>
              <a:pPr/>
              <a:t>19</a:t>
            </a:fld>
            <a:endParaRPr lang="fr-CA"/>
          </a:p>
        </p:txBody>
      </p:sp>
    </p:spTree>
    <p:extLst>
      <p:ext uri="{BB962C8B-B14F-4D97-AF65-F5344CB8AC3E}">
        <p14:creationId xmlns:p14="http://schemas.microsoft.com/office/powerpoint/2010/main" val="1034790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CA" dirty="0"/>
          </a:p>
        </p:txBody>
      </p:sp>
      <p:sp>
        <p:nvSpPr>
          <p:cNvPr id="4" name="Slide Number Placeholder 3"/>
          <p:cNvSpPr>
            <a:spLocks noGrp="1"/>
          </p:cNvSpPr>
          <p:nvPr>
            <p:ph type="sldNum" sz="quarter" idx="10"/>
          </p:nvPr>
        </p:nvSpPr>
        <p:spPr/>
        <p:txBody>
          <a:bodyPr/>
          <a:lstStyle/>
          <a:p>
            <a:fld id="{7E3491CB-AF1A-4511-B35A-4BF12ADBFBD9}" type="slidenum">
              <a:rPr lang="fr-CA" smtClean="0"/>
              <a:pPr/>
              <a:t>2</a:t>
            </a:fld>
            <a:endParaRPr lang="fr-CA"/>
          </a:p>
        </p:txBody>
      </p:sp>
    </p:spTree>
    <p:extLst>
      <p:ext uri="{BB962C8B-B14F-4D97-AF65-F5344CB8AC3E}">
        <p14:creationId xmlns:p14="http://schemas.microsoft.com/office/powerpoint/2010/main" val="28868537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Lexical chains are constructed in three steps</a:t>
            </a:r>
          </a:p>
          <a:p>
            <a:pPr marL="0" indent="0">
              <a:buNone/>
            </a:pPr>
            <a:r>
              <a:rPr lang="en-US" sz="1200" dirty="0" smtClean="0"/>
              <a:t>	1. Select a set of candidate words;</a:t>
            </a:r>
          </a:p>
          <a:p>
            <a:pPr marL="0" indent="0">
              <a:buNone/>
            </a:pPr>
            <a:r>
              <a:rPr lang="en-US" sz="1200" dirty="0" smtClean="0"/>
              <a:t>	2. For each candidate word, find an appropriate chain relying on 	a relatedness criterion among members of the chains;</a:t>
            </a:r>
          </a:p>
          <a:p>
            <a:pPr marL="0" indent="0">
              <a:buNone/>
            </a:pPr>
            <a:r>
              <a:rPr lang="en-US" sz="1200" dirty="0" smtClean="0"/>
              <a:t>	3. If it is found, insert the word in the chain and update it 	accordingly.</a:t>
            </a:r>
          </a:p>
          <a:p>
            <a:r>
              <a:rPr lang="en-US" sz="1200" dirty="0" smtClean="0"/>
              <a:t>Relatedness : Extra-strong relations,  Strong Relations, medium strong relations.</a:t>
            </a:r>
          </a:p>
          <a:p>
            <a:endParaRPr lang="fr-CA" dirty="0"/>
          </a:p>
        </p:txBody>
      </p:sp>
      <p:sp>
        <p:nvSpPr>
          <p:cNvPr id="4" name="Slide Number Placeholder 3"/>
          <p:cNvSpPr>
            <a:spLocks noGrp="1"/>
          </p:cNvSpPr>
          <p:nvPr>
            <p:ph type="sldNum" sz="quarter" idx="10"/>
          </p:nvPr>
        </p:nvSpPr>
        <p:spPr/>
        <p:txBody>
          <a:bodyPr/>
          <a:lstStyle/>
          <a:p>
            <a:fld id="{7E3491CB-AF1A-4511-B35A-4BF12ADBFBD9}" type="slidenum">
              <a:rPr lang="fr-CA" smtClean="0"/>
              <a:pPr/>
              <a:t>20</a:t>
            </a:fld>
            <a:endParaRPr lang="fr-CA"/>
          </a:p>
        </p:txBody>
      </p:sp>
    </p:spTree>
    <p:extLst>
      <p:ext uri="{BB962C8B-B14F-4D97-AF65-F5344CB8AC3E}">
        <p14:creationId xmlns:p14="http://schemas.microsoft.com/office/powerpoint/2010/main" val="448873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CA" dirty="0"/>
          </a:p>
        </p:txBody>
      </p:sp>
      <p:sp>
        <p:nvSpPr>
          <p:cNvPr id="4" name="Slide Number Placeholder 3"/>
          <p:cNvSpPr>
            <a:spLocks noGrp="1"/>
          </p:cNvSpPr>
          <p:nvPr>
            <p:ph type="sldNum" sz="quarter" idx="10"/>
          </p:nvPr>
        </p:nvSpPr>
        <p:spPr/>
        <p:txBody>
          <a:bodyPr/>
          <a:lstStyle/>
          <a:p>
            <a:fld id="{7E3491CB-AF1A-4511-B35A-4BF12ADBFBD9}" type="slidenum">
              <a:rPr lang="fr-CA" smtClean="0"/>
              <a:pPr/>
              <a:t>21</a:t>
            </a:fld>
            <a:endParaRPr lang="fr-CA"/>
          </a:p>
        </p:txBody>
      </p:sp>
    </p:spTree>
    <p:extLst>
      <p:ext uri="{BB962C8B-B14F-4D97-AF65-F5344CB8AC3E}">
        <p14:creationId xmlns:p14="http://schemas.microsoft.com/office/powerpoint/2010/main" val="3520169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CA" dirty="0"/>
          </a:p>
        </p:txBody>
      </p:sp>
      <p:sp>
        <p:nvSpPr>
          <p:cNvPr id="4" name="Slide Number Placeholder 3"/>
          <p:cNvSpPr>
            <a:spLocks noGrp="1"/>
          </p:cNvSpPr>
          <p:nvPr>
            <p:ph type="sldNum" sz="quarter" idx="10"/>
          </p:nvPr>
        </p:nvSpPr>
        <p:spPr/>
        <p:txBody>
          <a:bodyPr/>
          <a:lstStyle/>
          <a:p>
            <a:fld id="{7E3491CB-AF1A-4511-B35A-4BF12ADBFBD9}" type="slidenum">
              <a:rPr lang="fr-CA" smtClean="0"/>
              <a:pPr/>
              <a:t>22</a:t>
            </a:fld>
            <a:endParaRPr lang="fr-CA"/>
          </a:p>
        </p:txBody>
      </p:sp>
    </p:spTree>
    <p:extLst>
      <p:ext uri="{BB962C8B-B14F-4D97-AF65-F5344CB8AC3E}">
        <p14:creationId xmlns:p14="http://schemas.microsoft.com/office/powerpoint/2010/main" val="49834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CA" dirty="0"/>
          </a:p>
        </p:txBody>
      </p:sp>
      <p:sp>
        <p:nvSpPr>
          <p:cNvPr id="4" name="Slide Number Placeholder 3"/>
          <p:cNvSpPr>
            <a:spLocks noGrp="1"/>
          </p:cNvSpPr>
          <p:nvPr>
            <p:ph type="sldNum" sz="quarter" idx="10"/>
          </p:nvPr>
        </p:nvSpPr>
        <p:spPr/>
        <p:txBody>
          <a:bodyPr/>
          <a:lstStyle/>
          <a:p>
            <a:fld id="{7E3491CB-AF1A-4511-B35A-4BF12ADBFBD9}" type="slidenum">
              <a:rPr lang="fr-CA" smtClean="0"/>
              <a:pPr/>
              <a:t>3</a:t>
            </a:fld>
            <a:endParaRPr lang="fr-CA"/>
          </a:p>
        </p:txBody>
      </p:sp>
    </p:spTree>
    <p:extLst>
      <p:ext uri="{BB962C8B-B14F-4D97-AF65-F5344CB8AC3E}">
        <p14:creationId xmlns:p14="http://schemas.microsoft.com/office/powerpoint/2010/main" val="3060328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CA" dirty="0"/>
          </a:p>
        </p:txBody>
      </p:sp>
      <p:sp>
        <p:nvSpPr>
          <p:cNvPr id="4" name="Slide Number Placeholder 3"/>
          <p:cNvSpPr>
            <a:spLocks noGrp="1"/>
          </p:cNvSpPr>
          <p:nvPr>
            <p:ph type="sldNum" sz="quarter" idx="10"/>
          </p:nvPr>
        </p:nvSpPr>
        <p:spPr/>
        <p:txBody>
          <a:bodyPr/>
          <a:lstStyle/>
          <a:p>
            <a:fld id="{7E3491CB-AF1A-4511-B35A-4BF12ADBFBD9}" type="slidenum">
              <a:rPr lang="fr-CA" smtClean="0"/>
              <a:pPr/>
              <a:t>4</a:t>
            </a:fld>
            <a:endParaRPr lang="fr-CA"/>
          </a:p>
        </p:txBody>
      </p:sp>
    </p:spTree>
    <p:extLst>
      <p:ext uri="{BB962C8B-B14F-4D97-AF65-F5344CB8AC3E}">
        <p14:creationId xmlns:p14="http://schemas.microsoft.com/office/powerpoint/2010/main" val="750700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CA" dirty="0" smtClean="0"/>
              <a:t>Manpower</a:t>
            </a:r>
            <a:r>
              <a:rPr lang="fr-CA" baseline="0" dirty="0" smtClean="0"/>
              <a:t> and </a:t>
            </a:r>
            <a:r>
              <a:rPr lang="fr-CA" baseline="0" dirty="0" err="1" smtClean="0"/>
              <a:t>timeconsuming</a:t>
            </a:r>
            <a:endParaRPr lang="fr-CA" dirty="0"/>
          </a:p>
        </p:txBody>
      </p:sp>
      <p:sp>
        <p:nvSpPr>
          <p:cNvPr id="4" name="Slide Number Placeholder 3"/>
          <p:cNvSpPr>
            <a:spLocks noGrp="1"/>
          </p:cNvSpPr>
          <p:nvPr>
            <p:ph type="sldNum" sz="quarter" idx="10"/>
          </p:nvPr>
        </p:nvSpPr>
        <p:spPr/>
        <p:txBody>
          <a:bodyPr/>
          <a:lstStyle/>
          <a:p>
            <a:fld id="{7E3491CB-AF1A-4511-B35A-4BF12ADBFBD9}" type="slidenum">
              <a:rPr lang="fr-CA" smtClean="0"/>
              <a:pPr/>
              <a:t>5</a:t>
            </a:fld>
            <a:endParaRPr lang="fr-CA"/>
          </a:p>
        </p:txBody>
      </p:sp>
    </p:spTree>
    <p:extLst>
      <p:ext uri="{BB962C8B-B14F-4D97-AF65-F5344CB8AC3E}">
        <p14:creationId xmlns:p14="http://schemas.microsoft.com/office/powerpoint/2010/main" val="247787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CA" dirty="0"/>
          </a:p>
        </p:txBody>
      </p:sp>
      <p:sp>
        <p:nvSpPr>
          <p:cNvPr id="4" name="Slide Number Placeholder 3"/>
          <p:cNvSpPr>
            <a:spLocks noGrp="1"/>
          </p:cNvSpPr>
          <p:nvPr>
            <p:ph type="sldNum" sz="quarter" idx="10"/>
          </p:nvPr>
        </p:nvSpPr>
        <p:spPr/>
        <p:txBody>
          <a:bodyPr/>
          <a:lstStyle/>
          <a:p>
            <a:fld id="{7E3491CB-AF1A-4511-B35A-4BF12ADBFBD9}" type="slidenum">
              <a:rPr lang="fr-CA" smtClean="0"/>
              <a:pPr/>
              <a:t>6</a:t>
            </a:fld>
            <a:endParaRPr lang="fr-CA"/>
          </a:p>
        </p:txBody>
      </p:sp>
    </p:spTree>
    <p:extLst>
      <p:ext uri="{BB962C8B-B14F-4D97-AF65-F5344CB8AC3E}">
        <p14:creationId xmlns:p14="http://schemas.microsoft.com/office/powerpoint/2010/main" val="239770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CA" dirty="0"/>
          </a:p>
        </p:txBody>
      </p:sp>
      <p:sp>
        <p:nvSpPr>
          <p:cNvPr id="4" name="Slide Number Placeholder 3"/>
          <p:cNvSpPr>
            <a:spLocks noGrp="1"/>
          </p:cNvSpPr>
          <p:nvPr>
            <p:ph type="sldNum" sz="quarter" idx="10"/>
          </p:nvPr>
        </p:nvSpPr>
        <p:spPr/>
        <p:txBody>
          <a:bodyPr/>
          <a:lstStyle/>
          <a:p>
            <a:fld id="{7E3491CB-AF1A-4511-B35A-4BF12ADBFBD9}" type="slidenum">
              <a:rPr lang="fr-CA" smtClean="0"/>
              <a:pPr/>
              <a:t>7</a:t>
            </a:fld>
            <a:endParaRPr lang="fr-CA"/>
          </a:p>
        </p:txBody>
      </p:sp>
    </p:spTree>
    <p:extLst>
      <p:ext uri="{BB962C8B-B14F-4D97-AF65-F5344CB8AC3E}">
        <p14:creationId xmlns:p14="http://schemas.microsoft.com/office/powerpoint/2010/main" val="954227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CA" dirty="0"/>
          </a:p>
        </p:txBody>
      </p:sp>
      <p:sp>
        <p:nvSpPr>
          <p:cNvPr id="4" name="Slide Number Placeholder 3"/>
          <p:cNvSpPr>
            <a:spLocks noGrp="1"/>
          </p:cNvSpPr>
          <p:nvPr>
            <p:ph type="sldNum" sz="quarter" idx="10"/>
          </p:nvPr>
        </p:nvSpPr>
        <p:spPr/>
        <p:txBody>
          <a:bodyPr/>
          <a:lstStyle/>
          <a:p>
            <a:fld id="{7E3491CB-AF1A-4511-B35A-4BF12ADBFBD9}" type="slidenum">
              <a:rPr lang="fr-CA" smtClean="0"/>
              <a:pPr/>
              <a:t>8</a:t>
            </a:fld>
            <a:endParaRPr lang="fr-CA"/>
          </a:p>
        </p:txBody>
      </p:sp>
    </p:spTree>
    <p:extLst>
      <p:ext uri="{BB962C8B-B14F-4D97-AF65-F5344CB8AC3E}">
        <p14:creationId xmlns:p14="http://schemas.microsoft.com/office/powerpoint/2010/main" val="911840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CA" dirty="0"/>
          </a:p>
        </p:txBody>
      </p:sp>
      <p:sp>
        <p:nvSpPr>
          <p:cNvPr id="4" name="Slide Number Placeholder 3"/>
          <p:cNvSpPr>
            <a:spLocks noGrp="1"/>
          </p:cNvSpPr>
          <p:nvPr>
            <p:ph type="sldNum" sz="quarter" idx="10"/>
          </p:nvPr>
        </p:nvSpPr>
        <p:spPr/>
        <p:txBody>
          <a:bodyPr/>
          <a:lstStyle/>
          <a:p>
            <a:fld id="{7E3491CB-AF1A-4511-B35A-4BF12ADBFBD9}" type="slidenum">
              <a:rPr lang="fr-CA" smtClean="0"/>
              <a:pPr/>
              <a:t>9</a:t>
            </a:fld>
            <a:endParaRPr lang="fr-CA"/>
          </a:p>
        </p:txBody>
      </p:sp>
    </p:spTree>
    <p:extLst>
      <p:ext uri="{BB962C8B-B14F-4D97-AF65-F5344CB8AC3E}">
        <p14:creationId xmlns:p14="http://schemas.microsoft.com/office/powerpoint/2010/main" val="148089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gif"/><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gif"/><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mailto:vpillutla@niu.edu" TargetMode="External"/><Relationship Id="rId5" Type="http://schemas.openxmlformats.org/officeDocument/2006/relationships/hyperlink" Target="http://www.dachb.com/" TargetMode="Externa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frame"/>
          <p:cNvPicPr>
            <a:picLocks noChangeAspect="1" noChangeArrowheads="1"/>
          </p:cNvPicPr>
          <p:nvPr/>
        </p:nvPicPr>
        <p:blipFill>
          <a:blip r:embed="rId3" cstate="print"/>
          <a:srcRect/>
          <a:stretch>
            <a:fillRect/>
          </a:stretch>
        </p:blipFill>
        <p:spPr bwMode="auto">
          <a:xfrm>
            <a:off x="1244850" y="1813235"/>
            <a:ext cx="6984750" cy="2647950"/>
          </a:xfrm>
          <a:prstGeom prst="rect">
            <a:avLst/>
          </a:prstGeom>
          <a:noFill/>
        </p:spPr>
      </p:pic>
      <p:sp>
        <p:nvSpPr>
          <p:cNvPr id="5" name="TextBox 4"/>
          <p:cNvSpPr txBox="1"/>
          <p:nvPr/>
        </p:nvSpPr>
        <p:spPr>
          <a:xfrm>
            <a:off x="609600" y="2209800"/>
            <a:ext cx="8229600" cy="1661993"/>
          </a:xfrm>
          <a:prstGeom prst="rect">
            <a:avLst/>
          </a:prstGeom>
          <a:noFill/>
        </p:spPr>
        <p:txBody>
          <a:bodyPr wrap="square" rtlCol="0">
            <a:spAutoFit/>
          </a:bodyPr>
          <a:lstStyle/>
          <a:p>
            <a:pPr algn="ctr"/>
            <a:r>
              <a:rPr lang="en-US" sz="2800" b="1" dirty="0"/>
              <a:t>Feasibility and framing of interventions based on public support: leveraging text analytics for policymakers</a:t>
            </a:r>
            <a:endParaRPr lang="en-US" sz="2800" dirty="0"/>
          </a:p>
          <a:p>
            <a:pPr algn="ctr"/>
            <a:endParaRPr lang="en-GB" b="1" i="1" dirty="0"/>
          </a:p>
        </p:txBody>
      </p:sp>
      <p:pic>
        <p:nvPicPr>
          <p:cNvPr id="6" name="Picture 5" descr="DACHBlogoBIG.png"/>
          <p:cNvPicPr>
            <a:picLocks noChangeAspect="1"/>
          </p:cNvPicPr>
          <p:nvPr/>
        </p:nvPicPr>
        <p:blipFill>
          <a:blip r:embed="rId4"/>
          <a:stretch>
            <a:fillRect/>
          </a:stretch>
        </p:blipFill>
        <p:spPr>
          <a:xfrm>
            <a:off x="2667000" y="0"/>
            <a:ext cx="4114800" cy="1845892"/>
          </a:xfrm>
          <a:prstGeom prst="rect">
            <a:avLst/>
          </a:prstGeom>
        </p:spPr>
      </p:pic>
      <p:sp>
        <p:nvSpPr>
          <p:cNvPr id="9" name="TextBox 8"/>
          <p:cNvSpPr txBox="1"/>
          <p:nvPr/>
        </p:nvSpPr>
        <p:spPr>
          <a:xfrm>
            <a:off x="1232025" y="3581400"/>
            <a:ext cx="7010400" cy="461665"/>
          </a:xfrm>
          <a:prstGeom prst="rect">
            <a:avLst/>
          </a:prstGeom>
          <a:noFill/>
        </p:spPr>
        <p:txBody>
          <a:bodyPr wrap="square" rtlCol="0">
            <a:spAutoFit/>
          </a:bodyPr>
          <a:lstStyle/>
          <a:p>
            <a:pPr algn="ctr"/>
            <a:r>
              <a:rPr lang="en-GB" sz="2400" dirty="0" smtClean="0"/>
              <a:t>Philippe J. </a:t>
            </a:r>
            <a:r>
              <a:rPr lang="en-GB" sz="2400" dirty="0" err="1" smtClean="0"/>
              <a:t>Giabbanelli</a:t>
            </a:r>
            <a:r>
              <a:rPr lang="en-GB" sz="2400" dirty="0" smtClean="0"/>
              <a:t>, Jean Adams, </a:t>
            </a:r>
            <a:r>
              <a:rPr lang="en-GB" sz="2400" dirty="0" err="1" smtClean="0"/>
              <a:t>Venkata</a:t>
            </a:r>
            <a:r>
              <a:rPr lang="en-GB" sz="2400" dirty="0" smtClean="0"/>
              <a:t> Sai Pillutla</a:t>
            </a:r>
            <a:endParaRPr lang="en-GB" sz="2400" dirty="0"/>
          </a:p>
        </p:txBody>
      </p:sp>
      <p:sp>
        <p:nvSpPr>
          <p:cNvPr id="11" name="TextBox 10"/>
          <p:cNvSpPr txBox="1"/>
          <p:nvPr/>
        </p:nvSpPr>
        <p:spPr>
          <a:xfrm>
            <a:off x="0" y="5410200"/>
            <a:ext cx="9144000" cy="523220"/>
          </a:xfrm>
          <a:prstGeom prst="rect">
            <a:avLst/>
          </a:prstGeom>
          <a:noFill/>
        </p:spPr>
        <p:txBody>
          <a:bodyPr wrap="square" rtlCol="0">
            <a:spAutoFit/>
          </a:bodyPr>
          <a:lstStyle/>
          <a:p>
            <a:pPr algn="ctr"/>
            <a:r>
              <a:rPr lang="en-GB" sz="2800" i="1" dirty="0" smtClean="0">
                <a:solidFill>
                  <a:schemeClr val="tx1">
                    <a:lumMod val="50000"/>
                    <a:lumOff val="50000"/>
                  </a:schemeClr>
                </a:solidFill>
              </a:rPr>
              <a:t>HCI International- 20</a:t>
            </a:r>
            <a:r>
              <a:rPr lang="en-GB" sz="2800" i="1" baseline="30000" dirty="0" smtClean="0">
                <a:solidFill>
                  <a:schemeClr val="tx1">
                    <a:lumMod val="50000"/>
                    <a:lumOff val="50000"/>
                  </a:schemeClr>
                </a:solidFill>
              </a:rPr>
              <a:t>th</a:t>
            </a:r>
            <a:r>
              <a:rPr lang="en-GB" sz="2800" i="1" dirty="0" smtClean="0">
                <a:solidFill>
                  <a:schemeClr val="tx1">
                    <a:lumMod val="50000"/>
                    <a:lumOff val="50000"/>
                  </a:schemeClr>
                </a:solidFill>
              </a:rPr>
              <a:t> July 2016</a:t>
            </a:r>
            <a:endParaRPr lang="en-GB" sz="2800" i="1" dirty="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bottom"/>
          <p:cNvPicPr>
            <a:picLocks noChangeAspect="1" noChangeArrowheads="1"/>
          </p:cNvPicPr>
          <p:nvPr/>
        </p:nvPicPr>
        <p:blipFill>
          <a:blip r:embed="rId3" cstate="print"/>
          <a:srcRect/>
          <a:stretch>
            <a:fillRect/>
          </a:stretch>
        </p:blipFill>
        <p:spPr bwMode="auto">
          <a:xfrm>
            <a:off x="0" y="6273800"/>
            <a:ext cx="9144000" cy="584200"/>
          </a:xfrm>
          <a:prstGeom prst="rect">
            <a:avLst/>
          </a:prstGeom>
          <a:noFill/>
        </p:spPr>
      </p:pic>
      <p:sp>
        <p:nvSpPr>
          <p:cNvPr id="5" name="Text Box 6"/>
          <p:cNvSpPr txBox="1">
            <a:spLocks noChangeArrowheads="1"/>
          </p:cNvSpPr>
          <p:nvPr/>
        </p:nvSpPr>
        <p:spPr bwMode="auto">
          <a:xfrm>
            <a:off x="-36514" y="6356350"/>
            <a:ext cx="3389314" cy="369332"/>
          </a:xfrm>
          <a:prstGeom prst="rect">
            <a:avLst/>
          </a:prstGeom>
          <a:noFill/>
          <a:ln w="9525">
            <a:noFill/>
            <a:miter lim="800000"/>
            <a:headEnd/>
            <a:tailEnd/>
          </a:ln>
          <a:effectLst/>
        </p:spPr>
        <p:txBody>
          <a:bodyPr wrap="square">
            <a:spAutoFit/>
          </a:bodyPr>
          <a:lstStyle/>
          <a:p>
            <a:pPr>
              <a:spcBef>
                <a:spcPct val="50000"/>
              </a:spcBef>
            </a:pPr>
            <a:r>
              <a:rPr lang="fr-FR" i="1" dirty="0" err="1">
                <a:solidFill>
                  <a:schemeClr val="bg1"/>
                </a:solidFill>
              </a:rPr>
              <a:t>Giabbanelli</a:t>
            </a:r>
            <a:r>
              <a:rPr lang="fr-FR" i="1" dirty="0">
                <a:solidFill>
                  <a:schemeClr val="bg1"/>
                </a:solidFill>
              </a:rPr>
              <a:t> et al</a:t>
            </a:r>
            <a:r>
              <a:rPr lang="fr-FR" i="1" dirty="0" smtClean="0">
                <a:solidFill>
                  <a:schemeClr val="bg1"/>
                </a:solidFill>
              </a:rPr>
              <a:t>.</a:t>
            </a:r>
            <a:endParaRPr lang="fr-FR" i="1" dirty="0">
              <a:solidFill>
                <a:schemeClr val="bg1"/>
              </a:solidFill>
            </a:endParaRPr>
          </a:p>
        </p:txBody>
      </p:sp>
      <p:sp>
        <p:nvSpPr>
          <p:cNvPr id="7" name="Text Box 8"/>
          <p:cNvSpPr txBox="1">
            <a:spLocks noChangeArrowheads="1"/>
          </p:cNvSpPr>
          <p:nvPr/>
        </p:nvSpPr>
        <p:spPr bwMode="auto">
          <a:xfrm>
            <a:off x="8172450" y="6356350"/>
            <a:ext cx="971550" cy="369332"/>
          </a:xfrm>
          <a:prstGeom prst="rect">
            <a:avLst/>
          </a:prstGeom>
          <a:noFill/>
          <a:ln w="9525">
            <a:noFill/>
            <a:miter lim="800000"/>
            <a:headEnd/>
            <a:tailEnd/>
          </a:ln>
          <a:effectLst/>
        </p:spPr>
        <p:txBody>
          <a:bodyPr>
            <a:spAutoFit/>
          </a:bodyPr>
          <a:lstStyle/>
          <a:p>
            <a:pPr algn="r">
              <a:spcBef>
                <a:spcPct val="50000"/>
              </a:spcBef>
            </a:pPr>
            <a:r>
              <a:rPr lang="fr-FR" dirty="0">
                <a:solidFill>
                  <a:schemeClr val="bg1"/>
                </a:solidFill>
              </a:rPr>
              <a:t>7</a:t>
            </a:r>
          </a:p>
        </p:txBody>
      </p:sp>
      <p:sp>
        <p:nvSpPr>
          <p:cNvPr id="10" name="Text Box 13"/>
          <p:cNvSpPr txBox="1">
            <a:spLocks noChangeArrowheads="1"/>
          </p:cNvSpPr>
          <p:nvPr/>
        </p:nvSpPr>
        <p:spPr bwMode="auto">
          <a:xfrm>
            <a:off x="990600" y="331787"/>
            <a:ext cx="7239000" cy="584775"/>
          </a:xfrm>
          <a:prstGeom prst="rect">
            <a:avLst/>
          </a:prstGeom>
          <a:noFill/>
          <a:ln w="9525" algn="ctr">
            <a:noFill/>
            <a:miter lim="800000"/>
            <a:headEnd/>
            <a:tailEnd/>
          </a:ln>
          <a:effectLst/>
        </p:spPr>
        <p:txBody>
          <a:bodyPr wrap="square">
            <a:spAutoFit/>
          </a:bodyPr>
          <a:lstStyle/>
          <a:p>
            <a:pPr algn="ctr">
              <a:spcBef>
                <a:spcPct val="50000"/>
              </a:spcBef>
            </a:pPr>
            <a:r>
              <a:rPr lang="fr-CA" sz="3200" dirty="0"/>
              <a:t>Data Collection</a:t>
            </a:r>
            <a:endParaRPr lang="en-US" sz="3200" b="1" dirty="0"/>
          </a:p>
        </p:txBody>
      </p:sp>
      <p:pic>
        <p:nvPicPr>
          <p:cNvPr id="11" name="Picture 11" descr="top"/>
          <p:cNvPicPr>
            <a:picLocks noChangeAspect="1" noChangeArrowheads="1"/>
          </p:cNvPicPr>
          <p:nvPr/>
        </p:nvPicPr>
        <p:blipFill>
          <a:blip r:embed="rId4" cstate="print"/>
          <a:srcRect/>
          <a:stretch>
            <a:fillRect/>
          </a:stretch>
        </p:blipFill>
        <p:spPr bwMode="auto">
          <a:xfrm>
            <a:off x="2247900" y="152400"/>
            <a:ext cx="4800600" cy="247650"/>
          </a:xfrm>
          <a:prstGeom prst="rect">
            <a:avLst/>
          </a:prstGeom>
          <a:noFill/>
          <a:ln w="9525">
            <a:noFill/>
            <a:miter lim="800000"/>
            <a:headEnd/>
            <a:tailEnd/>
          </a:ln>
        </p:spPr>
      </p:pic>
      <p:pic>
        <p:nvPicPr>
          <p:cNvPr id="12" name="Picture 12" descr="top"/>
          <p:cNvPicPr>
            <a:picLocks noChangeAspect="1" noChangeArrowheads="1"/>
          </p:cNvPicPr>
          <p:nvPr/>
        </p:nvPicPr>
        <p:blipFill>
          <a:blip r:embed="rId4" cstate="print"/>
          <a:srcRect/>
          <a:stretch>
            <a:fillRect/>
          </a:stretch>
        </p:blipFill>
        <p:spPr bwMode="auto">
          <a:xfrm>
            <a:off x="2247900" y="895350"/>
            <a:ext cx="4800600" cy="247650"/>
          </a:xfrm>
          <a:prstGeom prst="rect">
            <a:avLst/>
          </a:prstGeom>
          <a:noFill/>
        </p:spPr>
      </p:pic>
      <p:sp>
        <p:nvSpPr>
          <p:cNvPr id="17" name="TextBox 16"/>
          <p:cNvSpPr txBox="1"/>
          <p:nvPr/>
        </p:nvSpPr>
        <p:spPr>
          <a:xfrm>
            <a:off x="76200" y="1110089"/>
            <a:ext cx="9144000" cy="830997"/>
          </a:xfrm>
          <a:prstGeom prst="rect">
            <a:avLst/>
          </a:prstGeom>
          <a:noFill/>
        </p:spPr>
        <p:txBody>
          <a:bodyPr wrap="square" rtlCol="0">
            <a:spAutoFit/>
          </a:bodyPr>
          <a:lstStyle/>
          <a:p>
            <a:pPr algn="ctr"/>
            <a:r>
              <a:rPr lang="en-US" sz="2400" dirty="0" smtClean="0"/>
              <a:t>Corpus Size : 9 newspapers with 165 articles and 3,864 comments</a:t>
            </a:r>
          </a:p>
          <a:p>
            <a:pPr algn="ctr"/>
            <a:r>
              <a:rPr lang="en-US" sz="2400" dirty="0" smtClean="0"/>
              <a:t>Data Cleansing : separating articles and comments, </a:t>
            </a:r>
            <a:r>
              <a:rPr lang="en-US" sz="2400" dirty="0" err="1" smtClean="0"/>
              <a:t>MetaData</a:t>
            </a:r>
            <a:r>
              <a:rPr lang="en-US" sz="2400" dirty="0" smtClean="0"/>
              <a:t> </a:t>
            </a:r>
            <a:endParaRPr lang="en-US" sz="2400" dirty="0"/>
          </a:p>
        </p:txBody>
      </p:sp>
      <p:sp>
        <p:nvSpPr>
          <p:cNvPr id="6" name="Rectangle 5"/>
          <p:cNvSpPr>
            <a:spLocks noChangeArrowheads="1"/>
          </p:cNvSpPr>
          <p:nvPr/>
        </p:nvSpPr>
        <p:spPr bwMode="auto">
          <a:xfrm>
            <a:off x="1752600" y="19081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2" name="Picture 3" descr="collection.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944" y="1964899"/>
            <a:ext cx="8624511" cy="4042201"/>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7"/>
          <p:cNvSpPr txBox="1">
            <a:spLocks noChangeArrowheads="1"/>
          </p:cNvSpPr>
          <p:nvPr/>
        </p:nvSpPr>
        <p:spPr bwMode="auto">
          <a:xfrm>
            <a:off x="2028825" y="6371739"/>
            <a:ext cx="6629400" cy="338554"/>
          </a:xfrm>
          <a:prstGeom prst="rect">
            <a:avLst/>
          </a:prstGeom>
          <a:noFill/>
          <a:ln w="9525">
            <a:noFill/>
            <a:miter lim="800000"/>
            <a:headEnd/>
            <a:tailEnd/>
          </a:ln>
          <a:effectLst/>
        </p:spPr>
        <p:txBody>
          <a:bodyPr wrap="square">
            <a:spAutoFit/>
          </a:bodyPr>
          <a:lstStyle/>
          <a:p>
            <a:pPr algn="ctr">
              <a:spcBef>
                <a:spcPct val="50000"/>
              </a:spcBef>
            </a:pPr>
            <a:r>
              <a:rPr lang="en-US" sz="1600" b="1" dirty="0">
                <a:solidFill>
                  <a:schemeClr val="bg1"/>
                </a:solidFill>
              </a:rPr>
              <a:t>Feasibility and framing of interventions based on public </a:t>
            </a:r>
            <a:r>
              <a:rPr lang="en-US" sz="1600" b="1" dirty="0" smtClean="0">
                <a:solidFill>
                  <a:schemeClr val="bg1"/>
                </a:solidFill>
              </a:rPr>
              <a:t>support..</a:t>
            </a:r>
            <a:endParaRPr lang="fr-FR" sz="1600" b="1" dirty="0">
              <a:solidFill>
                <a:schemeClr val="bg1"/>
              </a:solidFill>
            </a:endParaRPr>
          </a:p>
        </p:txBody>
      </p:sp>
    </p:spTree>
    <p:extLst>
      <p:ext uri="{BB962C8B-B14F-4D97-AF65-F5344CB8AC3E}">
        <p14:creationId xmlns:p14="http://schemas.microsoft.com/office/powerpoint/2010/main" val="33705178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bottom"/>
          <p:cNvPicPr>
            <a:picLocks noChangeAspect="1" noChangeArrowheads="1"/>
          </p:cNvPicPr>
          <p:nvPr/>
        </p:nvPicPr>
        <p:blipFill>
          <a:blip r:embed="rId3" cstate="print"/>
          <a:srcRect/>
          <a:stretch>
            <a:fillRect/>
          </a:stretch>
        </p:blipFill>
        <p:spPr bwMode="auto">
          <a:xfrm>
            <a:off x="0" y="6273800"/>
            <a:ext cx="9144000" cy="584200"/>
          </a:xfrm>
          <a:prstGeom prst="rect">
            <a:avLst/>
          </a:prstGeom>
          <a:noFill/>
        </p:spPr>
      </p:pic>
      <p:sp>
        <p:nvSpPr>
          <p:cNvPr id="5" name="Text Box 6"/>
          <p:cNvSpPr txBox="1">
            <a:spLocks noChangeArrowheads="1"/>
          </p:cNvSpPr>
          <p:nvPr/>
        </p:nvSpPr>
        <p:spPr bwMode="auto">
          <a:xfrm>
            <a:off x="-36514" y="6356350"/>
            <a:ext cx="3389314" cy="369332"/>
          </a:xfrm>
          <a:prstGeom prst="rect">
            <a:avLst/>
          </a:prstGeom>
          <a:noFill/>
          <a:ln w="9525">
            <a:noFill/>
            <a:miter lim="800000"/>
            <a:headEnd/>
            <a:tailEnd/>
          </a:ln>
          <a:effectLst/>
        </p:spPr>
        <p:txBody>
          <a:bodyPr wrap="square">
            <a:spAutoFit/>
          </a:bodyPr>
          <a:lstStyle/>
          <a:p>
            <a:pPr>
              <a:spcBef>
                <a:spcPct val="50000"/>
              </a:spcBef>
            </a:pPr>
            <a:r>
              <a:rPr lang="fr-FR" i="1" dirty="0" err="1">
                <a:solidFill>
                  <a:schemeClr val="bg1"/>
                </a:solidFill>
              </a:rPr>
              <a:t>Giabbanelli</a:t>
            </a:r>
            <a:r>
              <a:rPr lang="fr-FR" i="1" dirty="0">
                <a:solidFill>
                  <a:schemeClr val="bg1"/>
                </a:solidFill>
              </a:rPr>
              <a:t> et al</a:t>
            </a:r>
            <a:r>
              <a:rPr lang="fr-FR" i="1" dirty="0" smtClean="0">
                <a:solidFill>
                  <a:schemeClr val="bg1"/>
                </a:solidFill>
              </a:rPr>
              <a:t>.</a:t>
            </a:r>
            <a:endParaRPr lang="fr-FR" i="1" dirty="0">
              <a:solidFill>
                <a:schemeClr val="bg1"/>
              </a:solidFill>
            </a:endParaRPr>
          </a:p>
        </p:txBody>
      </p:sp>
      <p:sp>
        <p:nvSpPr>
          <p:cNvPr id="7" name="Text Box 8"/>
          <p:cNvSpPr txBox="1">
            <a:spLocks noChangeArrowheads="1"/>
          </p:cNvSpPr>
          <p:nvPr/>
        </p:nvSpPr>
        <p:spPr bwMode="auto">
          <a:xfrm>
            <a:off x="8172450" y="6356350"/>
            <a:ext cx="971550" cy="369332"/>
          </a:xfrm>
          <a:prstGeom prst="rect">
            <a:avLst/>
          </a:prstGeom>
          <a:noFill/>
          <a:ln w="9525">
            <a:noFill/>
            <a:miter lim="800000"/>
            <a:headEnd/>
            <a:tailEnd/>
          </a:ln>
          <a:effectLst/>
        </p:spPr>
        <p:txBody>
          <a:bodyPr>
            <a:spAutoFit/>
          </a:bodyPr>
          <a:lstStyle/>
          <a:p>
            <a:pPr algn="r">
              <a:spcBef>
                <a:spcPct val="50000"/>
              </a:spcBef>
            </a:pPr>
            <a:r>
              <a:rPr lang="fr-FR" dirty="0" smtClean="0">
                <a:solidFill>
                  <a:schemeClr val="bg1"/>
                </a:solidFill>
              </a:rPr>
              <a:t>8</a:t>
            </a:r>
            <a:endParaRPr lang="fr-FR" dirty="0">
              <a:solidFill>
                <a:schemeClr val="bg1"/>
              </a:solidFill>
            </a:endParaRPr>
          </a:p>
        </p:txBody>
      </p:sp>
      <p:sp>
        <p:nvSpPr>
          <p:cNvPr id="10" name="Text Box 13"/>
          <p:cNvSpPr txBox="1">
            <a:spLocks noChangeArrowheads="1"/>
          </p:cNvSpPr>
          <p:nvPr/>
        </p:nvSpPr>
        <p:spPr bwMode="auto">
          <a:xfrm>
            <a:off x="990600" y="2768025"/>
            <a:ext cx="7239000" cy="584775"/>
          </a:xfrm>
          <a:prstGeom prst="rect">
            <a:avLst/>
          </a:prstGeom>
          <a:noFill/>
          <a:ln w="9525" algn="ctr">
            <a:noFill/>
            <a:miter lim="800000"/>
            <a:headEnd/>
            <a:tailEnd/>
          </a:ln>
          <a:effectLst/>
        </p:spPr>
        <p:txBody>
          <a:bodyPr wrap="square">
            <a:spAutoFit/>
          </a:bodyPr>
          <a:lstStyle/>
          <a:p>
            <a:pPr algn="ctr">
              <a:spcBef>
                <a:spcPct val="50000"/>
              </a:spcBef>
            </a:pPr>
            <a:r>
              <a:rPr lang="fr-CA" sz="3200" b="1" dirty="0" smtClean="0"/>
              <a:t>Case </a:t>
            </a:r>
            <a:r>
              <a:rPr lang="fr-CA" sz="3200" b="1" dirty="0" err="1" smtClean="0"/>
              <a:t>Study</a:t>
            </a:r>
            <a:r>
              <a:rPr lang="fr-CA" sz="3200" b="1" dirty="0" smtClean="0"/>
              <a:t> - Data </a:t>
            </a:r>
            <a:r>
              <a:rPr lang="fr-CA" sz="3200" b="1" dirty="0" err="1" smtClean="0"/>
              <a:t>Analysis</a:t>
            </a:r>
            <a:endParaRPr lang="en-US" sz="3200" b="1" dirty="0"/>
          </a:p>
        </p:txBody>
      </p:sp>
      <p:pic>
        <p:nvPicPr>
          <p:cNvPr id="11" name="Picture 11" descr="top"/>
          <p:cNvPicPr>
            <a:picLocks noChangeAspect="1" noChangeArrowheads="1"/>
          </p:cNvPicPr>
          <p:nvPr/>
        </p:nvPicPr>
        <p:blipFill>
          <a:blip r:embed="rId4" cstate="print"/>
          <a:srcRect/>
          <a:stretch>
            <a:fillRect/>
          </a:stretch>
        </p:blipFill>
        <p:spPr bwMode="auto">
          <a:xfrm>
            <a:off x="1066800" y="2362200"/>
            <a:ext cx="4800600" cy="247650"/>
          </a:xfrm>
          <a:prstGeom prst="rect">
            <a:avLst/>
          </a:prstGeom>
          <a:noFill/>
          <a:ln w="9525">
            <a:noFill/>
            <a:miter lim="800000"/>
            <a:headEnd/>
            <a:tailEnd/>
          </a:ln>
        </p:spPr>
      </p:pic>
      <p:pic>
        <p:nvPicPr>
          <p:cNvPr id="12" name="Picture 12" descr="top"/>
          <p:cNvPicPr>
            <a:picLocks noChangeAspect="1" noChangeArrowheads="1"/>
          </p:cNvPicPr>
          <p:nvPr/>
        </p:nvPicPr>
        <p:blipFill>
          <a:blip r:embed="rId4" cstate="print"/>
          <a:srcRect/>
          <a:stretch>
            <a:fillRect/>
          </a:stretch>
        </p:blipFill>
        <p:spPr bwMode="auto">
          <a:xfrm>
            <a:off x="3505200" y="3505200"/>
            <a:ext cx="4800600" cy="247650"/>
          </a:xfrm>
          <a:prstGeom prst="rect">
            <a:avLst/>
          </a:prstGeom>
          <a:noFill/>
        </p:spPr>
      </p:pic>
      <p:sp>
        <p:nvSpPr>
          <p:cNvPr id="13" name="Text Box 7"/>
          <p:cNvSpPr txBox="1">
            <a:spLocks noChangeArrowheads="1"/>
          </p:cNvSpPr>
          <p:nvPr/>
        </p:nvSpPr>
        <p:spPr bwMode="auto">
          <a:xfrm>
            <a:off x="2028825" y="6371739"/>
            <a:ext cx="6629400" cy="338554"/>
          </a:xfrm>
          <a:prstGeom prst="rect">
            <a:avLst/>
          </a:prstGeom>
          <a:noFill/>
          <a:ln w="9525">
            <a:noFill/>
            <a:miter lim="800000"/>
            <a:headEnd/>
            <a:tailEnd/>
          </a:ln>
          <a:effectLst/>
        </p:spPr>
        <p:txBody>
          <a:bodyPr wrap="square">
            <a:spAutoFit/>
          </a:bodyPr>
          <a:lstStyle/>
          <a:p>
            <a:pPr algn="ctr">
              <a:spcBef>
                <a:spcPct val="50000"/>
              </a:spcBef>
            </a:pPr>
            <a:r>
              <a:rPr lang="en-US" sz="1600" b="1" dirty="0">
                <a:solidFill>
                  <a:schemeClr val="bg1"/>
                </a:solidFill>
              </a:rPr>
              <a:t>Feasibility and framing of interventions based on public </a:t>
            </a:r>
            <a:r>
              <a:rPr lang="en-US" sz="1600" b="1" dirty="0" smtClean="0">
                <a:solidFill>
                  <a:schemeClr val="bg1"/>
                </a:solidFill>
              </a:rPr>
              <a:t>support..</a:t>
            </a:r>
            <a:endParaRPr lang="fr-FR" sz="1600" b="1" dirty="0">
              <a:solidFill>
                <a:schemeClr val="bg1"/>
              </a:solidFill>
            </a:endParaRPr>
          </a:p>
        </p:txBody>
      </p:sp>
    </p:spTree>
    <p:extLst>
      <p:ext uri="{BB962C8B-B14F-4D97-AF65-F5344CB8AC3E}">
        <p14:creationId xmlns:p14="http://schemas.microsoft.com/office/powerpoint/2010/main" val="4227253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4" descr="IN-SPIRE-cu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798" y="2032580"/>
            <a:ext cx="9685796" cy="43426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 descr="bottom"/>
          <p:cNvPicPr>
            <a:picLocks noChangeAspect="1" noChangeArrowheads="1"/>
          </p:cNvPicPr>
          <p:nvPr/>
        </p:nvPicPr>
        <p:blipFill>
          <a:blip r:embed="rId4" cstate="print"/>
          <a:srcRect/>
          <a:stretch>
            <a:fillRect/>
          </a:stretch>
        </p:blipFill>
        <p:spPr bwMode="auto">
          <a:xfrm>
            <a:off x="0" y="6273800"/>
            <a:ext cx="9144000" cy="584200"/>
          </a:xfrm>
          <a:prstGeom prst="rect">
            <a:avLst/>
          </a:prstGeom>
          <a:noFill/>
        </p:spPr>
      </p:pic>
      <p:sp>
        <p:nvSpPr>
          <p:cNvPr id="5" name="Text Box 6"/>
          <p:cNvSpPr txBox="1">
            <a:spLocks noChangeArrowheads="1"/>
          </p:cNvSpPr>
          <p:nvPr/>
        </p:nvSpPr>
        <p:spPr bwMode="auto">
          <a:xfrm>
            <a:off x="-36514" y="6356350"/>
            <a:ext cx="3389314" cy="369332"/>
          </a:xfrm>
          <a:prstGeom prst="rect">
            <a:avLst/>
          </a:prstGeom>
          <a:noFill/>
          <a:ln w="9525">
            <a:noFill/>
            <a:miter lim="800000"/>
            <a:headEnd/>
            <a:tailEnd/>
          </a:ln>
          <a:effectLst/>
        </p:spPr>
        <p:txBody>
          <a:bodyPr wrap="square">
            <a:spAutoFit/>
          </a:bodyPr>
          <a:lstStyle/>
          <a:p>
            <a:pPr>
              <a:spcBef>
                <a:spcPct val="50000"/>
              </a:spcBef>
            </a:pPr>
            <a:r>
              <a:rPr lang="fr-FR" i="1" dirty="0" err="1">
                <a:solidFill>
                  <a:schemeClr val="bg1"/>
                </a:solidFill>
              </a:rPr>
              <a:t>Giabbanelli</a:t>
            </a:r>
            <a:r>
              <a:rPr lang="fr-FR" i="1" dirty="0">
                <a:solidFill>
                  <a:schemeClr val="bg1"/>
                </a:solidFill>
              </a:rPr>
              <a:t> et al</a:t>
            </a:r>
            <a:r>
              <a:rPr lang="fr-FR" i="1" dirty="0" smtClean="0">
                <a:solidFill>
                  <a:schemeClr val="bg1"/>
                </a:solidFill>
              </a:rPr>
              <a:t>.</a:t>
            </a:r>
            <a:endParaRPr lang="fr-FR" i="1" dirty="0">
              <a:solidFill>
                <a:schemeClr val="bg1"/>
              </a:solidFill>
            </a:endParaRPr>
          </a:p>
        </p:txBody>
      </p:sp>
      <p:sp>
        <p:nvSpPr>
          <p:cNvPr id="7" name="Text Box 8"/>
          <p:cNvSpPr txBox="1">
            <a:spLocks noChangeArrowheads="1"/>
          </p:cNvSpPr>
          <p:nvPr/>
        </p:nvSpPr>
        <p:spPr bwMode="auto">
          <a:xfrm>
            <a:off x="8172450" y="6356350"/>
            <a:ext cx="971550" cy="369332"/>
          </a:xfrm>
          <a:prstGeom prst="rect">
            <a:avLst/>
          </a:prstGeom>
          <a:noFill/>
          <a:ln w="9525">
            <a:noFill/>
            <a:miter lim="800000"/>
            <a:headEnd/>
            <a:tailEnd/>
          </a:ln>
          <a:effectLst/>
        </p:spPr>
        <p:txBody>
          <a:bodyPr>
            <a:spAutoFit/>
          </a:bodyPr>
          <a:lstStyle/>
          <a:p>
            <a:pPr algn="r">
              <a:spcBef>
                <a:spcPct val="50000"/>
              </a:spcBef>
            </a:pPr>
            <a:r>
              <a:rPr lang="fr-FR" dirty="0">
                <a:solidFill>
                  <a:schemeClr val="bg1"/>
                </a:solidFill>
              </a:rPr>
              <a:t>9</a:t>
            </a:r>
          </a:p>
        </p:txBody>
      </p:sp>
      <p:sp>
        <p:nvSpPr>
          <p:cNvPr id="10" name="Text Box 13"/>
          <p:cNvSpPr txBox="1">
            <a:spLocks noChangeArrowheads="1"/>
          </p:cNvSpPr>
          <p:nvPr/>
        </p:nvSpPr>
        <p:spPr bwMode="auto">
          <a:xfrm>
            <a:off x="990600" y="331787"/>
            <a:ext cx="7239000" cy="584775"/>
          </a:xfrm>
          <a:prstGeom prst="rect">
            <a:avLst/>
          </a:prstGeom>
          <a:noFill/>
          <a:ln w="9525" algn="ctr">
            <a:noFill/>
            <a:miter lim="800000"/>
            <a:headEnd/>
            <a:tailEnd/>
          </a:ln>
          <a:effectLst/>
        </p:spPr>
        <p:txBody>
          <a:bodyPr wrap="square">
            <a:spAutoFit/>
          </a:bodyPr>
          <a:lstStyle/>
          <a:p>
            <a:pPr algn="ctr">
              <a:spcBef>
                <a:spcPct val="50000"/>
              </a:spcBef>
            </a:pPr>
            <a:r>
              <a:rPr lang="fr-CA" sz="3200" dirty="0" smtClean="0"/>
              <a:t>Case </a:t>
            </a:r>
            <a:r>
              <a:rPr lang="fr-CA" sz="3200" dirty="0" err="1" smtClean="0"/>
              <a:t>Study</a:t>
            </a:r>
            <a:r>
              <a:rPr lang="fr-CA" sz="3200" dirty="0" smtClean="0"/>
              <a:t> - Data </a:t>
            </a:r>
            <a:r>
              <a:rPr lang="fr-CA" sz="3200" dirty="0" err="1" smtClean="0"/>
              <a:t>Analysis</a:t>
            </a:r>
            <a:endParaRPr lang="en-US" sz="3200" b="1" dirty="0"/>
          </a:p>
        </p:txBody>
      </p:sp>
      <p:pic>
        <p:nvPicPr>
          <p:cNvPr id="11" name="Picture 11" descr="top"/>
          <p:cNvPicPr>
            <a:picLocks noChangeAspect="1" noChangeArrowheads="1"/>
          </p:cNvPicPr>
          <p:nvPr/>
        </p:nvPicPr>
        <p:blipFill>
          <a:blip r:embed="rId5" cstate="print"/>
          <a:srcRect/>
          <a:stretch>
            <a:fillRect/>
          </a:stretch>
        </p:blipFill>
        <p:spPr bwMode="auto">
          <a:xfrm>
            <a:off x="2247900" y="152400"/>
            <a:ext cx="4800600" cy="247650"/>
          </a:xfrm>
          <a:prstGeom prst="rect">
            <a:avLst/>
          </a:prstGeom>
          <a:noFill/>
          <a:ln w="9525">
            <a:noFill/>
            <a:miter lim="800000"/>
            <a:headEnd/>
            <a:tailEnd/>
          </a:ln>
        </p:spPr>
      </p:pic>
      <p:pic>
        <p:nvPicPr>
          <p:cNvPr id="12" name="Picture 12" descr="top"/>
          <p:cNvPicPr>
            <a:picLocks noChangeAspect="1" noChangeArrowheads="1"/>
          </p:cNvPicPr>
          <p:nvPr/>
        </p:nvPicPr>
        <p:blipFill>
          <a:blip r:embed="rId5" cstate="print"/>
          <a:srcRect/>
          <a:stretch>
            <a:fillRect/>
          </a:stretch>
        </p:blipFill>
        <p:spPr bwMode="auto">
          <a:xfrm>
            <a:off x="2247900" y="895350"/>
            <a:ext cx="4800600" cy="247650"/>
          </a:xfrm>
          <a:prstGeom prst="rect">
            <a:avLst/>
          </a:prstGeom>
          <a:noFill/>
        </p:spPr>
      </p:pic>
      <p:sp>
        <p:nvSpPr>
          <p:cNvPr id="17" name="TextBox 16"/>
          <p:cNvSpPr txBox="1"/>
          <p:nvPr/>
        </p:nvSpPr>
        <p:spPr>
          <a:xfrm>
            <a:off x="38100" y="1175657"/>
            <a:ext cx="9144000" cy="1569660"/>
          </a:xfrm>
          <a:prstGeom prst="rect">
            <a:avLst/>
          </a:prstGeom>
          <a:noFill/>
        </p:spPr>
        <p:txBody>
          <a:bodyPr wrap="square" rtlCol="0">
            <a:spAutoFit/>
          </a:bodyPr>
          <a:lstStyle/>
          <a:p>
            <a:pPr algn="ctr"/>
            <a:r>
              <a:rPr lang="en-US" sz="2400" dirty="0" smtClean="0"/>
              <a:t>Themes : </a:t>
            </a:r>
            <a:r>
              <a:rPr lang="en-US" sz="2400" dirty="0"/>
              <a:t>Both Jigsaw or IN-SPIRE allow themes to emerge (through clustering</a:t>
            </a:r>
            <a:r>
              <a:rPr lang="en-US" sz="2400" dirty="0" smtClean="0"/>
              <a:t>)</a:t>
            </a:r>
          </a:p>
          <a:p>
            <a:pPr algn="ctr"/>
            <a:endParaRPr lang="en-US" sz="2400" dirty="0"/>
          </a:p>
          <a:p>
            <a:pPr algn="ctr"/>
            <a:endParaRPr lang="en-US" sz="2400" dirty="0"/>
          </a:p>
        </p:txBody>
      </p:sp>
      <p:sp>
        <p:nvSpPr>
          <p:cNvPr id="2" name="Rectangle 2"/>
          <p:cNvSpPr>
            <a:spLocks noChangeArrowheads="1"/>
          </p:cNvSpPr>
          <p:nvPr/>
        </p:nvSpPr>
        <p:spPr bwMode="auto">
          <a:xfrm>
            <a:off x="1562100" y="242766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Text Box 7"/>
          <p:cNvSpPr txBox="1">
            <a:spLocks noChangeArrowheads="1"/>
          </p:cNvSpPr>
          <p:nvPr/>
        </p:nvSpPr>
        <p:spPr bwMode="auto">
          <a:xfrm>
            <a:off x="2028825" y="6371739"/>
            <a:ext cx="6629400" cy="338554"/>
          </a:xfrm>
          <a:prstGeom prst="rect">
            <a:avLst/>
          </a:prstGeom>
          <a:noFill/>
          <a:ln w="9525">
            <a:noFill/>
            <a:miter lim="800000"/>
            <a:headEnd/>
            <a:tailEnd/>
          </a:ln>
          <a:effectLst/>
        </p:spPr>
        <p:txBody>
          <a:bodyPr wrap="square">
            <a:spAutoFit/>
          </a:bodyPr>
          <a:lstStyle/>
          <a:p>
            <a:pPr algn="ctr">
              <a:spcBef>
                <a:spcPct val="50000"/>
              </a:spcBef>
            </a:pPr>
            <a:r>
              <a:rPr lang="en-US" sz="1600" b="1" dirty="0">
                <a:solidFill>
                  <a:schemeClr val="bg1"/>
                </a:solidFill>
              </a:rPr>
              <a:t>Feasibility and framing of interventions based on public </a:t>
            </a:r>
            <a:r>
              <a:rPr lang="en-US" sz="1600" b="1" dirty="0" smtClean="0">
                <a:solidFill>
                  <a:schemeClr val="bg1"/>
                </a:solidFill>
              </a:rPr>
              <a:t>support..</a:t>
            </a:r>
            <a:endParaRPr lang="fr-FR" sz="1600" b="1" dirty="0">
              <a:solidFill>
                <a:schemeClr val="bg1"/>
              </a:solidFill>
            </a:endParaRPr>
          </a:p>
        </p:txBody>
      </p:sp>
    </p:spTree>
    <p:extLst>
      <p:ext uri="{BB962C8B-B14F-4D97-AF65-F5344CB8AC3E}">
        <p14:creationId xmlns:p14="http://schemas.microsoft.com/office/powerpoint/2010/main" val="10106900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bottom"/>
          <p:cNvPicPr>
            <a:picLocks noChangeAspect="1" noChangeArrowheads="1"/>
          </p:cNvPicPr>
          <p:nvPr/>
        </p:nvPicPr>
        <p:blipFill>
          <a:blip r:embed="rId3" cstate="print"/>
          <a:srcRect/>
          <a:stretch>
            <a:fillRect/>
          </a:stretch>
        </p:blipFill>
        <p:spPr bwMode="auto">
          <a:xfrm>
            <a:off x="0" y="6273800"/>
            <a:ext cx="9144000" cy="584200"/>
          </a:xfrm>
          <a:prstGeom prst="rect">
            <a:avLst/>
          </a:prstGeom>
          <a:noFill/>
        </p:spPr>
      </p:pic>
      <p:sp>
        <p:nvSpPr>
          <p:cNvPr id="5" name="Text Box 6"/>
          <p:cNvSpPr txBox="1">
            <a:spLocks noChangeArrowheads="1"/>
          </p:cNvSpPr>
          <p:nvPr/>
        </p:nvSpPr>
        <p:spPr bwMode="auto">
          <a:xfrm>
            <a:off x="-36514" y="6356350"/>
            <a:ext cx="3389314" cy="369332"/>
          </a:xfrm>
          <a:prstGeom prst="rect">
            <a:avLst/>
          </a:prstGeom>
          <a:noFill/>
          <a:ln w="9525">
            <a:noFill/>
            <a:miter lim="800000"/>
            <a:headEnd/>
            <a:tailEnd/>
          </a:ln>
          <a:effectLst/>
        </p:spPr>
        <p:txBody>
          <a:bodyPr wrap="square">
            <a:spAutoFit/>
          </a:bodyPr>
          <a:lstStyle/>
          <a:p>
            <a:pPr>
              <a:spcBef>
                <a:spcPct val="50000"/>
              </a:spcBef>
            </a:pPr>
            <a:r>
              <a:rPr lang="fr-FR" i="1" dirty="0" err="1">
                <a:solidFill>
                  <a:schemeClr val="bg1"/>
                </a:solidFill>
              </a:rPr>
              <a:t>Giabbanelli</a:t>
            </a:r>
            <a:r>
              <a:rPr lang="fr-FR" i="1" dirty="0">
                <a:solidFill>
                  <a:schemeClr val="bg1"/>
                </a:solidFill>
              </a:rPr>
              <a:t> et al</a:t>
            </a:r>
            <a:r>
              <a:rPr lang="fr-FR" i="1" dirty="0" smtClean="0">
                <a:solidFill>
                  <a:schemeClr val="bg1"/>
                </a:solidFill>
              </a:rPr>
              <a:t>.</a:t>
            </a:r>
            <a:endParaRPr lang="fr-FR" i="1" dirty="0">
              <a:solidFill>
                <a:schemeClr val="bg1"/>
              </a:solidFill>
            </a:endParaRPr>
          </a:p>
        </p:txBody>
      </p:sp>
      <p:sp>
        <p:nvSpPr>
          <p:cNvPr id="7" name="Text Box 8"/>
          <p:cNvSpPr txBox="1">
            <a:spLocks noChangeArrowheads="1"/>
          </p:cNvSpPr>
          <p:nvPr/>
        </p:nvSpPr>
        <p:spPr bwMode="auto">
          <a:xfrm>
            <a:off x="8172450" y="6356350"/>
            <a:ext cx="971550" cy="369332"/>
          </a:xfrm>
          <a:prstGeom prst="rect">
            <a:avLst/>
          </a:prstGeom>
          <a:noFill/>
          <a:ln w="9525">
            <a:noFill/>
            <a:miter lim="800000"/>
            <a:headEnd/>
            <a:tailEnd/>
          </a:ln>
          <a:effectLst/>
        </p:spPr>
        <p:txBody>
          <a:bodyPr>
            <a:spAutoFit/>
          </a:bodyPr>
          <a:lstStyle/>
          <a:p>
            <a:pPr algn="r">
              <a:spcBef>
                <a:spcPct val="50000"/>
              </a:spcBef>
            </a:pPr>
            <a:r>
              <a:rPr lang="fr-FR" dirty="0" smtClean="0">
                <a:solidFill>
                  <a:schemeClr val="bg1"/>
                </a:solidFill>
              </a:rPr>
              <a:t>10</a:t>
            </a:r>
            <a:endParaRPr lang="fr-FR" dirty="0">
              <a:solidFill>
                <a:schemeClr val="bg1"/>
              </a:solidFill>
            </a:endParaRPr>
          </a:p>
        </p:txBody>
      </p:sp>
      <p:sp>
        <p:nvSpPr>
          <p:cNvPr id="10" name="Text Box 13"/>
          <p:cNvSpPr txBox="1">
            <a:spLocks noChangeArrowheads="1"/>
          </p:cNvSpPr>
          <p:nvPr/>
        </p:nvSpPr>
        <p:spPr bwMode="auto">
          <a:xfrm>
            <a:off x="990600" y="331787"/>
            <a:ext cx="7239000" cy="584775"/>
          </a:xfrm>
          <a:prstGeom prst="rect">
            <a:avLst/>
          </a:prstGeom>
          <a:noFill/>
          <a:ln w="9525" algn="ctr">
            <a:noFill/>
            <a:miter lim="800000"/>
            <a:headEnd/>
            <a:tailEnd/>
          </a:ln>
          <a:effectLst/>
        </p:spPr>
        <p:txBody>
          <a:bodyPr wrap="square">
            <a:spAutoFit/>
          </a:bodyPr>
          <a:lstStyle/>
          <a:p>
            <a:pPr algn="ctr">
              <a:spcBef>
                <a:spcPct val="50000"/>
              </a:spcBef>
            </a:pPr>
            <a:r>
              <a:rPr lang="fr-CA" sz="3200" dirty="0" smtClean="0"/>
              <a:t>Case </a:t>
            </a:r>
            <a:r>
              <a:rPr lang="fr-CA" sz="3200" dirty="0" err="1" smtClean="0"/>
              <a:t>Study</a:t>
            </a:r>
            <a:r>
              <a:rPr lang="fr-CA" sz="3200" dirty="0" smtClean="0"/>
              <a:t> - Data </a:t>
            </a:r>
            <a:r>
              <a:rPr lang="fr-CA" sz="3200" dirty="0" err="1" smtClean="0"/>
              <a:t>Analysis</a:t>
            </a:r>
            <a:endParaRPr lang="en-US" sz="3200" b="1" dirty="0"/>
          </a:p>
        </p:txBody>
      </p:sp>
      <p:pic>
        <p:nvPicPr>
          <p:cNvPr id="11" name="Picture 11" descr="top"/>
          <p:cNvPicPr>
            <a:picLocks noChangeAspect="1" noChangeArrowheads="1"/>
          </p:cNvPicPr>
          <p:nvPr/>
        </p:nvPicPr>
        <p:blipFill>
          <a:blip r:embed="rId4" cstate="print"/>
          <a:srcRect/>
          <a:stretch>
            <a:fillRect/>
          </a:stretch>
        </p:blipFill>
        <p:spPr bwMode="auto">
          <a:xfrm>
            <a:off x="2247900" y="152400"/>
            <a:ext cx="4800600" cy="247650"/>
          </a:xfrm>
          <a:prstGeom prst="rect">
            <a:avLst/>
          </a:prstGeom>
          <a:noFill/>
          <a:ln w="9525">
            <a:noFill/>
            <a:miter lim="800000"/>
            <a:headEnd/>
            <a:tailEnd/>
          </a:ln>
        </p:spPr>
      </p:pic>
      <p:pic>
        <p:nvPicPr>
          <p:cNvPr id="12" name="Picture 12" descr="top"/>
          <p:cNvPicPr>
            <a:picLocks noChangeAspect="1" noChangeArrowheads="1"/>
          </p:cNvPicPr>
          <p:nvPr/>
        </p:nvPicPr>
        <p:blipFill>
          <a:blip r:embed="rId4" cstate="print"/>
          <a:srcRect/>
          <a:stretch>
            <a:fillRect/>
          </a:stretch>
        </p:blipFill>
        <p:spPr bwMode="auto">
          <a:xfrm>
            <a:off x="2247900" y="895350"/>
            <a:ext cx="4800600" cy="247650"/>
          </a:xfrm>
          <a:prstGeom prst="rect">
            <a:avLst/>
          </a:prstGeom>
          <a:noFill/>
        </p:spPr>
      </p:pic>
      <p:sp>
        <p:nvSpPr>
          <p:cNvPr id="17" name="TextBox 16"/>
          <p:cNvSpPr txBox="1"/>
          <p:nvPr/>
        </p:nvSpPr>
        <p:spPr>
          <a:xfrm>
            <a:off x="158942" y="1148380"/>
            <a:ext cx="9144000" cy="830997"/>
          </a:xfrm>
          <a:prstGeom prst="rect">
            <a:avLst/>
          </a:prstGeom>
          <a:noFill/>
        </p:spPr>
        <p:txBody>
          <a:bodyPr wrap="square" rtlCol="0">
            <a:spAutoFit/>
          </a:bodyPr>
          <a:lstStyle/>
          <a:p>
            <a:pPr algn="ctr"/>
            <a:r>
              <a:rPr lang="en-US" sz="2400" dirty="0"/>
              <a:t>‘what do people say about tax?’ </a:t>
            </a:r>
          </a:p>
          <a:p>
            <a:pPr algn="ctr"/>
            <a:endParaRPr lang="en-US" sz="2400" dirty="0"/>
          </a:p>
        </p:txBody>
      </p:sp>
      <p:sp>
        <p:nvSpPr>
          <p:cNvPr id="2" name="Rectangle 2"/>
          <p:cNvSpPr>
            <a:spLocks noChangeArrowheads="1"/>
          </p:cNvSpPr>
          <p:nvPr/>
        </p:nvSpPr>
        <p:spPr bwMode="auto">
          <a:xfrm>
            <a:off x="1562100" y="242766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a:spLocks noChangeArrowheads="1"/>
          </p:cNvSpPr>
          <p:nvPr/>
        </p:nvSpPr>
        <p:spPr bwMode="auto">
          <a:xfrm>
            <a:off x="-247503" y="2614798"/>
            <a:ext cx="12881530" cy="692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076" name="Picture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9422" y="1703284"/>
            <a:ext cx="8841356" cy="2534934"/>
          </a:xfrm>
          <a:prstGeom prst="rect">
            <a:avLst/>
          </a:prstGeom>
          <a:noFill/>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sp>
        <p:nvSpPr>
          <p:cNvPr id="8" name="Rectangle 6"/>
          <p:cNvSpPr>
            <a:spLocks noChangeArrowheads="1"/>
          </p:cNvSpPr>
          <p:nvPr/>
        </p:nvSpPr>
        <p:spPr bwMode="auto">
          <a:xfrm>
            <a:off x="-247503" y="4634098"/>
            <a:ext cx="12881530" cy="692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0431" y="4370536"/>
            <a:ext cx="8743138" cy="1340227"/>
          </a:xfrm>
          <a:prstGeom prst="rect">
            <a:avLst/>
          </a:prstGeom>
        </p:spPr>
      </p:pic>
      <p:sp>
        <p:nvSpPr>
          <p:cNvPr id="13" name="Rectangle 12"/>
          <p:cNvSpPr/>
          <p:nvPr/>
        </p:nvSpPr>
        <p:spPr>
          <a:xfrm>
            <a:off x="4267200" y="2930185"/>
            <a:ext cx="3657600" cy="390077"/>
          </a:xfrm>
          <a:prstGeom prst="rect">
            <a:avLst/>
          </a:prstGeom>
          <a:no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14"/>
          <p:cNvSpPr/>
          <p:nvPr/>
        </p:nvSpPr>
        <p:spPr>
          <a:xfrm>
            <a:off x="304800" y="4308211"/>
            <a:ext cx="8686800" cy="13693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7"/>
          <p:cNvSpPr txBox="1">
            <a:spLocks noChangeArrowheads="1"/>
          </p:cNvSpPr>
          <p:nvPr/>
        </p:nvSpPr>
        <p:spPr bwMode="auto">
          <a:xfrm>
            <a:off x="2028825" y="6371739"/>
            <a:ext cx="6629400" cy="338554"/>
          </a:xfrm>
          <a:prstGeom prst="rect">
            <a:avLst/>
          </a:prstGeom>
          <a:noFill/>
          <a:ln w="9525">
            <a:noFill/>
            <a:miter lim="800000"/>
            <a:headEnd/>
            <a:tailEnd/>
          </a:ln>
          <a:effectLst/>
        </p:spPr>
        <p:txBody>
          <a:bodyPr wrap="square">
            <a:spAutoFit/>
          </a:bodyPr>
          <a:lstStyle/>
          <a:p>
            <a:pPr algn="ctr">
              <a:spcBef>
                <a:spcPct val="50000"/>
              </a:spcBef>
            </a:pPr>
            <a:r>
              <a:rPr lang="en-US" sz="1600" b="1" dirty="0">
                <a:solidFill>
                  <a:schemeClr val="bg1"/>
                </a:solidFill>
              </a:rPr>
              <a:t>Feasibility and framing of interventions based on public </a:t>
            </a:r>
            <a:r>
              <a:rPr lang="en-US" sz="1600" b="1" dirty="0" smtClean="0">
                <a:solidFill>
                  <a:schemeClr val="bg1"/>
                </a:solidFill>
              </a:rPr>
              <a:t>support..</a:t>
            </a:r>
            <a:endParaRPr lang="fr-FR" sz="1600" b="1" dirty="0">
              <a:solidFill>
                <a:schemeClr val="bg1"/>
              </a:solidFill>
            </a:endParaRPr>
          </a:p>
        </p:txBody>
      </p:sp>
    </p:spTree>
    <p:extLst>
      <p:ext uri="{BB962C8B-B14F-4D97-AF65-F5344CB8AC3E}">
        <p14:creationId xmlns:p14="http://schemas.microsoft.com/office/powerpoint/2010/main" val="397723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bottom"/>
          <p:cNvPicPr>
            <a:picLocks noChangeAspect="1" noChangeArrowheads="1"/>
          </p:cNvPicPr>
          <p:nvPr/>
        </p:nvPicPr>
        <p:blipFill>
          <a:blip r:embed="rId3" cstate="print"/>
          <a:srcRect/>
          <a:stretch>
            <a:fillRect/>
          </a:stretch>
        </p:blipFill>
        <p:spPr bwMode="auto">
          <a:xfrm>
            <a:off x="0" y="6273800"/>
            <a:ext cx="9144000" cy="584200"/>
          </a:xfrm>
          <a:prstGeom prst="rect">
            <a:avLst/>
          </a:prstGeom>
          <a:noFill/>
        </p:spPr>
      </p:pic>
      <p:sp>
        <p:nvSpPr>
          <p:cNvPr id="5" name="Text Box 6"/>
          <p:cNvSpPr txBox="1">
            <a:spLocks noChangeArrowheads="1"/>
          </p:cNvSpPr>
          <p:nvPr/>
        </p:nvSpPr>
        <p:spPr bwMode="auto">
          <a:xfrm>
            <a:off x="-36514" y="6356350"/>
            <a:ext cx="3389314" cy="369332"/>
          </a:xfrm>
          <a:prstGeom prst="rect">
            <a:avLst/>
          </a:prstGeom>
          <a:noFill/>
          <a:ln w="9525">
            <a:noFill/>
            <a:miter lim="800000"/>
            <a:headEnd/>
            <a:tailEnd/>
          </a:ln>
          <a:effectLst/>
        </p:spPr>
        <p:txBody>
          <a:bodyPr wrap="square">
            <a:spAutoFit/>
          </a:bodyPr>
          <a:lstStyle/>
          <a:p>
            <a:pPr>
              <a:spcBef>
                <a:spcPct val="50000"/>
              </a:spcBef>
            </a:pPr>
            <a:r>
              <a:rPr lang="fr-FR" i="1" dirty="0" err="1">
                <a:solidFill>
                  <a:schemeClr val="bg1"/>
                </a:solidFill>
              </a:rPr>
              <a:t>Giabbanelli</a:t>
            </a:r>
            <a:r>
              <a:rPr lang="fr-FR" i="1" dirty="0">
                <a:solidFill>
                  <a:schemeClr val="bg1"/>
                </a:solidFill>
              </a:rPr>
              <a:t> et al</a:t>
            </a:r>
            <a:r>
              <a:rPr lang="fr-FR" i="1" dirty="0" smtClean="0">
                <a:solidFill>
                  <a:schemeClr val="bg1"/>
                </a:solidFill>
              </a:rPr>
              <a:t>.</a:t>
            </a:r>
            <a:endParaRPr lang="fr-FR" i="1" dirty="0">
              <a:solidFill>
                <a:schemeClr val="bg1"/>
              </a:solidFill>
            </a:endParaRPr>
          </a:p>
        </p:txBody>
      </p:sp>
      <p:sp>
        <p:nvSpPr>
          <p:cNvPr id="7" name="Text Box 8"/>
          <p:cNvSpPr txBox="1">
            <a:spLocks noChangeArrowheads="1"/>
          </p:cNvSpPr>
          <p:nvPr/>
        </p:nvSpPr>
        <p:spPr bwMode="auto">
          <a:xfrm>
            <a:off x="8172450" y="6356350"/>
            <a:ext cx="971550" cy="369332"/>
          </a:xfrm>
          <a:prstGeom prst="rect">
            <a:avLst/>
          </a:prstGeom>
          <a:noFill/>
          <a:ln w="9525">
            <a:noFill/>
            <a:miter lim="800000"/>
            <a:headEnd/>
            <a:tailEnd/>
          </a:ln>
          <a:effectLst/>
        </p:spPr>
        <p:txBody>
          <a:bodyPr>
            <a:spAutoFit/>
          </a:bodyPr>
          <a:lstStyle/>
          <a:p>
            <a:pPr algn="r">
              <a:spcBef>
                <a:spcPct val="50000"/>
              </a:spcBef>
            </a:pPr>
            <a:r>
              <a:rPr lang="fr-FR" dirty="0" smtClean="0">
                <a:solidFill>
                  <a:schemeClr val="bg1"/>
                </a:solidFill>
              </a:rPr>
              <a:t>11</a:t>
            </a:r>
            <a:endParaRPr lang="fr-FR" dirty="0">
              <a:solidFill>
                <a:schemeClr val="bg1"/>
              </a:solidFill>
            </a:endParaRPr>
          </a:p>
        </p:txBody>
      </p:sp>
      <p:sp>
        <p:nvSpPr>
          <p:cNvPr id="10" name="Text Box 13"/>
          <p:cNvSpPr txBox="1">
            <a:spLocks noChangeArrowheads="1"/>
          </p:cNvSpPr>
          <p:nvPr/>
        </p:nvSpPr>
        <p:spPr bwMode="auto">
          <a:xfrm>
            <a:off x="990600" y="331787"/>
            <a:ext cx="7239000" cy="584775"/>
          </a:xfrm>
          <a:prstGeom prst="rect">
            <a:avLst/>
          </a:prstGeom>
          <a:noFill/>
          <a:ln w="9525" algn="ctr">
            <a:noFill/>
            <a:miter lim="800000"/>
            <a:headEnd/>
            <a:tailEnd/>
          </a:ln>
          <a:effectLst/>
        </p:spPr>
        <p:txBody>
          <a:bodyPr wrap="square">
            <a:spAutoFit/>
          </a:bodyPr>
          <a:lstStyle/>
          <a:p>
            <a:pPr algn="ctr">
              <a:spcBef>
                <a:spcPct val="50000"/>
              </a:spcBef>
            </a:pPr>
            <a:r>
              <a:rPr lang="fr-CA" sz="3200" dirty="0" smtClean="0"/>
              <a:t>Case </a:t>
            </a:r>
            <a:r>
              <a:rPr lang="fr-CA" sz="3200" dirty="0" err="1" smtClean="0"/>
              <a:t>Study</a:t>
            </a:r>
            <a:r>
              <a:rPr lang="fr-CA" sz="3200" dirty="0" smtClean="0"/>
              <a:t> - Data </a:t>
            </a:r>
            <a:r>
              <a:rPr lang="fr-CA" sz="3200" dirty="0" err="1" smtClean="0"/>
              <a:t>Analysis</a:t>
            </a:r>
            <a:endParaRPr lang="en-US" sz="3200" b="1" dirty="0"/>
          </a:p>
        </p:txBody>
      </p:sp>
      <p:pic>
        <p:nvPicPr>
          <p:cNvPr id="11" name="Picture 11" descr="top"/>
          <p:cNvPicPr>
            <a:picLocks noChangeAspect="1" noChangeArrowheads="1"/>
          </p:cNvPicPr>
          <p:nvPr/>
        </p:nvPicPr>
        <p:blipFill>
          <a:blip r:embed="rId4" cstate="print"/>
          <a:srcRect/>
          <a:stretch>
            <a:fillRect/>
          </a:stretch>
        </p:blipFill>
        <p:spPr bwMode="auto">
          <a:xfrm>
            <a:off x="2247900" y="152400"/>
            <a:ext cx="4800600" cy="247650"/>
          </a:xfrm>
          <a:prstGeom prst="rect">
            <a:avLst/>
          </a:prstGeom>
          <a:noFill/>
          <a:ln w="9525">
            <a:noFill/>
            <a:miter lim="800000"/>
            <a:headEnd/>
            <a:tailEnd/>
          </a:ln>
        </p:spPr>
      </p:pic>
      <p:pic>
        <p:nvPicPr>
          <p:cNvPr id="12" name="Picture 12" descr="top"/>
          <p:cNvPicPr>
            <a:picLocks noChangeAspect="1" noChangeArrowheads="1"/>
          </p:cNvPicPr>
          <p:nvPr/>
        </p:nvPicPr>
        <p:blipFill>
          <a:blip r:embed="rId4" cstate="print"/>
          <a:srcRect/>
          <a:stretch>
            <a:fillRect/>
          </a:stretch>
        </p:blipFill>
        <p:spPr bwMode="auto">
          <a:xfrm>
            <a:off x="2247900" y="895350"/>
            <a:ext cx="4800600" cy="247650"/>
          </a:xfrm>
          <a:prstGeom prst="rect">
            <a:avLst/>
          </a:prstGeom>
          <a:noFill/>
        </p:spPr>
      </p:pic>
      <p:sp>
        <p:nvSpPr>
          <p:cNvPr id="17" name="TextBox 16"/>
          <p:cNvSpPr txBox="1"/>
          <p:nvPr/>
        </p:nvSpPr>
        <p:spPr>
          <a:xfrm>
            <a:off x="169817" y="1207742"/>
            <a:ext cx="9144000" cy="1200329"/>
          </a:xfrm>
          <a:prstGeom prst="rect">
            <a:avLst/>
          </a:prstGeom>
          <a:noFill/>
        </p:spPr>
        <p:txBody>
          <a:bodyPr wrap="square" rtlCol="0">
            <a:spAutoFit/>
          </a:bodyPr>
          <a:lstStyle/>
          <a:p>
            <a:pPr algn="ctr"/>
            <a:r>
              <a:rPr lang="en-US" sz="2400" dirty="0" smtClean="0"/>
              <a:t>How Organizations are associated - Entity Tracking </a:t>
            </a:r>
          </a:p>
          <a:p>
            <a:pPr algn="ctr"/>
            <a:endParaRPr lang="en-US" sz="2400" dirty="0"/>
          </a:p>
          <a:p>
            <a:pPr algn="ctr"/>
            <a:endParaRPr lang="en-US" sz="2400" dirty="0"/>
          </a:p>
        </p:txBody>
      </p:sp>
      <p:sp>
        <p:nvSpPr>
          <p:cNvPr id="2" name="Rectangle 2"/>
          <p:cNvSpPr>
            <a:spLocks noChangeArrowheads="1"/>
          </p:cNvSpPr>
          <p:nvPr/>
        </p:nvSpPr>
        <p:spPr bwMode="auto">
          <a:xfrm>
            <a:off x="1562100" y="242766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3" name="Picture 12"/>
          <p:cNvPicPr/>
          <p:nvPr/>
        </p:nvPicPr>
        <p:blipFill>
          <a:blip r:embed="rId5">
            <a:extLst>
              <a:ext uri="{28A0092B-C50C-407E-A947-70E740481C1C}">
                <a14:useLocalDpi xmlns:a14="http://schemas.microsoft.com/office/drawing/2010/main" val="0"/>
              </a:ext>
            </a:extLst>
          </a:blip>
          <a:stretch>
            <a:fillRect/>
          </a:stretch>
        </p:blipFill>
        <p:spPr>
          <a:xfrm>
            <a:off x="169816" y="1760328"/>
            <a:ext cx="4876471" cy="4107225"/>
          </a:xfrm>
          <a:prstGeom prst="rect">
            <a:avLst/>
          </a:prstGeom>
        </p:spPr>
      </p:pic>
      <p:pic>
        <p:nvPicPr>
          <p:cNvPr id="15" name="Picture 14"/>
          <p:cNvPicPr/>
          <p:nvPr/>
        </p:nvPicPr>
        <p:blipFill>
          <a:blip r:embed="rId6">
            <a:extLst>
              <a:ext uri="{28A0092B-C50C-407E-A947-70E740481C1C}">
                <a14:useLocalDpi xmlns:a14="http://schemas.microsoft.com/office/drawing/2010/main" val="0"/>
              </a:ext>
            </a:extLst>
          </a:blip>
          <a:stretch>
            <a:fillRect/>
          </a:stretch>
        </p:blipFill>
        <p:spPr>
          <a:xfrm>
            <a:off x="5046288" y="1814523"/>
            <a:ext cx="4004423" cy="3841949"/>
          </a:xfrm>
          <a:prstGeom prst="rect">
            <a:avLst/>
          </a:prstGeom>
        </p:spPr>
      </p:pic>
      <p:sp>
        <p:nvSpPr>
          <p:cNvPr id="16" name="Text Box 7"/>
          <p:cNvSpPr txBox="1">
            <a:spLocks noChangeArrowheads="1"/>
          </p:cNvSpPr>
          <p:nvPr/>
        </p:nvSpPr>
        <p:spPr bwMode="auto">
          <a:xfrm>
            <a:off x="2028825" y="6371739"/>
            <a:ext cx="6629400" cy="338554"/>
          </a:xfrm>
          <a:prstGeom prst="rect">
            <a:avLst/>
          </a:prstGeom>
          <a:noFill/>
          <a:ln w="9525">
            <a:noFill/>
            <a:miter lim="800000"/>
            <a:headEnd/>
            <a:tailEnd/>
          </a:ln>
          <a:effectLst/>
        </p:spPr>
        <p:txBody>
          <a:bodyPr wrap="square">
            <a:spAutoFit/>
          </a:bodyPr>
          <a:lstStyle/>
          <a:p>
            <a:pPr algn="ctr">
              <a:spcBef>
                <a:spcPct val="50000"/>
              </a:spcBef>
            </a:pPr>
            <a:r>
              <a:rPr lang="en-US" sz="1600" b="1" dirty="0">
                <a:solidFill>
                  <a:schemeClr val="bg1"/>
                </a:solidFill>
              </a:rPr>
              <a:t>Feasibility and framing of interventions based on public </a:t>
            </a:r>
            <a:r>
              <a:rPr lang="en-US" sz="1600" b="1" dirty="0" smtClean="0">
                <a:solidFill>
                  <a:schemeClr val="bg1"/>
                </a:solidFill>
              </a:rPr>
              <a:t>support..</a:t>
            </a:r>
            <a:endParaRPr lang="fr-FR" sz="1600" b="1" dirty="0">
              <a:solidFill>
                <a:schemeClr val="bg1"/>
              </a:solidFill>
            </a:endParaRPr>
          </a:p>
        </p:txBody>
      </p:sp>
    </p:spTree>
    <p:extLst>
      <p:ext uri="{BB962C8B-B14F-4D97-AF65-F5344CB8AC3E}">
        <p14:creationId xmlns:p14="http://schemas.microsoft.com/office/powerpoint/2010/main" val="112258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bottom"/>
          <p:cNvPicPr>
            <a:picLocks noChangeAspect="1" noChangeArrowheads="1"/>
          </p:cNvPicPr>
          <p:nvPr/>
        </p:nvPicPr>
        <p:blipFill>
          <a:blip r:embed="rId3" cstate="print"/>
          <a:srcRect/>
          <a:stretch>
            <a:fillRect/>
          </a:stretch>
        </p:blipFill>
        <p:spPr bwMode="auto">
          <a:xfrm>
            <a:off x="0" y="6273800"/>
            <a:ext cx="9144000" cy="584200"/>
          </a:xfrm>
          <a:prstGeom prst="rect">
            <a:avLst/>
          </a:prstGeom>
          <a:noFill/>
        </p:spPr>
      </p:pic>
      <p:sp>
        <p:nvSpPr>
          <p:cNvPr id="5" name="Text Box 6"/>
          <p:cNvSpPr txBox="1">
            <a:spLocks noChangeArrowheads="1"/>
          </p:cNvSpPr>
          <p:nvPr/>
        </p:nvSpPr>
        <p:spPr bwMode="auto">
          <a:xfrm>
            <a:off x="-36514" y="6356350"/>
            <a:ext cx="3389314" cy="369332"/>
          </a:xfrm>
          <a:prstGeom prst="rect">
            <a:avLst/>
          </a:prstGeom>
          <a:noFill/>
          <a:ln w="9525">
            <a:noFill/>
            <a:miter lim="800000"/>
            <a:headEnd/>
            <a:tailEnd/>
          </a:ln>
          <a:effectLst/>
        </p:spPr>
        <p:txBody>
          <a:bodyPr wrap="square">
            <a:spAutoFit/>
          </a:bodyPr>
          <a:lstStyle/>
          <a:p>
            <a:pPr>
              <a:spcBef>
                <a:spcPct val="50000"/>
              </a:spcBef>
            </a:pPr>
            <a:r>
              <a:rPr lang="fr-FR" i="1" dirty="0" err="1">
                <a:solidFill>
                  <a:schemeClr val="bg1"/>
                </a:solidFill>
              </a:rPr>
              <a:t>Giabbanelli</a:t>
            </a:r>
            <a:r>
              <a:rPr lang="fr-FR" i="1" dirty="0">
                <a:solidFill>
                  <a:schemeClr val="bg1"/>
                </a:solidFill>
              </a:rPr>
              <a:t> et al</a:t>
            </a:r>
            <a:r>
              <a:rPr lang="fr-FR" i="1" dirty="0" smtClean="0">
                <a:solidFill>
                  <a:schemeClr val="bg1"/>
                </a:solidFill>
              </a:rPr>
              <a:t>.</a:t>
            </a:r>
            <a:endParaRPr lang="fr-FR" i="1" dirty="0">
              <a:solidFill>
                <a:schemeClr val="bg1"/>
              </a:solidFill>
            </a:endParaRPr>
          </a:p>
        </p:txBody>
      </p:sp>
      <p:sp>
        <p:nvSpPr>
          <p:cNvPr id="7" name="Text Box 8"/>
          <p:cNvSpPr txBox="1">
            <a:spLocks noChangeArrowheads="1"/>
          </p:cNvSpPr>
          <p:nvPr/>
        </p:nvSpPr>
        <p:spPr bwMode="auto">
          <a:xfrm>
            <a:off x="8172450" y="6356350"/>
            <a:ext cx="971550" cy="369332"/>
          </a:xfrm>
          <a:prstGeom prst="rect">
            <a:avLst/>
          </a:prstGeom>
          <a:noFill/>
          <a:ln w="9525">
            <a:noFill/>
            <a:miter lim="800000"/>
            <a:headEnd/>
            <a:tailEnd/>
          </a:ln>
          <a:effectLst/>
        </p:spPr>
        <p:txBody>
          <a:bodyPr>
            <a:spAutoFit/>
          </a:bodyPr>
          <a:lstStyle/>
          <a:p>
            <a:pPr algn="r">
              <a:spcBef>
                <a:spcPct val="50000"/>
              </a:spcBef>
            </a:pPr>
            <a:r>
              <a:rPr lang="fr-FR" dirty="0" smtClean="0">
                <a:solidFill>
                  <a:schemeClr val="bg1"/>
                </a:solidFill>
              </a:rPr>
              <a:t>12</a:t>
            </a:r>
            <a:endParaRPr lang="fr-FR" dirty="0">
              <a:solidFill>
                <a:schemeClr val="bg1"/>
              </a:solidFill>
            </a:endParaRPr>
          </a:p>
        </p:txBody>
      </p:sp>
      <p:sp>
        <p:nvSpPr>
          <p:cNvPr id="10" name="Text Box 13"/>
          <p:cNvSpPr txBox="1">
            <a:spLocks noChangeArrowheads="1"/>
          </p:cNvSpPr>
          <p:nvPr/>
        </p:nvSpPr>
        <p:spPr bwMode="auto">
          <a:xfrm>
            <a:off x="990600" y="331787"/>
            <a:ext cx="7239000" cy="584775"/>
          </a:xfrm>
          <a:prstGeom prst="rect">
            <a:avLst/>
          </a:prstGeom>
          <a:noFill/>
          <a:ln w="9525" algn="ctr">
            <a:noFill/>
            <a:miter lim="800000"/>
            <a:headEnd/>
            <a:tailEnd/>
          </a:ln>
          <a:effectLst/>
        </p:spPr>
        <p:txBody>
          <a:bodyPr wrap="square">
            <a:spAutoFit/>
          </a:bodyPr>
          <a:lstStyle/>
          <a:p>
            <a:pPr algn="ctr">
              <a:spcBef>
                <a:spcPct val="50000"/>
              </a:spcBef>
            </a:pPr>
            <a:r>
              <a:rPr lang="fr-CA" sz="3200" dirty="0" smtClean="0"/>
              <a:t>Case </a:t>
            </a:r>
            <a:r>
              <a:rPr lang="fr-CA" sz="3200" dirty="0" err="1" smtClean="0"/>
              <a:t>Study</a:t>
            </a:r>
            <a:r>
              <a:rPr lang="fr-CA" sz="3200" dirty="0" smtClean="0"/>
              <a:t> - Data </a:t>
            </a:r>
            <a:r>
              <a:rPr lang="fr-CA" sz="3200" dirty="0" err="1" smtClean="0"/>
              <a:t>Analysis</a:t>
            </a:r>
            <a:endParaRPr lang="en-US" sz="3200" b="1" dirty="0"/>
          </a:p>
        </p:txBody>
      </p:sp>
      <p:pic>
        <p:nvPicPr>
          <p:cNvPr id="11" name="Picture 11" descr="top"/>
          <p:cNvPicPr>
            <a:picLocks noChangeAspect="1" noChangeArrowheads="1"/>
          </p:cNvPicPr>
          <p:nvPr/>
        </p:nvPicPr>
        <p:blipFill>
          <a:blip r:embed="rId4" cstate="print"/>
          <a:srcRect/>
          <a:stretch>
            <a:fillRect/>
          </a:stretch>
        </p:blipFill>
        <p:spPr bwMode="auto">
          <a:xfrm>
            <a:off x="2247900" y="152400"/>
            <a:ext cx="4800600" cy="247650"/>
          </a:xfrm>
          <a:prstGeom prst="rect">
            <a:avLst/>
          </a:prstGeom>
          <a:noFill/>
          <a:ln w="9525">
            <a:noFill/>
            <a:miter lim="800000"/>
            <a:headEnd/>
            <a:tailEnd/>
          </a:ln>
        </p:spPr>
      </p:pic>
      <p:pic>
        <p:nvPicPr>
          <p:cNvPr id="12" name="Picture 12" descr="top"/>
          <p:cNvPicPr>
            <a:picLocks noChangeAspect="1" noChangeArrowheads="1"/>
          </p:cNvPicPr>
          <p:nvPr/>
        </p:nvPicPr>
        <p:blipFill>
          <a:blip r:embed="rId4" cstate="print"/>
          <a:srcRect/>
          <a:stretch>
            <a:fillRect/>
          </a:stretch>
        </p:blipFill>
        <p:spPr bwMode="auto">
          <a:xfrm>
            <a:off x="2247900" y="895350"/>
            <a:ext cx="4800600" cy="247650"/>
          </a:xfrm>
          <a:prstGeom prst="rect">
            <a:avLst/>
          </a:prstGeom>
          <a:noFill/>
        </p:spPr>
      </p:pic>
      <p:sp>
        <p:nvSpPr>
          <p:cNvPr id="17" name="TextBox 16"/>
          <p:cNvSpPr txBox="1"/>
          <p:nvPr/>
        </p:nvSpPr>
        <p:spPr>
          <a:xfrm>
            <a:off x="38100" y="1385749"/>
            <a:ext cx="9144000" cy="830997"/>
          </a:xfrm>
          <a:prstGeom prst="rect">
            <a:avLst/>
          </a:prstGeom>
          <a:noFill/>
        </p:spPr>
        <p:txBody>
          <a:bodyPr wrap="square" rtlCol="0">
            <a:spAutoFit/>
          </a:bodyPr>
          <a:lstStyle/>
          <a:p>
            <a:pPr algn="ctr"/>
            <a:r>
              <a:rPr lang="en-US" sz="2400" dirty="0"/>
              <a:t>How Organizations are associated - Entity </a:t>
            </a:r>
            <a:r>
              <a:rPr lang="en-US" sz="2400" dirty="0" smtClean="0"/>
              <a:t>Tracking</a:t>
            </a:r>
            <a:endParaRPr lang="en-US" sz="2400" dirty="0"/>
          </a:p>
          <a:p>
            <a:pPr algn="ctr"/>
            <a:endParaRPr lang="en-US" sz="2400" dirty="0"/>
          </a:p>
        </p:txBody>
      </p:sp>
      <p:sp>
        <p:nvSpPr>
          <p:cNvPr id="2" name="Rectangle 2"/>
          <p:cNvSpPr>
            <a:spLocks noChangeArrowheads="1"/>
          </p:cNvSpPr>
          <p:nvPr/>
        </p:nvSpPr>
        <p:spPr bwMode="auto">
          <a:xfrm>
            <a:off x="1562100" y="242766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3" name="Picture 12"/>
          <p:cNvPicPr/>
          <p:nvPr/>
        </p:nvPicPr>
        <p:blipFill>
          <a:blip r:embed="rId5">
            <a:extLst>
              <a:ext uri="{28A0092B-C50C-407E-A947-70E740481C1C}">
                <a14:useLocalDpi xmlns:a14="http://schemas.microsoft.com/office/drawing/2010/main" val="0"/>
              </a:ext>
            </a:extLst>
          </a:blip>
          <a:stretch>
            <a:fillRect/>
          </a:stretch>
        </p:blipFill>
        <p:spPr>
          <a:xfrm>
            <a:off x="152400" y="1876737"/>
            <a:ext cx="8915400" cy="3812274"/>
          </a:xfrm>
          <a:prstGeom prst="rect">
            <a:avLst/>
          </a:prstGeom>
        </p:spPr>
      </p:pic>
      <p:sp>
        <p:nvSpPr>
          <p:cNvPr id="15" name="Text Box 7"/>
          <p:cNvSpPr txBox="1">
            <a:spLocks noChangeArrowheads="1"/>
          </p:cNvSpPr>
          <p:nvPr/>
        </p:nvSpPr>
        <p:spPr bwMode="auto">
          <a:xfrm>
            <a:off x="2028825" y="6371739"/>
            <a:ext cx="6629400" cy="338554"/>
          </a:xfrm>
          <a:prstGeom prst="rect">
            <a:avLst/>
          </a:prstGeom>
          <a:noFill/>
          <a:ln w="9525">
            <a:noFill/>
            <a:miter lim="800000"/>
            <a:headEnd/>
            <a:tailEnd/>
          </a:ln>
          <a:effectLst/>
        </p:spPr>
        <p:txBody>
          <a:bodyPr wrap="square">
            <a:spAutoFit/>
          </a:bodyPr>
          <a:lstStyle/>
          <a:p>
            <a:pPr algn="ctr">
              <a:spcBef>
                <a:spcPct val="50000"/>
              </a:spcBef>
            </a:pPr>
            <a:r>
              <a:rPr lang="en-US" sz="1600" b="1" dirty="0">
                <a:solidFill>
                  <a:schemeClr val="bg1"/>
                </a:solidFill>
              </a:rPr>
              <a:t>Feasibility and framing of interventions based on public </a:t>
            </a:r>
            <a:r>
              <a:rPr lang="en-US" sz="1600" b="1" dirty="0" smtClean="0">
                <a:solidFill>
                  <a:schemeClr val="bg1"/>
                </a:solidFill>
              </a:rPr>
              <a:t>support..</a:t>
            </a:r>
            <a:endParaRPr lang="fr-FR" sz="1600" b="1" dirty="0">
              <a:solidFill>
                <a:schemeClr val="bg1"/>
              </a:solidFill>
            </a:endParaRPr>
          </a:p>
        </p:txBody>
      </p:sp>
    </p:spTree>
    <p:extLst>
      <p:ext uri="{BB962C8B-B14F-4D97-AF65-F5344CB8AC3E}">
        <p14:creationId xmlns:p14="http://schemas.microsoft.com/office/powerpoint/2010/main" val="3628233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bottom"/>
          <p:cNvPicPr>
            <a:picLocks noChangeAspect="1" noChangeArrowheads="1"/>
          </p:cNvPicPr>
          <p:nvPr/>
        </p:nvPicPr>
        <p:blipFill>
          <a:blip r:embed="rId3" cstate="print"/>
          <a:srcRect/>
          <a:stretch>
            <a:fillRect/>
          </a:stretch>
        </p:blipFill>
        <p:spPr bwMode="auto">
          <a:xfrm>
            <a:off x="0" y="6273800"/>
            <a:ext cx="9144000" cy="584200"/>
          </a:xfrm>
          <a:prstGeom prst="rect">
            <a:avLst/>
          </a:prstGeom>
          <a:noFill/>
        </p:spPr>
      </p:pic>
      <p:sp>
        <p:nvSpPr>
          <p:cNvPr id="5" name="Text Box 6"/>
          <p:cNvSpPr txBox="1">
            <a:spLocks noChangeArrowheads="1"/>
          </p:cNvSpPr>
          <p:nvPr/>
        </p:nvSpPr>
        <p:spPr bwMode="auto">
          <a:xfrm>
            <a:off x="-36514" y="6356350"/>
            <a:ext cx="3389314" cy="369332"/>
          </a:xfrm>
          <a:prstGeom prst="rect">
            <a:avLst/>
          </a:prstGeom>
          <a:noFill/>
          <a:ln w="9525">
            <a:noFill/>
            <a:miter lim="800000"/>
            <a:headEnd/>
            <a:tailEnd/>
          </a:ln>
          <a:effectLst/>
        </p:spPr>
        <p:txBody>
          <a:bodyPr wrap="square">
            <a:spAutoFit/>
          </a:bodyPr>
          <a:lstStyle/>
          <a:p>
            <a:pPr>
              <a:spcBef>
                <a:spcPct val="50000"/>
              </a:spcBef>
            </a:pPr>
            <a:r>
              <a:rPr lang="fr-FR" i="1" dirty="0" err="1">
                <a:solidFill>
                  <a:schemeClr val="bg1"/>
                </a:solidFill>
              </a:rPr>
              <a:t>Giabbanelli</a:t>
            </a:r>
            <a:r>
              <a:rPr lang="fr-FR" i="1" dirty="0">
                <a:solidFill>
                  <a:schemeClr val="bg1"/>
                </a:solidFill>
              </a:rPr>
              <a:t> et al</a:t>
            </a:r>
            <a:r>
              <a:rPr lang="fr-FR" i="1" dirty="0" smtClean="0">
                <a:solidFill>
                  <a:schemeClr val="bg1"/>
                </a:solidFill>
              </a:rPr>
              <a:t>.</a:t>
            </a:r>
            <a:endParaRPr lang="fr-FR" i="1" dirty="0">
              <a:solidFill>
                <a:schemeClr val="bg1"/>
              </a:solidFill>
            </a:endParaRPr>
          </a:p>
        </p:txBody>
      </p:sp>
      <p:sp>
        <p:nvSpPr>
          <p:cNvPr id="7" name="Text Box 8"/>
          <p:cNvSpPr txBox="1">
            <a:spLocks noChangeArrowheads="1"/>
          </p:cNvSpPr>
          <p:nvPr/>
        </p:nvSpPr>
        <p:spPr bwMode="auto">
          <a:xfrm>
            <a:off x="8172450" y="6356350"/>
            <a:ext cx="971550" cy="369332"/>
          </a:xfrm>
          <a:prstGeom prst="rect">
            <a:avLst/>
          </a:prstGeom>
          <a:noFill/>
          <a:ln w="9525">
            <a:noFill/>
            <a:miter lim="800000"/>
            <a:headEnd/>
            <a:tailEnd/>
          </a:ln>
          <a:effectLst/>
        </p:spPr>
        <p:txBody>
          <a:bodyPr>
            <a:spAutoFit/>
          </a:bodyPr>
          <a:lstStyle/>
          <a:p>
            <a:pPr algn="r">
              <a:spcBef>
                <a:spcPct val="50000"/>
              </a:spcBef>
            </a:pPr>
            <a:r>
              <a:rPr lang="fr-FR" dirty="0" smtClean="0">
                <a:solidFill>
                  <a:schemeClr val="bg1"/>
                </a:solidFill>
              </a:rPr>
              <a:t>13</a:t>
            </a:r>
            <a:endParaRPr lang="fr-FR" dirty="0">
              <a:solidFill>
                <a:schemeClr val="bg1"/>
              </a:solidFill>
            </a:endParaRPr>
          </a:p>
        </p:txBody>
      </p:sp>
      <p:sp>
        <p:nvSpPr>
          <p:cNvPr id="10" name="Text Box 13"/>
          <p:cNvSpPr txBox="1">
            <a:spLocks noChangeArrowheads="1"/>
          </p:cNvSpPr>
          <p:nvPr/>
        </p:nvSpPr>
        <p:spPr bwMode="auto">
          <a:xfrm>
            <a:off x="990600" y="331787"/>
            <a:ext cx="7239000" cy="584775"/>
          </a:xfrm>
          <a:prstGeom prst="rect">
            <a:avLst/>
          </a:prstGeom>
          <a:noFill/>
          <a:ln w="9525" algn="ctr">
            <a:noFill/>
            <a:miter lim="800000"/>
            <a:headEnd/>
            <a:tailEnd/>
          </a:ln>
          <a:effectLst/>
        </p:spPr>
        <p:txBody>
          <a:bodyPr wrap="square">
            <a:spAutoFit/>
          </a:bodyPr>
          <a:lstStyle/>
          <a:p>
            <a:pPr algn="ctr">
              <a:spcBef>
                <a:spcPct val="50000"/>
              </a:spcBef>
            </a:pPr>
            <a:r>
              <a:rPr lang="fr-CA" sz="3200" dirty="0" smtClean="0"/>
              <a:t>Advanced </a:t>
            </a:r>
            <a:r>
              <a:rPr lang="fr-CA" sz="3200" dirty="0" err="1" smtClean="0"/>
              <a:t>Analysis</a:t>
            </a:r>
            <a:endParaRPr lang="en-US" sz="3200" b="1" dirty="0"/>
          </a:p>
        </p:txBody>
      </p:sp>
      <p:pic>
        <p:nvPicPr>
          <p:cNvPr id="11" name="Picture 11" descr="top"/>
          <p:cNvPicPr>
            <a:picLocks noChangeAspect="1" noChangeArrowheads="1"/>
          </p:cNvPicPr>
          <p:nvPr/>
        </p:nvPicPr>
        <p:blipFill>
          <a:blip r:embed="rId4" cstate="print"/>
          <a:srcRect/>
          <a:stretch>
            <a:fillRect/>
          </a:stretch>
        </p:blipFill>
        <p:spPr bwMode="auto">
          <a:xfrm>
            <a:off x="2247900" y="152400"/>
            <a:ext cx="4800600" cy="247650"/>
          </a:xfrm>
          <a:prstGeom prst="rect">
            <a:avLst/>
          </a:prstGeom>
          <a:noFill/>
          <a:ln w="9525">
            <a:noFill/>
            <a:miter lim="800000"/>
            <a:headEnd/>
            <a:tailEnd/>
          </a:ln>
        </p:spPr>
      </p:pic>
      <p:pic>
        <p:nvPicPr>
          <p:cNvPr id="12" name="Picture 12" descr="top"/>
          <p:cNvPicPr>
            <a:picLocks noChangeAspect="1" noChangeArrowheads="1"/>
          </p:cNvPicPr>
          <p:nvPr/>
        </p:nvPicPr>
        <p:blipFill>
          <a:blip r:embed="rId4" cstate="print"/>
          <a:srcRect/>
          <a:stretch>
            <a:fillRect/>
          </a:stretch>
        </p:blipFill>
        <p:spPr bwMode="auto">
          <a:xfrm>
            <a:off x="2247900" y="895350"/>
            <a:ext cx="4800600" cy="247650"/>
          </a:xfrm>
          <a:prstGeom prst="rect">
            <a:avLst/>
          </a:prstGeom>
          <a:noFill/>
        </p:spPr>
      </p:pic>
      <p:sp>
        <p:nvSpPr>
          <p:cNvPr id="17" name="TextBox 16"/>
          <p:cNvSpPr txBox="1"/>
          <p:nvPr/>
        </p:nvSpPr>
        <p:spPr>
          <a:xfrm>
            <a:off x="457200" y="1143000"/>
            <a:ext cx="9144000" cy="3785652"/>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Text Summarization</a:t>
            </a:r>
          </a:p>
          <a:p>
            <a:pPr marL="914400" lvl="1" indent="-457200">
              <a:buFont typeface="+mj-lt"/>
              <a:buAutoNum type="arabicPeriod"/>
            </a:pPr>
            <a:r>
              <a:rPr lang="en-US" sz="2400" dirty="0" smtClean="0"/>
              <a:t>Extraction</a:t>
            </a:r>
          </a:p>
          <a:p>
            <a:pPr marL="914400" lvl="1" indent="-457200">
              <a:buFont typeface="+mj-lt"/>
              <a:buAutoNum type="arabicPeriod"/>
            </a:pPr>
            <a:r>
              <a:rPr lang="en-US" sz="2400" dirty="0" smtClean="0"/>
              <a:t>Abstraction</a:t>
            </a:r>
          </a:p>
          <a:p>
            <a:pPr marL="342900" indent="-342900">
              <a:buFont typeface="Arial" panose="020B0604020202020204" pitchFamily="34" charset="0"/>
              <a:buChar char="•"/>
            </a:pPr>
            <a:r>
              <a:rPr lang="en-US" sz="2400" dirty="0" smtClean="0"/>
              <a:t>Three Extraction based </a:t>
            </a:r>
            <a:r>
              <a:rPr lang="en-US" sz="2400" dirty="0"/>
              <a:t>Approaches</a:t>
            </a:r>
          </a:p>
          <a:p>
            <a:pPr marL="914400" lvl="1" indent="-457200">
              <a:buAutoNum type="arabicPeriod"/>
            </a:pPr>
            <a:r>
              <a:rPr lang="en-US" sz="2400" dirty="0" smtClean="0"/>
              <a:t>Naive summarization – word frequency based summarization</a:t>
            </a:r>
          </a:p>
          <a:p>
            <a:pPr marL="914400" lvl="1" indent="-457200">
              <a:buAutoNum type="arabicPeriod"/>
            </a:pPr>
            <a:r>
              <a:rPr lang="en-US" sz="2400" i="1" dirty="0" err="1" smtClean="0"/>
              <a:t>LexRank</a:t>
            </a:r>
            <a:r>
              <a:rPr lang="en-US" sz="2400" dirty="0" smtClean="0"/>
              <a:t> - Graph based summarization</a:t>
            </a:r>
          </a:p>
          <a:p>
            <a:pPr marL="914400" lvl="1" indent="-457200">
              <a:buAutoNum type="arabicPeriod"/>
            </a:pPr>
            <a:r>
              <a:rPr lang="en-US" sz="2400" i="1" dirty="0" smtClean="0"/>
              <a:t>Lexical chain </a:t>
            </a:r>
            <a:r>
              <a:rPr lang="en-US" sz="2400" dirty="0" smtClean="0"/>
              <a:t>based summarization</a:t>
            </a:r>
          </a:p>
          <a:p>
            <a:endParaRPr lang="en-US" sz="2400" dirty="0"/>
          </a:p>
          <a:p>
            <a:endParaRPr lang="en-US" sz="2400" dirty="0"/>
          </a:p>
        </p:txBody>
      </p:sp>
      <p:sp>
        <p:nvSpPr>
          <p:cNvPr id="2" name="Rectangle 2"/>
          <p:cNvSpPr>
            <a:spLocks noChangeArrowheads="1"/>
          </p:cNvSpPr>
          <p:nvPr/>
        </p:nvSpPr>
        <p:spPr bwMode="auto">
          <a:xfrm>
            <a:off x="1562100" y="242766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Text Box 7"/>
          <p:cNvSpPr txBox="1">
            <a:spLocks noChangeArrowheads="1"/>
          </p:cNvSpPr>
          <p:nvPr/>
        </p:nvSpPr>
        <p:spPr bwMode="auto">
          <a:xfrm>
            <a:off x="2028825" y="6371739"/>
            <a:ext cx="6629400" cy="338554"/>
          </a:xfrm>
          <a:prstGeom prst="rect">
            <a:avLst/>
          </a:prstGeom>
          <a:noFill/>
          <a:ln w="9525">
            <a:noFill/>
            <a:miter lim="800000"/>
            <a:headEnd/>
            <a:tailEnd/>
          </a:ln>
          <a:effectLst/>
        </p:spPr>
        <p:txBody>
          <a:bodyPr wrap="square">
            <a:spAutoFit/>
          </a:bodyPr>
          <a:lstStyle/>
          <a:p>
            <a:pPr algn="ctr">
              <a:spcBef>
                <a:spcPct val="50000"/>
              </a:spcBef>
            </a:pPr>
            <a:r>
              <a:rPr lang="en-US" sz="1600" b="1" dirty="0">
                <a:solidFill>
                  <a:schemeClr val="bg1"/>
                </a:solidFill>
              </a:rPr>
              <a:t>Feasibility and framing of interventions based on public </a:t>
            </a:r>
            <a:r>
              <a:rPr lang="en-US" sz="1600" b="1" dirty="0" smtClean="0">
                <a:solidFill>
                  <a:schemeClr val="bg1"/>
                </a:solidFill>
              </a:rPr>
              <a:t>support..</a:t>
            </a:r>
            <a:endParaRPr lang="fr-FR" sz="1600" b="1" dirty="0">
              <a:solidFill>
                <a:schemeClr val="bg1"/>
              </a:solidFill>
            </a:endParaRPr>
          </a:p>
        </p:txBody>
      </p:sp>
    </p:spTree>
    <p:extLst>
      <p:ext uri="{BB962C8B-B14F-4D97-AF65-F5344CB8AC3E}">
        <p14:creationId xmlns:p14="http://schemas.microsoft.com/office/powerpoint/2010/main" val="439343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bottom"/>
          <p:cNvPicPr>
            <a:picLocks noChangeAspect="1" noChangeArrowheads="1"/>
          </p:cNvPicPr>
          <p:nvPr/>
        </p:nvPicPr>
        <p:blipFill>
          <a:blip r:embed="rId3" cstate="print"/>
          <a:srcRect/>
          <a:stretch>
            <a:fillRect/>
          </a:stretch>
        </p:blipFill>
        <p:spPr bwMode="auto">
          <a:xfrm>
            <a:off x="0" y="6273800"/>
            <a:ext cx="9144000" cy="584200"/>
          </a:xfrm>
          <a:prstGeom prst="rect">
            <a:avLst/>
          </a:prstGeom>
          <a:noFill/>
        </p:spPr>
      </p:pic>
      <p:sp>
        <p:nvSpPr>
          <p:cNvPr id="5" name="Text Box 6"/>
          <p:cNvSpPr txBox="1">
            <a:spLocks noChangeArrowheads="1"/>
          </p:cNvSpPr>
          <p:nvPr/>
        </p:nvSpPr>
        <p:spPr bwMode="auto">
          <a:xfrm>
            <a:off x="-36514" y="6356350"/>
            <a:ext cx="3389314" cy="369332"/>
          </a:xfrm>
          <a:prstGeom prst="rect">
            <a:avLst/>
          </a:prstGeom>
          <a:noFill/>
          <a:ln w="9525">
            <a:noFill/>
            <a:miter lim="800000"/>
            <a:headEnd/>
            <a:tailEnd/>
          </a:ln>
          <a:effectLst/>
        </p:spPr>
        <p:txBody>
          <a:bodyPr wrap="square">
            <a:spAutoFit/>
          </a:bodyPr>
          <a:lstStyle/>
          <a:p>
            <a:pPr>
              <a:spcBef>
                <a:spcPct val="50000"/>
              </a:spcBef>
            </a:pPr>
            <a:r>
              <a:rPr lang="fr-FR" i="1" dirty="0" err="1">
                <a:solidFill>
                  <a:schemeClr val="bg1"/>
                </a:solidFill>
              </a:rPr>
              <a:t>Giabbanelli</a:t>
            </a:r>
            <a:r>
              <a:rPr lang="fr-FR" i="1" dirty="0">
                <a:solidFill>
                  <a:schemeClr val="bg1"/>
                </a:solidFill>
              </a:rPr>
              <a:t> et al</a:t>
            </a:r>
            <a:r>
              <a:rPr lang="fr-FR" i="1" dirty="0" smtClean="0">
                <a:solidFill>
                  <a:schemeClr val="bg1"/>
                </a:solidFill>
              </a:rPr>
              <a:t>.</a:t>
            </a:r>
            <a:endParaRPr lang="fr-FR" i="1" dirty="0">
              <a:solidFill>
                <a:schemeClr val="bg1"/>
              </a:solidFill>
            </a:endParaRPr>
          </a:p>
        </p:txBody>
      </p:sp>
      <p:sp>
        <p:nvSpPr>
          <p:cNvPr id="7" name="Text Box 8"/>
          <p:cNvSpPr txBox="1">
            <a:spLocks noChangeArrowheads="1"/>
          </p:cNvSpPr>
          <p:nvPr/>
        </p:nvSpPr>
        <p:spPr bwMode="auto">
          <a:xfrm>
            <a:off x="8172450" y="6356350"/>
            <a:ext cx="971550" cy="369332"/>
          </a:xfrm>
          <a:prstGeom prst="rect">
            <a:avLst/>
          </a:prstGeom>
          <a:noFill/>
          <a:ln w="9525">
            <a:noFill/>
            <a:miter lim="800000"/>
            <a:headEnd/>
            <a:tailEnd/>
          </a:ln>
          <a:effectLst/>
        </p:spPr>
        <p:txBody>
          <a:bodyPr>
            <a:spAutoFit/>
          </a:bodyPr>
          <a:lstStyle/>
          <a:p>
            <a:pPr algn="r">
              <a:spcBef>
                <a:spcPct val="50000"/>
              </a:spcBef>
            </a:pPr>
            <a:r>
              <a:rPr lang="fr-FR" dirty="0" smtClean="0">
                <a:solidFill>
                  <a:schemeClr val="bg1"/>
                </a:solidFill>
              </a:rPr>
              <a:t>14</a:t>
            </a:r>
            <a:endParaRPr lang="fr-FR" dirty="0">
              <a:solidFill>
                <a:schemeClr val="bg1"/>
              </a:solidFill>
            </a:endParaRPr>
          </a:p>
        </p:txBody>
      </p:sp>
      <p:sp>
        <p:nvSpPr>
          <p:cNvPr id="10" name="Text Box 13"/>
          <p:cNvSpPr txBox="1">
            <a:spLocks noChangeArrowheads="1"/>
          </p:cNvSpPr>
          <p:nvPr/>
        </p:nvSpPr>
        <p:spPr bwMode="auto">
          <a:xfrm>
            <a:off x="990600" y="331787"/>
            <a:ext cx="7239000" cy="584775"/>
          </a:xfrm>
          <a:prstGeom prst="rect">
            <a:avLst/>
          </a:prstGeom>
          <a:noFill/>
          <a:ln w="9525" algn="ctr">
            <a:noFill/>
            <a:miter lim="800000"/>
            <a:headEnd/>
            <a:tailEnd/>
          </a:ln>
          <a:effectLst/>
        </p:spPr>
        <p:txBody>
          <a:bodyPr wrap="square">
            <a:spAutoFit/>
          </a:bodyPr>
          <a:lstStyle/>
          <a:p>
            <a:pPr algn="ctr">
              <a:spcBef>
                <a:spcPct val="50000"/>
              </a:spcBef>
            </a:pPr>
            <a:r>
              <a:rPr lang="fr-CA" sz="3200" dirty="0" smtClean="0"/>
              <a:t>Advanced </a:t>
            </a:r>
            <a:r>
              <a:rPr lang="fr-CA" sz="3200" dirty="0" err="1" smtClean="0"/>
              <a:t>Analysis</a:t>
            </a:r>
            <a:endParaRPr lang="en-US" sz="3200" b="1" dirty="0"/>
          </a:p>
        </p:txBody>
      </p:sp>
      <p:pic>
        <p:nvPicPr>
          <p:cNvPr id="11" name="Picture 11" descr="top"/>
          <p:cNvPicPr>
            <a:picLocks noChangeAspect="1" noChangeArrowheads="1"/>
          </p:cNvPicPr>
          <p:nvPr/>
        </p:nvPicPr>
        <p:blipFill>
          <a:blip r:embed="rId4" cstate="print"/>
          <a:srcRect/>
          <a:stretch>
            <a:fillRect/>
          </a:stretch>
        </p:blipFill>
        <p:spPr bwMode="auto">
          <a:xfrm>
            <a:off x="2247900" y="152400"/>
            <a:ext cx="4800600" cy="247650"/>
          </a:xfrm>
          <a:prstGeom prst="rect">
            <a:avLst/>
          </a:prstGeom>
          <a:noFill/>
          <a:ln w="9525">
            <a:noFill/>
            <a:miter lim="800000"/>
            <a:headEnd/>
            <a:tailEnd/>
          </a:ln>
        </p:spPr>
      </p:pic>
      <p:pic>
        <p:nvPicPr>
          <p:cNvPr id="12" name="Picture 12" descr="top"/>
          <p:cNvPicPr>
            <a:picLocks noChangeAspect="1" noChangeArrowheads="1"/>
          </p:cNvPicPr>
          <p:nvPr/>
        </p:nvPicPr>
        <p:blipFill>
          <a:blip r:embed="rId4" cstate="print"/>
          <a:srcRect/>
          <a:stretch>
            <a:fillRect/>
          </a:stretch>
        </p:blipFill>
        <p:spPr bwMode="auto">
          <a:xfrm>
            <a:off x="2247900" y="895350"/>
            <a:ext cx="4800600" cy="247650"/>
          </a:xfrm>
          <a:prstGeom prst="rect">
            <a:avLst/>
          </a:prstGeom>
          <a:noFill/>
        </p:spPr>
      </p:pic>
      <p:sp>
        <p:nvSpPr>
          <p:cNvPr id="17" name="TextBox 16"/>
          <p:cNvSpPr txBox="1"/>
          <p:nvPr/>
        </p:nvSpPr>
        <p:spPr>
          <a:xfrm>
            <a:off x="638175" y="1284707"/>
            <a:ext cx="7943850" cy="3662541"/>
          </a:xfrm>
          <a:prstGeom prst="rect">
            <a:avLst/>
          </a:prstGeom>
          <a:noFill/>
        </p:spPr>
        <p:txBody>
          <a:bodyPr wrap="square" rtlCol="0">
            <a:spAutoFit/>
          </a:bodyPr>
          <a:lstStyle/>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smtClean="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US" dirty="0" smtClean="0">
                <a:ea typeface="Verdana" panose="020B0604030504040204" pitchFamily="34" charset="0"/>
                <a:cs typeface="Verdana" panose="020B0604030504040204" pitchFamily="34" charset="0"/>
              </a:rPr>
              <a:t>Sentences </a:t>
            </a:r>
            <a:r>
              <a:rPr lang="en-US" dirty="0">
                <a:ea typeface="Verdana" panose="020B0604030504040204" pitchFamily="34" charset="0"/>
                <a:cs typeface="Verdana" panose="020B0604030504040204" pitchFamily="34" charset="0"/>
              </a:rPr>
              <a:t>with the frequent words constitute the summary.</a:t>
            </a:r>
          </a:p>
          <a:p>
            <a:endParaRPr lang="en-US" sz="1200" dirty="0" smtClean="0">
              <a:ea typeface="Verdana" panose="020B0604030504040204" pitchFamily="34" charset="0"/>
              <a:cs typeface="Verdana" panose="020B0604030504040204" pitchFamily="34" charset="0"/>
            </a:endParaRPr>
          </a:p>
          <a:p>
            <a:r>
              <a:rPr lang="en-US" sz="1600" dirty="0" smtClean="0">
                <a:ea typeface="Verdana" panose="020B0604030504040204" pitchFamily="34" charset="0"/>
                <a:cs typeface="Verdana" panose="020B0604030504040204" pitchFamily="34" charset="0"/>
              </a:rPr>
              <a:t>Example</a:t>
            </a:r>
            <a:r>
              <a:rPr lang="en-US" sz="1600" dirty="0">
                <a:ea typeface="Verdana" panose="020B0604030504040204" pitchFamily="34" charset="0"/>
                <a:cs typeface="Verdana" panose="020B0604030504040204" pitchFamily="34" charset="0"/>
              </a:rPr>
              <a:t>: </a:t>
            </a:r>
          </a:p>
          <a:p>
            <a:pPr algn="just"/>
            <a:r>
              <a:rPr lang="en-US" sz="1200" dirty="0">
                <a:latin typeface="Verdana" panose="020B0604030504040204" pitchFamily="34" charset="0"/>
                <a:ea typeface="Verdana" panose="020B0604030504040204" pitchFamily="34" charset="0"/>
                <a:cs typeface="Verdana" panose="020B0604030504040204" pitchFamily="34" charset="0"/>
              </a:rPr>
              <a:t>	 “A rocket  is a missile, spacecraft, aircraft or other vehicle that obtains thrust from a rocket engine. Rocket engine exhaust is formed entirely from propellant carried within the rocket before use. Rocket engines work by action and reaction and push rockets forward simply by expelling their exhaust in the opposite direction at high speed, and can therefore work in the vacuum of space.</a:t>
            </a:r>
          </a:p>
          <a:p>
            <a:pPr algn="just"/>
            <a:r>
              <a:rPr lang="en-US" sz="1200" dirty="0">
                <a:latin typeface="Verdana" panose="020B0604030504040204" pitchFamily="34" charset="0"/>
                <a:ea typeface="Verdana" panose="020B0604030504040204" pitchFamily="34" charset="0"/>
                <a:cs typeface="Verdana" panose="020B0604030504040204" pitchFamily="34" charset="0"/>
              </a:rPr>
              <a:t>Rocket propellant is a material used by a rocket as, or to produce in a chemical reaction, the reaction mass (propulsive mass) that is ejected, typically with very high speed, from a rocket engine to produce thrust, and thus provide spacecraft propulsion.”</a:t>
            </a:r>
          </a:p>
          <a:p>
            <a:pPr marL="342900" indent="-342900">
              <a:buFont typeface="Arial" panose="020B0604020202020204" pitchFamily="34" charset="0"/>
              <a:buChar char="•"/>
            </a:pPr>
            <a:endParaRPr lang="en-US" dirty="0" smtClean="0"/>
          </a:p>
          <a:p>
            <a:endParaRPr lang="en-US" dirty="0"/>
          </a:p>
          <a:p>
            <a:endParaRPr lang="en-US" dirty="0"/>
          </a:p>
        </p:txBody>
      </p:sp>
      <p:sp>
        <p:nvSpPr>
          <p:cNvPr id="2" name="Rectangle 2"/>
          <p:cNvSpPr>
            <a:spLocks noChangeArrowheads="1"/>
          </p:cNvSpPr>
          <p:nvPr/>
        </p:nvSpPr>
        <p:spPr bwMode="auto">
          <a:xfrm>
            <a:off x="1562100" y="242766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TextBox 17"/>
          <p:cNvSpPr txBox="1"/>
          <p:nvPr/>
        </p:nvSpPr>
        <p:spPr>
          <a:xfrm>
            <a:off x="672761" y="1045069"/>
            <a:ext cx="8686800" cy="646331"/>
          </a:xfrm>
          <a:prstGeom prst="rect">
            <a:avLst/>
          </a:prstGeom>
          <a:noFill/>
        </p:spPr>
        <p:txBody>
          <a:bodyPr wrap="square" rtlCol="0">
            <a:spAutoFit/>
          </a:bodyPr>
          <a:lstStyle/>
          <a:p>
            <a:pPr marL="342900" indent="-342900">
              <a:buFont typeface="Arial" panose="020B0604020202020204" pitchFamily="34" charset="0"/>
              <a:buChar char="•"/>
            </a:pPr>
            <a:endParaRPr lang="en-US" dirty="0" smtClean="0"/>
          </a:p>
          <a:p>
            <a:r>
              <a:rPr lang="en-US" b="1" dirty="0" smtClean="0"/>
              <a:t>Naive Summarization  </a:t>
            </a:r>
            <a:r>
              <a:rPr lang="en-US" b="1" dirty="0"/>
              <a:t>- word frequency based </a:t>
            </a:r>
            <a:r>
              <a:rPr lang="en-US" b="1" dirty="0" smtClean="0"/>
              <a:t>summarization</a:t>
            </a:r>
            <a:endParaRPr lang="en-US" b="1" dirty="0"/>
          </a:p>
        </p:txBody>
      </p:sp>
      <p:sp>
        <p:nvSpPr>
          <p:cNvPr id="19" name="Text Box 7"/>
          <p:cNvSpPr txBox="1">
            <a:spLocks noChangeArrowheads="1"/>
          </p:cNvSpPr>
          <p:nvPr/>
        </p:nvSpPr>
        <p:spPr bwMode="auto">
          <a:xfrm>
            <a:off x="2028825" y="6371739"/>
            <a:ext cx="6629400" cy="338554"/>
          </a:xfrm>
          <a:prstGeom prst="rect">
            <a:avLst/>
          </a:prstGeom>
          <a:noFill/>
          <a:ln w="9525">
            <a:noFill/>
            <a:miter lim="800000"/>
            <a:headEnd/>
            <a:tailEnd/>
          </a:ln>
          <a:effectLst/>
        </p:spPr>
        <p:txBody>
          <a:bodyPr wrap="square">
            <a:spAutoFit/>
          </a:bodyPr>
          <a:lstStyle/>
          <a:p>
            <a:pPr algn="ctr">
              <a:spcBef>
                <a:spcPct val="50000"/>
              </a:spcBef>
            </a:pPr>
            <a:r>
              <a:rPr lang="en-US" sz="1600" b="1" dirty="0">
                <a:solidFill>
                  <a:schemeClr val="bg1"/>
                </a:solidFill>
              </a:rPr>
              <a:t>Feasibility and framing of interventions based on public </a:t>
            </a:r>
            <a:r>
              <a:rPr lang="en-US" sz="1600" b="1" dirty="0" smtClean="0">
                <a:solidFill>
                  <a:schemeClr val="bg1"/>
                </a:solidFill>
              </a:rPr>
              <a:t>support..</a:t>
            </a:r>
            <a:endParaRPr lang="fr-FR" sz="1600" b="1" dirty="0">
              <a:solidFill>
                <a:schemeClr val="bg1"/>
              </a:solidFill>
            </a:endParaRPr>
          </a:p>
        </p:txBody>
      </p:sp>
    </p:spTree>
    <p:extLst>
      <p:ext uri="{BB962C8B-B14F-4D97-AF65-F5344CB8AC3E}">
        <p14:creationId xmlns:p14="http://schemas.microsoft.com/office/powerpoint/2010/main" val="24947321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bottom"/>
          <p:cNvPicPr>
            <a:picLocks noChangeAspect="1" noChangeArrowheads="1"/>
          </p:cNvPicPr>
          <p:nvPr/>
        </p:nvPicPr>
        <p:blipFill>
          <a:blip r:embed="rId3" cstate="print"/>
          <a:srcRect/>
          <a:stretch>
            <a:fillRect/>
          </a:stretch>
        </p:blipFill>
        <p:spPr bwMode="auto">
          <a:xfrm>
            <a:off x="0" y="6273800"/>
            <a:ext cx="9144000" cy="584200"/>
          </a:xfrm>
          <a:prstGeom prst="rect">
            <a:avLst/>
          </a:prstGeom>
          <a:noFill/>
        </p:spPr>
      </p:pic>
      <p:sp>
        <p:nvSpPr>
          <p:cNvPr id="5" name="Text Box 6"/>
          <p:cNvSpPr txBox="1">
            <a:spLocks noChangeArrowheads="1"/>
          </p:cNvSpPr>
          <p:nvPr/>
        </p:nvSpPr>
        <p:spPr bwMode="auto">
          <a:xfrm>
            <a:off x="-36514" y="6356350"/>
            <a:ext cx="3389314" cy="369332"/>
          </a:xfrm>
          <a:prstGeom prst="rect">
            <a:avLst/>
          </a:prstGeom>
          <a:noFill/>
          <a:ln w="9525">
            <a:noFill/>
            <a:miter lim="800000"/>
            <a:headEnd/>
            <a:tailEnd/>
          </a:ln>
          <a:effectLst/>
        </p:spPr>
        <p:txBody>
          <a:bodyPr wrap="square">
            <a:spAutoFit/>
          </a:bodyPr>
          <a:lstStyle/>
          <a:p>
            <a:pPr>
              <a:spcBef>
                <a:spcPct val="50000"/>
              </a:spcBef>
            </a:pPr>
            <a:r>
              <a:rPr lang="fr-FR" i="1" dirty="0" err="1">
                <a:solidFill>
                  <a:schemeClr val="bg1"/>
                </a:solidFill>
              </a:rPr>
              <a:t>Giabbanelli</a:t>
            </a:r>
            <a:r>
              <a:rPr lang="fr-FR" i="1" dirty="0">
                <a:solidFill>
                  <a:schemeClr val="bg1"/>
                </a:solidFill>
              </a:rPr>
              <a:t> et al</a:t>
            </a:r>
            <a:r>
              <a:rPr lang="fr-FR" i="1" dirty="0" smtClean="0">
                <a:solidFill>
                  <a:schemeClr val="bg1"/>
                </a:solidFill>
              </a:rPr>
              <a:t>.</a:t>
            </a:r>
            <a:endParaRPr lang="fr-FR" i="1" dirty="0">
              <a:solidFill>
                <a:schemeClr val="bg1"/>
              </a:solidFill>
            </a:endParaRPr>
          </a:p>
        </p:txBody>
      </p:sp>
      <p:sp>
        <p:nvSpPr>
          <p:cNvPr id="7" name="Text Box 8"/>
          <p:cNvSpPr txBox="1">
            <a:spLocks noChangeArrowheads="1"/>
          </p:cNvSpPr>
          <p:nvPr/>
        </p:nvSpPr>
        <p:spPr bwMode="auto">
          <a:xfrm>
            <a:off x="8172450" y="6356350"/>
            <a:ext cx="971550" cy="369332"/>
          </a:xfrm>
          <a:prstGeom prst="rect">
            <a:avLst/>
          </a:prstGeom>
          <a:noFill/>
          <a:ln w="9525">
            <a:noFill/>
            <a:miter lim="800000"/>
            <a:headEnd/>
            <a:tailEnd/>
          </a:ln>
          <a:effectLst/>
        </p:spPr>
        <p:txBody>
          <a:bodyPr>
            <a:spAutoFit/>
          </a:bodyPr>
          <a:lstStyle/>
          <a:p>
            <a:pPr algn="r">
              <a:spcBef>
                <a:spcPct val="50000"/>
              </a:spcBef>
            </a:pPr>
            <a:r>
              <a:rPr lang="fr-FR" dirty="0" smtClean="0">
                <a:solidFill>
                  <a:schemeClr val="bg1"/>
                </a:solidFill>
              </a:rPr>
              <a:t>15</a:t>
            </a:r>
            <a:endParaRPr lang="fr-FR" dirty="0">
              <a:solidFill>
                <a:schemeClr val="bg1"/>
              </a:solidFill>
            </a:endParaRPr>
          </a:p>
        </p:txBody>
      </p:sp>
      <p:sp>
        <p:nvSpPr>
          <p:cNvPr id="10" name="Text Box 13"/>
          <p:cNvSpPr txBox="1">
            <a:spLocks noChangeArrowheads="1"/>
          </p:cNvSpPr>
          <p:nvPr/>
        </p:nvSpPr>
        <p:spPr bwMode="auto">
          <a:xfrm>
            <a:off x="990600" y="331787"/>
            <a:ext cx="7239000" cy="584775"/>
          </a:xfrm>
          <a:prstGeom prst="rect">
            <a:avLst/>
          </a:prstGeom>
          <a:noFill/>
          <a:ln w="9525" algn="ctr">
            <a:noFill/>
            <a:miter lim="800000"/>
            <a:headEnd/>
            <a:tailEnd/>
          </a:ln>
          <a:effectLst/>
        </p:spPr>
        <p:txBody>
          <a:bodyPr wrap="square">
            <a:spAutoFit/>
          </a:bodyPr>
          <a:lstStyle/>
          <a:p>
            <a:pPr algn="ctr">
              <a:spcBef>
                <a:spcPct val="50000"/>
              </a:spcBef>
            </a:pPr>
            <a:r>
              <a:rPr lang="fr-CA" sz="3200" dirty="0" smtClean="0"/>
              <a:t>Advanced </a:t>
            </a:r>
            <a:r>
              <a:rPr lang="fr-CA" sz="3200" dirty="0" err="1" smtClean="0"/>
              <a:t>Analysis</a:t>
            </a:r>
            <a:endParaRPr lang="en-US" sz="3200" b="1" dirty="0"/>
          </a:p>
        </p:txBody>
      </p:sp>
      <p:pic>
        <p:nvPicPr>
          <p:cNvPr id="11" name="Picture 11" descr="top"/>
          <p:cNvPicPr>
            <a:picLocks noChangeAspect="1" noChangeArrowheads="1"/>
          </p:cNvPicPr>
          <p:nvPr/>
        </p:nvPicPr>
        <p:blipFill>
          <a:blip r:embed="rId4" cstate="print"/>
          <a:srcRect/>
          <a:stretch>
            <a:fillRect/>
          </a:stretch>
        </p:blipFill>
        <p:spPr bwMode="auto">
          <a:xfrm>
            <a:off x="2247900" y="152400"/>
            <a:ext cx="4800600" cy="247650"/>
          </a:xfrm>
          <a:prstGeom prst="rect">
            <a:avLst/>
          </a:prstGeom>
          <a:noFill/>
          <a:ln w="9525">
            <a:noFill/>
            <a:miter lim="800000"/>
            <a:headEnd/>
            <a:tailEnd/>
          </a:ln>
        </p:spPr>
      </p:pic>
      <p:pic>
        <p:nvPicPr>
          <p:cNvPr id="12" name="Picture 12" descr="top"/>
          <p:cNvPicPr>
            <a:picLocks noChangeAspect="1" noChangeArrowheads="1"/>
          </p:cNvPicPr>
          <p:nvPr/>
        </p:nvPicPr>
        <p:blipFill>
          <a:blip r:embed="rId4" cstate="print"/>
          <a:srcRect/>
          <a:stretch>
            <a:fillRect/>
          </a:stretch>
        </p:blipFill>
        <p:spPr bwMode="auto">
          <a:xfrm>
            <a:off x="2247900" y="895350"/>
            <a:ext cx="4800600" cy="247650"/>
          </a:xfrm>
          <a:prstGeom prst="rect">
            <a:avLst/>
          </a:prstGeom>
          <a:noFill/>
        </p:spPr>
      </p:pic>
      <p:sp>
        <p:nvSpPr>
          <p:cNvPr id="17" name="TextBox 16"/>
          <p:cNvSpPr txBox="1"/>
          <p:nvPr/>
        </p:nvSpPr>
        <p:spPr>
          <a:xfrm>
            <a:off x="672761" y="1045069"/>
            <a:ext cx="8686800" cy="646331"/>
          </a:xfrm>
          <a:prstGeom prst="rect">
            <a:avLst/>
          </a:prstGeom>
          <a:noFill/>
        </p:spPr>
        <p:txBody>
          <a:bodyPr wrap="square" rtlCol="0">
            <a:spAutoFit/>
          </a:bodyPr>
          <a:lstStyle/>
          <a:p>
            <a:pPr marL="342900" indent="-342900">
              <a:buFont typeface="Arial" panose="020B0604020202020204" pitchFamily="34" charset="0"/>
              <a:buChar char="•"/>
            </a:pPr>
            <a:endParaRPr lang="en-US" dirty="0" smtClean="0"/>
          </a:p>
          <a:p>
            <a:r>
              <a:rPr lang="en-US" b="1" dirty="0" smtClean="0"/>
              <a:t>Naive Summarization  </a:t>
            </a:r>
            <a:r>
              <a:rPr lang="en-US" b="1" dirty="0"/>
              <a:t>- word frequency based </a:t>
            </a:r>
            <a:r>
              <a:rPr lang="en-US" b="1" dirty="0" smtClean="0"/>
              <a:t>summarization</a:t>
            </a:r>
            <a:endParaRPr lang="en-US" b="1" dirty="0"/>
          </a:p>
        </p:txBody>
      </p:sp>
      <p:sp>
        <p:nvSpPr>
          <p:cNvPr id="2" name="Rectangle 2"/>
          <p:cNvSpPr>
            <a:spLocks noChangeArrowheads="1"/>
          </p:cNvSpPr>
          <p:nvPr/>
        </p:nvSpPr>
        <p:spPr bwMode="auto">
          <a:xfrm>
            <a:off x="1562100" y="242766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Content Placeholder 2"/>
          <p:cNvSpPr>
            <a:spLocks noGrp="1"/>
          </p:cNvSpPr>
          <p:nvPr>
            <p:ph idx="1"/>
          </p:nvPr>
        </p:nvSpPr>
        <p:spPr>
          <a:xfrm>
            <a:off x="633845" y="1901638"/>
            <a:ext cx="7896161" cy="2435792"/>
          </a:xfrm>
        </p:spPr>
        <p:txBody>
          <a:bodyPr>
            <a:normAutofit fontScale="92500" lnSpcReduction="10000"/>
          </a:bodyPr>
          <a:lstStyle/>
          <a:p>
            <a:r>
              <a:rPr lang="en-US" sz="1800" dirty="0"/>
              <a:t>Sentences with the frequent words constitute the summary.</a:t>
            </a:r>
          </a:p>
          <a:p>
            <a:r>
              <a:rPr lang="en-US" sz="1800" dirty="0"/>
              <a:t>Example: </a:t>
            </a:r>
            <a:endParaRPr lang="en-US" dirty="0" smtClean="0"/>
          </a:p>
          <a:p>
            <a:pPr marL="0" indent="0" algn="just">
              <a:buNone/>
            </a:pPr>
            <a:r>
              <a:rPr lang="en-US" dirty="0">
                <a:latin typeface="Verdana" panose="020B0604030504040204" pitchFamily="34" charset="0"/>
                <a:ea typeface="Verdana" panose="020B0604030504040204" pitchFamily="34" charset="0"/>
                <a:cs typeface="Verdana" panose="020B0604030504040204" pitchFamily="34" charset="0"/>
              </a:rPr>
              <a:t>	</a:t>
            </a:r>
            <a:r>
              <a:rPr lang="en-US" sz="1350" dirty="0">
                <a:latin typeface="Verdana" panose="020B0604030504040204" pitchFamily="34" charset="0"/>
                <a:ea typeface="Verdana" panose="020B0604030504040204" pitchFamily="34" charset="0"/>
                <a:cs typeface="Verdana" panose="020B0604030504040204" pitchFamily="34" charset="0"/>
              </a:rPr>
              <a:t> “A </a:t>
            </a:r>
            <a:r>
              <a:rPr lang="en-US" sz="1350" dirty="0">
                <a:solidFill>
                  <a:srgbClr val="FF0000"/>
                </a:solidFill>
                <a:latin typeface="Verdana" panose="020B0604030504040204" pitchFamily="34" charset="0"/>
                <a:ea typeface="Verdana" panose="020B0604030504040204" pitchFamily="34" charset="0"/>
                <a:cs typeface="Verdana" panose="020B0604030504040204" pitchFamily="34" charset="0"/>
              </a:rPr>
              <a:t>rocket</a:t>
            </a:r>
            <a:r>
              <a:rPr lang="en-US" sz="1350" dirty="0">
                <a:latin typeface="Verdana" panose="020B0604030504040204" pitchFamily="34" charset="0"/>
                <a:ea typeface="Verdana" panose="020B0604030504040204" pitchFamily="34" charset="0"/>
                <a:cs typeface="Verdana" panose="020B0604030504040204" pitchFamily="34" charset="0"/>
              </a:rPr>
              <a:t>  is a missile, </a:t>
            </a:r>
            <a:r>
              <a:rPr lang="en-US" sz="1350" dirty="0">
                <a:solidFill>
                  <a:schemeClr val="accent2">
                    <a:lumMod val="50000"/>
                  </a:schemeClr>
                </a:solidFill>
                <a:latin typeface="Verdana" panose="020B0604030504040204" pitchFamily="34" charset="0"/>
                <a:ea typeface="Verdana" panose="020B0604030504040204" pitchFamily="34" charset="0"/>
                <a:cs typeface="Verdana" panose="020B0604030504040204" pitchFamily="34" charset="0"/>
              </a:rPr>
              <a:t>spacecraft</a:t>
            </a:r>
            <a:r>
              <a:rPr lang="en-US" sz="1350" dirty="0">
                <a:latin typeface="Verdana" panose="020B0604030504040204" pitchFamily="34" charset="0"/>
                <a:ea typeface="Verdana" panose="020B0604030504040204" pitchFamily="34" charset="0"/>
                <a:cs typeface="Verdana" panose="020B0604030504040204" pitchFamily="34" charset="0"/>
              </a:rPr>
              <a:t>, aircraft or other vehicle that obtains </a:t>
            </a:r>
            <a:r>
              <a:rPr lang="en-US" sz="1350" dirty="0">
                <a:solidFill>
                  <a:srgbClr val="00B050"/>
                </a:solidFill>
                <a:latin typeface="Verdana" panose="020B0604030504040204" pitchFamily="34" charset="0"/>
                <a:ea typeface="Verdana" panose="020B0604030504040204" pitchFamily="34" charset="0"/>
                <a:cs typeface="Verdana" panose="020B0604030504040204" pitchFamily="34" charset="0"/>
              </a:rPr>
              <a:t>thrust</a:t>
            </a:r>
            <a:r>
              <a:rPr lang="en-US" sz="1350" dirty="0">
                <a:latin typeface="Verdana" panose="020B0604030504040204" pitchFamily="34" charset="0"/>
                <a:ea typeface="Verdana" panose="020B0604030504040204" pitchFamily="34" charset="0"/>
                <a:cs typeface="Verdana" panose="020B0604030504040204" pitchFamily="34" charset="0"/>
              </a:rPr>
              <a:t> from a </a:t>
            </a:r>
            <a:r>
              <a:rPr lang="en-US" sz="1350" dirty="0">
                <a:solidFill>
                  <a:srgbClr val="FF0000"/>
                </a:solidFill>
                <a:latin typeface="Verdana" panose="020B0604030504040204" pitchFamily="34" charset="0"/>
                <a:ea typeface="Verdana" panose="020B0604030504040204" pitchFamily="34" charset="0"/>
                <a:cs typeface="Verdana" panose="020B0604030504040204" pitchFamily="34" charset="0"/>
              </a:rPr>
              <a:t>rocket</a:t>
            </a:r>
            <a:r>
              <a:rPr lang="en-US" sz="1350" dirty="0">
                <a:latin typeface="Verdana" panose="020B0604030504040204" pitchFamily="34" charset="0"/>
                <a:ea typeface="Verdana" panose="020B0604030504040204" pitchFamily="34" charset="0"/>
                <a:cs typeface="Verdana" panose="020B0604030504040204" pitchFamily="34" charset="0"/>
              </a:rPr>
              <a:t> </a:t>
            </a:r>
            <a:r>
              <a:rPr lang="en-US" sz="1350"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engine</a:t>
            </a:r>
            <a:r>
              <a:rPr lang="en-US" sz="1350" dirty="0">
                <a:latin typeface="Verdana" panose="020B0604030504040204" pitchFamily="34" charset="0"/>
                <a:ea typeface="Verdana" panose="020B0604030504040204" pitchFamily="34" charset="0"/>
                <a:cs typeface="Verdana" panose="020B0604030504040204" pitchFamily="34" charset="0"/>
              </a:rPr>
              <a:t>. </a:t>
            </a:r>
            <a:r>
              <a:rPr lang="en-US" sz="1350" dirty="0">
                <a:solidFill>
                  <a:srgbClr val="FF0000"/>
                </a:solidFill>
                <a:latin typeface="Verdana" panose="020B0604030504040204" pitchFamily="34" charset="0"/>
                <a:ea typeface="Verdana" panose="020B0604030504040204" pitchFamily="34" charset="0"/>
                <a:cs typeface="Verdana" panose="020B0604030504040204" pitchFamily="34" charset="0"/>
              </a:rPr>
              <a:t>Rocket</a:t>
            </a:r>
            <a:r>
              <a:rPr lang="en-US" sz="1350" dirty="0">
                <a:latin typeface="Verdana" panose="020B0604030504040204" pitchFamily="34" charset="0"/>
                <a:ea typeface="Verdana" panose="020B0604030504040204" pitchFamily="34" charset="0"/>
                <a:cs typeface="Verdana" panose="020B0604030504040204" pitchFamily="34" charset="0"/>
              </a:rPr>
              <a:t> </a:t>
            </a:r>
            <a:r>
              <a:rPr lang="en-US" sz="1350"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engine</a:t>
            </a:r>
            <a:r>
              <a:rPr lang="en-US" sz="1350" dirty="0">
                <a:latin typeface="Verdana" panose="020B0604030504040204" pitchFamily="34" charset="0"/>
                <a:ea typeface="Verdana" panose="020B0604030504040204" pitchFamily="34" charset="0"/>
                <a:cs typeface="Verdana" panose="020B0604030504040204" pitchFamily="34" charset="0"/>
              </a:rPr>
              <a:t> exhaust is formed entirely from </a:t>
            </a:r>
            <a:r>
              <a:rPr lang="en-US" sz="1350" dirty="0">
                <a:solidFill>
                  <a:srgbClr val="7030A0"/>
                </a:solidFill>
                <a:latin typeface="Verdana" panose="020B0604030504040204" pitchFamily="34" charset="0"/>
                <a:ea typeface="Verdana" panose="020B0604030504040204" pitchFamily="34" charset="0"/>
                <a:cs typeface="Verdana" panose="020B0604030504040204" pitchFamily="34" charset="0"/>
              </a:rPr>
              <a:t>propellant</a:t>
            </a:r>
            <a:r>
              <a:rPr lang="en-US" sz="1350" dirty="0">
                <a:latin typeface="Verdana" panose="020B0604030504040204" pitchFamily="34" charset="0"/>
                <a:ea typeface="Verdana" panose="020B0604030504040204" pitchFamily="34" charset="0"/>
                <a:cs typeface="Verdana" panose="020B0604030504040204" pitchFamily="34" charset="0"/>
              </a:rPr>
              <a:t> carried within the </a:t>
            </a:r>
            <a:r>
              <a:rPr lang="en-US" sz="1350" dirty="0">
                <a:solidFill>
                  <a:srgbClr val="FF0000"/>
                </a:solidFill>
                <a:latin typeface="Verdana" panose="020B0604030504040204" pitchFamily="34" charset="0"/>
                <a:ea typeface="Verdana" panose="020B0604030504040204" pitchFamily="34" charset="0"/>
                <a:cs typeface="Verdana" panose="020B0604030504040204" pitchFamily="34" charset="0"/>
              </a:rPr>
              <a:t>rocket</a:t>
            </a:r>
            <a:r>
              <a:rPr lang="en-US" sz="1350" dirty="0">
                <a:latin typeface="Verdana" panose="020B0604030504040204" pitchFamily="34" charset="0"/>
                <a:ea typeface="Verdana" panose="020B0604030504040204" pitchFamily="34" charset="0"/>
                <a:cs typeface="Verdana" panose="020B0604030504040204" pitchFamily="34" charset="0"/>
              </a:rPr>
              <a:t> before use. </a:t>
            </a:r>
            <a:r>
              <a:rPr lang="en-US" sz="1350" dirty="0">
                <a:solidFill>
                  <a:srgbClr val="FF0000"/>
                </a:solidFill>
                <a:latin typeface="Verdana" panose="020B0604030504040204" pitchFamily="34" charset="0"/>
                <a:ea typeface="Verdana" panose="020B0604030504040204" pitchFamily="34" charset="0"/>
                <a:cs typeface="Verdana" panose="020B0604030504040204" pitchFamily="34" charset="0"/>
              </a:rPr>
              <a:t>Rocket</a:t>
            </a:r>
            <a:r>
              <a:rPr lang="en-US" sz="1350" dirty="0">
                <a:latin typeface="Verdana" panose="020B0604030504040204" pitchFamily="34" charset="0"/>
                <a:ea typeface="Verdana" panose="020B0604030504040204" pitchFamily="34" charset="0"/>
                <a:cs typeface="Verdana" panose="020B0604030504040204" pitchFamily="34" charset="0"/>
              </a:rPr>
              <a:t> </a:t>
            </a:r>
            <a:r>
              <a:rPr lang="en-US" sz="1350"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engines</a:t>
            </a:r>
            <a:r>
              <a:rPr lang="en-US" sz="1350" dirty="0">
                <a:latin typeface="Verdana" panose="020B0604030504040204" pitchFamily="34" charset="0"/>
                <a:ea typeface="Verdana" panose="020B0604030504040204" pitchFamily="34" charset="0"/>
                <a:cs typeface="Verdana" panose="020B0604030504040204" pitchFamily="34" charset="0"/>
              </a:rPr>
              <a:t> work by action and reaction and push </a:t>
            </a:r>
            <a:r>
              <a:rPr lang="en-US" sz="1350" dirty="0">
                <a:solidFill>
                  <a:srgbClr val="FF0000"/>
                </a:solidFill>
                <a:latin typeface="Verdana" panose="020B0604030504040204" pitchFamily="34" charset="0"/>
                <a:ea typeface="Verdana" panose="020B0604030504040204" pitchFamily="34" charset="0"/>
                <a:cs typeface="Verdana" panose="020B0604030504040204" pitchFamily="34" charset="0"/>
              </a:rPr>
              <a:t>rockets</a:t>
            </a:r>
            <a:r>
              <a:rPr lang="en-US" sz="1350" dirty="0">
                <a:latin typeface="Verdana" panose="020B0604030504040204" pitchFamily="34" charset="0"/>
                <a:ea typeface="Verdana" panose="020B0604030504040204" pitchFamily="34" charset="0"/>
                <a:cs typeface="Verdana" panose="020B0604030504040204" pitchFamily="34" charset="0"/>
              </a:rPr>
              <a:t> forward simply by expelling their exhaust in the opposite direction at high speed, and can therefore work in the vacuum of space.</a:t>
            </a:r>
          </a:p>
          <a:p>
            <a:pPr marL="0" indent="0" algn="just">
              <a:buNone/>
            </a:pPr>
            <a:r>
              <a:rPr lang="en-US" sz="1350" dirty="0">
                <a:solidFill>
                  <a:srgbClr val="FF0000"/>
                </a:solidFill>
                <a:latin typeface="Verdana" panose="020B0604030504040204" pitchFamily="34" charset="0"/>
                <a:ea typeface="Verdana" panose="020B0604030504040204" pitchFamily="34" charset="0"/>
                <a:cs typeface="Verdana" panose="020B0604030504040204" pitchFamily="34" charset="0"/>
              </a:rPr>
              <a:t>Rocket</a:t>
            </a:r>
            <a:r>
              <a:rPr lang="en-US" sz="1350" dirty="0">
                <a:latin typeface="Verdana" panose="020B0604030504040204" pitchFamily="34" charset="0"/>
                <a:ea typeface="Verdana" panose="020B0604030504040204" pitchFamily="34" charset="0"/>
                <a:cs typeface="Verdana" panose="020B0604030504040204" pitchFamily="34" charset="0"/>
              </a:rPr>
              <a:t> </a:t>
            </a:r>
            <a:r>
              <a:rPr lang="en-US" sz="1350" dirty="0">
                <a:solidFill>
                  <a:srgbClr val="7030A0"/>
                </a:solidFill>
                <a:latin typeface="Verdana" panose="020B0604030504040204" pitchFamily="34" charset="0"/>
                <a:ea typeface="Verdana" panose="020B0604030504040204" pitchFamily="34" charset="0"/>
                <a:cs typeface="Verdana" panose="020B0604030504040204" pitchFamily="34" charset="0"/>
              </a:rPr>
              <a:t>propellant</a:t>
            </a:r>
            <a:r>
              <a:rPr lang="en-US" sz="1350" dirty="0">
                <a:latin typeface="Verdana" panose="020B0604030504040204" pitchFamily="34" charset="0"/>
                <a:ea typeface="Verdana" panose="020B0604030504040204" pitchFamily="34" charset="0"/>
                <a:cs typeface="Verdana" panose="020B0604030504040204" pitchFamily="34" charset="0"/>
              </a:rPr>
              <a:t> is a material used by a </a:t>
            </a:r>
            <a:r>
              <a:rPr lang="en-US" sz="1350" dirty="0">
                <a:solidFill>
                  <a:srgbClr val="FF0000"/>
                </a:solidFill>
                <a:latin typeface="Verdana" panose="020B0604030504040204" pitchFamily="34" charset="0"/>
                <a:ea typeface="Verdana" panose="020B0604030504040204" pitchFamily="34" charset="0"/>
                <a:cs typeface="Verdana" panose="020B0604030504040204" pitchFamily="34" charset="0"/>
              </a:rPr>
              <a:t>rocket</a:t>
            </a:r>
            <a:r>
              <a:rPr lang="en-US" sz="1350" dirty="0">
                <a:latin typeface="Verdana" panose="020B0604030504040204" pitchFamily="34" charset="0"/>
                <a:ea typeface="Verdana" panose="020B0604030504040204" pitchFamily="34" charset="0"/>
                <a:cs typeface="Verdana" panose="020B0604030504040204" pitchFamily="34" charset="0"/>
              </a:rPr>
              <a:t> as, or to produce in a chemical reaction, the reaction mass (propulsive mass) that is ejected, typically with very high speed, from a </a:t>
            </a:r>
            <a:r>
              <a:rPr lang="en-US" sz="1350" dirty="0">
                <a:solidFill>
                  <a:srgbClr val="FF0000"/>
                </a:solidFill>
                <a:latin typeface="Verdana" panose="020B0604030504040204" pitchFamily="34" charset="0"/>
                <a:ea typeface="Verdana" panose="020B0604030504040204" pitchFamily="34" charset="0"/>
                <a:cs typeface="Verdana" panose="020B0604030504040204" pitchFamily="34" charset="0"/>
              </a:rPr>
              <a:t>rocket</a:t>
            </a:r>
            <a:r>
              <a:rPr lang="en-US" sz="1350" dirty="0">
                <a:latin typeface="Verdana" panose="020B0604030504040204" pitchFamily="34" charset="0"/>
                <a:ea typeface="Verdana" panose="020B0604030504040204" pitchFamily="34" charset="0"/>
                <a:cs typeface="Verdana" panose="020B0604030504040204" pitchFamily="34" charset="0"/>
              </a:rPr>
              <a:t> engine to produce </a:t>
            </a:r>
            <a:r>
              <a:rPr lang="en-US" sz="1350" dirty="0">
                <a:solidFill>
                  <a:srgbClr val="00B050"/>
                </a:solidFill>
                <a:latin typeface="Verdana" panose="020B0604030504040204" pitchFamily="34" charset="0"/>
                <a:ea typeface="Verdana" panose="020B0604030504040204" pitchFamily="34" charset="0"/>
                <a:cs typeface="Verdana" panose="020B0604030504040204" pitchFamily="34" charset="0"/>
              </a:rPr>
              <a:t>thrust</a:t>
            </a:r>
            <a:r>
              <a:rPr lang="en-US" sz="1350" dirty="0">
                <a:latin typeface="Verdana" panose="020B0604030504040204" pitchFamily="34" charset="0"/>
                <a:ea typeface="Verdana" panose="020B0604030504040204" pitchFamily="34" charset="0"/>
                <a:cs typeface="Verdana" panose="020B0604030504040204" pitchFamily="34" charset="0"/>
              </a:rPr>
              <a:t>, and thus provide </a:t>
            </a:r>
            <a:r>
              <a:rPr lang="en-US" sz="1350" dirty="0">
                <a:solidFill>
                  <a:schemeClr val="accent2">
                    <a:lumMod val="50000"/>
                  </a:schemeClr>
                </a:solidFill>
                <a:latin typeface="Verdana" panose="020B0604030504040204" pitchFamily="34" charset="0"/>
                <a:ea typeface="Verdana" panose="020B0604030504040204" pitchFamily="34" charset="0"/>
                <a:cs typeface="Verdana" panose="020B0604030504040204" pitchFamily="34" charset="0"/>
              </a:rPr>
              <a:t>spacecraft</a:t>
            </a:r>
            <a:r>
              <a:rPr lang="en-US" sz="1350" dirty="0">
                <a:latin typeface="Verdana" panose="020B0604030504040204" pitchFamily="34" charset="0"/>
                <a:ea typeface="Verdana" panose="020B0604030504040204" pitchFamily="34" charset="0"/>
                <a:cs typeface="Verdana" panose="020B0604030504040204" pitchFamily="34" charset="0"/>
              </a:rPr>
              <a:t> propulsion.”</a:t>
            </a:r>
          </a:p>
          <a:p>
            <a:pPr marL="0" indent="0">
              <a:buNone/>
            </a:pPr>
            <a:endParaRPr lang="en-US" sz="1200" dirty="0"/>
          </a:p>
          <a:p>
            <a:pPr marL="0" indent="0">
              <a:buNone/>
            </a:pPr>
            <a:endParaRPr lang="en-US" sz="1200" dirty="0"/>
          </a:p>
        </p:txBody>
      </p:sp>
      <p:sp>
        <p:nvSpPr>
          <p:cNvPr id="18" name="TextBox 17"/>
          <p:cNvSpPr txBox="1"/>
          <p:nvPr/>
        </p:nvSpPr>
        <p:spPr>
          <a:xfrm>
            <a:off x="643306" y="4235071"/>
            <a:ext cx="7886700" cy="1131079"/>
          </a:xfrm>
          <a:prstGeom prst="rect">
            <a:avLst/>
          </a:prstGeom>
          <a:noFill/>
        </p:spPr>
        <p:txBody>
          <a:bodyPr wrap="square" rtlCol="0">
            <a:spAutoFit/>
          </a:bodyPr>
          <a:lstStyle/>
          <a:p>
            <a:pPr algn="just"/>
            <a:endParaRPr lang="en-US" sz="1350" dirty="0">
              <a:latin typeface="Verdana" panose="020B0604030504040204" pitchFamily="34" charset="0"/>
              <a:ea typeface="Verdana" panose="020B0604030504040204" pitchFamily="34" charset="0"/>
              <a:cs typeface="Verdana" panose="020B0604030504040204" pitchFamily="34" charset="0"/>
            </a:endParaRPr>
          </a:p>
          <a:p>
            <a:pPr algn="just"/>
            <a:r>
              <a:rPr lang="en-US" sz="1350" b="1" u="sng" dirty="0">
                <a:latin typeface="Verdana" panose="020B0604030504040204" pitchFamily="34" charset="0"/>
                <a:ea typeface="Verdana" panose="020B0604030504040204" pitchFamily="34" charset="0"/>
                <a:cs typeface="Verdana" panose="020B0604030504040204" pitchFamily="34" charset="0"/>
              </a:rPr>
              <a:t>Summary</a:t>
            </a:r>
            <a:r>
              <a:rPr lang="en-US" sz="1350" dirty="0">
                <a:latin typeface="Verdana" panose="020B0604030504040204" pitchFamily="34" charset="0"/>
                <a:ea typeface="Verdana" panose="020B0604030504040204" pitchFamily="34" charset="0"/>
                <a:cs typeface="Verdana" panose="020B0604030504040204" pitchFamily="34" charset="0"/>
              </a:rPr>
              <a:t>:  </a:t>
            </a:r>
            <a:r>
              <a:rPr lang="en-US" sz="1350" dirty="0">
                <a:solidFill>
                  <a:srgbClr val="C00000"/>
                </a:solidFill>
                <a:latin typeface="Verdana" panose="020B0604030504040204" pitchFamily="34" charset="0"/>
                <a:ea typeface="Verdana" panose="020B0604030504040204" pitchFamily="34" charset="0"/>
                <a:cs typeface="Verdana" panose="020B0604030504040204" pitchFamily="34" charset="0"/>
              </a:rPr>
              <a:t>Rocket</a:t>
            </a:r>
            <a:r>
              <a:rPr lang="en-US" sz="1350" dirty="0">
                <a:latin typeface="Verdana" panose="020B0604030504040204" pitchFamily="34" charset="0"/>
                <a:ea typeface="Verdana" panose="020B0604030504040204" pitchFamily="34" charset="0"/>
                <a:cs typeface="Verdana" panose="020B0604030504040204" pitchFamily="34" charset="0"/>
              </a:rPr>
              <a:t> </a:t>
            </a:r>
            <a:r>
              <a:rPr lang="en-US" sz="1350" dirty="0">
                <a:solidFill>
                  <a:srgbClr val="7030A0"/>
                </a:solidFill>
                <a:latin typeface="Verdana" panose="020B0604030504040204" pitchFamily="34" charset="0"/>
                <a:ea typeface="Verdana" panose="020B0604030504040204" pitchFamily="34" charset="0"/>
                <a:cs typeface="Verdana" panose="020B0604030504040204" pitchFamily="34" charset="0"/>
              </a:rPr>
              <a:t>propellant</a:t>
            </a:r>
            <a:r>
              <a:rPr lang="en-US" sz="1350" dirty="0">
                <a:latin typeface="Verdana" panose="020B0604030504040204" pitchFamily="34" charset="0"/>
                <a:ea typeface="Verdana" panose="020B0604030504040204" pitchFamily="34" charset="0"/>
                <a:cs typeface="Verdana" panose="020B0604030504040204" pitchFamily="34" charset="0"/>
              </a:rPr>
              <a:t> is a material used by a </a:t>
            </a:r>
            <a:r>
              <a:rPr lang="en-US" sz="1350" dirty="0">
                <a:solidFill>
                  <a:srgbClr val="C00000"/>
                </a:solidFill>
                <a:latin typeface="Verdana" panose="020B0604030504040204" pitchFamily="34" charset="0"/>
                <a:ea typeface="Verdana" panose="020B0604030504040204" pitchFamily="34" charset="0"/>
                <a:cs typeface="Verdana" panose="020B0604030504040204" pitchFamily="34" charset="0"/>
              </a:rPr>
              <a:t>rocket</a:t>
            </a:r>
            <a:r>
              <a:rPr lang="en-US" sz="1350" dirty="0">
                <a:latin typeface="Verdana" panose="020B0604030504040204" pitchFamily="34" charset="0"/>
                <a:ea typeface="Verdana" panose="020B0604030504040204" pitchFamily="34" charset="0"/>
                <a:cs typeface="Verdana" panose="020B0604030504040204" pitchFamily="34" charset="0"/>
              </a:rPr>
              <a:t> as, or to produce in a chemical reaction, the reaction mass (propulsive mass) that is ejected, typically with very high speed, from a </a:t>
            </a:r>
            <a:r>
              <a:rPr lang="en-US" sz="1350" dirty="0">
                <a:solidFill>
                  <a:srgbClr val="C00000"/>
                </a:solidFill>
                <a:latin typeface="Verdana" panose="020B0604030504040204" pitchFamily="34" charset="0"/>
                <a:ea typeface="Verdana" panose="020B0604030504040204" pitchFamily="34" charset="0"/>
                <a:cs typeface="Verdana" panose="020B0604030504040204" pitchFamily="34" charset="0"/>
              </a:rPr>
              <a:t>rocket</a:t>
            </a:r>
            <a:r>
              <a:rPr lang="en-US" sz="1350" dirty="0">
                <a:latin typeface="Verdana" panose="020B0604030504040204" pitchFamily="34" charset="0"/>
                <a:ea typeface="Verdana" panose="020B0604030504040204" pitchFamily="34" charset="0"/>
                <a:cs typeface="Verdana" panose="020B0604030504040204" pitchFamily="34" charset="0"/>
              </a:rPr>
              <a:t> </a:t>
            </a:r>
            <a:r>
              <a:rPr lang="en-US" sz="1350" dirty="0">
                <a:solidFill>
                  <a:srgbClr val="002060"/>
                </a:solidFill>
                <a:latin typeface="Verdana" panose="020B0604030504040204" pitchFamily="34" charset="0"/>
                <a:ea typeface="Verdana" panose="020B0604030504040204" pitchFamily="34" charset="0"/>
                <a:cs typeface="Verdana" panose="020B0604030504040204" pitchFamily="34" charset="0"/>
              </a:rPr>
              <a:t>engine </a:t>
            </a:r>
            <a:r>
              <a:rPr lang="en-US" sz="1350" dirty="0">
                <a:latin typeface="Verdana" panose="020B0604030504040204" pitchFamily="34" charset="0"/>
                <a:ea typeface="Verdana" panose="020B0604030504040204" pitchFamily="34" charset="0"/>
                <a:cs typeface="Verdana" panose="020B0604030504040204" pitchFamily="34" charset="0"/>
              </a:rPr>
              <a:t>to produce thrust, and thus provide </a:t>
            </a:r>
            <a:r>
              <a:rPr lang="en-US" sz="1350" dirty="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rPr>
              <a:t>spacecraft</a:t>
            </a:r>
            <a:r>
              <a:rPr lang="en-US" sz="1350" dirty="0">
                <a:latin typeface="Verdana" panose="020B0604030504040204" pitchFamily="34" charset="0"/>
                <a:ea typeface="Verdana" panose="020B0604030504040204" pitchFamily="34" charset="0"/>
                <a:cs typeface="Verdana" panose="020B0604030504040204" pitchFamily="34" charset="0"/>
              </a:rPr>
              <a:t> propulsion.</a:t>
            </a:r>
          </a:p>
        </p:txBody>
      </p:sp>
      <p:sp>
        <p:nvSpPr>
          <p:cNvPr id="19" name="Text Box 7"/>
          <p:cNvSpPr txBox="1">
            <a:spLocks noChangeArrowheads="1"/>
          </p:cNvSpPr>
          <p:nvPr/>
        </p:nvSpPr>
        <p:spPr bwMode="auto">
          <a:xfrm>
            <a:off x="2028825" y="6371739"/>
            <a:ext cx="6629400" cy="338554"/>
          </a:xfrm>
          <a:prstGeom prst="rect">
            <a:avLst/>
          </a:prstGeom>
          <a:noFill/>
          <a:ln w="9525">
            <a:noFill/>
            <a:miter lim="800000"/>
            <a:headEnd/>
            <a:tailEnd/>
          </a:ln>
          <a:effectLst/>
        </p:spPr>
        <p:txBody>
          <a:bodyPr wrap="square">
            <a:spAutoFit/>
          </a:bodyPr>
          <a:lstStyle/>
          <a:p>
            <a:pPr algn="ctr">
              <a:spcBef>
                <a:spcPct val="50000"/>
              </a:spcBef>
            </a:pPr>
            <a:r>
              <a:rPr lang="en-US" sz="1600" b="1" dirty="0">
                <a:solidFill>
                  <a:schemeClr val="bg1"/>
                </a:solidFill>
              </a:rPr>
              <a:t>Feasibility and framing of interventions based on public </a:t>
            </a:r>
            <a:r>
              <a:rPr lang="en-US" sz="1600" b="1" dirty="0" smtClean="0">
                <a:solidFill>
                  <a:schemeClr val="bg1"/>
                </a:solidFill>
              </a:rPr>
              <a:t>support..</a:t>
            </a:r>
            <a:endParaRPr lang="fr-FR" sz="1600" b="1" dirty="0">
              <a:solidFill>
                <a:schemeClr val="bg1"/>
              </a:solidFill>
            </a:endParaRPr>
          </a:p>
        </p:txBody>
      </p:sp>
    </p:spTree>
    <p:extLst>
      <p:ext uri="{BB962C8B-B14F-4D97-AF65-F5344CB8AC3E}">
        <p14:creationId xmlns:p14="http://schemas.microsoft.com/office/powerpoint/2010/main" val="216714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bottom"/>
          <p:cNvPicPr>
            <a:picLocks noChangeAspect="1" noChangeArrowheads="1"/>
          </p:cNvPicPr>
          <p:nvPr/>
        </p:nvPicPr>
        <p:blipFill>
          <a:blip r:embed="rId3" cstate="print"/>
          <a:srcRect/>
          <a:stretch>
            <a:fillRect/>
          </a:stretch>
        </p:blipFill>
        <p:spPr bwMode="auto">
          <a:xfrm>
            <a:off x="0" y="6273800"/>
            <a:ext cx="9144000" cy="584200"/>
          </a:xfrm>
          <a:prstGeom prst="rect">
            <a:avLst/>
          </a:prstGeom>
          <a:noFill/>
        </p:spPr>
      </p:pic>
      <p:sp>
        <p:nvSpPr>
          <p:cNvPr id="5" name="Text Box 6"/>
          <p:cNvSpPr txBox="1">
            <a:spLocks noChangeArrowheads="1"/>
          </p:cNvSpPr>
          <p:nvPr/>
        </p:nvSpPr>
        <p:spPr bwMode="auto">
          <a:xfrm>
            <a:off x="-36514" y="6356350"/>
            <a:ext cx="3389314" cy="369332"/>
          </a:xfrm>
          <a:prstGeom prst="rect">
            <a:avLst/>
          </a:prstGeom>
          <a:noFill/>
          <a:ln w="9525">
            <a:noFill/>
            <a:miter lim="800000"/>
            <a:headEnd/>
            <a:tailEnd/>
          </a:ln>
          <a:effectLst/>
        </p:spPr>
        <p:txBody>
          <a:bodyPr wrap="square">
            <a:spAutoFit/>
          </a:bodyPr>
          <a:lstStyle/>
          <a:p>
            <a:pPr>
              <a:spcBef>
                <a:spcPct val="50000"/>
              </a:spcBef>
            </a:pPr>
            <a:r>
              <a:rPr lang="fr-FR" i="1" dirty="0" err="1">
                <a:solidFill>
                  <a:schemeClr val="bg1"/>
                </a:solidFill>
              </a:rPr>
              <a:t>Giabbanelli</a:t>
            </a:r>
            <a:r>
              <a:rPr lang="fr-FR" i="1" dirty="0">
                <a:solidFill>
                  <a:schemeClr val="bg1"/>
                </a:solidFill>
              </a:rPr>
              <a:t> et al</a:t>
            </a:r>
            <a:r>
              <a:rPr lang="fr-FR" i="1" dirty="0" smtClean="0">
                <a:solidFill>
                  <a:schemeClr val="bg1"/>
                </a:solidFill>
              </a:rPr>
              <a:t>.</a:t>
            </a:r>
            <a:endParaRPr lang="fr-FR" i="1" dirty="0">
              <a:solidFill>
                <a:schemeClr val="bg1"/>
              </a:solidFill>
            </a:endParaRPr>
          </a:p>
        </p:txBody>
      </p:sp>
      <p:sp>
        <p:nvSpPr>
          <p:cNvPr id="7" name="Text Box 8"/>
          <p:cNvSpPr txBox="1">
            <a:spLocks noChangeArrowheads="1"/>
          </p:cNvSpPr>
          <p:nvPr/>
        </p:nvSpPr>
        <p:spPr bwMode="auto">
          <a:xfrm>
            <a:off x="8172450" y="6356350"/>
            <a:ext cx="971550" cy="369332"/>
          </a:xfrm>
          <a:prstGeom prst="rect">
            <a:avLst/>
          </a:prstGeom>
          <a:noFill/>
          <a:ln w="9525">
            <a:noFill/>
            <a:miter lim="800000"/>
            <a:headEnd/>
            <a:tailEnd/>
          </a:ln>
          <a:effectLst/>
        </p:spPr>
        <p:txBody>
          <a:bodyPr>
            <a:spAutoFit/>
          </a:bodyPr>
          <a:lstStyle/>
          <a:p>
            <a:pPr algn="r">
              <a:spcBef>
                <a:spcPct val="50000"/>
              </a:spcBef>
            </a:pPr>
            <a:r>
              <a:rPr lang="fr-FR" dirty="0" smtClean="0">
                <a:solidFill>
                  <a:schemeClr val="bg1"/>
                </a:solidFill>
              </a:rPr>
              <a:t>16</a:t>
            </a:r>
            <a:endParaRPr lang="fr-FR" dirty="0">
              <a:solidFill>
                <a:schemeClr val="bg1"/>
              </a:solidFill>
            </a:endParaRPr>
          </a:p>
        </p:txBody>
      </p:sp>
      <p:sp>
        <p:nvSpPr>
          <p:cNvPr id="10" name="Text Box 13"/>
          <p:cNvSpPr txBox="1">
            <a:spLocks noChangeArrowheads="1"/>
          </p:cNvSpPr>
          <p:nvPr/>
        </p:nvSpPr>
        <p:spPr bwMode="auto">
          <a:xfrm>
            <a:off x="990600" y="331787"/>
            <a:ext cx="7239000" cy="584775"/>
          </a:xfrm>
          <a:prstGeom prst="rect">
            <a:avLst/>
          </a:prstGeom>
          <a:noFill/>
          <a:ln w="9525" algn="ctr">
            <a:noFill/>
            <a:miter lim="800000"/>
            <a:headEnd/>
            <a:tailEnd/>
          </a:ln>
          <a:effectLst/>
        </p:spPr>
        <p:txBody>
          <a:bodyPr wrap="square">
            <a:spAutoFit/>
          </a:bodyPr>
          <a:lstStyle/>
          <a:p>
            <a:pPr algn="ctr">
              <a:spcBef>
                <a:spcPct val="50000"/>
              </a:spcBef>
            </a:pPr>
            <a:r>
              <a:rPr lang="fr-CA" sz="3200" dirty="0" smtClean="0"/>
              <a:t>Advanced </a:t>
            </a:r>
            <a:r>
              <a:rPr lang="fr-CA" sz="3200" dirty="0" err="1" smtClean="0"/>
              <a:t>Analysis</a:t>
            </a:r>
            <a:endParaRPr lang="en-US" sz="3200" b="1" dirty="0"/>
          </a:p>
        </p:txBody>
      </p:sp>
      <p:pic>
        <p:nvPicPr>
          <p:cNvPr id="11" name="Picture 11" descr="top"/>
          <p:cNvPicPr>
            <a:picLocks noChangeAspect="1" noChangeArrowheads="1"/>
          </p:cNvPicPr>
          <p:nvPr/>
        </p:nvPicPr>
        <p:blipFill>
          <a:blip r:embed="rId4" cstate="print"/>
          <a:srcRect/>
          <a:stretch>
            <a:fillRect/>
          </a:stretch>
        </p:blipFill>
        <p:spPr bwMode="auto">
          <a:xfrm>
            <a:off x="2247900" y="152400"/>
            <a:ext cx="4800600" cy="247650"/>
          </a:xfrm>
          <a:prstGeom prst="rect">
            <a:avLst/>
          </a:prstGeom>
          <a:noFill/>
          <a:ln w="9525">
            <a:noFill/>
            <a:miter lim="800000"/>
            <a:headEnd/>
            <a:tailEnd/>
          </a:ln>
        </p:spPr>
      </p:pic>
      <p:pic>
        <p:nvPicPr>
          <p:cNvPr id="12" name="Picture 12" descr="top"/>
          <p:cNvPicPr>
            <a:picLocks noChangeAspect="1" noChangeArrowheads="1"/>
          </p:cNvPicPr>
          <p:nvPr/>
        </p:nvPicPr>
        <p:blipFill>
          <a:blip r:embed="rId4" cstate="print"/>
          <a:srcRect/>
          <a:stretch>
            <a:fillRect/>
          </a:stretch>
        </p:blipFill>
        <p:spPr bwMode="auto">
          <a:xfrm>
            <a:off x="2247900" y="895350"/>
            <a:ext cx="4800600" cy="247650"/>
          </a:xfrm>
          <a:prstGeom prst="rect">
            <a:avLst/>
          </a:prstGeom>
          <a:noFill/>
        </p:spPr>
      </p:pic>
      <p:sp>
        <p:nvSpPr>
          <p:cNvPr id="17" name="TextBox 16"/>
          <p:cNvSpPr txBox="1"/>
          <p:nvPr/>
        </p:nvSpPr>
        <p:spPr>
          <a:xfrm>
            <a:off x="457200" y="1143000"/>
            <a:ext cx="9144000" cy="1200329"/>
          </a:xfrm>
          <a:prstGeom prst="rect">
            <a:avLst/>
          </a:prstGeom>
          <a:noFill/>
        </p:spPr>
        <p:txBody>
          <a:bodyPr wrap="square" rtlCol="0">
            <a:spAutoFit/>
          </a:bodyPr>
          <a:lstStyle/>
          <a:p>
            <a:pPr lvl="1"/>
            <a:r>
              <a:rPr lang="en-US" sz="2400" i="1" dirty="0" err="1"/>
              <a:t>LexRank</a:t>
            </a:r>
            <a:r>
              <a:rPr lang="en-US" sz="2400" dirty="0"/>
              <a:t> - Graph based summarization</a:t>
            </a:r>
          </a:p>
          <a:p>
            <a:endParaRPr lang="en-US" sz="2400" dirty="0"/>
          </a:p>
          <a:p>
            <a:endParaRPr lang="en-US" sz="2400" dirty="0"/>
          </a:p>
        </p:txBody>
      </p:sp>
      <p:sp>
        <p:nvSpPr>
          <p:cNvPr id="2" name="Rectangle 2"/>
          <p:cNvSpPr>
            <a:spLocks noChangeArrowheads="1"/>
          </p:cNvSpPr>
          <p:nvPr/>
        </p:nvSpPr>
        <p:spPr bwMode="auto">
          <a:xfrm>
            <a:off x="1562100" y="242766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5" name="Picture 14"/>
          <p:cNvPicPr>
            <a:picLocks noChangeAspect="1"/>
          </p:cNvPicPr>
          <p:nvPr/>
        </p:nvPicPr>
        <p:blipFill>
          <a:blip r:embed="rId5"/>
          <a:stretch>
            <a:fillRect/>
          </a:stretch>
        </p:blipFill>
        <p:spPr>
          <a:xfrm>
            <a:off x="1905000" y="1752554"/>
            <a:ext cx="4647680" cy="3956157"/>
          </a:xfrm>
          <a:prstGeom prst="rect">
            <a:avLst/>
          </a:prstGeom>
        </p:spPr>
      </p:pic>
      <p:sp>
        <p:nvSpPr>
          <p:cNvPr id="18" name="TextBox 17"/>
          <p:cNvSpPr txBox="1"/>
          <p:nvPr/>
        </p:nvSpPr>
        <p:spPr>
          <a:xfrm>
            <a:off x="5801015" y="6003697"/>
            <a:ext cx="3497919" cy="300082"/>
          </a:xfrm>
          <a:prstGeom prst="rect">
            <a:avLst/>
          </a:prstGeom>
          <a:noFill/>
        </p:spPr>
        <p:txBody>
          <a:bodyPr wrap="square" rtlCol="0">
            <a:spAutoFit/>
          </a:bodyPr>
          <a:lstStyle/>
          <a:p>
            <a:r>
              <a:rPr lang="en-US" sz="1350" dirty="0"/>
              <a:t>Source:  http://arxiv.org/pdf/1109.2128.pdf</a:t>
            </a:r>
          </a:p>
        </p:txBody>
      </p:sp>
      <p:sp>
        <p:nvSpPr>
          <p:cNvPr id="19" name="Text Box 7"/>
          <p:cNvSpPr txBox="1">
            <a:spLocks noChangeArrowheads="1"/>
          </p:cNvSpPr>
          <p:nvPr/>
        </p:nvSpPr>
        <p:spPr bwMode="auto">
          <a:xfrm>
            <a:off x="2028825" y="6371739"/>
            <a:ext cx="6629400" cy="338554"/>
          </a:xfrm>
          <a:prstGeom prst="rect">
            <a:avLst/>
          </a:prstGeom>
          <a:noFill/>
          <a:ln w="9525">
            <a:noFill/>
            <a:miter lim="800000"/>
            <a:headEnd/>
            <a:tailEnd/>
          </a:ln>
          <a:effectLst/>
        </p:spPr>
        <p:txBody>
          <a:bodyPr wrap="square">
            <a:spAutoFit/>
          </a:bodyPr>
          <a:lstStyle/>
          <a:p>
            <a:pPr algn="ctr">
              <a:spcBef>
                <a:spcPct val="50000"/>
              </a:spcBef>
            </a:pPr>
            <a:r>
              <a:rPr lang="en-US" sz="1600" b="1" dirty="0">
                <a:solidFill>
                  <a:schemeClr val="bg1"/>
                </a:solidFill>
              </a:rPr>
              <a:t>Feasibility and framing of interventions based on public </a:t>
            </a:r>
            <a:r>
              <a:rPr lang="en-US" sz="1600" b="1" dirty="0" smtClean="0">
                <a:solidFill>
                  <a:schemeClr val="bg1"/>
                </a:solidFill>
              </a:rPr>
              <a:t>support..</a:t>
            </a:r>
            <a:endParaRPr lang="fr-FR" sz="1600" b="1" dirty="0">
              <a:solidFill>
                <a:schemeClr val="bg1"/>
              </a:solidFill>
            </a:endParaRPr>
          </a:p>
        </p:txBody>
      </p:sp>
    </p:spTree>
    <p:extLst>
      <p:ext uri="{BB962C8B-B14F-4D97-AF65-F5344CB8AC3E}">
        <p14:creationId xmlns:p14="http://schemas.microsoft.com/office/powerpoint/2010/main" val="353818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bottom"/>
          <p:cNvPicPr>
            <a:picLocks noChangeAspect="1" noChangeArrowheads="1"/>
          </p:cNvPicPr>
          <p:nvPr/>
        </p:nvPicPr>
        <p:blipFill>
          <a:blip r:embed="rId3" cstate="print"/>
          <a:srcRect/>
          <a:stretch>
            <a:fillRect/>
          </a:stretch>
        </p:blipFill>
        <p:spPr bwMode="auto">
          <a:xfrm>
            <a:off x="0" y="6273800"/>
            <a:ext cx="9144000" cy="584200"/>
          </a:xfrm>
          <a:prstGeom prst="rect">
            <a:avLst/>
          </a:prstGeom>
          <a:noFill/>
        </p:spPr>
      </p:pic>
      <p:sp>
        <p:nvSpPr>
          <p:cNvPr id="5" name="Text Box 6"/>
          <p:cNvSpPr txBox="1">
            <a:spLocks noChangeArrowheads="1"/>
          </p:cNvSpPr>
          <p:nvPr/>
        </p:nvSpPr>
        <p:spPr bwMode="auto">
          <a:xfrm>
            <a:off x="-36514" y="6356350"/>
            <a:ext cx="3389314" cy="369332"/>
          </a:xfrm>
          <a:prstGeom prst="rect">
            <a:avLst/>
          </a:prstGeom>
          <a:noFill/>
          <a:ln w="9525">
            <a:noFill/>
            <a:miter lim="800000"/>
            <a:headEnd/>
            <a:tailEnd/>
          </a:ln>
          <a:effectLst/>
        </p:spPr>
        <p:txBody>
          <a:bodyPr wrap="square">
            <a:spAutoFit/>
          </a:bodyPr>
          <a:lstStyle/>
          <a:p>
            <a:pPr>
              <a:spcBef>
                <a:spcPct val="50000"/>
              </a:spcBef>
            </a:pPr>
            <a:r>
              <a:rPr lang="fr-FR" i="1" dirty="0" err="1" smtClean="0">
                <a:solidFill>
                  <a:schemeClr val="bg1"/>
                </a:solidFill>
              </a:rPr>
              <a:t>Giabbanelli</a:t>
            </a:r>
            <a:r>
              <a:rPr lang="fr-FR" i="1" dirty="0" smtClean="0">
                <a:solidFill>
                  <a:schemeClr val="bg1"/>
                </a:solidFill>
              </a:rPr>
              <a:t> et al.</a:t>
            </a:r>
            <a:endParaRPr lang="fr-FR" i="1" dirty="0">
              <a:solidFill>
                <a:schemeClr val="bg1"/>
              </a:solidFill>
            </a:endParaRPr>
          </a:p>
        </p:txBody>
      </p:sp>
      <p:sp>
        <p:nvSpPr>
          <p:cNvPr id="7" name="Text Box 8"/>
          <p:cNvSpPr txBox="1">
            <a:spLocks noChangeArrowheads="1"/>
          </p:cNvSpPr>
          <p:nvPr/>
        </p:nvSpPr>
        <p:spPr bwMode="auto">
          <a:xfrm>
            <a:off x="8172450" y="6356350"/>
            <a:ext cx="971550" cy="369332"/>
          </a:xfrm>
          <a:prstGeom prst="rect">
            <a:avLst/>
          </a:prstGeom>
          <a:noFill/>
          <a:ln w="9525">
            <a:noFill/>
            <a:miter lim="800000"/>
            <a:headEnd/>
            <a:tailEnd/>
          </a:ln>
          <a:effectLst/>
        </p:spPr>
        <p:txBody>
          <a:bodyPr>
            <a:spAutoFit/>
          </a:bodyPr>
          <a:lstStyle/>
          <a:p>
            <a:pPr algn="r">
              <a:spcBef>
                <a:spcPct val="50000"/>
              </a:spcBef>
            </a:pPr>
            <a:r>
              <a:rPr lang="fr-FR" dirty="0" smtClean="0">
                <a:solidFill>
                  <a:schemeClr val="bg1"/>
                </a:solidFill>
              </a:rPr>
              <a:t>2</a:t>
            </a:r>
            <a:endParaRPr lang="fr-FR" dirty="0">
              <a:solidFill>
                <a:schemeClr val="bg1"/>
              </a:solidFill>
            </a:endParaRPr>
          </a:p>
        </p:txBody>
      </p:sp>
      <p:sp>
        <p:nvSpPr>
          <p:cNvPr id="10" name="Text Box 13"/>
          <p:cNvSpPr txBox="1">
            <a:spLocks noChangeArrowheads="1"/>
          </p:cNvSpPr>
          <p:nvPr/>
        </p:nvSpPr>
        <p:spPr bwMode="auto">
          <a:xfrm>
            <a:off x="990600" y="331787"/>
            <a:ext cx="7239000" cy="584775"/>
          </a:xfrm>
          <a:prstGeom prst="rect">
            <a:avLst/>
          </a:prstGeom>
          <a:noFill/>
          <a:ln w="9525" algn="ctr">
            <a:noFill/>
            <a:miter lim="800000"/>
            <a:headEnd/>
            <a:tailEnd/>
          </a:ln>
          <a:effectLst/>
        </p:spPr>
        <p:txBody>
          <a:bodyPr wrap="square">
            <a:spAutoFit/>
          </a:bodyPr>
          <a:lstStyle/>
          <a:p>
            <a:pPr algn="ctr">
              <a:spcBef>
                <a:spcPct val="50000"/>
              </a:spcBef>
            </a:pPr>
            <a:r>
              <a:rPr lang="en-US" sz="3200" b="1" dirty="0" smtClean="0"/>
              <a:t>Organization</a:t>
            </a:r>
            <a:endParaRPr lang="en-US" sz="3200" b="1" dirty="0"/>
          </a:p>
        </p:txBody>
      </p:sp>
      <p:pic>
        <p:nvPicPr>
          <p:cNvPr id="11" name="Picture 11" descr="top"/>
          <p:cNvPicPr>
            <a:picLocks noChangeAspect="1" noChangeArrowheads="1"/>
          </p:cNvPicPr>
          <p:nvPr/>
        </p:nvPicPr>
        <p:blipFill>
          <a:blip r:embed="rId4" cstate="print"/>
          <a:srcRect/>
          <a:stretch>
            <a:fillRect/>
          </a:stretch>
        </p:blipFill>
        <p:spPr bwMode="auto">
          <a:xfrm>
            <a:off x="2247900" y="152400"/>
            <a:ext cx="4800600" cy="247650"/>
          </a:xfrm>
          <a:prstGeom prst="rect">
            <a:avLst/>
          </a:prstGeom>
          <a:noFill/>
          <a:ln w="9525">
            <a:noFill/>
            <a:miter lim="800000"/>
            <a:headEnd/>
            <a:tailEnd/>
          </a:ln>
        </p:spPr>
      </p:pic>
      <p:pic>
        <p:nvPicPr>
          <p:cNvPr id="12" name="Picture 12" descr="top"/>
          <p:cNvPicPr>
            <a:picLocks noChangeAspect="1" noChangeArrowheads="1"/>
          </p:cNvPicPr>
          <p:nvPr/>
        </p:nvPicPr>
        <p:blipFill>
          <a:blip r:embed="rId4" cstate="print"/>
          <a:srcRect/>
          <a:stretch>
            <a:fillRect/>
          </a:stretch>
        </p:blipFill>
        <p:spPr bwMode="auto">
          <a:xfrm>
            <a:off x="2247900" y="895350"/>
            <a:ext cx="4800600" cy="247650"/>
          </a:xfrm>
          <a:prstGeom prst="rect">
            <a:avLst/>
          </a:prstGeom>
          <a:noFill/>
        </p:spPr>
      </p:pic>
      <p:sp>
        <p:nvSpPr>
          <p:cNvPr id="18" name="Text Box 7"/>
          <p:cNvSpPr txBox="1">
            <a:spLocks noChangeArrowheads="1"/>
          </p:cNvSpPr>
          <p:nvPr/>
        </p:nvSpPr>
        <p:spPr bwMode="auto">
          <a:xfrm>
            <a:off x="2028825" y="6371739"/>
            <a:ext cx="6629400" cy="338554"/>
          </a:xfrm>
          <a:prstGeom prst="rect">
            <a:avLst/>
          </a:prstGeom>
          <a:noFill/>
          <a:ln w="9525">
            <a:noFill/>
            <a:miter lim="800000"/>
            <a:headEnd/>
            <a:tailEnd/>
          </a:ln>
          <a:effectLst/>
        </p:spPr>
        <p:txBody>
          <a:bodyPr wrap="square">
            <a:spAutoFit/>
          </a:bodyPr>
          <a:lstStyle/>
          <a:p>
            <a:pPr algn="ctr">
              <a:spcBef>
                <a:spcPct val="50000"/>
              </a:spcBef>
            </a:pPr>
            <a:r>
              <a:rPr lang="en-US" sz="1600" b="1" dirty="0">
                <a:solidFill>
                  <a:schemeClr val="bg1"/>
                </a:solidFill>
              </a:rPr>
              <a:t>Feasibility and framing of interventions based on public </a:t>
            </a:r>
            <a:r>
              <a:rPr lang="en-US" sz="1600" b="1" dirty="0" smtClean="0">
                <a:solidFill>
                  <a:schemeClr val="bg1"/>
                </a:solidFill>
              </a:rPr>
              <a:t>support..</a:t>
            </a:r>
            <a:endParaRPr lang="fr-FR" sz="1600" b="1" dirty="0">
              <a:solidFill>
                <a:schemeClr val="bg1"/>
              </a:solidFill>
            </a:endParaRPr>
          </a:p>
        </p:txBody>
      </p:sp>
      <p:sp>
        <p:nvSpPr>
          <p:cNvPr id="17" name="TextBox 16"/>
          <p:cNvSpPr txBox="1"/>
          <p:nvPr/>
        </p:nvSpPr>
        <p:spPr>
          <a:xfrm>
            <a:off x="914400" y="2099075"/>
            <a:ext cx="8382000" cy="1015663"/>
          </a:xfrm>
          <a:prstGeom prst="rect">
            <a:avLst/>
          </a:prstGeom>
          <a:noFill/>
        </p:spPr>
        <p:txBody>
          <a:bodyPr wrap="square" rtlCol="0">
            <a:spAutoFit/>
          </a:bodyPr>
          <a:lstStyle/>
          <a:p>
            <a:r>
              <a:rPr lang="en-US" sz="2000" dirty="0"/>
              <a:t>Policy Making &amp; Importance of Public opinion</a:t>
            </a:r>
            <a:r>
              <a:rPr lang="en-US" sz="2000" dirty="0" smtClean="0"/>
              <a:t/>
            </a:r>
            <a:br>
              <a:rPr lang="en-US" sz="2000" dirty="0" smtClean="0"/>
            </a:br>
            <a:r>
              <a:rPr lang="en-US" sz="2000" dirty="0" smtClean="0"/>
              <a:t>Current approaches</a:t>
            </a:r>
            <a:br>
              <a:rPr lang="en-US" sz="2000" dirty="0" smtClean="0"/>
            </a:br>
            <a:endParaRPr lang="en-US" sz="2000" dirty="0"/>
          </a:p>
        </p:txBody>
      </p:sp>
      <p:sp>
        <p:nvSpPr>
          <p:cNvPr id="19" name="TextBox 18"/>
          <p:cNvSpPr txBox="1"/>
          <p:nvPr/>
        </p:nvSpPr>
        <p:spPr>
          <a:xfrm>
            <a:off x="914400" y="3507055"/>
            <a:ext cx="8229600" cy="707886"/>
          </a:xfrm>
          <a:prstGeom prst="rect">
            <a:avLst/>
          </a:prstGeom>
          <a:noFill/>
        </p:spPr>
        <p:txBody>
          <a:bodyPr wrap="square" rtlCol="0">
            <a:spAutoFit/>
          </a:bodyPr>
          <a:lstStyle/>
          <a:p>
            <a:r>
              <a:rPr lang="fr-CA" sz="2000" dirty="0" smtClean="0"/>
              <a:t>News articles collection</a:t>
            </a:r>
          </a:p>
          <a:p>
            <a:r>
              <a:rPr lang="fr-CA" sz="2000" dirty="0" smtClean="0"/>
              <a:t>Data </a:t>
            </a:r>
            <a:r>
              <a:rPr lang="fr-CA" sz="2000" dirty="0" err="1" smtClean="0"/>
              <a:t>cleansing</a:t>
            </a:r>
            <a:r>
              <a:rPr lang="fr-CA" sz="2000" dirty="0" smtClean="0"/>
              <a:t> and </a:t>
            </a:r>
            <a:r>
              <a:rPr lang="fr-CA" sz="2000" dirty="0" err="1" smtClean="0"/>
              <a:t>wrangling</a:t>
            </a:r>
            <a:endParaRPr lang="fr-CA" sz="2000" dirty="0"/>
          </a:p>
        </p:txBody>
      </p:sp>
      <p:sp>
        <p:nvSpPr>
          <p:cNvPr id="21" name="TextBox 20"/>
          <p:cNvSpPr txBox="1"/>
          <p:nvPr/>
        </p:nvSpPr>
        <p:spPr>
          <a:xfrm>
            <a:off x="0" y="1488756"/>
            <a:ext cx="3733800" cy="584775"/>
          </a:xfrm>
          <a:prstGeom prst="rect">
            <a:avLst/>
          </a:prstGeom>
          <a:noFill/>
        </p:spPr>
        <p:txBody>
          <a:bodyPr wrap="square" rtlCol="0">
            <a:spAutoFit/>
          </a:bodyPr>
          <a:lstStyle/>
          <a:p>
            <a:r>
              <a:rPr lang="fr-CA" sz="3200" dirty="0" smtClean="0"/>
              <a:t>Background</a:t>
            </a:r>
            <a:endParaRPr lang="fr-CA" sz="3200" dirty="0"/>
          </a:p>
        </p:txBody>
      </p:sp>
      <p:sp>
        <p:nvSpPr>
          <p:cNvPr id="23" name="TextBox 22"/>
          <p:cNvSpPr txBox="1"/>
          <p:nvPr/>
        </p:nvSpPr>
        <p:spPr>
          <a:xfrm>
            <a:off x="2177" y="2920643"/>
            <a:ext cx="7924800" cy="584775"/>
          </a:xfrm>
          <a:prstGeom prst="rect">
            <a:avLst/>
          </a:prstGeom>
          <a:noFill/>
        </p:spPr>
        <p:txBody>
          <a:bodyPr wrap="square" rtlCol="0">
            <a:spAutoFit/>
          </a:bodyPr>
          <a:lstStyle/>
          <a:p>
            <a:r>
              <a:rPr lang="fr-CA" sz="3200" dirty="0" smtClean="0"/>
              <a:t>Case </a:t>
            </a:r>
            <a:r>
              <a:rPr lang="fr-CA" sz="3200" dirty="0" err="1" smtClean="0"/>
              <a:t>Study</a:t>
            </a:r>
            <a:r>
              <a:rPr lang="fr-CA" sz="3200" dirty="0" smtClean="0"/>
              <a:t> - Data collection</a:t>
            </a:r>
            <a:endParaRPr lang="fr-CA" sz="3200" dirty="0"/>
          </a:p>
        </p:txBody>
      </p:sp>
      <p:sp>
        <p:nvSpPr>
          <p:cNvPr id="32" name="TextBox 31"/>
          <p:cNvSpPr txBox="1"/>
          <p:nvPr/>
        </p:nvSpPr>
        <p:spPr>
          <a:xfrm>
            <a:off x="914400" y="4856391"/>
            <a:ext cx="8077200" cy="707886"/>
          </a:xfrm>
          <a:prstGeom prst="rect">
            <a:avLst/>
          </a:prstGeom>
          <a:noFill/>
        </p:spPr>
        <p:txBody>
          <a:bodyPr wrap="square" rtlCol="0">
            <a:spAutoFit/>
          </a:bodyPr>
          <a:lstStyle/>
          <a:p>
            <a:r>
              <a:rPr lang="fr-CA" sz="2000" dirty="0" smtClean="0"/>
              <a:t>Off-the-</a:t>
            </a:r>
            <a:r>
              <a:rPr lang="fr-CA" sz="2000" dirty="0" err="1" smtClean="0"/>
              <a:t>shelf</a:t>
            </a:r>
            <a:r>
              <a:rPr lang="fr-CA" sz="2000" dirty="0" smtClean="0"/>
              <a:t> software</a:t>
            </a:r>
          </a:p>
          <a:p>
            <a:r>
              <a:rPr lang="fr-CA" sz="2000" dirty="0" smtClean="0"/>
              <a:t>Advanced </a:t>
            </a:r>
            <a:r>
              <a:rPr lang="fr-CA" sz="2000" dirty="0" err="1" smtClean="0"/>
              <a:t>analysis</a:t>
            </a:r>
            <a:r>
              <a:rPr lang="fr-CA" sz="2000" dirty="0" smtClean="0"/>
              <a:t> – </a:t>
            </a:r>
            <a:r>
              <a:rPr lang="fr-CA" sz="2000" dirty="0" err="1" smtClean="0"/>
              <a:t>Text</a:t>
            </a:r>
            <a:r>
              <a:rPr lang="fr-CA" sz="2000" dirty="0" smtClean="0"/>
              <a:t> </a:t>
            </a:r>
            <a:r>
              <a:rPr lang="fr-CA" sz="2000" dirty="0" err="1" smtClean="0"/>
              <a:t>Summarization</a:t>
            </a:r>
            <a:endParaRPr lang="fr-CA" sz="2000" dirty="0"/>
          </a:p>
        </p:txBody>
      </p:sp>
      <p:sp>
        <p:nvSpPr>
          <p:cNvPr id="33" name="TextBox 32"/>
          <p:cNvSpPr txBox="1"/>
          <p:nvPr/>
        </p:nvSpPr>
        <p:spPr>
          <a:xfrm>
            <a:off x="0" y="4214941"/>
            <a:ext cx="7924800" cy="584775"/>
          </a:xfrm>
          <a:prstGeom prst="rect">
            <a:avLst/>
          </a:prstGeom>
          <a:noFill/>
        </p:spPr>
        <p:txBody>
          <a:bodyPr wrap="square" rtlCol="0">
            <a:spAutoFit/>
          </a:bodyPr>
          <a:lstStyle/>
          <a:p>
            <a:r>
              <a:rPr lang="fr-CA" sz="3200" dirty="0" smtClean="0"/>
              <a:t>Case </a:t>
            </a:r>
            <a:r>
              <a:rPr lang="fr-CA" sz="3200" dirty="0" err="1" smtClean="0"/>
              <a:t>study</a:t>
            </a:r>
            <a:r>
              <a:rPr lang="fr-CA" sz="3200" dirty="0" smtClean="0"/>
              <a:t> - Data </a:t>
            </a:r>
            <a:r>
              <a:rPr lang="fr-CA" sz="3200" dirty="0" err="1" smtClean="0"/>
              <a:t>Analysis</a:t>
            </a:r>
            <a:endParaRPr lang="fr-CA"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bottom"/>
          <p:cNvPicPr>
            <a:picLocks noChangeAspect="1" noChangeArrowheads="1"/>
          </p:cNvPicPr>
          <p:nvPr/>
        </p:nvPicPr>
        <p:blipFill>
          <a:blip r:embed="rId3" cstate="print"/>
          <a:srcRect/>
          <a:stretch>
            <a:fillRect/>
          </a:stretch>
        </p:blipFill>
        <p:spPr bwMode="auto">
          <a:xfrm>
            <a:off x="0" y="6273800"/>
            <a:ext cx="9144000" cy="584200"/>
          </a:xfrm>
          <a:prstGeom prst="rect">
            <a:avLst/>
          </a:prstGeom>
          <a:noFill/>
        </p:spPr>
      </p:pic>
      <p:sp>
        <p:nvSpPr>
          <p:cNvPr id="5" name="Text Box 6"/>
          <p:cNvSpPr txBox="1">
            <a:spLocks noChangeArrowheads="1"/>
          </p:cNvSpPr>
          <p:nvPr/>
        </p:nvSpPr>
        <p:spPr bwMode="auto">
          <a:xfrm>
            <a:off x="-36514" y="6356350"/>
            <a:ext cx="3389314" cy="369332"/>
          </a:xfrm>
          <a:prstGeom prst="rect">
            <a:avLst/>
          </a:prstGeom>
          <a:noFill/>
          <a:ln w="9525">
            <a:noFill/>
            <a:miter lim="800000"/>
            <a:headEnd/>
            <a:tailEnd/>
          </a:ln>
          <a:effectLst/>
        </p:spPr>
        <p:txBody>
          <a:bodyPr wrap="square">
            <a:spAutoFit/>
          </a:bodyPr>
          <a:lstStyle/>
          <a:p>
            <a:pPr>
              <a:spcBef>
                <a:spcPct val="50000"/>
              </a:spcBef>
            </a:pPr>
            <a:r>
              <a:rPr lang="fr-FR" i="1" dirty="0" err="1">
                <a:solidFill>
                  <a:schemeClr val="bg1"/>
                </a:solidFill>
              </a:rPr>
              <a:t>Giabbanelli</a:t>
            </a:r>
            <a:r>
              <a:rPr lang="fr-FR" i="1" dirty="0">
                <a:solidFill>
                  <a:schemeClr val="bg1"/>
                </a:solidFill>
              </a:rPr>
              <a:t> et al</a:t>
            </a:r>
            <a:r>
              <a:rPr lang="fr-FR" i="1" dirty="0" smtClean="0">
                <a:solidFill>
                  <a:schemeClr val="bg1"/>
                </a:solidFill>
              </a:rPr>
              <a:t>.</a:t>
            </a:r>
            <a:endParaRPr lang="fr-FR" i="1" dirty="0">
              <a:solidFill>
                <a:schemeClr val="bg1"/>
              </a:solidFill>
            </a:endParaRPr>
          </a:p>
        </p:txBody>
      </p:sp>
      <p:sp>
        <p:nvSpPr>
          <p:cNvPr id="7" name="Text Box 8"/>
          <p:cNvSpPr txBox="1">
            <a:spLocks noChangeArrowheads="1"/>
          </p:cNvSpPr>
          <p:nvPr/>
        </p:nvSpPr>
        <p:spPr bwMode="auto">
          <a:xfrm>
            <a:off x="8172450" y="6356350"/>
            <a:ext cx="971550" cy="369332"/>
          </a:xfrm>
          <a:prstGeom prst="rect">
            <a:avLst/>
          </a:prstGeom>
          <a:noFill/>
          <a:ln w="9525">
            <a:noFill/>
            <a:miter lim="800000"/>
            <a:headEnd/>
            <a:tailEnd/>
          </a:ln>
          <a:effectLst/>
        </p:spPr>
        <p:txBody>
          <a:bodyPr>
            <a:spAutoFit/>
          </a:bodyPr>
          <a:lstStyle/>
          <a:p>
            <a:pPr algn="r">
              <a:spcBef>
                <a:spcPct val="50000"/>
              </a:spcBef>
            </a:pPr>
            <a:r>
              <a:rPr lang="fr-FR" dirty="0" smtClean="0">
                <a:solidFill>
                  <a:schemeClr val="bg1"/>
                </a:solidFill>
              </a:rPr>
              <a:t>17</a:t>
            </a:r>
            <a:endParaRPr lang="fr-FR" dirty="0">
              <a:solidFill>
                <a:schemeClr val="bg1"/>
              </a:solidFill>
            </a:endParaRPr>
          </a:p>
        </p:txBody>
      </p:sp>
      <p:sp>
        <p:nvSpPr>
          <p:cNvPr id="10" name="Text Box 13"/>
          <p:cNvSpPr txBox="1">
            <a:spLocks noChangeArrowheads="1"/>
          </p:cNvSpPr>
          <p:nvPr/>
        </p:nvSpPr>
        <p:spPr bwMode="auto">
          <a:xfrm>
            <a:off x="990600" y="331787"/>
            <a:ext cx="7239000" cy="584775"/>
          </a:xfrm>
          <a:prstGeom prst="rect">
            <a:avLst/>
          </a:prstGeom>
          <a:noFill/>
          <a:ln w="9525" algn="ctr">
            <a:noFill/>
            <a:miter lim="800000"/>
            <a:headEnd/>
            <a:tailEnd/>
          </a:ln>
          <a:effectLst/>
        </p:spPr>
        <p:txBody>
          <a:bodyPr wrap="square">
            <a:spAutoFit/>
          </a:bodyPr>
          <a:lstStyle/>
          <a:p>
            <a:pPr algn="ctr">
              <a:spcBef>
                <a:spcPct val="50000"/>
              </a:spcBef>
            </a:pPr>
            <a:r>
              <a:rPr lang="fr-CA" sz="3200" dirty="0" smtClean="0"/>
              <a:t>Advanced </a:t>
            </a:r>
            <a:r>
              <a:rPr lang="fr-CA" sz="3200" dirty="0" err="1" smtClean="0"/>
              <a:t>Analysis</a:t>
            </a:r>
            <a:endParaRPr lang="en-US" sz="3200" b="1" dirty="0"/>
          </a:p>
        </p:txBody>
      </p:sp>
      <p:pic>
        <p:nvPicPr>
          <p:cNvPr id="11" name="Picture 11" descr="top"/>
          <p:cNvPicPr>
            <a:picLocks noChangeAspect="1" noChangeArrowheads="1"/>
          </p:cNvPicPr>
          <p:nvPr/>
        </p:nvPicPr>
        <p:blipFill>
          <a:blip r:embed="rId4" cstate="print"/>
          <a:srcRect/>
          <a:stretch>
            <a:fillRect/>
          </a:stretch>
        </p:blipFill>
        <p:spPr bwMode="auto">
          <a:xfrm>
            <a:off x="2247900" y="152400"/>
            <a:ext cx="4800600" cy="247650"/>
          </a:xfrm>
          <a:prstGeom prst="rect">
            <a:avLst/>
          </a:prstGeom>
          <a:noFill/>
          <a:ln w="9525">
            <a:noFill/>
            <a:miter lim="800000"/>
            <a:headEnd/>
            <a:tailEnd/>
          </a:ln>
        </p:spPr>
      </p:pic>
      <p:pic>
        <p:nvPicPr>
          <p:cNvPr id="12" name="Picture 12" descr="top"/>
          <p:cNvPicPr>
            <a:picLocks noChangeAspect="1" noChangeArrowheads="1"/>
          </p:cNvPicPr>
          <p:nvPr/>
        </p:nvPicPr>
        <p:blipFill>
          <a:blip r:embed="rId4" cstate="print"/>
          <a:srcRect/>
          <a:stretch>
            <a:fillRect/>
          </a:stretch>
        </p:blipFill>
        <p:spPr bwMode="auto">
          <a:xfrm>
            <a:off x="2247900" y="895350"/>
            <a:ext cx="4800600" cy="247650"/>
          </a:xfrm>
          <a:prstGeom prst="rect">
            <a:avLst/>
          </a:prstGeom>
          <a:noFill/>
        </p:spPr>
      </p:pic>
      <p:sp>
        <p:nvSpPr>
          <p:cNvPr id="17" name="TextBox 16"/>
          <p:cNvSpPr txBox="1"/>
          <p:nvPr/>
        </p:nvSpPr>
        <p:spPr>
          <a:xfrm>
            <a:off x="457200" y="1143000"/>
            <a:ext cx="9144000" cy="1200329"/>
          </a:xfrm>
          <a:prstGeom prst="rect">
            <a:avLst/>
          </a:prstGeom>
          <a:noFill/>
        </p:spPr>
        <p:txBody>
          <a:bodyPr wrap="square" rtlCol="0">
            <a:spAutoFit/>
          </a:bodyPr>
          <a:lstStyle/>
          <a:p>
            <a:pPr lvl="1"/>
            <a:r>
              <a:rPr lang="en-US" sz="2400" i="1" dirty="0" smtClean="0"/>
              <a:t>Lexical </a:t>
            </a:r>
            <a:r>
              <a:rPr lang="en-US" sz="2400" i="1" dirty="0"/>
              <a:t>chain </a:t>
            </a:r>
            <a:r>
              <a:rPr lang="en-US" sz="2400" dirty="0"/>
              <a:t>based summarization</a:t>
            </a:r>
          </a:p>
          <a:p>
            <a:endParaRPr lang="en-US" sz="2400" dirty="0"/>
          </a:p>
          <a:p>
            <a:endParaRPr lang="en-US" sz="2400" dirty="0"/>
          </a:p>
        </p:txBody>
      </p:sp>
      <p:sp>
        <p:nvSpPr>
          <p:cNvPr id="2" name="Rectangle 2"/>
          <p:cNvSpPr>
            <a:spLocks noChangeArrowheads="1"/>
          </p:cNvSpPr>
          <p:nvPr/>
        </p:nvSpPr>
        <p:spPr bwMode="auto">
          <a:xfrm>
            <a:off x="1562100" y="242766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3" name="Content Placeholder 2"/>
          <p:cNvSpPr>
            <a:spLocks noGrp="1"/>
          </p:cNvSpPr>
          <p:nvPr>
            <p:ph idx="1"/>
          </p:nvPr>
        </p:nvSpPr>
        <p:spPr>
          <a:xfrm>
            <a:off x="838200" y="1696869"/>
            <a:ext cx="7886700" cy="3263503"/>
          </a:xfrm>
        </p:spPr>
        <p:txBody>
          <a:bodyPr>
            <a:normAutofit/>
          </a:bodyPr>
          <a:lstStyle/>
          <a:p>
            <a:pPr algn="just"/>
            <a:r>
              <a:rPr lang="en-US" sz="1800" dirty="0" smtClean="0"/>
              <a:t>Steps to Construct lexical chains</a:t>
            </a:r>
          </a:p>
          <a:p>
            <a:pPr algn="just"/>
            <a:r>
              <a:rPr lang="en-US" sz="1800" b="1" dirty="0" smtClean="0">
                <a:solidFill>
                  <a:srgbClr val="FF0000"/>
                </a:solidFill>
              </a:rPr>
              <a:t>Mr</a:t>
            </a:r>
            <a:r>
              <a:rPr lang="en-US" sz="1800" b="1" dirty="0"/>
              <a:t>.</a:t>
            </a:r>
            <a:r>
              <a:rPr lang="en-US" sz="1800" dirty="0"/>
              <a:t> Kenny is the </a:t>
            </a:r>
            <a:r>
              <a:rPr lang="en-US" sz="1800" b="1" dirty="0">
                <a:solidFill>
                  <a:srgbClr val="FF0000"/>
                </a:solidFill>
              </a:rPr>
              <a:t>person</a:t>
            </a:r>
            <a:r>
              <a:rPr lang="en-US" sz="1800" dirty="0">
                <a:solidFill>
                  <a:srgbClr val="FF0000"/>
                </a:solidFill>
              </a:rPr>
              <a:t> </a:t>
            </a:r>
            <a:r>
              <a:rPr lang="en-US" sz="1800" dirty="0"/>
              <a:t>that invented an anesthetic </a:t>
            </a:r>
            <a:r>
              <a:rPr lang="en-US" sz="1800" b="1" dirty="0">
                <a:solidFill>
                  <a:srgbClr val="FF0000"/>
                </a:solidFill>
              </a:rPr>
              <a:t>machine</a:t>
            </a:r>
            <a:r>
              <a:rPr lang="en-US" sz="1800" dirty="0">
                <a:solidFill>
                  <a:srgbClr val="FF0000"/>
                </a:solidFill>
              </a:rPr>
              <a:t> </a:t>
            </a:r>
            <a:r>
              <a:rPr lang="en-US" sz="1800" dirty="0"/>
              <a:t>which uses </a:t>
            </a:r>
            <a:r>
              <a:rPr lang="en-US" sz="1800" b="1" dirty="0">
                <a:solidFill>
                  <a:srgbClr val="FF0000"/>
                </a:solidFill>
              </a:rPr>
              <a:t>micro-computers</a:t>
            </a:r>
            <a:r>
              <a:rPr lang="en-US" sz="1800" b="1" dirty="0"/>
              <a:t> </a:t>
            </a:r>
            <a:r>
              <a:rPr lang="en-US" sz="1800" dirty="0"/>
              <a:t>to control the rate at which an anesthetic is pumped into the blood. Such </a:t>
            </a:r>
            <a:r>
              <a:rPr lang="en-US" sz="1800" b="1" dirty="0">
                <a:solidFill>
                  <a:srgbClr val="FF0000"/>
                </a:solidFill>
              </a:rPr>
              <a:t>machines</a:t>
            </a:r>
            <a:r>
              <a:rPr lang="en-US" sz="1800" dirty="0">
                <a:solidFill>
                  <a:srgbClr val="FF0000"/>
                </a:solidFill>
              </a:rPr>
              <a:t> </a:t>
            </a:r>
            <a:r>
              <a:rPr lang="en-US" sz="1800" dirty="0"/>
              <a:t>are nothing new. But his </a:t>
            </a:r>
            <a:r>
              <a:rPr lang="en-US" sz="1800" b="1" dirty="0">
                <a:solidFill>
                  <a:srgbClr val="FF0000"/>
                </a:solidFill>
              </a:rPr>
              <a:t>device</a:t>
            </a:r>
            <a:r>
              <a:rPr lang="en-US" sz="1800" dirty="0">
                <a:solidFill>
                  <a:srgbClr val="FF0000"/>
                </a:solidFill>
              </a:rPr>
              <a:t> </a:t>
            </a:r>
            <a:r>
              <a:rPr lang="en-US" sz="1800" dirty="0"/>
              <a:t>uses two </a:t>
            </a:r>
            <a:r>
              <a:rPr lang="en-US" sz="1800" b="1" dirty="0">
                <a:solidFill>
                  <a:srgbClr val="FF0000"/>
                </a:solidFill>
              </a:rPr>
              <a:t>micro-computers</a:t>
            </a:r>
            <a:r>
              <a:rPr lang="en-US" sz="1800" dirty="0">
                <a:solidFill>
                  <a:srgbClr val="FF0000"/>
                </a:solidFill>
              </a:rPr>
              <a:t> </a:t>
            </a:r>
            <a:r>
              <a:rPr lang="en-US" sz="1800" dirty="0"/>
              <a:t>to achieve much closer monitoring of the </a:t>
            </a:r>
            <a:r>
              <a:rPr lang="en-US" sz="1800" b="1" dirty="0">
                <a:solidFill>
                  <a:srgbClr val="FF0000"/>
                </a:solidFill>
              </a:rPr>
              <a:t>pump</a:t>
            </a:r>
            <a:r>
              <a:rPr lang="en-US" sz="1800" dirty="0">
                <a:solidFill>
                  <a:srgbClr val="FF0000"/>
                </a:solidFill>
              </a:rPr>
              <a:t> </a:t>
            </a:r>
            <a:r>
              <a:rPr lang="en-US" sz="1800" dirty="0"/>
              <a:t>feed-</a:t>
            </a:r>
            <a:r>
              <a:rPr lang="en-US" sz="1800" dirty="0" err="1"/>
              <a:t>ing</a:t>
            </a:r>
            <a:r>
              <a:rPr lang="en-US" sz="1800" dirty="0"/>
              <a:t> the anesthetic into the patient.</a:t>
            </a:r>
          </a:p>
        </p:txBody>
      </p:sp>
      <p:sp>
        <p:nvSpPr>
          <p:cNvPr id="34" name="Oval 33"/>
          <p:cNvSpPr/>
          <p:nvPr/>
        </p:nvSpPr>
        <p:spPr>
          <a:xfrm>
            <a:off x="1887164" y="3731053"/>
            <a:ext cx="798395" cy="583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n w="0"/>
                <a:solidFill>
                  <a:schemeClr val="tx1"/>
                </a:solidFill>
                <a:effectLst>
                  <a:outerShdw blurRad="38100" dist="19050" dir="2700000" algn="tl" rotWithShape="0">
                    <a:schemeClr val="dk1">
                      <a:alpha val="40000"/>
                    </a:schemeClr>
                  </a:outerShdw>
                </a:effectLst>
              </a:rPr>
              <a:t>Mr</a:t>
            </a:r>
            <a:r>
              <a:rPr lang="en-US" sz="1350" dirty="0">
                <a:ln w="0"/>
                <a:solidFill>
                  <a:srgbClr val="FF0000"/>
                </a:solidFill>
                <a:effectLst>
                  <a:outerShdw blurRad="38100" dist="19050" dir="2700000" algn="tl" rotWithShape="0">
                    <a:schemeClr val="dk1">
                      <a:alpha val="40000"/>
                    </a:schemeClr>
                  </a:outerShdw>
                </a:effectLst>
              </a:rPr>
              <a:t>.</a:t>
            </a:r>
          </a:p>
        </p:txBody>
      </p:sp>
      <p:sp>
        <p:nvSpPr>
          <p:cNvPr id="35" name="Oval 34"/>
          <p:cNvSpPr/>
          <p:nvPr/>
        </p:nvSpPr>
        <p:spPr>
          <a:xfrm>
            <a:off x="1819078" y="4711372"/>
            <a:ext cx="948367" cy="583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n w="0"/>
                <a:solidFill>
                  <a:schemeClr val="tx1"/>
                </a:solidFill>
                <a:effectLst>
                  <a:outerShdw blurRad="38100" dist="19050" dir="2700000" algn="tl" rotWithShape="0">
                    <a:schemeClr val="dk1">
                      <a:alpha val="40000"/>
                    </a:schemeClr>
                  </a:outerShdw>
                </a:effectLst>
              </a:rPr>
              <a:t>Person</a:t>
            </a:r>
          </a:p>
        </p:txBody>
      </p:sp>
      <p:sp>
        <p:nvSpPr>
          <p:cNvPr id="37" name="Oval 36"/>
          <p:cNvSpPr/>
          <p:nvPr/>
        </p:nvSpPr>
        <p:spPr>
          <a:xfrm>
            <a:off x="3603446" y="4276349"/>
            <a:ext cx="1054290" cy="583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Machine</a:t>
            </a:r>
          </a:p>
        </p:txBody>
      </p:sp>
      <p:sp>
        <p:nvSpPr>
          <p:cNvPr id="38" name="Oval 37"/>
          <p:cNvSpPr/>
          <p:nvPr/>
        </p:nvSpPr>
        <p:spPr>
          <a:xfrm>
            <a:off x="5572059" y="3607413"/>
            <a:ext cx="1207827" cy="698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Micro-computer</a:t>
            </a:r>
          </a:p>
        </p:txBody>
      </p:sp>
      <p:sp>
        <p:nvSpPr>
          <p:cNvPr id="39" name="Oval 38"/>
          <p:cNvSpPr/>
          <p:nvPr/>
        </p:nvSpPr>
        <p:spPr>
          <a:xfrm>
            <a:off x="6442104" y="4568071"/>
            <a:ext cx="1351128" cy="726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Device</a:t>
            </a:r>
          </a:p>
        </p:txBody>
      </p:sp>
      <p:sp>
        <p:nvSpPr>
          <p:cNvPr id="40" name="Oval 39"/>
          <p:cNvSpPr/>
          <p:nvPr/>
        </p:nvSpPr>
        <p:spPr>
          <a:xfrm>
            <a:off x="5234278" y="5401268"/>
            <a:ext cx="1248770" cy="6469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Pump</a:t>
            </a:r>
          </a:p>
        </p:txBody>
      </p:sp>
      <p:cxnSp>
        <p:nvCxnSpPr>
          <p:cNvPr id="42" name="Straight Connector 41"/>
          <p:cNvCxnSpPr>
            <a:stCxn id="35" idx="7"/>
            <a:endCxn id="37" idx="2"/>
          </p:cNvCxnSpPr>
          <p:nvPr/>
        </p:nvCxnSpPr>
        <p:spPr>
          <a:xfrm flipV="1">
            <a:off x="2628560" y="4568070"/>
            <a:ext cx="974886" cy="228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8" idx="5"/>
            <a:endCxn id="39" idx="0"/>
          </p:cNvCxnSpPr>
          <p:nvPr/>
        </p:nvCxnSpPr>
        <p:spPr>
          <a:xfrm>
            <a:off x="6603004" y="4203265"/>
            <a:ext cx="514664" cy="36480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9" idx="4"/>
            <a:endCxn id="40" idx="7"/>
          </p:cNvCxnSpPr>
          <p:nvPr/>
        </p:nvCxnSpPr>
        <p:spPr>
          <a:xfrm flipH="1">
            <a:off x="6300170" y="5294814"/>
            <a:ext cx="817498" cy="2011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8" idx="2"/>
            <a:endCxn id="37" idx="7"/>
          </p:cNvCxnSpPr>
          <p:nvPr/>
        </p:nvCxnSpPr>
        <p:spPr>
          <a:xfrm flipH="1">
            <a:off x="4503339" y="3956455"/>
            <a:ext cx="1068720" cy="40533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2"/>
            <a:endCxn id="37" idx="6"/>
          </p:cNvCxnSpPr>
          <p:nvPr/>
        </p:nvCxnSpPr>
        <p:spPr>
          <a:xfrm flipH="1" flipV="1">
            <a:off x="4657736" y="4568070"/>
            <a:ext cx="1784368" cy="3633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1"/>
            <a:endCxn id="37" idx="5"/>
          </p:cNvCxnSpPr>
          <p:nvPr/>
        </p:nvCxnSpPr>
        <p:spPr>
          <a:xfrm flipH="1" flipV="1">
            <a:off x="4503339" y="4774348"/>
            <a:ext cx="913817" cy="7216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5" idx="0"/>
            <a:endCxn id="34" idx="4"/>
          </p:cNvCxnSpPr>
          <p:nvPr/>
        </p:nvCxnSpPr>
        <p:spPr>
          <a:xfrm flipH="1" flipV="1">
            <a:off x="2286362" y="4314495"/>
            <a:ext cx="6900" cy="39687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9" name="Text Box 7"/>
          <p:cNvSpPr txBox="1">
            <a:spLocks noChangeArrowheads="1"/>
          </p:cNvSpPr>
          <p:nvPr/>
        </p:nvSpPr>
        <p:spPr bwMode="auto">
          <a:xfrm>
            <a:off x="2028825" y="6371739"/>
            <a:ext cx="6629400" cy="338554"/>
          </a:xfrm>
          <a:prstGeom prst="rect">
            <a:avLst/>
          </a:prstGeom>
          <a:noFill/>
          <a:ln w="9525">
            <a:noFill/>
            <a:miter lim="800000"/>
            <a:headEnd/>
            <a:tailEnd/>
          </a:ln>
          <a:effectLst/>
        </p:spPr>
        <p:txBody>
          <a:bodyPr wrap="square">
            <a:spAutoFit/>
          </a:bodyPr>
          <a:lstStyle/>
          <a:p>
            <a:pPr algn="ctr">
              <a:spcBef>
                <a:spcPct val="50000"/>
              </a:spcBef>
            </a:pPr>
            <a:r>
              <a:rPr lang="en-US" sz="1600" b="1" dirty="0">
                <a:solidFill>
                  <a:schemeClr val="bg1"/>
                </a:solidFill>
              </a:rPr>
              <a:t>Feasibility and framing of interventions based on public </a:t>
            </a:r>
            <a:r>
              <a:rPr lang="en-US" sz="1600" b="1" dirty="0" smtClean="0">
                <a:solidFill>
                  <a:schemeClr val="bg1"/>
                </a:solidFill>
              </a:rPr>
              <a:t>support..</a:t>
            </a:r>
            <a:endParaRPr lang="fr-FR" sz="1600" b="1" dirty="0">
              <a:solidFill>
                <a:schemeClr val="bg1"/>
              </a:solidFill>
            </a:endParaRPr>
          </a:p>
        </p:txBody>
      </p:sp>
      <p:sp>
        <p:nvSpPr>
          <p:cNvPr id="60" name="Rectangle 3"/>
          <p:cNvSpPr>
            <a:spLocks noChangeArrowheads="1"/>
          </p:cNvSpPr>
          <p:nvPr/>
        </p:nvSpPr>
        <p:spPr bwMode="auto">
          <a:xfrm>
            <a:off x="2318004" y="6012190"/>
            <a:ext cx="316464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kumimoji="0" lang="en-CA" altLang="en-US" sz="11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Figure </a:t>
            </a:r>
            <a:r>
              <a:rPr lang="en-CA" altLang="en-US" sz="1100" i="1" dirty="0" smtClean="0">
                <a:latin typeface="Calibri" panose="020F0502020204030204" pitchFamily="34" charset="0"/>
                <a:ea typeface="Calibri" panose="020F0502020204030204" pitchFamily="34" charset="0"/>
                <a:cs typeface="Times New Roman" panose="02020603050405020304" pitchFamily="18" charset="0"/>
              </a:rPr>
              <a:t>7</a:t>
            </a:r>
            <a:r>
              <a:rPr kumimoji="0" lang="en-CA" altLang="en-US" sz="11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Lexical</a:t>
            </a:r>
            <a:r>
              <a:rPr kumimoji="0" lang="en-CA" altLang="en-US" sz="1100" b="0" i="1" u="none"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chain constructed using an example</a:t>
            </a:r>
            <a:endParaRPr kumimoji="0" lang="en-CA"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309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4" presetClass="exit" presetSubtype="10" fill="hold" nodeType="clickEffect">
                                  <p:stCondLst>
                                    <p:cond delay="0"/>
                                  </p:stCondLst>
                                  <p:childTnLst>
                                    <p:animEffect transition="out" filter="randombar(horizontal)">
                                      <p:cBhvr>
                                        <p:cTn id="58" dur="500"/>
                                        <p:tgtEl>
                                          <p:spTgt spid="42"/>
                                        </p:tgtEl>
                                      </p:cBhvr>
                                    </p:animEffect>
                                    <p:set>
                                      <p:cBhvr>
                                        <p:cTn id="59"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7" grpId="0" animBg="1"/>
      <p:bldP spid="38" grpId="0" animBg="1"/>
      <p:bldP spid="39" grpId="0" animBg="1"/>
      <p:bldP spid="4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bottom"/>
          <p:cNvPicPr>
            <a:picLocks noChangeAspect="1" noChangeArrowheads="1"/>
          </p:cNvPicPr>
          <p:nvPr/>
        </p:nvPicPr>
        <p:blipFill>
          <a:blip r:embed="rId3" cstate="print"/>
          <a:srcRect/>
          <a:stretch>
            <a:fillRect/>
          </a:stretch>
        </p:blipFill>
        <p:spPr bwMode="auto">
          <a:xfrm>
            <a:off x="0" y="6273800"/>
            <a:ext cx="9144000" cy="584200"/>
          </a:xfrm>
          <a:prstGeom prst="rect">
            <a:avLst/>
          </a:prstGeom>
          <a:noFill/>
        </p:spPr>
      </p:pic>
      <p:sp>
        <p:nvSpPr>
          <p:cNvPr id="5" name="Text Box 6"/>
          <p:cNvSpPr txBox="1">
            <a:spLocks noChangeArrowheads="1"/>
          </p:cNvSpPr>
          <p:nvPr/>
        </p:nvSpPr>
        <p:spPr bwMode="auto">
          <a:xfrm>
            <a:off x="-36514" y="6356350"/>
            <a:ext cx="3389314" cy="369332"/>
          </a:xfrm>
          <a:prstGeom prst="rect">
            <a:avLst/>
          </a:prstGeom>
          <a:noFill/>
          <a:ln w="9525">
            <a:noFill/>
            <a:miter lim="800000"/>
            <a:headEnd/>
            <a:tailEnd/>
          </a:ln>
          <a:effectLst/>
        </p:spPr>
        <p:txBody>
          <a:bodyPr wrap="square">
            <a:spAutoFit/>
          </a:bodyPr>
          <a:lstStyle/>
          <a:p>
            <a:pPr>
              <a:spcBef>
                <a:spcPct val="50000"/>
              </a:spcBef>
            </a:pPr>
            <a:r>
              <a:rPr lang="fr-FR" i="1" dirty="0" err="1" smtClean="0">
                <a:solidFill>
                  <a:schemeClr val="bg1"/>
                </a:solidFill>
              </a:rPr>
              <a:t>Giabbanelli</a:t>
            </a:r>
            <a:r>
              <a:rPr lang="fr-FR" i="1" dirty="0" smtClean="0">
                <a:solidFill>
                  <a:schemeClr val="bg1"/>
                </a:solidFill>
              </a:rPr>
              <a:t> et al.</a:t>
            </a:r>
            <a:endParaRPr lang="fr-FR" i="1" dirty="0">
              <a:solidFill>
                <a:schemeClr val="bg1"/>
              </a:solidFill>
            </a:endParaRPr>
          </a:p>
        </p:txBody>
      </p:sp>
      <p:sp>
        <p:nvSpPr>
          <p:cNvPr id="7" name="Text Box 8"/>
          <p:cNvSpPr txBox="1">
            <a:spLocks noChangeArrowheads="1"/>
          </p:cNvSpPr>
          <p:nvPr/>
        </p:nvSpPr>
        <p:spPr bwMode="auto">
          <a:xfrm>
            <a:off x="8172450" y="6356350"/>
            <a:ext cx="971550" cy="369332"/>
          </a:xfrm>
          <a:prstGeom prst="rect">
            <a:avLst/>
          </a:prstGeom>
          <a:noFill/>
          <a:ln w="9525">
            <a:noFill/>
            <a:miter lim="800000"/>
            <a:headEnd/>
            <a:tailEnd/>
          </a:ln>
          <a:effectLst/>
        </p:spPr>
        <p:txBody>
          <a:bodyPr>
            <a:spAutoFit/>
          </a:bodyPr>
          <a:lstStyle/>
          <a:p>
            <a:pPr algn="r">
              <a:spcBef>
                <a:spcPct val="50000"/>
              </a:spcBef>
            </a:pPr>
            <a:r>
              <a:rPr lang="fr-FR" dirty="0" smtClean="0">
                <a:solidFill>
                  <a:schemeClr val="bg1"/>
                </a:solidFill>
              </a:rPr>
              <a:t>19</a:t>
            </a:r>
            <a:endParaRPr lang="fr-FR" dirty="0">
              <a:solidFill>
                <a:schemeClr val="bg1"/>
              </a:solidFill>
            </a:endParaRPr>
          </a:p>
        </p:txBody>
      </p:sp>
      <p:sp>
        <p:nvSpPr>
          <p:cNvPr id="10" name="Text Box 13"/>
          <p:cNvSpPr txBox="1">
            <a:spLocks noChangeArrowheads="1"/>
          </p:cNvSpPr>
          <p:nvPr/>
        </p:nvSpPr>
        <p:spPr bwMode="auto">
          <a:xfrm>
            <a:off x="990600" y="331787"/>
            <a:ext cx="7239000" cy="584775"/>
          </a:xfrm>
          <a:prstGeom prst="rect">
            <a:avLst/>
          </a:prstGeom>
          <a:noFill/>
          <a:ln w="9525" algn="ctr">
            <a:noFill/>
            <a:miter lim="800000"/>
            <a:headEnd/>
            <a:tailEnd/>
          </a:ln>
          <a:effectLst/>
        </p:spPr>
        <p:txBody>
          <a:bodyPr wrap="square">
            <a:spAutoFit/>
          </a:bodyPr>
          <a:lstStyle/>
          <a:p>
            <a:pPr algn="ctr">
              <a:spcBef>
                <a:spcPct val="50000"/>
              </a:spcBef>
            </a:pPr>
            <a:r>
              <a:rPr lang="en-US" sz="3200" b="1" dirty="0" smtClean="0"/>
              <a:t>What we have discussed..</a:t>
            </a:r>
            <a:endParaRPr lang="en-US" sz="3200" b="1" dirty="0"/>
          </a:p>
        </p:txBody>
      </p:sp>
      <p:pic>
        <p:nvPicPr>
          <p:cNvPr id="11" name="Picture 11" descr="top"/>
          <p:cNvPicPr>
            <a:picLocks noChangeAspect="1" noChangeArrowheads="1"/>
          </p:cNvPicPr>
          <p:nvPr/>
        </p:nvPicPr>
        <p:blipFill>
          <a:blip r:embed="rId4" cstate="print"/>
          <a:srcRect/>
          <a:stretch>
            <a:fillRect/>
          </a:stretch>
        </p:blipFill>
        <p:spPr bwMode="auto">
          <a:xfrm>
            <a:off x="2247900" y="152400"/>
            <a:ext cx="4800600" cy="247650"/>
          </a:xfrm>
          <a:prstGeom prst="rect">
            <a:avLst/>
          </a:prstGeom>
          <a:noFill/>
          <a:ln w="9525">
            <a:noFill/>
            <a:miter lim="800000"/>
            <a:headEnd/>
            <a:tailEnd/>
          </a:ln>
        </p:spPr>
      </p:pic>
      <p:pic>
        <p:nvPicPr>
          <p:cNvPr id="12" name="Picture 12" descr="top"/>
          <p:cNvPicPr>
            <a:picLocks noChangeAspect="1" noChangeArrowheads="1"/>
          </p:cNvPicPr>
          <p:nvPr/>
        </p:nvPicPr>
        <p:blipFill>
          <a:blip r:embed="rId4" cstate="print"/>
          <a:srcRect/>
          <a:stretch>
            <a:fillRect/>
          </a:stretch>
        </p:blipFill>
        <p:spPr bwMode="auto">
          <a:xfrm>
            <a:off x="2247900" y="895350"/>
            <a:ext cx="4800600" cy="247650"/>
          </a:xfrm>
          <a:prstGeom prst="rect">
            <a:avLst/>
          </a:prstGeom>
          <a:noFill/>
        </p:spPr>
      </p:pic>
      <p:sp>
        <p:nvSpPr>
          <p:cNvPr id="17" name="TextBox 16"/>
          <p:cNvSpPr txBox="1"/>
          <p:nvPr/>
        </p:nvSpPr>
        <p:spPr>
          <a:xfrm>
            <a:off x="990600" y="1411862"/>
            <a:ext cx="8382000"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Policy Making, current approaches and importance of Public opinion</a:t>
            </a:r>
          </a:p>
          <a:p>
            <a:pPr marL="342900" indent="-342900">
              <a:buFont typeface="Arial" panose="020B0604020202020204" pitchFamily="34" charset="0"/>
              <a:buChar char="•"/>
            </a:pPr>
            <a:r>
              <a:rPr lang="fr-CA" sz="2000" dirty="0"/>
              <a:t>News article corpus vs Twitter data</a:t>
            </a:r>
          </a:p>
          <a:p>
            <a:pPr marL="342900" indent="-342900">
              <a:buFont typeface="Arial" panose="020B0604020202020204" pitchFamily="34" charset="0"/>
              <a:buChar char="•"/>
            </a:pPr>
            <a:r>
              <a:rPr lang="fr-CA" sz="2000" dirty="0"/>
              <a:t>Data </a:t>
            </a:r>
            <a:r>
              <a:rPr lang="fr-CA" sz="2000" dirty="0" err="1"/>
              <a:t>cleansing</a:t>
            </a:r>
            <a:r>
              <a:rPr lang="fr-CA" sz="2000" dirty="0"/>
              <a:t> and </a:t>
            </a:r>
            <a:r>
              <a:rPr lang="fr-CA" sz="2000" dirty="0" err="1" smtClean="0"/>
              <a:t>wrangling</a:t>
            </a:r>
            <a:endParaRPr lang="fr-CA" sz="2000" dirty="0" smtClean="0"/>
          </a:p>
          <a:p>
            <a:pPr marL="342900" indent="-342900">
              <a:buFont typeface="Arial" panose="020B0604020202020204" pitchFamily="34" charset="0"/>
              <a:buChar char="•"/>
            </a:pPr>
            <a:r>
              <a:rPr lang="fr-CA" sz="2000" dirty="0" err="1"/>
              <a:t>Analysis</a:t>
            </a:r>
            <a:r>
              <a:rPr lang="fr-CA" sz="2000" dirty="0"/>
              <a:t> </a:t>
            </a:r>
            <a:r>
              <a:rPr lang="fr-CA" sz="2000" dirty="0" err="1"/>
              <a:t>using</a:t>
            </a:r>
            <a:r>
              <a:rPr lang="fr-CA" sz="2000" dirty="0"/>
              <a:t> </a:t>
            </a:r>
            <a:r>
              <a:rPr lang="fr-CA" sz="2000" i="1" dirty="0"/>
              <a:t>Off-the-</a:t>
            </a:r>
            <a:r>
              <a:rPr lang="fr-CA" sz="2000" i="1" dirty="0" err="1"/>
              <a:t>shelf</a:t>
            </a:r>
            <a:r>
              <a:rPr lang="fr-CA" sz="2000" i="1" dirty="0"/>
              <a:t> software</a:t>
            </a:r>
          </a:p>
          <a:p>
            <a:pPr marL="342900" indent="-342900">
              <a:buFont typeface="Arial" panose="020B0604020202020204" pitchFamily="34" charset="0"/>
              <a:buChar char="•"/>
            </a:pPr>
            <a:r>
              <a:rPr lang="fr-CA" sz="2000" dirty="0"/>
              <a:t>Advanced </a:t>
            </a:r>
            <a:r>
              <a:rPr lang="fr-CA" sz="2000" dirty="0" err="1"/>
              <a:t>analysis</a:t>
            </a:r>
            <a:r>
              <a:rPr lang="fr-CA" sz="2000" dirty="0"/>
              <a:t> </a:t>
            </a:r>
            <a:r>
              <a:rPr lang="fr-CA" sz="2000" dirty="0" err="1"/>
              <a:t>using</a:t>
            </a:r>
            <a:r>
              <a:rPr lang="fr-CA" sz="2000" dirty="0"/>
              <a:t> </a:t>
            </a:r>
            <a:r>
              <a:rPr lang="fr-CA" sz="2000" i="1" dirty="0" err="1"/>
              <a:t>Text</a:t>
            </a:r>
            <a:r>
              <a:rPr lang="fr-CA" sz="2000" i="1" dirty="0"/>
              <a:t> </a:t>
            </a:r>
            <a:r>
              <a:rPr lang="fr-CA" sz="2000" i="1" dirty="0" err="1"/>
              <a:t>Summarization</a:t>
            </a:r>
            <a:r>
              <a:rPr lang="fr-CA" sz="2000" i="1" dirty="0"/>
              <a:t> </a:t>
            </a:r>
            <a:r>
              <a:rPr lang="fr-CA" sz="2000" dirty="0"/>
              <a:t>techniques</a:t>
            </a:r>
          </a:p>
          <a:p>
            <a:pPr marL="342900" indent="-342900">
              <a:buFont typeface="Arial" panose="020B0604020202020204" pitchFamily="34" charset="0"/>
              <a:buChar char="•"/>
            </a:pPr>
            <a:endParaRPr lang="fr-CA" sz="2000" dirty="0"/>
          </a:p>
        </p:txBody>
      </p:sp>
      <p:sp>
        <p:nvSpPr>
          <p:cNvPr id="2" name="TextBox 1"/>
          <p:cNvSpPr txBox="1"/>
          <p:nvPr/>
        </p:nvSpPr>
        <p:spPr>
          <a:xfrm>
            <a:off x="5334000" y="3505200"/>
            <a:ext cx="3429000" cy="1415772"/>
          </a:xfrm>
          <a:prstGeom prst="rect">
            <a:avLst/>
          </a:prstGeom>
          <a:noFill/>
        </p:spPr>
        <p:txBody>
          <a:bodyPr wrap="square" rtlCol="0">
            <a:spAutoFit/>
          </a:bodyPr>
          <a:lstStyle/>
          <a:p>
            <a:pPr algn="ctr"/>
            <a:r>
              <a:rPr lang="en-US" b="1" dirty="0" smtClean="0"/>
              <a:t>Contact Details</a:t>
            </a:r>
          </a:p>
          <a:p>
            <a:pPr algn="ctr"/>
            <a:r>
              <a:rPr lang="en-US" dirty="0" err="1" smtClean="0"/>
              <a:t>Venkata</a:t>
            </a:r>
            <a:r>
              <a:rPr lang="en-US" dirty="0" smtClean="0"/>
              <a:t> Sai Pillutla</a:t>
            </a:r>
          </a:p>
          <a:p>
            <a:pPr algn="ctr"/>
            <a:r>
              <a:rPr lang="en-US" dirty="0">
                <a:hlinkClick r:id="rId5"/>
              </a:rPr>
              <a:t>http://www.dachb.com/</a:t>
            </a:r>
            <a:endParaRPr lang="en-US" dirty="0" smtClean="0"/>
          </a:p>
          <a:p>
            <a:pPr algn="ctr"/>
            <a:r>
              <a:rPr lang="en-US" sz="3200" dirty="0" smtClean="0">
                <a:hlinkClick r:id="rId6"/>
              </a:rPr>
              <a:t>vpillutla@niu.edu</a:t>
            </a:r>
            <a:endParaRPr lang="en-US" sz="3200" dirty="0"/>
          </a:p>
        </p:txBody>
      </p:sp>
      <p:sp>
        <p:nvSpPr>
          <p:cNvPr id="3" name="TextBox 2"/>
          <p:cNvSpPr txBox="1"/>
          <p:nvPr/>
        </p:nvSpPr>
        <p:spPr>
          <a:xfrm>
            <a:off x="381000" y="3765886"/>
            <a:ext cx="4343400" cy="861774"/>
          </a:xfrm>
          <a:prstGeom prst="rect">
            <a:avLst/>
          </a:prstGeom>
          <a:noFill/>
        </p:spPr>
        <p:txBody>
          <a:bodyPr wrap="square" rtlCol="0">
            <a:spAutoFit/>
          </a:bodyPr>
          <a:lstStyle/>
          <a:p>
            <a:pPr algn="ctr"/>
            <a:r>
              <a:rPr lang="en-US" dirty="0" smtClean="0"/>
              <a:t>Full sized figures &amp; scripts</a:t>
            </a:r>
          </a:p>
          <a:p>
            <a:pPr algn="ctr"/>
            <a:r>
              <a:rPr lang="en-US" sz="3200" b="1" dirty="0" smtClean="0"/>
              <a:t>https</a:t>
            </a:r>
            <a:r>
              <a:rPr lang="en-US" sz="3200" b="1" dirty="0"/>
              <a:t>://osf.io/3x6av/</a:t>
            </a:r>
          </a:p>
        </p:txBody>
      </p:sp>
      <p:sp>
        <p:nvSpPr>
          <p:cNvPr id="13" name="Text Box 7"/>
          <p:cNvSpPr txBox="1">
            <a:spLocks noChangeArrowheads="1"/>
          </p:cNvSpPr>
          <p:nvPr/>
        </p:nvSpPr>
        <p:spPr bwMode="auto">
          <a:xfrm>
            <a:off x="2028825" y="6371739"/>
            <a:ext cx="6629400" cy="338554"/>
          </a:xfrm>
          <a:prstGeom prst="rect">
            <a:avLst/>
          </a:prstGeom>
          <a:noFill/>
          <a:ln w="9525">
            <a:noFill/>
            <a:miter lim="800000"/>
            <a:headEnd/>
            <a:tailEnd/>
          </a:ln>
          <a:effectLst/>
        </p:spPr>
        <p:txBody>
          <a:bodyPr wrap="square">
            <a:spAutoFit/>
          </a:bodyPr>
          <a:lstStyle/>
          <a:p>
            <a:pPr algn="ctr">
              <a:spcBef>
                <a:spcPct val="50000"/>
              </a:spcBef>
            </a:pPr>
            <a:r>
              <a:rPr lang="en-US" sz="1600" b="1" dirty="0">
                <a:solidFill>
                  <a:schemeClr val="bg1"/>
                </a:solidFill>
              </a:rPr>
              <a:t>Feasibility and framing of interventions based on public </a:t>
            </a:r>
            <a:r>
              <a:rPr lang="en-US" sz="1600" b="1" dirty="0" smtClean="0">
                <a:solidFill>
                  <a:schemeClr val="bg1"/>
                </a:solidFill>
              </a:rPr>
              <a:t>support..</a:t>
            </a:r>
            <a:endParaRPr lang="fr-FR" sz="1600" b="1" dirty="0">
              <a:solidFill>
                <a:schemeClr val="bg1"/>
              </a:solidFill>
            </a:endParaRPr>
          </a:p>
        </p:txBody>
      </p:sp>
    </p:spTree>
    <p:extLst>
      <p:ext uri="{BB962C8B-B14F-4D97-AF65-F5344CB8AC3E}">
        <p14:creationId xmlns:p14="http://schemas.microsoft.com/office/powerpoint/2010/main" val="1649105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bottom"/>
          <p:cNvPicPr>
            <a:picLocks noChangeAspect="1" noChangeArrowheads="1"/>
          </p:cNvPicPr>
          <p:nvPr/>
        </p:nvPicPr>
        <p:blipFill>
          <a:blip r:embed="rId3" cstate="print"/>
          <a:srcRect/>
          <a:stretch>
            <a:fillRect/>
          </a:stretch>
        </p:blipFill>
        <p:spPr bwMode="auto">
          <a:xfrm>
            <a:off x="0" y="6273800"/>
            <a:ext cx="9144000" cy="584200"/>
          </a:xfrm>
          <a:prstGeom prst="rect">
            <a:avLst/>
          </a:prstGeom>
          <a:noFill/>
        </p:spPr>
      </p:pic>
      <p:sp>
        <p:nvSpPr>
          <p:cNvPr id="5" name="Text Box 6"/>
          <p:cNvSpPr txBox="1">
            <a:spLocks noChangeArrowheads="1"/>
          </p:cNvSpPr>
          <p:nvPr/>
        </p:nvSpPr>
        <p:spPr bwMode="auto">
          <a:xfrm>
            <a:off x="-36514" y="6356350"/>
            <a:ext cx="3389314" cy="369332"/>
          </a:xfrm>
          <a:prstGeom prst="rect">
            <a:avLst/>
          </a:prstGeom>
          <a:noFill/>
          <a:ln w="9525">
            <a:noFill/>
            <a:miter lim="800000"/>
            <a:headEnd/>
            <a:tailEnd/>
          </a:ln>
          <a:effectLst/>
        </p:spPr>
        <p:txBody>
          <a:bodyPr wrap="square">
            <a:spAutoFit/>
          </a:bodyPr>
          <a:lstStyle/>
          <a:p>
            <a:pPr>
              <a:spcBef>
                <a:spcPct val="50000"/>
              </a:spcBef>
            </a:pPr>
            <a:r>
              <a:rPr lang="fr-FR" i="1" dirty="0" err="1">
                <a:solidFill>
                  <a:schemeClr val="bg1"/>
                </a:solidFill>
              </a:rPr>
              <a:t>Giabbanelli</a:t>
            </a:r>
            <a:r>
              <a:rPr lang="fr-FR" i="1" dirty="0">
                <a:solidFill>
                  <a:schemeClr val="bg1"/>
                </a:solidFill>
              </a:rPr>
              <a:t> et al</a:t>
            </a:r>
            <a:r>
              <a:rPr lang="fr-FR" i="1" dirty="0" smtClean="0">
                <a:solidFill>
                  <a:schemeClr val="bg1"/>
                </a:solidFill>
              </a:rPr>
              <a:t>.</a:t>
            </a:r>
            <a:endParaRPr lang="fr-FR" i="1" dirty="0">
              <a:solidFill>
                <a:schemeClr val="bg1"/>
              </a:solidFill>
            </a:endParaRPr>
          </a:p>
        </p:txBody>
      </p:sp>
      <p:sp>
        <p:nvSpPr>
          <p:cNvPr id="7" name="Text Box 8"/>
          <p:cNvSpPr txBox="1">
            <a:spLocks noChangeArrowheads="1"/>
          </p:cNvSpPr>
          <p:nvPr/>
        </p:nvSpPr>
        <p:spPr bwMode="auto">
          <a:xfrm>
            <a:off x="8172450" y="6356350"/>
            <a:ext cx="971550" cy="369332"/>
          </a:xfrm>
          <a:prstGeom prst="rect">
            <a:avLst/>
          </a:prstGeom>
          <a:noFill/>
          <a:ln w="9525">
            <a:noFill/>
            <a:miter lim="800000"/>
            <a:headEnd/>
            <a:tailEnd/>
          </a:ln>
          <a:effectLst/>
        </p:spPr>
        <p:txBody>
          <a:bodyPr>
            <a:spAutoFit/>
          </a:bodyPr>
          <a:lstStyle/>
          <a:p>
            <a:pPr algn="r">
              <a:spcBef>
                <a:spcPct val="50000"/>
              </a:spcBef>
            </a:pPr>
            <a:r>
              <a:rPr lang="fr-FR" dirty="0" smtClean="0">
                <a:solidFill>
                  <a:schemeClr val="bg1"/>
                </a:solidFill>
              </a:rPr>
              <a:t>18</a:t>
            </a:r>
            <a:endParaRPr lang="fr-FR" dirty="0">
              <a:solidFill>
                <a:schemeClr val="bg1"/>
              </a:solidFill>
            </a:endParaRPr>
          </a:p>
        </p:txBody>
      </p:sp>
      <p:sp>
        <p:nvSpPr>
          <p:cNvPr id="10" name="Text Box 13"/>
          <p:cNvSpPr txBox="1">
            <a:spLocks noChangeArrowheads="1"/>
          </p:cNvSpPr>
          <p:nvPr/>
        </p:nvSpPr>
        <p:spPr bwMode="auto">
          <a:xfrm>
            <a:off x="990600" y="331787"/>
            <a:ext cx="7239000" cy="584775"/>
          </a:xfrm>
          <a:prstGeom prst="rect">
            <a:avLst/>
          </a:prstGeom>
          <a:noFill/>
          <a:ln w="9525" algn="ctr">
            <a:noFill/>
            <a:miter lim="800000"/>
            <a:headEnd/>
            <a:tailEnd/>
          </a:ln>
          <a:effectLst/>
        </p:spPr>
        <p:txBody>
          <a:bodyPr wrap="square">
            <a:spAutoFit/>
          </a:bodyPr>
          <a:lstStyle/>
          <a:p>
            <a:pPr algn="ctr">
              <a:spcBef>
                <a:spcPct val="50000"/>
              </a:spcBef>
            </a:pPr>
            <a:r>
              <a:rPr lang="fr-CA" sz="3200" dirty="0" smtClean="0"/>
              <a:t>Advanced </a:t>
            </a:r>
            <a:r>
              <a:rPr lang="fr-CA" sz="3200" dirty="0" err="1" smtClean="0"/>
              <a:t>Analysis</a:t>
            </a:r>
            <a:endParaRPr lang="en-US" sz="3200" b="1" dirty="0"/>
          </a:p>
        </p:txBody>
      </p:sp>
      <p:pic>
        <p:nvPicPr>
          <p:cNvPr id="11" name="Picture 11" descr="top"/>
          <p:cNvPicPr>
            <a:picLocks noChangeAspect="1" noChangeArrowheads="1"/>
          </p:cNvPicPr>
          <p:nvPr/>
        </p:nvPicPr>
        <p:blipFill>
          <a:blip r:embed="rId4" cstate="print"/>
          <a:srcRect/>
          <a:stretch>
            <a:fillRect/>
          </a:stretch>
        </p:blipFill>
        <p:spPr bwMode="auto">
          <a:xfrm>
            <a:off x="2247900" y="152400"/>
            <a:ext cx="4800600" cy="247650"/>
          </a:xfrm>
          <a:prstGeom prst="rect">
            <a:avLst/>
          </a:prstGeom>
          <a:noFill/>
          <a:ln w="9525">
            <a:noFill/>
            <a:miter lim="800000"/>
            <a:headEnd/>
            <a:tailEnd/>
          </a:ln>
        </p:spPr>
      </p:pic>
      <p:pic>
        <p:nvPicPr>
          <p:cNvPr id="12" name="Picture 12" descr="top"/>
          <p:cNvPicPr>
            <a:picLocks noChangeAspect="1" noChangeArrowheads="1"/>
          </p:cNvPicPr>
          <p:nvPr/>
        </p:nvPicPr>
        <p:blipFill>
          <a:blip r:embed="rId4" cstate="print"/>
          <a:srcRect/>
          <a:stretch>
            <a:fillRect/>
          </a:stretch>
        </p:blipFill>
        <p:spPr bwMode="auto">
          <a:xfrm>
            <a:off x="2247900" y="895350"/>
            <a:ext cx="4800600" cy="247650"/>
          </a:xfrm>
          <a:prstGeom prst="rect">
            <a:avLst/>
          </a:prstGeom>
          <a:noFill/>
        </p:spPr>
      </p:pic>
      <p:sp>
        <p:nvSpPr>
          <p:cNvPr id="17" name="TextBox 16"/>
          <p:cNvSpPr txBox="1"/>
          <p:nvPr/>
        </p:nvSpPr>
        <p:spPr>
          <a:xfrm>
            <a:off x="457200" y="1143000"/>
            <a:ext cx="9144000" cy="1200329"/>
          </a:xfrm>
          <a:prstGeom prst="rect">
            <a:avLst/>
          </a:prstGeom>
          <a:noFill/>
        </p:spPr>
        <p:txBody>
          <a:bodyPr wrap="square" rtlCol="0">
            <a:spAutoFit/>
          </a:bodyPr>
          <a:lstStyle/>
          <a:p>
            <a:pPr lvl="1"/>
            <a:r>
              <a:rPr lang="en-US" sz="2400" i="1" dirty="0" smtClean="0"/>
              <a:t>Lexical </a:t>
            </a:r>
            <a:r>
              <a:rPr lang="en-US" sz="2400" i="1" dirty="0"/>
              <a:t>chain </a:t>
            </a:r>
            <a:r>
              <a:rPr lang="en-US" sz="2400" dirty="0"/>
              <a:t>based summarization</a:t>
            </a:r>
          </a:p>
          <a:p>
            <a:endParaRPr lang="en-US" sz="2400" dirty="0"/>
          </a:p>
          <a:p>
            <a:endParaRPr lang="en-US" sz="2400" dirty="0"/>
          </a:p>
        </p:txBody>
      </p:sp>
      <p:sp>
        <p:nvSpPr>
          <p:cNvPr id="2" name="Rectangle 2"/>
          <p:cNvSpPr>
            <a:spLocks noChangeArrowheads="1"/>
          </p:cNvSpPr>
          <p:nvPr/>
        </p:nvSpPr>
        <p:spPr bwMode="auto">
          <a:xfrm>
            <a:off x="1562100" y="242766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Content Placeholder 2"/>
          <p:cNvSpPr>
            <a:spLocks noGrp="1"/>
          </p:cNvSpPr>
          <p:nvPr>
            <p:ph idx="1"/>
          </p:nvPr>
        </p:nvSpPr>
        <p:spPr>
          <a:xfrm>
            <a:off x="984069" y="1743164"/>
            <a:ext cx="7886700" cy="3263503"/>
          </a:xfrm>
        </p:spPr>
        <p:txBody>
          <a:bodyPr>
            <a:noAutofit/>
          </a:bodyPr>
          <a:lstStyle/>
          <a:p>
            <a:r>
              <a:rPr lang="en-US" sz="2000" dirty="0"/>
              <a:t>Concepts represented by strong lexical chains give a better indication of the central topic of a text. </a:t>
            </a:r>
          </a:p>
          <a:p>
            <a:r>
              <a:rPr lang="en-US" sz="2000" u="sng" dirty="0"/>
              <a:t>Scoring chains</a:t>
            </a:r>
          </a:p>
          <a:p>
            <a:pPr marL="0" indent="0">
              <a:buNone/>
            </a:pPr>
            <a:r>
              <a:rPr lang="en-US" sz="2000" dirty="0"/>
              <a:t>	Score(chain) = Length * </a:t>
            </a:r>
            <a:r>
              <a:rPr lang="en-US" sz="2000" dirty="0" err="1"/>
              <a:t>HomogenityIndex</a:t>
            </a:r>
            <a:endParaRPr lang="en-US" sz="2000" dirty="0"/>
          </a:p>
          <a:p>
            <a:pPr marL="0" indent="0">
              <a:buNone/>
            </a:pPr>
            <a:r>
              <a:rPr lang="en-US" sz="2000" dirty="0"/>
              <a:t>	</a:t>
            </a:r>
            <a:r>
              <a:rPr lang="en-US" sz="2000" dirty="0" err="1"/>
              <a:t>HomogenityIndex</a:t>
            </a:r>
            <a:r>
              <a:rPr lang="en-US" sz="2000" dirty="0"/>
              <a:t> = 1 – number of </a:t>
            </a:r>
            <a:r>
              <a:rPr lang="en-US" sz="2000" dirty="0" err="1" smtClean="0"/>
              <a:t>DistinctOccurances</a:t>
            </a:r>
            <a:r>
              <a:rPr lang="en-US" sz="2000" dirty="0" smtClean="0"/>
              <a:t>/length</a:t>
            </a:r>
          </a:p>
          <a:p>
            <a:r>
              <a:rPr lang="en-US" sz="2000" u="sng" dirty="0" err="1"/>
              <a:t>StrengthCriterion</a:t>
            </a:r>
            <a:endParaRPr lang="en-US" sz="2000" u="sng" dirty="0"/>
          </a:p>
          <a:p>
            <a:pPr marL="0" indent="0">
              <a:buNone/>
            </a:pPr>
            <a:r>
              <a:rPr lang="en-US" sz="2000" dirty="0"/>
              <a:t>	Score(chain) &gt; Average(scores) + 2 * </a:t>
            </a:r>
            <a:r>
              <a:rPr lang="en-US" sz="2000" dirty="0" err="1"/>
              <a:t>StandardDeviation</a:t>
            </a:r>
            <a:r>
              <a:rPr lang="en-US" sz="2000" dirty="0"/>
              <a:t>(scores)</a:t>
            </a:r>
          </a:p>
          <a:p>
            <a:r>
              <a:rPr lang="en-US" sz="2000" dirty="0"/>
              <a:t>Extracting significant sentences</a:t>
            </a:r>
            <a:r>
              <a:rPr lang="en-US" sz="2000" dirty="0" smtClean="0"/>
              <a:t>.</a:t>
            </a:r>
          </a:p>
          <a:p>
            <a:pPr marL="0" indent="0">
              <a:buNone/>
            </a:pPr>
            <a:endParaRPr lang="en-US" sz="2000" dirty="0"/>
          </a:p>
        </p:txBody>
      </p:sp>
      <p:sp>
        <p:nvSpPr>
          <p:cNvPr id="15" name="Text Box 7"/>
          <p:cNvSpPr txBox="1">
            <a:spLocks noChangeArrowheads="1"/>
          </p:cNvSpPr>
          <p:nvPr/>
        </p:nvSpPr>
        <p:spPr bwMode="auto">
          <a:xfrm>
            <a:off x="2028825" y="6371739"/>
            <a:ext cx="6629400" cy="338554"/>
          </a:xfrm>
          <a:prstGeom prst="rect">
            <a:avLst/>
          </a:prstGeom>
          <a:noFill/>
          <a:ln w="9525">
            <a:noFill/>
            <a:miter lim="800000"/>
            <a:headEnd/>
            <a:tailEnd/>
          </a:ln>
          <a:effectLst/>
        </p:spPr>
        <p:txBody>
          <a:bodyPr wrap="square">
            <a:spAutoFit/>
          </a:bodyPr>
          <a:lstStyle/>
          <a:p>
            <a:pPr algn="ctr">
              <a:spcBef>
                <a:spcPct val="50000"/>
              </a:spcBef>
            </a:pPr>
            <a:r>
              <a:rPr lang="en-US" sz="1600" b="1" dirty="0">
                <a:solidFill>
                  <a:schemeClr val="bg1"/>
                </a:solidFill>
              </a:rPr>
              <a:t>Feasibility and framing of interventions based on public </a:t>
            </a:r>
            <a:r>
              <a:rPr lang="en-US" sz="1600" b="1" dirty="0" smtClean="0">
                <a:solidFill>
                  <a:schemeClr val="bg1"/>
                </a:solidFill>
              </a:rPr>
              <a:t>support..</a:t>
            </a:r>
            <a:endParaRPr lang="fr-FR" sz="1600" b="1" dirty="0">
              <a:solidFill>
                <a:schemeClr val="bg1"/>
              </a:solidFill>
            </a:endParaRPr>
          </a:p>
        </p:txBody>
      </p:sp>
    </p:spTree>
    <p:extLst>
      <p:ext uri="{BB962C8B-B14F-4D97-AF65-F5344CB8AC3E}">
        <p14:creationId xmlns:p14="http://schemas.microsoft.com/office/powerpoint/2010/main" val="3796273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bottom"/>
          <p:cNvPicPr>
            <a:picLocks noChangeAspect="1" noChangeArrowheads="1"/>
          </p:cNvPicPr>
          <p:nvPr/>
        </p:nvPicPr>
        <p:blipFill>
          <a:blip r:embed="rId3" cstate="print"/>
          <a:srcRect/>
          <a:stretch>
            <a:fillRect/>
          </a:stretch>
        </p:blipFill>
        <p:spPr bwMode="auto">
          <a:xfrm>
            <a:off x="0" y="6273800"/>
            <a:ext cx="9144000" cy="584200"/>
          </a:xfrm>
          <a:prstGeom prst="rect">
            <a:avLst/>
          </a:prstGeom>
          <a:noFill/>
        </p:spPr>
      </p:pic>
      <p:sp>
        <p:nvSpPr>
          <p:cNvPr id="5" name="Text Box 6"/>
          <p:cNvSpPr txBox="1">
            <a:spLocks noChangeArrowheads="1"/>
          </p:cNvSpPr>
          <p:nvPr/>
        </p:nvSpPr>
        <p:spPr bwMode="auto">
          <a:xfrm>
            <a:off x="-36514" y="6356350"/>
            <a:ext cx="3389314" cy="369332"/>
          </a:xfrm>
          <a:prstGeom prst="rect">
            <a:avLst/>
          </a:prstGeom>
          <a:noFill/>
          <a:ln w="9525">
            <a:noFill/>
            <a:miter lim="800000"/>
            <a:headEnd/>
            <a:tailEnd/>
          </a:ln>
          <a:effectLst/>
        </p:spPr>
        <p:txBody>
          <a:bodyPr wrap="square">
            <a:spAutoFit/>
          </a:bodyPr>
          <a:lstStyle/>
          <a:p>
            <a:pPr>
              <a:spcBef>
                <a:spcPct val="50000"/>
              </a:spcBef>
            </a:pPr>
            <a:r>
              <a:rPr lang="fr-FR" i="1" dirty="0" err="1">
                <a:solidFill>
                  <a:schemeClr val="bg1"/>
                </a:solidFill>
              </a:rPr>
              <a:t>Giabbanelli</a:t>
            </a:r>
            <a:r>
              <a:rPr lang="fr-FR" i="1" dirty="0">
                <a:solidFill>
                  <a:schemeClr val="bg1"/>
                </a:solidFill>
              </a:rPr>
              <a:t> et al</a:t>
            </a:r>
            <a:r>
              <a:rPr lang="fr-FR" i="1" dirty="0" smtClean="0">
                <a:solidFill>
                  <a:schemeClr val="bg1"/>
                </a:solidFill>
              </a:rPr>
              <a:t>.</a:t>
            </a:r>
            <a:endParaRPr lang="fr-FR" i="1" dirty="0">
              <a:solidFill>
                <a:schemeClr val="bg1"/>
              </a:solidFill>
            </a:endParaRPr>
          </a:p>
        </p:txBody>
      </p:sp>
      <p:sp>
        <p:nvSpPr>
          <p:cNvPr id="7" name="Text Box 8"/>
          <p:cNvSpPr txBox="1">
            <a:spLocks noChangeArrowheads="1"/>
          </p:cNvSpPr>
          <p:nvPr/>
        </p:nvSpPr>
        <p:spPr bwMode="auto">
          <a:xfrm>
            <a:off x="8172450" y="6356350"/>
            <a:ext cx="971550" cy="369332"/>
          </a:xfrm>
          <a:prstGeom prst="rect">
            <a:avLst/>
          </a:prstGeom>
          <a:noFill/>
          <a:ln w="9525">
            <a:noFill/>
            <a:miter lim="800000"/>
            <a:headEnd/>
            <a:tailEnd/>
          </a:ln>
          <a:effectLst/>
        </p:spPr>
        <p:txBody>
          <a:bodyPr>
            <a:spAutoFit/>
          </a:bodyPr>
          <a:lstStyle/>
          <a:p>
            <a:pPr algn="r">
              <a:spcBef>
                <a:spcPct val="50000"/>
              </a:spcBef>
            </a:pPr>
            <a:r>
              <a:rPr lang="fr-FR" dirty="0" smtClean="0">
                <a:solidFill>
                  <a:schemeClr val="bg1"/>
                </a:solidFill>
              </a:rPr>
              <a:t>3</a:t>
            </a:r>
            <a:endParaRPr lang="fr-FR" dirty="0">
              <a:solidFill>
                <a:schemeClr val="bg1"/>
              </a:solidFill>
            </a:endParaRPr>
          </a:p>
        </p:txBody>
      </p:sp>
      <p:sp>
        <p:nvSpPr>
          <p:cNvPr id="10" name="Text Box 13"/>
          <p:cNvSpPr txBox="1">
            <a:spLocks noChangeArrowheads="1"/>
          </p:cNvSpPr>
          <p:nvPr/>
        </p:nvSpPr>
        <p:spPr bwMode="auto">
          <a:xfrm>
            <a:off x="990600" y="2768025"/>
            <a:ext cx="7239000" cy="584775"/>
          </a:xfrm>
          <a:prstGeom prst="rect">
            <a:avLst/>
          </a:prstGeom>
          <a:noFill/>
          <a:ln w="9525" algn="ctr">
            <a:noFill/>
            <a:miter lim="800000"/>
            <a:headEnd/>
            <a:tailEnd/>
          </a:ln>
          <a:effectLst/>
        </p:spPr>
        <p:txBody>
          <a:bodyPr wrap="square">
            <a:spAutoFit/>
          </a:bodyPr>
          <a:lstStyle/>
          <a:p>
            <a:pPr algn="ctr">
              <a:spcBef>
                <a:spcPct val="50000"/>
              </a:spcBef>
            </a:pPr>
            <a:r>
              <a:rPr lang="fr-CA" sz="3200" b="1" dirty="0"/>
              <a:t>Background</a:t>
            </a:r>
            <a:endParaRPr lang="en-US" sz="3200" b="1" dirty="0"/>
          </a:p>
        </p:txBody>
      </p:sp>
      <p:pic>
        <p:nvPicPr>
          <p:cNvPr id="11" name="Picture 11" descr="top"/>
          <p:cNvPicPr>
            <a:picLocks noChangeAspect="1" noChangeArrowheads="1"/>
          </p:cNvPicPr>
          <p:nvPr/>
        </p:nvPicPr>
        <p:blipFill>
          <a:blip r:embed="rId4" cstate="print"/>
          <a:srcRect/>
          <a:stretch>
            <a:fillRect/>
          </a:stretch>
        </p:blipFill>
        <p:spPr bwMode="auto">
          <a:xfrm>
            <a:off x="1066800" y="2362200"/>
            <a:ext cx="4800600" cy="247650"/>
          </a:xfrm>
          <a:prstGeom prst="rect">
            <a:avLst/>
          </a:prstGeom>
          <a:noFill/>
          <a:ln w="9525">
            <a:noFill/>
            <a:miter lim="800000"/>
            <a:headEnd/>
            <a:tailEnd/>
          </a:ln>
        </p:spPr>
      </p:pic>
      <p:pic>
        <p:nvPicPr>
          <p:cNvPr id="12" name="Picture 12" descr="top"/>
          <p:cNvPicPr>
            <a:picLocks noChangeAspect="1" noChangeArrowheads="1"/>
          </p:cNvPicPr>
          <p:nvPr/>
        </p:nvPicPr>
        <p:blipFill>
          <a:blip r:embed="rId4" cstate="print"/>
          <a:srcRect/>
          <a:stretch>
            <a:fillRect/>
          </a:stretch>
        </p:blipFill>
        <p:spPr bwMode="auto">
          <a:xfrm>
            <a:off x="3505200" y="3505200"/>
            <a:ext cx="4800600" cy="247650"/>
          </a:xfrm>
          <a:prstGeom prst="rect">
            <a:avLst/>
          </a:prstGeom>
          <a:noFill/>
        </p:spPr>
      </p:pic>
      <p:sp>
        <p:nvSpPr>
          <p:cNvPr id="13" name="Text Box 7"/>
          <p:cNvSpPr txBox="1">
            <a:spLocks noChangeArrowheads="1"/>
          </p:cNvSpPr>
          <p:nvPr/>
        </p:nvSpPr>
        <p:spPr bwMode="auto">
          <a:xfrm>
            <a:off x="2028825" y="6371739"/>
            <a:ext cx="6629400" cy="338554"/>
          </a:xfrm>
          <a:prstGeom prst="rect">
            <a:avLst/>
          </a:prstGeom>
          <a:noFill/>
          <a:ln w="9525">
            <a:noFill/>
            <a:miter lim="800000"/>
            <a:headEnd/>
            <a:tailEnd/>
          </a:ln>
          <a:effectLst/>
        </p:spPr>
        <p:txBody>
          <a:bodyPr wrap="square">
            <a:spAutoFit/>
          </a:bodyPr>
          <a:lstStyle/>
          <a:p>
            <a:pPr algn="ctr">
              <a:spcBef>
                <a:spcPct val="50000"/>
              </a:spcBef>
            </a:pPr>
            <a:r>
              <a:rPr lang="en-US" sz="1600" b="1" dirty="0">
                <a:solidFill>
                  <a:schemeClr val="bg1"/>
                </a:solidFill>
              </a:rPr>
              <a:t>Feasibility and framing of interventions based on public </a:t>
            </a:r>
            <a:r>
              <a:rPr lang="en-US" sz="1600" b="1" dirty="0" smtClean="0">
                <a:solidFill>
                  <a:schemeClr val="bg1"/>
                </a:solidFill>
              </a:rPr>
              <a:t>support..</a:t>
            </a:r>
            <a:endParaRPr lang="fr-FR" sz="1600" b="1"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bottom"/>
          <p:cNvPicPr>
            <a:picLocks noChangeAspect="1" noChangeArrowheads="1"/>
          </p:cNvPicPr>
          <p:nvPr/>
        </p:nvPicPr>
        <p:blipFill>
          <a:blip r:embed="rId3" cstate="print"/>
          <a:srcRect/>
          <a:stretch>
            <a:fillRect/>
          </a:stretch>
        </p:blipFill>
        <p:spPr bwMode="auto">
          <a:xfrm>
            <a:off x="0" y="6273800"/>
            <a:ext cx="9144000" cy="584200"/>
          </a:xfrm>
          <a:prstGeom prst="rect">
            <a:avLst/>
          </a:prstGeom>
          <a:noFill/>
        </p:spPr>
      </p:pic>
      <p:sp>
        <p:nvSpPr>
          <p:cNvPr id="5" name="Text Box 6"/>
          <p:cNvSpPr txBox="1">
            <a:spLocks noChangeArrowheads="1"/>
          </p:cNvSpPr>
          <p:nvPr/>
        </p:nvSpPr>
        <p:spPr bwMode="auto">
          <a:xfrm>
            <a:off x="-36514" y="6356350"/>
            <a:ext cx="3389314" cy="369332"/>
          </a:xfrm>
          <a:prstGeom prst="rect">
            <a:avLst/>
          </a:prstGeom>
          <a:noFill/>
          <a:ln w="9525">
            <a:noFill/>
            <a:miter lim="800000"/>
            <a:headEnd/>
            <a:tailEnd/>
          </a:ln>
          <a:effectLst/>
        </p:spPr>
        <p:txBody>
          <a:bodyPr wrap="square">
            <a:spAutoFit/>
          </a:bodyPr>
          <a:lstStyle/>
          <a:p>
            <a:pPr>
              <a:spcBef>
                <a:spcPct val="50000"/>
              </a:spcBef>
            </a:pPr>
            <a:r>
              <a:rPr lang="fr-FR" i="1" dirty="0" err="1">
                <a:solidFill>
                  <a:schemeClr val="bg1"/>
                </a:solidFill>
              </a:rPr>
              <a:t>Giabbanelli</a:t>
            </a:r>
            <a:r>
              <a:rPr lang="fr-FR" i="1" dirty="0">
                <a:solidFill>
                  <a:schemeClr val="bg1"/>
                </a:solidFill>
              </a:rPr>
              <a:t> et al</a:t>
            </a:r>
            <a:r>
              <a:rPr lang="fr-FR" i="1" dirty="0" smtClean="0">
                <a:solidFill>
                  <a:schemeClr val="bg1"/>
                </a:solidFill>
              </a:rPr>
              <a:t>.</a:t>
            </a:r>
            <a:endParaRPr lang="fr-FR" i="1" dirty="0">
              <a:solidFill>
                <a:schemeClr val="bg1"/>
              </a:solidFill>
            </a:endParaRPr>
          </a:p>
        </p:txBody>
      </p:sp>
      <p:sp>
        <p:nvSpPr>
          <p:cNvPr id="7" name="Text Box 8"/>
          <p:cNvSpPr txBox="1">
            <a:spLocks noChangeArrowheads="1"/>
          </p:cNvSpPr>
          <p:nvPr/>
        </p:nvSpPr>
        <p:spPr bwMode="auto">
          <a:xfrm>
            <a:off x="8172450" y="6356350"/>
            <a:ext cx="971550" cy="369332"/>
          </a:xfrm>
          <a:prstGeom prst="rect">
            <a:avLst/>
          </a:prstGeom>
          <a:noFill/>
          <a:ln w="9525">
            <a:noFill/>
            <a:miter lim="800000"/>
            <a:headEnd/>
            <a:tailEnd/>
          </a:ln>
          <a:effectLst/>
        </p:spPr>
        <p:txBody>
          <a:bodyPr>
            <a:spAutoFit/>
          </a:bodyPr>
          <a:lstStyle/>
          <a:p>
            <a:pPr algn="r">
              <a:spcBef>
                <a:spcPct val="50000"/>
              </a:spcBef>
            </a:pPr>
            <a:r>
              <a:rPr lang="fr-FR" dirty="0" smtClean="0">
                <a:solidFill>
                  <a:schemeClr val="bg1"/>
                </a:solidFill>
              </a:rPr>
              <a:t>4</a:t>
            </a:r>
            <a:endParaRPr lang="fr-FR" dirty="0">
              <a:solidFill>
                <a:schemeClr val="bg1"/>
              </a:solidFill>
            </a:endParaRPr>
          </a:p>
        </p:txBody>
      </p:sp>
      <p:sp>
        <p:nvSpPr>
          <p:cNvPr id="10" name="Text Box 13"/>
          <p:cNvSpPr txBox="1">
            <a:spLocks noChangeArrowheads="1"/>
          </p:cNvSpPr>
          <p:nvPr/>
        </p:nvSpPr>
        <p:spPr bwMode="auto">
          <a:xfrm>
            <a:off x="990600" y="331787"/>
            <a:ext cx="7239000" cy="584775"/>
          </a:xfrm>
          <a:prstGeom prst="rect">
            <a:avLst/>
          </a:prstGeom>
          <a:noFill/>
          <a:ln w="9525" algn="ctr">
            <a:noFill/>
            <a:miter lim="800000"/>
            <a:headEnd/>
            <a:tailEnd/>
          </a:ln>
          <a:effectLst/>
        </p:spPr>
        <p:txBody>
          <a:bodyPr wrap="square">
            <a:spAutoFit/>
          </a:bodyPr>
          <a:lstStyle/>
          <a:p>
            <a:pPr algn="ctr">
              <a:spcBef>
                <a:spcPct val="50000"/>
              </a:spcBef>
            </a:pPr>
            <a:r>
              <a:rPr lang="fr-CA" sz="3200" dirty="0"/>
              <a:t>Background</a:t>
            </a:r>
            <a:endParaRPr lang="en-US" sz="3200" b="1" dirty="0"/>
          </a:p>
        </p:txBody>
      </p:sp>
      <p:pic>
        <p:nvPicPr>
          <p:cNvPr id="11" name="Picture 11" descr="top"/>
          <p:cNvPicPr>
            <a:picLocks noChangeAspect="1" noChangeArrowheads="1"/>
          </p:cNvPicPr>
          <p:nvPr/>
        </p:nvPicPr>
        <p:blipFill>
          <a:blip r:embed="rId4" cstate="print"/>
          <a:srcRect/>
          <a:stretch>
            <a:fillRect/>
          </a:stretch>
        </p:blipFill>
        <p:spPr bwMode="auto">
          <a:xfrm>
            <a:off x="2247900" y="152400"/>
            <a:ext cx="4800600" cy="247650"/>
          </a:xfrm>
          <a:prstGeom prst="rect">
            <a:avLst/>
          </a:prstGeom>
          <a:noFill/>
          <a:ln w="9525">
            <a:noFill/>
            <a:miter lim="800000"/>
            <a:headEnd/>
            <a:tailEnd/>
          </a:ln>
        </p:spPr>
      </p:pic>
      <p:pic>
        <p:nvPicPr>
          <p:cNvPr id="12" name="Picture 12" descr="top"/>
          <p:cNvPicPr>
            <a:picLocks noChangeAspect="1" noChangeArrowheads="1"/>
          </p:cNvPicPr>
          <p:nvPr/>
        </p:nvPicPr>
        <p:blipFill>
          <a:blip r:embed="rId4" cstate="print"/>
          <a:srcRect/>
          <a:stretch>
            <a:fillRect/>
          </a:stretch>
        </p:blipFill>
        <p:spPr bwMode="auto">
          <a:xfrm>
            <a:off x="2247900" y="895350"/>
            <a:ext cx="4800600" cy="247650"/>
          </a:xfrm>
          <a:prstGeom prst="rect">
            <a:avLst/>
          </a:prstGeom>
          <a:noFill/>
        </p:spPr>
      </p:pic>
      <p:sp>
        <p:nvSpPr>
          <p:cNvPr id="17" name="TextBox 16"/>
          <p:cNvSpPr txBox="1"/>
          <p:nvPr/>
        </p:nvSpPr>
        <p:spPr>
          <a:xfrm>
            <a:off x="533400" y="1225550"/>
            <a:ext cx="91440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Importance of public opinion in policy making</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Existing </a:t>
            </a:r>
            <a:r>
              <a:rPr lang="en-US" sz="2400" dirty="0"/>
              <a:t>approaches</a:t>
            </a:r>
          </a:p>
          <a:p>
            <a:pPr marL="914400" lvl="1" indent="-457200">
              <a:buFont typeface="+mj-lt"/>
              <a:buAutoNum type="arabicPeriod"/>
            </a:pPr>
            <a:r>
              <a:rPr lang="en-US" sz="2400" dirty="0"/>
              <a:t>Surveys</a:t>
            </a:r>
          </a:p>
          <a:p>
            <a:pPr marL="914400" lvl="1" indent="-457200">
              <a:buFont typeface="+mj-lt"/>
              <a:buAutoNum type="arabicPeriod"/>
            </a:pPr>
            <a:r>
              <a:rPr lang="en-US" sz="2400" dirty="0"/>
              <a:t>Qualitative </a:t>
            </a:r>
            <a:r>
              <a:rPr lang="en-US" sz="2400" dirty="0" smtClean="0"/>
              <a:t>analysis</a:t>
            </a:r>
          </a:p>
          <a:p>
            <a:pPr marL="342900" indent="-342900">
              <a:buFont typeface="Arial" panose="020B0604020202020204" pitchFamily="34" charset="0"/>
              <a:buChar char="•"/>
            </a:pPr>
            <a:endParaRPr lang="en-US" sz="2400" dirty="0" smtClean="0"/>
          </a:p>
          <a:p>
            <a:pPr lvl="1"/>
            <a:endParaRPr lang="en-US" sz="2400" dirty="0" smtClean="0"/>
          </a:p>
          <a:p>
            <a:pPr marL="914400" lvl="1" indent="-457200">
              <a:buFont typeface="+mj-lt"/>
              <a:buAutoNum type="arabicPeriod"/>
            </a:pPr>
            <a:endParaRPr lang="en-US" sz="2400" dirty="0" smtClean="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8800" y="3396238"/>
            <a:ext cx="4943587" cy="1752600"/>
          </a:xfrm>
          <a:prstGeom prst="rect">
            <a:avLst/>
          </a:prstGeom>
        </p:spPr>
      </p:pic>
      <p:sp>
        <p:nvSpPr>
          <p:cNvPr id="13" name="Text Box 7"/>
          <p:cNvSpPr txBox="1">
            <a:spLocks noChangeArrowheads="1"/>
          </p:cNvSpPr>
          <p:nvPr/>
        </p:nvSpPr>
        <p:spPr bwMode="auto">
          <a:xfrm>
            <a:off x="2028825" y="6371739"/>
            <a:ext cx="6629400" cy="338554"/>
          </a:xfrm>
          <a:prstGeom prst="rect">
            <a:avLst/>
          </a:prstGeom>
          <a:noFill/>
          <a:ln w="9525">
            <a:noFill/>
            <a:miter lim="800000"/>
            <a:headEnd/>
            <a:tailEnd/>
          </a:ln>
          <a:effectLst/>
        </p:spPr>
        <p:txBody>
          <a:bodyPr wrap="square">
            <a:spAutoFit/>
          </a:bodyPr>
          <a:lstStyle/>
          <a:p>
            <a:pPr algn="ctr">
              <a:spcBef>
                <a:spcPct val="50000"/>
              </a:spcBef>
            </a:pPr>
            <a:r>
              <a:rPr lang="en-US" sz="1600" b="1" dirty="0">
                <a:solidFill>
                  <a:schemeClr val="bg1"/>
                </a:solidFill>
              </a:rPr>
              <a:t>Feasibility and framing of interventions based on public </a:t>
            </a:r>
            <a:r>
              <a:rPr lang="en-US" sz="1600" b="1" dirty="0" smtClean="0">
                <a:solidFill>
                  <a:schemeClr val="bg1"/>
                </a:solidFill>
              </a:rPr>
              <a:t>support..</a:t>
            </a:r>
            <a:endParaRPr lang="fr-FR" sz="1600" b="1"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bottom"/>
          <p:cNvPicPr>
            <a:picLocks noChangeAspect="1" noChangeArrowheads="1"/>
          </p:cNvPicPr>
          <p:nvPr/>
        </p:nvPicPr>
        <p:blipFill>
          <a:blip r:embed="rId3" cstate="print"/>
          <a:srcRect/>
          <a:stretch>
            <a:fillRect/>
          </a:stretch>
        </p:blipFill>
        <p:spPr bwMode="auto">
          <a:xfrm>
            <a:off x="0" y="6273800"/>
            <a:ext cx="9144000" cy="584200"/>
          </a:xfrm>
          <a:prstGeom prst="rect">
            <a:avLst/>
          </a:prstGeom>
          <a:noFill/>
        </p:spPr>
      </p:pic>
      <p:sp>
        <p:nvSpPr>
          <p:cNvPr id="5" name="Text Box 6"/>
          <p:cNvSpPr txBox="1">
            <a:spLocks noChangeArrowheads="1"/>
          </p:cNvSpPr>
          <p:nvPr/>
        </p:nvSpPr>
        <p:spPr bwMode="auto">
          <a:xfrm>
            <a:off x="-36514" y="6356350"/>
            <a:ext cx="3389314" cy="369332"/>
          </a:xfrm>
          <a:prstGeom prst="rect">
            <a:avLst/>
          </a:prstGeom>
          <a:noFill/>
          <a:ln w="9525">
            <a:noFill/>
            <a:miter lim="800000"/>
            <a:headEnd/>
            <a:tailEnd/>
          </a:ln>
          <a:effectLst/>
        </p:spPr>
        <p:txBody>
          <a:bodyPr wrap="square">
            <a:spAutoFit/>
          </a:bodyPr>
          <a:lstStyle/>
          <a:p>
            <a:pPr>
              <a:spcBef>
                <a:spcPct val="50000"/>
              </a:spcBef>
            </a:pPr>
            <a:r>
              <a:rPr lang="fr-FR" i="1" dirty="0" err="1">
                <a:solidFill>
                  <a:schemeClr val="bg1"/>
                </a:solidFill>
              </a:rPr>
              <a:t>Giabbanelli</a:t>
            </a:r>
            <a:r>
              <a:rPr lang="fr-FR" i="1" dirty="0">
                <a:solidFill>
                  <a:schemeClr val="bg1"/>
                </a:solidFill>
              </a:rPr>
              <a:t> et al</a:t>
            </a:r>
            <a:r>
              <a:rPr lang="fr-FR" i="1" dirty="0" smtClean="0">
                <a:solidFill>
                  <a:schemeClr val="bg1"/>
                </a:solidFill>
              </a:rPr>
              <a:t>.</a:t>
            </a:r>
            <a:endParaRPr lang="fr-FR" i="1" dirty="0">
              <a:solidFill>
                <a:schemeClr val="bg1"/>
              </a:solidFill>
            </a:endParaRPr>
          </a:p>
        </p:txBody>
      </p:sp>
      <p:sp>
        <p:nvSpPr>
          <p:cNvPr id="7" name="Text Box 8"/>
          <p:cNvSpPr txBox="1">
            <a:spLocks noChangeArrowheads="1"/>
          </p:cNvSpPr>
          <p:nvPr/>
        </p:nvSpPr>
        <p:spPr bwMode="auto">
          <a:xfrm>
            <a:off x="8172450" y="6356350"/>
            <a:ext cx="971550" cy="369332"/>
          </a:xfrm>
          <a:prstGeom prst="rect">
            <a:avLst/>
          </a:prstGeom>
          <a:noFill/>
          <a:ln w="9525">
            <a:noFill/>
            <a:miter lim="800000"/>
            <a:headEnd/>
            <a:tailEnd/>
          </a:ln>
          <a:effectLst/>
        </p:spPr>
        <p:txBody>
          <a:bodyPr>
            <a:spAutoFit/>
          </a:bodyPr>
          <a:lstStyle/>
          <a:p>
            <a:pPr algn="r">
              <a:spcBef>
                <a:spcPct val="50000"/>
              </a:spcBef>
            </a:pPr>
            <a:r>
              <a:rPr lang="fr-FR" dirty="0" smtClean="0">
                <a:solidFill>
                  <a:schemeClr val="bg1"/>
                </a:solidFill>
              </a:rPr>
              <a:t>4</a:t>
            </a:r>
            <a:endParaRPr lang="fr-FR" dirty="0">
              <a:solidFill>
                <a:schemeClr val="bg1"/>
              </a:solidFill>
            </a:endParaRPr>
          </a:p>
        </p:txBody>
      </p:sp>
      <p:sp>
        <p:nvSpPr>
          <p:cNvPr id="10" name="Text Box 13"/>
          <p:cNvSpPr txBox="1">
            <a:spLocks noChangeArrowheads="1"/>
          </p:cNvSpPr>
          <p:nvPr/>
        </p:nvSpPr>
        <p:spPr bwMode="auto">
          <a:xfrm>
            <a:off x="990600" y="331787"/>
            <a:ext cx="7239000" cy="584775"/>
          </a:xfrm>
          <a:prstGeom prst="rect">
            <a:avLst/>
          </a:prstGeom>
          <a:noFill/>
          <a:ln w="9525" algn="ctr">
            <a:noFill/>
            <a:miter lim="800000"/>
            <a:headEnd/>
            <a:tailEnd/>
          </a:ln>
          <a:effectLst/>
        </p:spPr>
        <p:txBody>
          <a:bodyPr wrap="square">
            <a:spAutoFit/>
          </a:bodyPr>
          <a:lstStyle/>
          <a:p>
            <a:pPr algn="ctr">
              <a:spcBef>
                <a:spcPct val="50000"/>
              </a:spcBef>
            </a:pPr>
            <a:r>
              <a:rPr lang="fr-CA" sz="3200" dirty="0"/>
              <a:t>Background</a:t>
            </a:r>
            <a:endParaRPr lang="en-US" sz="3200" b="1" dirty="0"/>
          </a:p>
        </p:txBody>
      </p:sp>
      <p:pic>
        <p:nvPicPr>
          <p:cNvPr id="11" name="Picture 11" descr="top"/>
          <p:cNvPicPr>
            <a:picLocks noChangeAspect="1" noChangeArrowheads="1"/>
          </p:cNvPicPr>
          <p:nvPr/>
        </p:nvPicPr>
        <p:blipFill>
          <a:blip r:embed="rId4" cstate="print"/>
          <a:srcRect/>
          <a:stretch>
            <a:fillRect/>
          </a:stretch>
        </p:blipFill>
        <p:spPr bwMode="auto">
          <a:xfrm>
            <a:off x="2247900" y="152400"/>
            <a:ext cx="4800600" cy="247650"/>
          </a:xfrm>
          <a:prstGeom prst="rect">
            <a:avLst/>
          </a:prstGeom>
          <a:noFill/>
          <a:ln w="9525">
            <a:noFill/>
            <a:miter lim="800000"/>
            <a:headEnd/>
            <a:tailEnd/>
          </a:ln>
        </p:spPr>
      </p:pic>
      <p:pic>
        <p:nvPicPr>
          <p:cNvPr id="12" name="Picture 12" descr="top"/>
          <p:cNvPicPr>
            <a:picLocks noChangeAspect="1" noChangeArrowheads="1"/>
          </p:cNvPicPr>
          <p:nvPr/>
        </p:nvPicPr>
        <p:blipFill>
          <a:blip r:embed="rId4" cstate="print"/>
          <a:srcRect/>
          <a:stretch>
            <a:fillRect/>
          </a:stretch>
        </p:blipFill>
        <p:spPr bwMode="auto">
          <a:xfrm>
            <a:off x="2247900" y="895350"/>
            <a:ext cx="4800600" cy="247650"/>
          </a:xfrm>
          <a:prstGeom prst="rect">
            <a:avLst/>
          </a:prstGeom>
          <a:noFill/>
        </p:spPr>
      </p:pic>
      <p:sp>
        <p:nvSpPr>
          <p:cNvPr id="17" name="TextBox 16"/>
          <p:cNvSpPr txBox="1"/>
          <p:nvPr/>
        </p:nvSpPr>
        <p:spPr>
          <a:xfrm>
            <a:off x="533400" y="1225550"/>
            <a:ext cx="9144000" cy="3785652"/>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Qualitative analysis – data collection</a:t>
            </a:r>
            <a:endParaRPr lang="en-US" sz="2400" dirty="0" smtClean="0"/>
          </a:p>
          <a:p>
            <a:pPr marL="914400" lvl="1" indent="-457200">
              <a:buFont typeface="+mj-lt"/>
              <a:buAutoNum type="arabicPeriod"/>
            </a:pPr>
            <a:r>
              <a:rPr lang="en-US" sz="2400" dirty="0" smtClean="0"/>
              <a:t>Focus groups(group discussions)</a:t>
            </a:r>
            <a:endParaRPr lang="en-US" sz="2400" dirty="0"/>
          </a:p>
          <a:p>
            <a:pPr marL="914400" lvl="1" indent="-457200">
              <a:buFont typeface="+mj-lt"/>
              <a:buAutoNum type="arabicPeriod"/>
            </a:pPr>
            <a:r>
              <a:rPr lang="en-US" sz="2400" dirty="0" smtClean="0"/>
              <a:t>Individual interviews</a:t>
            </a:r>
          </a:p>
          <a:p>
            <a:pPr marL="914400" lvl="1" indent="-457200">
              <a:buFont typeface="+mj-lt"/>
              <a:buAutoNum type="arabicPeriod"/>
            </a:pPr>
            <a:r>
              <a:rPr lang="en-US" sz="2400" dirty="0" smtClean="0"/>
              <a:t>Participation/observation</a:t>
            </a:r>
            <a:endParaRPr lang="en-US" sz="2400" dirty="0" smtClean="0"/>
          </a:p>
          <a:p>
            <a:pPr marL="342900" indent="-342900">
              <a:buFont typeface="Arial" panose="020B0604020202020204" pitchFamily="34" charset="0"/>
              <a:buChar char="•"/>
            </a:pPr>
            <a:r>
              <a:rPr lang="en-US" sz="2400" dirty="0"/>
              <a:t>Require a lot of time and manpower to </a:t>
            </a:r>
            <a:r>
              <a:rPr lang="en-US" sz="2400" dirty="0" err="1"/>
              <a:t>analyse</a:t>
            </a:r>
            <a:r>
              <a:rPr lang="en-US" sz="2400" dirty="0"/>
              <a:t> the data</a:t>
            </a:r>
            <a:r>
              <a:rPr lang="en-US" sz="2400" dirty="0" smtClean="0"/>
              <a:t>.</a:t>
            </a:r>
            <a:endParaRPr lang="en-US" sz="2400" dirty="0" smtClean="0"/>
          </a:p>
          <a:p>
            <a:pPr marL="342900" indent="-342900">
              <a:buFont typeface="Arial" panose="020B0604020202020204" pitchFamily="34" charset="0"/>
              <a:buChar char="•"/>
            </a:pPr>
            <a:r>
              <a:rPr lang="en-US" sz="2400" dirty="0" smtClean="0"/>
              <a:t>Alternative - Off-the </a:t>
            </a:r>
            <a:r>
              <a:rPr lang="en-US" sz="2400" dirty="0" smtClean="0"/>
              <a:t>shelf software </a:t>
            </a:r>
          </a:p>
          <a:p>
            <a:r>
              <a:rPr lang="en-US" sz="2400" dirty="0" smtClean="0"/>
              <a:t>	</a:t>
            </a:r>
            <a:r>
              <a:rPr lang="en-US" sz="2400" i="1" dirty="0" smtClean="0"/>
              <a:t>Jigsaw</a:t>
            </a:r>
            <a:r>
              <a:rPr lang="en-US" sz="2400" dirty="0" smtClean="0"/>
              <a:t>, </a:t>
            </a:r>
            <a:r>
              <a:rPr lang="en-US" sz="2400" i="1" dirty="0" smtClean="0"/>
              <a:t>IN-SPIRE</a:t>
            </a:r>
            <a:r>
              <a:rPr lang="en-US" sz="2400" dirty="0" smtClean="0"/>
              <a:t>, </a:t>
            </a:r>
            <a:r>
              <a:rPr lang="en-US" sz="2400" i="1" dirty="0" err="1" smtClean="0"/>
              <a:t>Luminoso</a:t>
            </a:r>
            <a:r>
              <a:rPr lang="en-US" sz="2400" dirty="0" smtClean="0"/>
              <a:t> from MIT Media Lab, </a:t>
            </a:r>
            <a:r>
              <a:rPr lang="en-US" sz="2400" i="1" dirty="0" err="1" smtClean="0"/>
              <a:t>TopicNets</a:t>
            </a:r>
            <a:endParaRPr lang="en-US" sz="2400" i="1" dirty="0" smtClean="0"/>
          </a:p>
          <a:p>
            <a:pPr marL="914400" lvl="1" indent="-457200">
              <a:buFont typeface="+mj-lt"/>
              <a:buAutoNum type="arabicPeriod"/>
            </a:pPr>
            <a:endParaRPr lang="en-US" sz="2400" dirty="0" smtClean="0"/>
          </a:p>
          <a:p>
            <a:pPr marL="914400" lvl="1" indent="-457200">
              <a:buFont typeface="+mj-lt"/>
              <a:buAutoNum type="arabicPeriod"/>
            </a:pPr>
            <a:endParaRPr lang="en-US" sz="2400" dirty="0" smtClean="0"/>
          </a:p>
        </p:txBody>
      </p:sp>
      <p:sp>
        <p:nvSpPr>
          <p:cNvPr id="13" name="Text Box 7"/>
          <p:cNvSpPr txBox="1">
            <a:spLocks noChangeArrowheads="1"/>
          </p:cNvSpPr>
          <p:nvPr/>
        </p:nvSpPr>
        <p:spPr bwMode="auto">
          <a:xfrm>
            <a:off x="2028825" y="6371739"/>
            <a:ext cx="6629400" cy="338554"/>
          </a:xfrm>
          <a:prstGeom prst="rect">
            <a:avLst/>
          </a:prstGeom>
          <a:noFill/>
          <a:ln w="9525">
            <a:noFill/>
            <a:miter lim="800000"/>
            <a:headEnd/>
            <a:tailEnd/>
          </a:ln>
          <a:effectLst/>
        </p:spPr>
        <p:txBody>
          <a:bodyPr wrap="square">
            <a:spAutoFit/>
          </a:bodyPr>
          <a:lstStyle/>
          <a:p>
            <a:pPr algn="ctr">
              <a:spcBef>
                <a:spcPct val="50000"/>
              </a:spcBef>
            </a:pPr>
            <a:r>
              <a:rPr lang="en-US" sz="1600" b="1" dirty="0">
                <a:solidFill>
                  <a:schemeClr val="bg1"/>
                </a:solidFill>
              </a:rPr>
              <a:t>Feasibility and framing of interventions based on public </a:t>
            </a:r>
            <a:r>
              <a:rPr lang="en-US" sz="1600" b="1" dirty="0" smtClean="0">
                <a:solidFill>
                  <a:schemeClr val="bg1"/>
                </a:solidFill>
              </a:rPr>
              <a:t>support..</a:t>
            </a:r>
            <a:endParaRPr lang="fr-FR" sz="1600" b="1" dirty="0">
              <a:solidFill>
                <a:schemeClr val="bg1"/>
              </a:solidFill>
            </a:endParaRPr>
          </a:p>
        </p:txBody>
      </p:sp>
    </p:spTree>
    <p:extLst>
      <p:ext uri="{BB962C8B-B14F-4D97-AF65-F5344CB8AC3E}">
        <p14:creationId xmlns:p14="http://schemas.microsoft.com/office/powerpoint/2010/main" val="16329526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bottom"/>
          <p:cNvPicPr>
            <a:picLocks noChangeAspect="1" noChangeArrowheads="1"/>
          </p:cNvPicPr>
          <p:nvPr/>
        </p:nvPicPr>
        <p:blipFill>
          <a:blip r:embed="rId3" cstate="print"/>
          <a:srcRect/>
          <a:stretch>
            <a:fillRect/>
          </a:stretch>
        </p:blipFill>
        <p:spPr bwMode="auto">
          <a:xfrm>
            <a:off x="0" y="6273800"/>
            <a:ext cx="9144000" cy="584200"/>
          </a:xfrm>
          <a:prstGeom prst="rect">
            <a:avLst/>
          </a:prstGeom>
          <a:noFill/>
        </p:spPr>
      </p:pic>
      <p:sp>
        <p:nvSpPr>
          <p:cNvPr id="5" name="Text Box 6"/>
          <p:cNvSpPr txBox="1">
            <a:spLocks noChangeArrowheads="1"/>
          </p:cNvSpPr>
          <p:nvPr/>
        </p:nvSpPr>
        <p:spPr bwMode="auto">
          <a:xfrm>
            <a:off x="-36514" y="6356350"/>
            <a:ext cx="3389314" cy="369332"/>
          </a:xfrm>
          <a:prstGeom prst="rect">
            <a:avLst/>
          </a:prstGeom>
          <a:noFill/>
          <a:ln w="9525">
            <a:noFill/>
            <a:miter lim="800000"/>
            <a:headEnd/>
            <a:tailEnd/>
          </a:ln>
          <a:effectLst/>
        </p:spPr>
        <p:txBody>
          <a:bodyPr wrap="square">
            <a:spAutoFit/>
          </a:bodyPr>
          <a:lstStyle/>
          <a:p>
            <a:pPr>
              <a:spcBef>
                <a:spcPct val="50000"/>
              </a:spcBef>
            </a:pPr>
            <a:r>
              <a:rPr lang="fr-FR" i="1" dirty="0" err="1">
                <a:solidFill>
                  <a:schemeClr val="bg1"/>
                </a:solidFill>
              </a:rPr>
              <a:t>Giabbanelli</a:t>
            </a:r>
            <a:r>
              <a:rPr lang="fr-FR" i="1" dirty="0">
                <a:solidFill>
                  <a:schemeClr val="bg1"/>
                </a:solidFill>
              </a:rPr>
              <a:t> et al</a:t>
            </a:r>
            <a:r>
              <a:rPr lang="fr-FR" i="1" dirty="0" smtClean="0">
                <a:solidFill>
                  <a:schemeClr val="bg1"/>
                </a:solidFill>
              </a:rPr>
              <a:t>.</a:t>
            </a:r>
            <a:endParaRPr lang="fr-FR" i="1" dirty="0">
              <a:solidFill>
                <a:schemeClr val="bg1"/>
              </a:solidFill>
            </a:endParaRPr>
          </a:p>
        </p:txBody>
      </p:sp>
      <p:sp>
        <p:nvSpPr>
          <p:cNvPr id="7" name="Text Box 8"/>
          <p:cNvSpPr txBox="1">
            <a:spLocks noChangeArrowheads="1"/>
          </p:cNvSpPr>
          <p:nvPr/>
        </p:nvSpPr>
        <p:spPr bwMode="auto">
          <a:xfrm>
            <a:off x="8172450" y="6356350"/>
            <a:ext cx="971550" cy="369332"/>
          </a:xfrm>
          <a:prstGeom prst="rect">
            <a:avLst/>
          </a:prstGeom>
          <a:noFill/>
          <a:ln w="9525">
            <a:noFill/>
            <a:miter lim="800000"/>
            <a:headEnd/>
            <a:tailEnd/>
          </a:ln>
          <a:effectLst/>
        </p:spPr>
        <p:txBody>
          <a:bodyPr>
            <a:spAutoFit/>
          </a:bodyPr>
          <a:lstStyle/>
          <a:p>
            <a:pPr algn="r">
              <a:spcBef>
                <a:spcPct val="50000"/>
              </a:spcBef>
            </a:pPr>
            <a:r>
              <a:rPr lang="fr-FR" dirty="0">
                <a:solidFill>
                  <a:schemeClr val="bg1"/>
                </a:solidFill>
              </a:rPr>
              <a:t>5</a:t>
            </a:r>
          </a:p>
        </p:txBody>
      </p:sp>
      <p:sp>
        <p:nvSpPr>
          <p:cNvPr id="10" name="Text Box 13"/>
          <p:cNvSpPr txBox="1">
            <a:spLocks noChangeArrowheads="1"/>
          </p:cNvSpPr>
          <p:nvPr/>
        </p:nvSpPr>
        <p:spPr bwMode="auto">
          <a:xfrm>
            <a:off x="990600" y="2768025"/>
            <a:ext cx="7239000" cy="584775"/>
          </a:xfrm>
          <a:prstGeom prst="rect">
            <a:avLst/>
          </a:prstGeom>
          <a:noFill/>
          <a:ln w="9525" algn="ctr">
            <a:noFill/>
            <a:miter lim="800000"/>
            <a:headEnd/>
            <a:tailEnd/>
          </a:ln>
          <a:effectLst/>
        </p:spPr>
        <p:txBody>
          <a:bodyPr wrap="square">
            <a:spAutoFit/>
          </a:bodyPr>
          <a:lstStyle/>
          <a:p>
            <a:pPr algn="ctr">
              <a:spcBef>
                <a:spcPct val="50000"/>
              </a:spcBef>
            </a:pPr>
            <a:r>
              <a:rPr lang="fr-CA" sz="3200" b="1" dirty="0" smtClean="0"/>
              <a:t>Case </a:t>
            </a:r>
            <a:r>
              <a:rPr lang="fr-CA" sz="3200" b="1" dirty="0" err="1" smtClean="0"/>
              <a:t>Study</a:t>
            </a:r>
            <a:r>
              <a:rPr lang="fr-CA" sz="3200" b="1" dirty="0" smtClean="0"/>
              <a:t> - Data Collection</a:t>
            </a:r>
            <a:endParaRPr lang="en-US" sz="3200" b="1" dirty="0"/>
          </a:p>
        </p:txBody>
      </p:sp>
      <p:pic>
        <p:nvPicPr>
          <p:cNvPr id="11" name="Picture 11" descr="top"/>
          <p:cNvPicPr>
            <a:picLocks noChangeAspect="1" noChangeArrowheads="1"/>
          </p:cNvPicPr>
          <p:nvPr/>
        </p:nvPicPr>
        <p:blipFill>
          <a:blip r:embed="rId4" cstate="print"/>
          <a:srcRect/>
          <a:stretch>
            <a:fillRect/>
          </a:stretch>
        </p:blipFill>
        <p:spPr bwMode="auto">
          <a:xfrm>
            <a:off x="1066800" y="2362200"/>
            <a:ext cx="4800600" cy="247650"/>
          </a:xfrm>
          <a:prstGeom prst="rect">
            <a:avLst/>
          </a:prstGeom>
          <a:noFill/>
          <a:ln w="9525">
            <a:noFill/>
            <a:miter lim="800000"/>
            <a:headEnd/>
            <a:tailEnd/>
          </a:ln>
        </p:spPr>
      </p:pic>
      <p:pic>
        <p:nvPicPr>
          <p:cNvPr id="12" name="Picture 12" descr="top"/>
          <p:cNvPicPr>
            <a:picLocks noChangeAspect="1" noChangeArrowheads="1"/>
          </p:cNvPicPr>
          <p:nvPr/>
        </p:nvPicPr>
        <p:blipFill>
          <a:blip r:embed="rId4" cstate="print"/>
          <a:srcRect/>
          <a:stretch>
            <a:fillRect/>
          </a:stretch>
        </p:blipFill>
        <p:spPr bwMode="auto">
          <a:xfrm>
            <a:off x="3505200" y="3505200"/>
            <a:ext cx="4800600" cy="247650"/>
          </a:xfrm>
          <a:prstGeom prst="rect">
            <a:avLst/>
          </a:prstGeom>
          <a:noFill/>
        </p:spPr>
      </p:pic>
      <p:sp>
        <p:nvSpPr>
          <p:cNvPr id="13" name="Text Box 7"/>
          <p:cNvSpPr txBox="1">
            <a:spLocks noChangeArrowheads="1"/>
          </p:cNvSpPr>
          <p:nvPr/>
        </p:nvSpPr>
        <p:spPr bwMode="auto">
          <a:xfrm>
            <a:off x="2028825" y="6371739"/>
            <a:ext cx="6629400" cy="338554"/>
          </a:xfrm>
          <a:prstGeom prst="rect">
            <a:avLst/>
          </a:prstGeom>
          <a:noFill/>
          <a:ln w="9525">
            <a:noFill/>
            <a:miter lim="800000"/>
            <a:headEnd/>
            <a:tailEnd/>
          </a:ln>
          <a:effectLst/>
        </p:spPr>
        <p:txBody>
          <a:bodyPr wrap="square">
            <a:spAutoFit/>
          </a:bodyPr>
          <a:lstStyle/>
          <a:p>
            <a:pPr algn="ctr">
              <a:spcBef>
                <a:spcPct val="50000"/>
              </a:spcBef>
            </a:pPr>
            <a:r>
              <a:rPr lang="en-US" sz="1600" b="1" dirty="0">
                <a:solidFill>
                  <a:schemeClr val="bg1"/>
                </a:solidFill>
              </a:rPr>
              <a:t>Feasibility and framing of interventions based on public </a:t>
            </a:r>
            <a:r>
              <a:rPr lang="en-US" sz="1600" b="1" dirty="0" smtClean="0">
                <a:solidFill>
                  <a:schemeClr val="bg1"/>
                </a:solidFill>
              </a:rPr>
              <a:t>support..</a:t>
            </a:r>
            <a:endParaRPr lang="fr-FR" sz="1600" b="1" dirty="0">
              <a:solidFill>
                <a:schemeClr val="bg1"/>
              </a:solidFill>
            </a:endParaRPr>
          </a:p>
        </p:txBody>
      </p:sp>
    </p:spTree>
    <p:extLst>
      <p:ext uri="{BB962C8B-B14F-4D97-AF65-F5344CB8AC3E}">
        <p14:creationId xmlns:p14="http://schemas.microsoft.com/office/powerpoint/2010/main" val="1066786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bottom"/>
          <p:cNvPicPr>
            <a:picLocks noChangeAspect="1" noChangeArrowheads="1"/>
          </p:cNvPicPr>
          <p:nvPr/>
        </p:nvPicPr>
        <p:blipFill>
          <a:blip r:embed="rId3" cstate="print"/>
          <a:srcRect/>
          <a:stretch>
            <a:fillRect/>
          </a:stretch>
        </p:blipFill>
        <p:spPr bwMode="auto">
          <a:xfrm>
            <a:off x="0" y="6273800"/>
            <a:ext cx="9144000" cy="584200"/>
          </a:xfrm>
          <a:prstGeom prst="rect">
            <a:avLst/>
          </a:prstGeom>
          <a:noFill/>
        </p:spPr>
      </p:pic>
      <p:sp>
        <p:nvSpPr>
          <p:cNvPr id="5" name="Text Box 6"/>
          <p:cNvSpPr txBox="1">
            <a:spLocks noChangeArrowheads="1"/>
          </p:cNvSpPr>
          <p:nvPr/>
        </p:nvSpPr>
        <p:spPr bwMode="auto">
          <a:xfrm>
            <a:off x="-36514" y="6356350"/>
            <a:ext cx="3389314" cy="369332"/>
          </a:xfrm>
          <a:prstGeom prst="rect">
            <a:avLst/>
          </a:prstGeom>
          <a:noFill/>
          <a:ln w="9525">
            <a:noFill/>
            <a:miter lim="800000"/>
            <a:headEnd/>
            <a:tailEnd/>
          </a:ln>
          <a:effectLst/>
        </p:spPr>
        <p:txBody>
          <a:bodyPr wrap="square">
            <a:spAutoFit/>
          </a:bodyPr>
          <a:lstStyle/>
          <a:p>
            <a:pPr>
              <a:spcBef>
                <a:spcPct val="50000"/>
              </a:spcBef>
            </a:pPr>
            <a:r>
              <a:rPr lang="fr-FR" i="1" dirty="0" err="1">
                <a:solidFill>
                  <a:schemeClr val="bg1"/>
                </a:solidFill>
              </a:rPr>
              <a:t>Giabbanelli</a:t>
            </a:r>
            <a:r>
              <a:rPr lang="fr-FR" i="1" dirty="0">
                <a:solidFill>
                  <a:schemeClr val="bg1"/>
                </a:solidFill>
              </a:rPr>
              <a:t> et al</a:t>
            </a:r>
            <a:r>
              <a:rPr lang="fr-FR" i="1" dirty="0" smtClean="0">
                <a:solidFill>
                  <a:schemeClr val="bg1"/>
                </a:solidFill>
              </a:rPr>
              <a:t>.</a:t>
            </a:r>
            <a:endParaRPr lang="fr-FR" i="1" dirty="0">
              <a:solidFill>
                <a:schemeClr val="bg1"/>
              </a:solidFill>
            </a:endParaRPr>
          </a:p>
        </p:txBody>
      </p:sp>
      <p:sp>
        <p:nvSpPr>
          <p:cNvPr id="7" name="Text Box 8"/>
          <p:cNvSpPr txBox="1">
            <a:spLocks noChangeArrowheads="1"/>
          </p:cNvSpPr>
          <p:nvPr/>
        </p:nvSpPr>
        <p:spPr bwMode="auto">
          <a:xfrm>
            <a:off x="8172450" y="6356350"/>
            <a:ext cx="971550" cy="369332"/>
          </a:xfrm>
          <a:prstGeom prst="rect">
            <a:avLst/>
          </a:prstGeom>
          <a:noFill/>
          <a:ln w="9525">
            <a:noFill/>
            <a:miter lim="800000"/>
            <a:headEnd/>
            <a:tailEnd/>
          </a:ln>
          <a:effectLst/>
        </p:spPr>
        <p:txBody>
          <a:bodyPr>
            <a:spAutoFit/>
          </a:bodyPr>
          <a:lstStyle/>
          <a:p>
            <a:pPr algn="r">
              <a:spcBef>
                <a:spcPct val="50000"/>
              </a:spcBef>
            </a:pPr>
            <a:r>
              <a:rPr lang="fr-FR" dirty="0" smtClean="0">
                <a:solidFill>
                  <a:schemeClr val="bg1"/>
                </a:solidFill>
              </a:rPr>
              <a:t>6</a:t>
            </a:r>
            <a:endParaRPr lang="fr-FR" dirty="0">
              <a:solidFill>
                <a:schemeClr val="bg1"/>
              </a:solidFill>
            </a:endParaRPr>
          </a:p>
        </p:txBody>
      </p:sp>
      <p:sp>
        <p:nvSpPr>
          <p:cNvPr id="10" name="Text Box 13"/>
          <p:cNvSpPr txBox="1">
            <a:spLocks noChangeArrowheads="1"/>
          </p:cNvSpPr>
          <p:nvPr/>
        </p:nvSpPr>
        <p:spPr bwMode="auto">
          <a:xfrm>
            <a:off x="990600" y="331787"/>
            <a:ext cx="7239000" cy="584775"/>
          </a:xfrm>
          <a:prstGeom prst="rect">
            <a:avLst/>
          </a:prstGeom>
          <a:noFill/>
          <a:ln w="9525" algn="ctr">
            <a:noFill/>
            <a:miter lim="800000"/>
            <a:headEnd/>
            <a:tailEnd/>
          </a:ln>
          <a:effectLst/>
        </p:spPr>
        <p:txBody>
          <a:bodyPr wrap="square">
            <a:spAutoFit/>
          </a:bodyPr>
          <a:lstStyle/>
          <a:p>
            <a:pPr algn="ctr">
              <a:spcBef>
                <a:spcPct val="50000"/>
              </a:spcBef>
            </a:pPr>
            <a:r>
              <a:rPr lang="fr-CA" sz="3200" dirty="0" smtClean="0"/>
              <a:t>Case </a:t>
            </a:r>
            <a:r>
              <a:rPr lang="fr-CA" sz="3200" dirty="0" err="1"/>
              <a:t>S</a:t>
            </a:r>
            <a:r>
              <a:rPr lang="fr-CA" sz="3200" dirty="0" err="1" smtClean="0"/>
              <a:t>tudy</a:t>
            </a:r>
            <a:endParaRPr lang="en-US" sz="3200" b="1" dirty="0"/>
          </a:p>
        </p:txBody>
      </p:sp>
      <p:pic>
        <p:nvPicPr>
          <p:cNvPr id="11" name="Picture 11" descr="top"/>
          <p:cNvPicPr>
            <a:picLocks noChangeAspect="1" noChangeArrowheads="1"/>
          </p:cNvPicPr>
          <p:nvPr/>
        </p:nvPicPr>
        <p:blipFill>
          <a:blip r:embed="rId4" cstate="print"/>
          <a:srcRect/>
          <a:stretch>
            <a:fillRect/>
          </a:stretch>
        </p:blipFill>
        <p:spPr bwMode="auto">
          <a:xfrm>
            <a:off x="2247900" y="152400"/>
            <a:ext cx="4800600" cy="247650"/>
          </a:xfrm>
          <a:prstGeom prst="rect">
            <a:avLst/>
          </a:prstGeom>
          <a:noFill/>
          <a:ln w="9525">
            <a:noFill/>
            <a:miter lim="800000"/>
            <a:headEnd/>
            <a:tailEnd/>
          </a:ln>
        </p:spPr>
      </p:pic>
      <p:pic>
        <p:nvPicPr>
          <p:cNvPr id="12" name="Picture 12" descr="top"/>
          <p:cNvPicPr>
            <a:picLocks noChangeAspect="1" noChangeArrowheads="1"/>
          </p:cNvPicPr>
          <p:nvPr/>
        </p:nvPicPr>
        <p:blipFill>
          <a:blip r:embed="rId4" cstate="print"/>
          <a:srcRect/>
          <a:stretch>
            <a:fillRect/>
          </a:stretch>
        </p:blipFill>
        <p:spPr bwMode="auto">
          <a:xfrm>
            <a:off x="2247900" y="895350"/>
            <a:ext cx="4800600" cy="247650"/>
          </a:xfrm>
          <a:prstGeom prst="rect">
            <a:avLst/>
          </a:prstGeom>
          <a:noFill/>
        </p:spPr>
      </p:pic>
      <p:sp>
        <p:nvSpPr>
          <p:cNvPr id="17" name="TextBox 16"/>
          <p:cNvSpPr txBox="1"/>
          <p:nvPr/>
        </p:nvSpPr>
        <p:spPr>
          <a:xfrm>
            <a:off x="76200" y="1406933"/>
            <a:ext cx="9144000"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Taxes </a:t>
            </a:r>
            <a:r>
              <a:rPr lang="en-US" sz="2400" dirty="0"/>
              <a:t>on Sugar sweetened beverages(SSB) in California 2014-15</a:t>
            </a:r>
            <a:r>
              <a:rPr lang="en-US" sz="2400" dirty="0" smtClean="0"/>
              <a:t>.</a:t>
            </a:r>
          </a:p>
          <a:p>
            <a:pPr marL="342900" indent="-342900">
              <a:buFont typeface="Arial" panose="020B0604020202020204" pitchFamily="34" charset="0"/>
              <a:buChar char="•"/>
            </a:pPr>
            <a:r>
              <a:rPr lang="en-US" sz="2400" dirty="0"/>
              <a:t>The two SSB taxes in our case study were put to the vote in 2014 in Berkeley and San Francisco, California</a:t>
            </a:r>
            <a:r>
              <a:rPr lang="en-US" sz="2400" dirty="0" smtClean="0"/>
              <a:t>.</a:t>
            </a:r>
          </a:p>
          <a:p>
            <a:pPr marL="342900" indent="-342900">
              <a:buFont typeface="Arial" panose="020B0604020202020204" pitchFamily="34" charset="0"/>
              <a:buChar char="•"/>
            </a:pPr>
            <a:r>
              <a:rPr lang="en-US" sz="2400" dirty="0"/>
              <a:t>In Berkeley, CA, the tax was $0.01 per fluid ounce and </a:t>
            </a:r>
            <a:r>
              <a:rPr lang="en-US" sz="2400" dirty="0" smtClean="0"/>
              <a:t>the </a:t>
            </a:r>
            <a:r>
              <a:rPr lang="en-US" sz="2400" dirty="0"/>
              <a:t>tax revenue was designed to go into the city’s general fund</a:t>
            </a:r>
            <a:endParaRPr lang="en-US" sz="2400" dirty="0" smtClean="0"/>
          </a:p>
          <a:p>
            <a:pPr marL="342900" indent="-342900">
              <a:buFont typeface="Arial" panose="020B0604020202020204" pitchFamily="34" charset="0"/>
              <a:buChar char="•"/>
            </a:pPr>
            <a:endParaRPr lang="en-US" sz="2400" dirty="0" smtClean="0"/>
          </a:p>
        </p:txBody>
      </p:sp>
      <p:sp>
        <p:nvSpPr>
          <p:cNvPr id="2" name="Rectangle 2"/>
          <p:cNvSpPr>
            <a:spLocks noChangeArrowheads="1"/>
          </p:cNvSpPr>
          <p:nvPr/>
        </p:nvSpPr>
        <p:spPr bwMode="auto">
          <a:xfrm>
            <a:off x="1600200" y="298672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Text Box 7"/>
          <p:cNvSpPr txBox="1">
            <a:spLocks noChangeArrowheads="1"/>
          </p:cNvSpPr>
          <p:nvPr/>
        </p:nvSpPr>
        <p:spPr bwMode="auto">
          <a:xfrm>
            <a:off x="2028825" y="6371739"/>
            <a:ext cx="6629400" cy="338554"/>
          </a:xfrm>
          <a:prstGeom prst="rect">
            <a:avLst/>
          </a:prstGeom>
          <a:noFill/>
          <a:ln w="9525">
            <a:noFill/>
            <a:miter lim="800000"/>
            <a:headEnd/>
            <a:tailEnd/>
          </a:ln>
          <a:effectLst/>
        </p:spPr>
        <p:txBody>
          <a:bodyPr wrap="square">
            <a:spAutoFit/>
          </a:bodyPr>
          <a:lstStyle/>
          <a:p>
            <a:pPr algn="ctr">
              <a:spcBef>
                <a:spcPct val="50000"/>
              </a:spcBef>
            </a:pPr>
            <a:r>
              <a:rPr lang="en-US" sz="1600" b="1" dirty="0">
                <a:solidFill>
                  <a:schemeClr val="bg1"/>
                </a:solidFill>
              </a:rPr>
              <a:t>Feasibility and framing of interventions based on public </a:t>
            </a:r>
            <a:r>
              <a:rPr lang="en-US" sz="1600" b="1" dirty="0" smtClean="0">
                <a:solidFill>
                  <a:schemeClr val="bg1"/>
                </a:solidFill>
              </a:rPr>
              <a:t>support..</a:t>
            </a:r>
            <a:endParaRPr lang="fr-FR" sz="1600" b="1" dirty="0">
              <a:solidFill>
                <a:schemeClr val="bg1"/>
              </a:solidFill>
            </a:endParaRPr>
          </a:p>
        </p:txBody>
      </p:sp>
    </p:spTree>
    <p:extLst>
      <p:ext uri="{BB962C8B-B14F-4D97-AF65-F5344CB8AC3E}">
        <p14:creationId xmlns:p14="http://schemas.microsoft.com/office/powerpoint/2010/main" val="1351696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bottom"/>
          <p:cNvPicPr>
            <a:picLocks noChangeAspect="1" noChangeArrowheads="1"/>
          </p:cNvPicPr>
          <p:nvPr/>
        </p:nvPicPr>
        <p:blipFill>
          <a:blip r:embed="rId3" cstate="print"/>
          <a:srcRect/>
          <a:stretch>
            <a:fillRect/>
          </a:stretch>
        </p:blipFill>
        <p:spPr bwMode="auto">
          <a:xfrm>
            <a:off x="0" y="6273800"/>
            <a:ext cx="9144000" cy="584200"/>
          </a:xfrm>
          <a:prstGeom prst="rect">
            <a:avLst/>
          </a:prstGeom>
          <a:noFill/>
        </p:spPr>
      </p:pic>
      <p:sp>
        <p:nvSpPr>
          <p:cNvPr id="5" name="Text Box 6"/>
          <p:cNvSpPr txBox="1">
            <a:spLocks noChangeArrowheads="1"/>
          </p:cNvSpPr>
          <p:nvPr/>
        </p:nvSpPr>
        <p:spPr bwMode="auto">
          <a:xfrm>
            <a:off x="-36514" y="6356350"/>
            <a:ext cx="3389314" cy="369332"/>
          </a:xfrm>
          <a:prstGeom prst="rect">
            <a:avLst/>
          </a:prstGeom>
          <a:noFill/>
          <a:ln w="9525">
            <a:noFill/>
            <a:miter lim="800000"/>
            <a:headEnd/>
            <a:tailEnd/>
          </a:ln>
          <a:effectLst/>
        </p:spPr>
        <p:txBody>
          <a:bodyPr wrap="square">
            <a:spAutoFit/>
          </a:bodyPr>
          <a:lstStyle/>
          <a:p>
            <a:pPr>
              <a:spcBef>
                <a:spcPct val="50000"/>
              </a:spcBef>
            </a:pPr>
            <a:r>
              <a:rPr lang="fr-FR" i="1" dirty="0" err="1">
                <a:solidFill>
                  <a:schemeClr val="bg1"/>
                </a:solidFill>
              </a:rPr>
              <a:t>Giabbanelli</a:t>
            </a:r>
            <a:r>
              <a:rPr lang="fr-FR" i="1" dirty="0">
                <a:solidFill>
                  <a:schemeClr val="bg1"/>
                </a:solidFill>
              </a:rPr>
              <a:t> et al</a:t>
            </a:r>
            <a:r>
              <a:rPr lang="fr-FR" i="1" dirty="0" smtClean="0">
                <a:solidFill>
                  <a:schemeClr val="bg1"/>
                </a:solidFill>
              </a:rPr>
              <a:t>.</a:t>
            </a:r>
            <a:endParaRPr lang="fr-FR" i="1" dirty="0">
              <a:solidFill>
                <a:schemeClr val="bg1"/>
              </a:solidFill>
            </a:endParaRPr>
          </a:p>
        </p:txBody>
      </p:sp>
      <p:sp>
        <p:nvSpPr>
          <p:cNvPr id="7" name="Text Box 8"/>
          <p:cNvSpPr txBox="1">
            <a:spLocks noChangeArrowheads="1"/>
          </p:cNvSpPr>
          <p:nvPr/>
        </p:nvSpPr>
        <p:spPr bwMode="auto">
          <a:xfrm>
            <a:off x="8172450" y="6356350"/>
            <a:ext cx="971550" cy="369332"/>
          </a:xfrm>
          <a:prstGeom prst="rect">
            <a:avLst/>
          </a:prstGeom>
          <a:noFill/>
          <a:ln w="9525">
            <a:noFill/>
            <a:miter lim="800000"/>
            <a:headEnd/>
            <a:tailEnd/>
          </a:ln>
          <a:effectLst/>
        </p:spPr>
        <p:txBody>
          <a:bodyPr>
            <a:spAutoFit/>
          </a:bodyPr>
          <a:lstStyle/>
          <a:p>
            <a:pPr algn="r">
              <a:spcBef>
                <a:spcPct val="50000"/>
              </a:spcBef>
            </a:pPr>
            <a:r>
              <a:rPr lang="fr-FR" dirty="0" smtClean="0">
                <a:solidFill>
                  <a:schemeClr val="bg1"/>
                </a:solidFill>
              </a:rPr>
              <a:t>6</a:t>
            </a:r>
            <a:endParaRPr lang="fr-FR" dirty="0">
              <a:solidFill>
                <a:schemeClr val="bg1"/>
              </a:solidFill>
            </a:endParaRPr>
          </a:p>
        </p:txBody>
      </p:sp>
      <p:sp>
        <p:nvSpPr>
          <p:cNvPr id="10" name="Text Box 13"/>
          <p:cNvSpPr txBox="1">
            <a:spLocks noChangeArrowheads="1"/>
          </p:cNvSpPr>
          <p:nvPr/>
        </p:nvSpPr>
        <p:spPr bwMode="auto">
          <a:xfrm>
            <a:off x="990600" y="331787"/>
            <a:ext cx="7239000" cy="584775"/>
          </a:xfrm>
          <a:prstGeom prst="rect">
            <a:avLst/>
          </a:prstGeom>
          <a:noFill/>
          <a:ln w="9525" algn="ctr">
            <a:noFill/>
            <a:miter lim="800000"/>
            <a:headEnd/>
            <a:tailEnd/>
          </a:ln>
          <a:effectLst/>
        </p:spPr>
        <p:txBody>
          <a:bodyPr wrap="square">
            <a:spAutoFit/>
          </a:bodyPr>
          <a:lstStyle/>
          <a:p>
            <a:pPr algn="ctr">
              <a:spcBef>
                <a:spcPct val="50000"/>
              </a:spcBef>
            </a:pPr>
            <a:r>
              <a:rPr lang="fr-CA" sz="3200" dirty="0" smtClean="0"/>
              <a:t>Case </a:t>
            </a:r>
            <a:r>
              <a:rPr lang="fr-CA" sz="3200" dirty="0" err="1"/>
              <a:t>S</a:t>
            </a:r>
            <a:r>
              <a:rPr lang="fr-CA" sz="3200" dirty="0" err="1" smtClean="0"/>
              <a:t>tudy</a:t>
            </a:r>
            <a:endParaRPr lang="en-US" sz="3200" b="1" dirty="0"/>
          </a:p>
        </p:txBody>
      </p:sp>
      <p:pic>
        <p:nvPicPr>
          <p:cNvPr id="11" name="Picture 11" descr="top"/>
          <p:cNvPicPr>
            <a:picLocks noChangeAspect="1" noChangeArrowheads="1"/>
          </p:cNvPicPr>
          <p:nvPr/>
        </p:nvPicPr>
        <p:blipFill>
          <a:blip r:embed="rId4" cstate="print"/>
          <a:srcRect/>
          <a:stretch>
            <a:fillRect/>
          </a:stretch>
        </p:blipFill>
        <p:spPr bwMode="auto">
          <a:xfrm>
            <a:off x="2247900" y="152400"/>
            <a:ext cx="4800600" cy="247650"/>
          </a:xfrm>
          <a:prstGeom prst="rect">
            <a:avLst/>
          </a:prstGeom>
          <a:noFill/>
          <a:ln w="9525">
            <a:noFill/>
            <a:miter lim="800000"/>
            <a:headEnd/>
            <a:tailEnd/>
          </a:ln>
        </p:spPr>
      </p:pic>
      <p:pic>
        <p:nvPicPr>
          <p:cNvPr id="12" name="Picture 12" descr="top"/>
          <p:cNvPicPr>
            <a:picLocks noChangeAspect="1" noChangeArrowheads="1"/>
          </p:cNvPicPr>
          <p:nvPr/>
        </p:nvPicPr>
        <p:blipFill>
          <a:blip r:embed="rId4" cstate="print"/>
          <a:srcRect/>
          <a:stretch>
            <a:fillRect/>
          </a:stretch>
        </p:blipFill>
        <p:spPr bwMode="auto">
          <a:xfrm>
            <a:off x="2247900" y="895350"/>
            <a:ext cx="4800600" cy="247650"/>
          </a:xfrm>
          <a:prstGeom prst="rect">
            <a:avLst/>
          </a:prstGeom>
          <a:noFill/>
        </p:spPr>
      </p:pic>
      <p:sp>
        <p:nvSpPr>
          <p:cNvPr id="17" name="TextBox 16"/>
          <p:cNvSpPr txBox="1"/>
          <p:nvPr/>
        </p:nvSpPr>
        <p:spPr>
          <a:xfrm>
            <a:off x="76200" y="1406933"/>
            <a:ext cx="91440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Case study: Taxes on Sugar sweetened beverages(SSB) in California 2014-15</a:t>
            </a:r>
            <a:r>
              <a:rPr lang="en-US" sz="2400" dirty="0" smtClean="0"/>
              <a:t>.</a:t>
            </a:r>
          </a:p>
        </p:txBody>
      </p:sp>
      <p:sp>
        <p:nvSpPr>
          <p:cNvPr id="2" name="Rectangle 2"/>
          <p:cNvSpPr>
            <a:spLocks noChangeArrowheads="1"/>
          </p:cNvSpPr>
          <p:nvPr/>
        </p:nvSpPr>
        <p:spPr bwMode="auto">
          <a:xfrm>
            <a:off x="1600200" y="298672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2" descr="timescal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800" y="2333171"/>
            <a:ext cx="7806932" cy="3436373"/>
          </a:xfrm>
          <a:prstGeom prst="rect">
            <a:avLst/>
          </a:prstGeom>
          <a:noFill/>
          <a:extLst>
            <a:ext uri="{909E8E84-426E-40DD-AFC4-6F175D3DCCD1}">
              <a14:hiddenFill xmlns:a14="http://schemas.microsoft.com/office/drawing/2010/main">
                <a:solidFill>
                  <a:srgbClr val="FFFFFF"/>
                </a:solidFill>
              </a14:hiddenFill>
            </a:ext>
          </a:extLst>
        </p:spPr>
      </p:pic>
      <p:sp>
        <p:nvSpPr>
          <p:cNvPr id="15" name="Text Box 7"/>
          <p:cNvSpPr txBox="1">
            <a:spLocks noChangeArrowheads="1"/>
          </p:cNvSpPr>
          <p:nvPr/>
        </p:nvSpPr>
        <p:spPr bwMode="auto">
          <a:xfrm>
            <a:off x="2028825" y="6371739"/>
            <a:ext cx="6629400" cy="338554"/>
          </a:xfrm>
          <a:prstGeom prst="rect">
            <a:avLst/>
          </a:prstGeom>
          <a:noFill/>
          <a:ln w="9525">
            <a:noFill/>
            <a:miter lim="800000"/>
            <a:headEnd/>
            <a:tailEnd/>
          </a:ln>
          <a:effectLst/>
        </p:spPr>
        <p:txBody>
          <a:bodyPr wrap="square">
            <a:spAutoFit/>
          </a:bodyPr>
          <a:lstStyle/>
          <a:p>
            <a:pPr algn="ctr">
              <a:spcBef>
                <a:spcPct val="50000"/>
              </a:spcBef>
            </a:pPr>
            <a:r>
              <a:rPr lang="en-US" sz="1600" b="1" dirty="0">
                <a:solidFill>
                  <a:schemeClr val="bg1"/>
                </a:solidFill>
              </a:rPr>
              <a:t>Feasibility and framing of interventions based on public </a:t>
            </a:r>
            <a:r>
              <a:rPr lang="en-US" sz="1600" b="1" dirty="0" smtClean="0">
                <a:solidFill>
                  <a:schemeClr val="bg1"/>
                </a:solidFill>
              </a:rPr>
              <a:t>support..</a:t>
            </a:r>
            <a:endParaRPr lang="fr-FR" sz="1600" b="1" dirty="0">
              <a:solidFill>
                <a:schemeClr val="bg1"/>
              </a:solidFill>
            </a:endParaRPr>
          </a:p>
        </p:txBody>
      </p:sp>
    </p:spTree>
    <p:extLst>
      <p:ext uri="{BB962C8B-B14F-4D97-AF65-F5344CB8AC3E}">
        <p14:creationId xmlns:p14="http://schemas.microsoft.com/office/powerpoint/2010/main" val="13741018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bottom"/>
          <p:cNvPicPr>
            <a:picLocks noChangeAspect="1" noChangeArrowheads="1"/>
          </p:cNvPicPr>
          <p:nvPr/>
        </p:nvPicPr>
        <p:blipFill>
          <a:blip r:embed="rId3" cstate="print"/>
          <a:srcRect/>
          <a:stretch>
            <a:fillRect/>
          </a:stretch>
        </p:blipFill>
        <p:spPr bwMode="auto">
          <a:xfrm>
            <a:off x="0" y="6273800"/>
            <a:ext cx="9144000" cy="584200"/>
          </a:xfrm>
          <a:prstGeom prst="rect">
            <a:avLst/>
          </a:prstGeom>
          <a:noFill/>
        </p:spPr>
      </p:pic>
      <p:sp>
        <p:nvSpPr>
          <p:cNvPr id="5" name="Text Box 6"/>
          <p:cNvSpPr txBox="1">
            <a:spLocks noChangeArrowheads="1"/>
          </p:cNvSpPr>
          <p:nvPr/>
        </p:nvSpPr>
        <p:spPr bwMode="auto">
          <a:xfrm>
            <a:off x="-36514" y="6356350"/>
            <a:ext cx="3389314" cy="369332"/>
          </a:xfrm>
          <a:prstGeom prst="rect">
            <a:avLst/>
          </a:prstGeom>
          <a:noFill/>
          <a:ln w="9525">
            <a:noFill/>
            <a:miter lim="800000"/>
            <a:headEnd/>
            <a:tailEnd/>
          </a:ln>
          <a:effectLst/>
        </p:spPr>
        <p:txBody>
          <a:bodyPr wrap="square">
            <a:spAutoFit/>
          </a:bodyPr>
          <a:lstStyle/>
          <a:p>
            <a:pPr>
              <a:spcBef>
                <a:spcPct val="50000"/>
              </a:spcBef>
            </a:pPr>
            <a:r>
              <a:rPr lang="fr-FR" i="1" dirty="0" err="1">
                <a:solidFill>
                  <a:schemeClr val="bg1"/>
                </a:solidFill>
              </a:rPr>
              <a:t>Giabbanelli</a:t>
            </a:r>
            <a:r>
              <a:rPr lang="fr-FR" i="1" dirty="0">
                <a:solidFill>
                  <a:schemeClr val="bg1"/>
                </a:solidFill>
              </a:rPr>
              <a:t> et al</a:t>
            </a:r>
            <a:r>
              <a:rPr lang="fr-FR" i="1" dirty="0" smtClean="0">
                <a:solidFill>
                  <a:schemeClr val="bg1"/>
                </a:solidFill>
              </a:rPr>
              <a:t>.</a:t>
            </a:r>
            <a:endParaRPr lang="fr-FR" i="1" dirty="0">
              <a:solidFill>
                <a:schemeClr val="bg1"/>
              </a:solidFill>
            </a:endParaRPr>
          </a:p>
        </p:txBody>
      </p:sp>
      <p:sp>
        <p:nvSpPr>
          <p:cNvPr id="7" name="Text Box 8"/>
          <p:cNvSpPr txBox="1">
            <a:spLocks noChangeArrowheads="1"/>
          </p:cNvSpPr>
          <p:nvPr/>
        </p:nvSpPr>
        <p:spPr bwMode="auto">
          <a:xfrm>
            <a:off x="8172450" y="6356350"/>
            <a:ext cx="971550" cy="369332"/>
          </a:xfrm>
          <a:prstGeom prst="rect">
            <a:avLst/>
          </a:prstGeom>
          <a:noFill/>
          <a:ln w="9525">
            <a:noFill/>
            <a:miter lim="800000"/>
            <a:headEnd/>
            <a:tailEnd/>
          </a:ln>
          <a:effectLst/>
        </p:spPr>
        <p:txBody>
          <a:bodyPr>
            <a:spAutoFit/>
          </a:bodyPr>
          <a:lstStyle/>
          <a:p>
            <a:pPr algn="r">
              <a:spcBef>
                <a:spcPct val="50000"/>
              </a:spcBef>
            </a:pPr>
            <a:r>
              <a:rPr lang="fr-FR" dirty="0" smtClean="0">
                <a:solidFill>
                  <a:schemeClr val="bg1"/>
                </a:solidFill>
              </a:rPr>
              <a:t>6</a:t>
            </a:r>
            <a:endParaRPr lang="fr-FR" dirty="0">
              <a:solidFill>
                <a:schemeClr val="bg1"/>
              </a:solidFill>
            </a:endParaRPr>
          </a:p>
        </p:txBody>
      </p:sp>
      <p:sp>
        <p:nvSpPr>
          <p:cNvPr id="10" name="Text Box 13"/>
          <p:cNvSpPr txBox="1">
            <a:spLocks noChangeArrowheads="1"/>
          </p:cNvSpPr>
          <p:nvPr/>
        </p:nvSpPr>
        <p:spPr bwMode="auto">
          <a:xfrm>
            <a:off x="990600" y="331787"/>
            <a:ext cx="7239000" cy="584775"/>
          </a:xfrm>
          <a:prstGeom prst="rect">
            <a:avLst/>
          </a:prstGeom>
          <a:noFill/>
          <a:ln w="9525" algn="ctr">
            <a:noFill/>
            <a:miter lim="800000"/>
            <a:headEnd/>
            <a:tailEnd/>
          </a:ln>
          <a:effectLst/>
        </p:spPr>
        <p:txBody>
          <a:bodyPr wrap="square">
            <a:spAutoFit/>
          </a:bodyPr>
          <a:lstStyle/>
          <a:p>
            <a:pPr algn="ctr">
              <a:spcBef>
                <a:spcPct val="50000"/>
              </a:spcBef>
            </a:pPr>
            <a:r>
              <a:rPr lang="fr-CA" sz="3200" dirty="0" smtClean="0"/>
              <a:t>Case </a:t>
            </a:r>
            <a:r>
              <a:rPr lang="fr-CA" sz="3200" dirty="0" err="1" smtClean="0"/>
              <a:t>study</a:t>
            </a:r>
            <a:r>
              <a:rPr lang="fr-CA" sz="3200" dirty="0" smtClean="0"/>
              <a:t> - Data Collection</a:t>
            </a:r>
            <a:endParaRPr lang="en-US" sz="3200" b="1" dirty="0"/>
          </a:p>
        </p:txBody>
      </p:sp>
      <p:pic>
        <p:nvPicPr>
          <p:cNvPr id="11" name="Picture 11" descr="top"/>
          <p:cNvPicPr>
            <a:picLocks noChangeAspect="1" noChangeArrowheads="1"/>
          </p:cNvPicPr>
          <p:nvPr/>
        </p:nvPicPr>
        <p:blipFill>
          <a:blip r:embed="rId4" cstate="print"/>
          <a:srcRect/>
          <a:stretch>
            <a:fillRect/>
          </a:stretch>
        </p:blipFill>
        <p:spPr bwMode="auto">
          <a:xfrm>
            <a:off x="2247900" y="152400"/>
            <a:ext cx="4800600" cy="247650"/>
          </a:xfrm>
          <a:prstGeom prst="rect">
            <a:avLst/>
          </a:prstGeom>
          <a:noFill/>
          <a:ln w="9525">
            <a:noFill/>
            <a:miter lim="800000"/>
            <a:headEnd/>
            <a:tailEnd/>
          </a:ln>
        </p:spPr>
      </p:pic>
      <p:pic>
        <p:nvPicPr>
          <p:cNvPr id="12" name="Picture 12" descr="top"/>
          <p:cNvPicPr>
            <a:picLocks noChangeAspect="1" noChangeArrowheads="1"/>
          </p:cNvPicPr>
          <p:nvPr/>
        </p:nvPicPr>
        <p:blipFill>
          <a:blip r:embed="rId4" cstate="print"/>
          <a:srcRect/>
          <a:stretch>
            <a:fillRect/>
          </a:stretch>
        </p:blipFill>
        <p:spPr bwMode="auto">
          <a:xfrm>
            <a:off x="2247900" y="895350"/>
            <a:ext cx="4800600" cy="247650"/>
          </a:xfrm>
          <a:prstGeom prst="rect">
            <a:avLst/>
          </a:prstGeom>
          <a:noFill/>
        </p:spPr>
      </p:pic>
      <p:sp>
        <p:nvSpPr>
          <p:cNvPr id="17" name="TextBox 16"/>
          <p:cNvSpPr txBox="1"/>
          <p:nvPr/>
        </p:nvSpPr>
        <p:spPr>
          <a:xfrm>
            <a:off x="76200" y="1406933"/>
            <a:ext cx="91440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News articles vs Twitter data.</a:t>
            </a:r>
          </a:p>
          <a:p>
            <a:pPr marL="342900" indent="-342900">
              <a:buFont typeface="Arial" panose="020B0604020202020204" pitchFamily="34" charset="0"/>
              <a:buChar char="•"/>
            </a:pPr>
            <a:endParaRPr lang="en-US" sz="2400" dirty="0" smtClean="0"/>
          </a:p>
        </p:txBody>
      </p:sp>
      <p:sp>
        <p:nvSpPr>
          <p:cNvPr id="2" name="Rectangle 2"/>
          <p:cNvSpPr>
            <a:spLocks noChangeArrowheads="1"/>
          </p:cNvSpPr>
          <p:nvPr/>
        </p:nvSpPr>
        <p:spPr bwMode="auto">
          <a:xfrm>
            <a:off x="1600200" y="298672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p:cNvSpPr txBox="1"/>
          <p:nvPr/>
        </p:nvSpPr>
        <p:spPr>
          <a:xfrm>
            <a:off x="1658143" y="2217981"/>
            <a:ext cx="6222150" cy="2168863"/>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800"/>
              </a:spcAft>
            </a:pPr>
            <a:r>
              <a:rPr lang="en-US" sz="1600" b="1" dirty="0">
                <a:latin typeface="Calibri" panose="020F0502020204030204" pitchFamily="34" charset="0"/>
                <a:ea typeface="Calibri" panose="020F0502020204030204" pitchFamily="34" charset="0"/>
                <a:cs typeface="Times New Roman" panose="02020603050405020304" pitchFamily="18" charset="0"/>
              </a:rPr>
              <a:t>Box 1. Selection Criteria.</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600" b="1" dirty="0">
                <a:latin typeface="Calibri" panose="020F0502020204030204" pitchFamily="34" charset="0"/>
                <a:ea typeface="Calibri" panose="020F0502020204030204" pitchFamily="34" charset="0"/>
                <a:cs typeface="Times New Roman" panose="02020603050405020304" pitchFamily="18" charset="0"/>
              </a:rPr>
              <a:t>(</a:t>
            </a:r>
            <a:r>
              <a:rPr lang="en-US" sz="1600" b="1" i="1" dirty="0">
                <a:latin typeface="Calibri" panose="020F0502020204030204" pitchFamily="34" charset="0"/>
                <a:ea typeface="Calibri" panose="020F0502020204030204" pitchFamily="34" charset="0"/>
                <a:cs typeface="Times New Roman" panose="02020603050405020304" pitchFamily="18" charset="0"/>
              </a:rPr>
              <a:t>Berkeley</a:t>
            </a:r>
            <a:r>
              <a:rPr lang="en-US" sz="1600" b="1" dirty="0">
                <a:latin typeface="Calibri" panose="020F0502020204030204" pitchFamily="34" charset="0"/>
                <a:ea typeface="Calibri" panose="020F0502020204030204" pitchFamily="34" charset="0"/>
                <a:cs typeface="Times New Roman" panose="02020603050405020304" pitchFamily="18" charset="0"/>
              </a:rPr>
              <a:t> OR </a:t>
            </a:r>
            <a:r>
              <a:rPr lang="en-US" sz="1600" b="1" i="1" dirty="0">
                <a:latin typeface="Calibri" panose="020F0502020204030204" pitchFamily="34" charset="0"/>
                <a:ea typeface="Calibri" panose="020F0502020204030204" pitchFamily="34" charset="0"/>
                <a:cs typeface="Times New Roman" panose="02020603050405020304" pitchFamily="18" charset="0"/>
              </a:rPr>
              <a:t>San Francisco</a:t>
            </a:r>
            <a:r>
              <a:rPr lang="en-US" sz="1600" b="1" dirty="0">
                <a:latin typeface="Calibri" panose="020F0502020204030204" pitchFamily="34" charset="0"/>
                <a:ea typeface="Calibri" panose="020F0502020204030204" pitchFamily="34" charset="0"/>
                <a:cs typeface="Times New Roman" panose="02020603050405020304" pitchFamily="18" charset="0"/>
              </a:rPr>
              <a:t>) AND </a:t>
            </a:r>
            <a:r>
              <a:rPr lang="en-US" sz="1600" b="1" i="1" dirty="0" smtClean="0">
                <a:latin typeface="Calibri" panose="020F0502020204030204" pitchFamily="34" charset="0"/>
                <a:ea typeface="Calibri" panose="020F0502020204030204" pitchFamily="34" charset="0"/>
                <a:cs typeface="Times New Roman" panose="02020603050405020304" pitchFamily="18" charset="0"/>
              </a:rPr>
              <a:t>tax </a:t>
            </a:r>
            <a:r>
              <a:rPr lang="en-US" sz="1600" b="1" dirty="0" smtClean="0">
                <a:latin typeface="Calibri" panose="020F0502020204030204" pitchFamily="34" charset="0"/>
                <a:ea typeface="Calibri" panose="020F0502020204030204" pitchFamily="34" charset="0"/>
                <a:cs typeface="Times New Roman" panose="02020603050405020304" pitchFamily="18" charset="0"/>
              </a:rPr>
              <a:t>AND</a:t>
            </a:r>
          </a:p>
          <a:p>
            <a:pPr algn="ctr">
              <a:lnSpc>
                <a:spcPct val="107000"/>
              </a:lnSpc>
              <a:spcAft>
                <a:spcPts val="800"/>
              </a:spcAft>
            </a:pPr>
            <a:r>
              <a:rPr lang="en-US" sz="1600" b="1" dirty="0" smtClean="0">
                <a:latin typeface="Calibri" panose="020F0502020204030204" pitchFamily="34" charset="0"/>
                <a:ea typeface="Calibri" panose="020F0502020204030204" pitchFamily="34" charset="0"/>
                <a:cs typeface="Times New Roman" panose="02020603050405020304" pitchFamily="18" charset="0"/>
              </a:rPr>
              <a:t> </a:t>
            </a:r>
            <a:r>
              <a:rPr lang="en-US" sz="1600" b="1" dirty="0">
                <a:latin typeface="Calibri" panose="020F0502020204030204" pitchFamily="34" charset="0"/>
                <a:ea typeface="Calibri" panose="020F0502020204030204" pitchFamily="34" charset="0"/>
                <a:cs typeface="Times New Roman" panose="02020603050405020304" pitchFamily="18" charset="0"/>
              </a:rPr>
              <a:t>(</a:t>
            </a:r>
            <a:r>
              <a:rPr lang="en-US" sz="1600" b="1" i="1" dirty="0">
                <a:latin typeface="Calibri" panose="020F0502020204030204" pitchFamily="34" charset="0"/>
                <a:ea typeface="Calibri" panose="020F0502020204030204" pitchFamily="34" charset="0"/>
                <a:cs typeface="Times New Roman" panose="02020603050405020304" pitchFamily="18" charset="0"/>
              </a:rPr>
              <a:t>soda</a:t>
            </a:r>
            <a:r>
              <a:rPr lang="en-US" sz="1600" b="1" dirty="0">
                <a:latin typeface="Calibri" panose="020F0502020204030204" pitchFamily="34" charset="0"/>
                <a:ea typeface="Calibri" panose="020F0502020204030204" pitchFamily="34" charset="0"/>
                <a:cs typeface="Times New Roman" panose="02020603050405020304" pitchFamily="18" charset="0"/>
              </a:rPr>
              <a:t> OR </a:t>
            </a:r>
            <a:r>
              <a:rPr lang="en-US" sz="1600" b="1" i="1" dirty="0">
                <a:latin typeface="Calibri" panose="020F0502020204030204" pitchFamily="34" charset="0"/>
                <a:ea typeface="Calibri" panose="020F0502020204030204" pitchFamily="34" charset="0"/>
                <a:cs typeface="Times New Roman" panose="02020603050405020304" pitchFamily="18" charset="0"/>
              </a:rPr>
              <a:t>sweetened beverage</a:t>
            </a:r>
            <a:r>
              <a:rPr lang="en-US" sz="1600" b="1" dirty="0">
                <a:latin typeface="Calibri" panose="020F0502020204030204" pitchFamily="34" charset="0"/>
                <a:ea typeface="Calibri" panose="020F0502020204030204" pitchFamily="34" charset="0"/>
                <a:cs typeface="Times New Roman" panose="02020603050405020304" pitchFamily="18" charset="0"/>
              </a:rPr>
              <a:t> OR </a:t>
            </a:r>
            <a:r>
              <a:rPr lang="en-US" sz="1600" b="1" i="1" dirty="0">
                <a:latin typeface="Calibri" panose="020F0502020204030204" pitchFamily="34" charset="0"/>
                <a:ea typeface="Calibri" panose="020F0502020204030204" pitchFamily="34" charset="0"/>
                <a:cs typeface="Times New Roman" panose="02020603050405020304" pitchFamily="18" charset="0"/>
              </a:rPr>
              <a:t>sugary drink</a:t>
            </a:r>
            <a:r>
              <a:rPr lang="en-US" sz="1600" b="1" dirty="0">
                <a:latin typeface="Calibri" panose="020F0502020204030204" pitchFamily="34" charset="0"/>
                <a:ea typeface="Calibri" panose="020F0502020204030204" pitchFamily="34" charset="0"/>
                <a:cs typeface="Times New Roman" panose="02020603050405020304" pitchFamily="18" charset="0"/>
              </a:rPr>
              <a:t>) OR</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600" b="1" dirty="0">
                <a:latin typeface="Calibri" panose="020F0502020204030204" pitchFamily="34" charset="0"/>
                <a:ea typeface="Calibri" panose="020F0502020204030204" pitchFamily="34" charset="0"/>
                <a:cs typeface="Times New Roman" panose="02020603050405020304" pitchFamily="18" charset="0"/>
              </a:rPr>
              <a:t>(</a:t>
            </a:r>
            <a:r>
              <a:rPr lang="en-US" sz="1600" b="1" i="1" dirty="0">
                <a:latin typeface="Calibri" panose="020F0502020204030204" pitchFamily="34" charset="0"/>
                <a:ea typeface="Calibri" panose="020F0502020204030204" pitchFamily="34" charset="0"/>
                <a:cs typeface="Times New Roman" panose="02020603050405020304" pitchFamily="18" charset="0"/>
              </a:rPr>
              <a:t>Berkeley</a:t>
            </a:r>
            <a:r>
              <a:rPr lang="en-US" sz="1600" b="1" dirty="0">
                <a:latin typeface="Calibri" panose="020F0502020204030204" pitchFamily="34" charset="0"/>
                <a:ea typeface="Calibri" panose="020F0502020204030204" pitchFamily="34" charset="0"/>
                <a:cs typeface="Times New Roman" panose="02020603050405020304" pitchFamily="18" charset="0"/>
              </a:rPr>
              <a:t> AND </a:t>
            </a:r>
            <a:r>
              <a:rPr lang="en-US" sz="1600" b="1" i="1" dirty="0">
                <a:latin typeface="Calibri" panose="020F0502020204030204" pitchFamily="34" charset="0"/>
                <a:ea typeface="Calibri" panose="020F0502020204030204" pitchFamily="34" charset="0"/>
                <a:cs typeface="Times New Roman" panose="02020603050405020304" pitchFamily="18" charset="0"/>
              </a:rPr>
              <a:t>measure D</a:t>
            </a:r>
            <a:r>
              <a:rPr lang="en-US" sz="1600" b="1" dirty="0">
                <a:latin typeface="Calibri" panose="020F0502020204030204" pitchFamily="34" charset="0"/>
                <a:ea typeface="Calibri" panose="020F0502020204030204" pitchFamily="34" charset="0"/>
                <a:cs typeface="Times New Roman" panose="02020603050405020304" pitchFamily="18" charset="0"/>
              </a:rPr>
              <a:t>) OR</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600" b="1" dirty="0">
                <a:latin typeface="Calibri" panose="020F0502020204030204" pitchFamily="34" charset="0"/>
                <a:ea typeface="Calibri" panose="020F0502020204030204" pitchFamily="34" charset="0"/>
                <a:cs typeface="Times New Roman" panose="02020603050405020304" pitchFamily="18" charset="0"/>
              </a:rPr>
              <a:t>(</a:t>
            </a:r>
            <a:r>
              <a:rPr lang="en-US" sz="1600" b="1" i="1" dirty="0">
                <a:latin typeface="Calibri" panose="020F0502020204030204" pitchFamily="34" charset="0"/>
                <a:ea typeface="Calibri" panose="020F0502020204030204" pitchFamily="34" charset="0"/>
                <a:cs typeface="Times New Roman" panose="02020603050405020304" pitchFamily="18" charset="0"/>
              </a:rPr>
              <a:t>San Francisco </a:t>
            </a:r>
            <a:r>
              <a:rPr lang="en-US" sz="1600" b="1" dirty="0">
                <a:latin typeface="Calibri" panose="020F0502020204030204" pitchFamily="34" charset="0"/>
                <a:ea typeface="Calibri" panose="020F0502020204030204" pitchFamily="34" charset="0"/>
                <a:cs typeface="Times New Roman" panose="02020603050405020304" pitchFamily="18" charset="0"/>
              </a:rPr>
              <a:t>AND </a:t>
            </a:r>
            <a:r>
              <a:rPr lang="en-US" sz="1600" b="1" i="1" dirty="0">
                <a:latin typeface="Calibri" panose="020F0502020204030204" pitchFamily="34" charset="0"/>
                <a:ea typeface="Calibri" panose="020F0502020204030204" pitchFamily="34" charset="0"/>
                <a:cs typeface="Times New Roman" panose="02020603050405020304" pitchFamily="18" charset="0"/>
              </a:rPr>
              <a:t>Proposition E</a:t>
            </a:r>
            <a:r>
              <a:rPr lang="en-US" sz="1600" b="1" dirty="0">
                <a:latin typeface="Calibri" panose="020F0502020204030204" pitchFamily="34"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endParaRPr lang="en-US" sz="1600" dirty="0"/>
          </a:p>
        </p:txBody>
      </p:sp>
      <p:sp>
        <p:nvSpPr>
          <p:cNvPr id="15" name="Text Box 7"/>
          <p:cNvSpPr txBox="1">
            <a:spLocks noChangeArrowheads="1"/>
          </p:cNvSpPr>
          <p:nvPr/>
        </p:nvSpPr>
        <p:spPr bwMode="auto">
          <a:xfrm>
            <a:off x="2028825" y="6371739"/>
            <a:ext cx="6629400" cy="338554"/>
          </a:xfrm>
          <a:prstGeom prst="rect">
            <a:avLst/>
          </a:prstGeom>
          <a:noFill/>
          <a:ln w="9525">
            <a:noFill/>
            <a:miter lim="800000"/>
            <a:headEnd/>
            <a:tailEnd/>
          </a:ln>
          <a:effectLst/>
        </p:spPr>
        <p:txBody>
          <a:bodyPr wrap="square">
            <a:spAutoFit/>
          </a:bodyPr>
          <a:lstStyle/>
          <a:p>
            <a:pPr algn="ctr">
              <a:spcBef>
                <a:spcPct val="50000"/>
              </a:spcBef>
            </a:pPr>
            <a:r>
              <a:rPr lang="en-US" sz="1600" b="1" dirty="0">
                <a:solidFill>
                  <a:schemeClr val="bg1"/>
                </a:solidFill>
              </a:rPr>
              <a:t>Feasibility and framing of interventions based on public </a:t>
            </a:r>
            <a:r>
              <a:rPr lang="en-US" sz="1600" b="1" dirty="0" smtClean="0">
                <a:solidFill>
                  <a:schemeClr val="bg1"/>
                </a:solidFill>
              </a:rPr>
              <a:t>support..</a:t>
            </a:r>
            <a:endParaRPr lang="fr-FR" sz="1600" b="1" dirty="0">
              <a:solidFill>
                <a:schemeClr val="bg1"/>
              </a:solidFill>
            </a:endParaRPr>
          </a:p>
        </p:txBody>
      </p:sp>
    </p:spTree>
    <p:extLst>
      <p:ext uri="{BB962C8B-B14F-4D97-AF65-F5344CB8AC3E}">
        <p14:creationId xmlns:p14="http://schemas.microsoft.com/office/powerpoint/2010/main" val="37011033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7490</TotalTime>
  <Words>972</Words>
  <Application>Microsoft Office PowerPoint</Application>
  <PresentationFormat>On-screen Show (4:3)</PresentationFormat>
  <Paragraphs>211</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Aqualonne</dc:creator>
  <cp:lastModifiedBy>sriram</cp:lastModifiedBy>
  <cp:revision>1760</cp:revision>
  <cp:lastPrinted>2016-07-06T22:26:49Z</cp:lastPrinted>
  <dcterms:created xsi:type="dcterms:W3CDTF">2006-08-16T00:00:00Z</dcterms:created>
  <dcterms:modified xsi:type="dcterms:W3CDTF">2016-07-11T15:48:26Z</dcterms:modified>
</cp:coreProperties>
</file>