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4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sriram221103/TNSDCGenAI.git"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2015324" y="2918016"/>
            <a:ext cx="9172575" cy="1532471"/>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Sitka Banner Semibold" pitchFamily="2" charset="0"/>
                <a:cs typeface="Trebuchet MS"/>
              </a:rPr>
              <a:t>Name: Sriram A</a:t>
            </a:r>
          </a:p>
          <a:p>
            <a:pPr marL="12700">
              <a:lnSpc>
                <a:spcPct val="100000"/>
              </a:lnSpc>
              <a:spcBef>
                <a:spcPts val="130"/>
              </a:spcBef>
            </a:pPr>
            <a:r>
              <a:rPr lang="en-IN" sz="2400" dirty="0">
                <a:latin typeface="Sitka Banner Semibold" pitchFamily="2" charset="0"/>
                <a:cs typeface="Trebuchet MS"/>
              </a:rPr>
              <a:t>Register number: 813821104100</a:t>
            </a:r>
          </a:p>
          <a:p>
            <a:pPr marL="12700">
              <a:lnSpc>
                <a:spcPct val="100000"/>
              </a:lnSpc>
              <a:spcBef>
                <a:spcPts val="130"/>
              </a:spcBef>
            </a:pPr>
            <a:r>
              <a:rPr lang="en-IN" sz="2400" dirty="0">
                <a:latin typeface="Sitka Banner Semibold" pitchFamily="2" charset="0"/>
                <a:cs typeface="Trebuchet MS"/>
              </a:rPr>
              <a:t>Department: Computer science and engineering</a:t>
            </a:r>
          </a:p>
          <a:p>
            <a:pPr marL="12700">
              <a:lnSpc>
                <a:spcPct val="100000"/>
              </a:lnSpc>
              <a:spcBef>
                <a:spcPts val="130"/>
              </a:spcBef>
            </a:pPr>
            <a:r>
              <a:rPr lang="en-IN" sz="2400" dirty="0">
                <a:latin typeface="Sitka Banner Semibold" pitchFamily="2" charset="0"/>
                <a:cs typeface="Trebuchet MS"/>
              </a:rPr>
              <a:t>Email ID:asriram883@gmail.com</a:t>
            </a:r>
            <a:endParaRPr sz="2400" dirty="0">
              <a:latin typeface="Sitka Banner Semibold" pitchFamily="2" charset="0"/>
              <a:cs typeface="Trebuchet MS"/>
            </a:endParaRPr>
          </a:p>
        </p:txBody>
      </p:sp>
      <p:sp>
        <p:nvSpPr>
          <p:cNvPr id="8" name="object 8"/>
          <p:cNvSpPr txBox="1"/>
          <p:nvPr/>
        </p:nvSpPr>
        <p:spPr>
          <a:xfrm>
            <a:off x="1357312" y="395761"/>
            <a:ext cx="85344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Sitka Banner Semibold" pitchFamily="2" charset="0"/>
                <a:cs typeface="Trebuchet MS"/>
              </a:rPr>
              <a:t>FACE EXPRESSION RECOGNITION USING KERAS</a:t>
            </a:r>
            <a:endParaRPr sz="32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pic>
        <p:nvPicPr>
          <p:cNvPr id="3" name="Picture 2">
            <a:extLst>
              <a:ext uri="{FF2B5EF4-FFF2-40B4-BE49-F238E27FC236}">
                <a16:creationId xmlns:a16="http://schemas.microsoft.com/office/drawing/2014/main" id="{2A1AB8A3-77D9-FA8A-3714-D8D85B8B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09" y="1989000"/>
            <a:ext cx="2626643" cy="2880000"/>
          </a:xfrm>
          <a:prstGeom prst="rect">
            <a:avLst/>
          </a:prstGeom>
        </p:spPr>
      </p:pic>
      <p:pic>
        <p:nvPicPr>
          <p:cNvPr id="5" name="Picture 4">
            <a:extLst>
              <a:ext uri="{FF2B5EF4-FFF2-40B4-BE49-F238E27FC236}">
                <a16:creationId xmlns:a16="http://schemas.microsoft.com/office/drawing/2014/main" id="{9273A968-AE88-587C-72EE-CDE1464BF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1989000"/>
            <a:ext cx="2680950" cy="2880000"/>
          </a:xfrm>
          <a:prstGeom prst="rect">
            <a:avLst/>
          </a:prstGeom>
        </p:spPr>
      </p:pic>
      <p:pic>
        <p:nvPicPr>
          <p:cNvPr id="10" name="Picture 9">
            <a:extLst>
              <a:ext uri="{FF2B5EF4-FFF2-40B4-BE49-F238E27FC236}">
                <a16:creationId xmlns:a16="http://schemas.microsoft.com/office/drawing/2014/main" id="{695CEE9E-778D-3D4A-A896-153FC28A4F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5880" y="1989000"/>
            <a:ext cx="2586253" cy="2880000"/>
          </a:xfrm>
          <a:prstGeom prst="rect">
            <a:avLst/>
          </a:prstGeom>
        </p:spPr>
      </p:pic>
      <p:pic>
        <p:nvPicPr>
          <p:cNvPr id="13" name="Picture 12">
            <a:extLst>
              <a:ext uri="{FF2B5EF4-FFF2-40B4-BE49-F238E27FC236}">
                <a16:creationId xmlns:a16="http://schemas.microsoft.com/office/drawing/2014/main" id="{A8B2EA6D-CCFF-6DD6-08C2-A3A79C1DC0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498" y="1989000"/>
            <a:ext cx="2570829" cy="2880000"/>
          </a:xfrm>
          <a:prstGeom prst="rect">
            <a:avLst/>
          </a:prstGeom>
        </p:spPr>
      </p:pic>
      <p:sp>
        <p:nvSpPr>
          <p:cNvPr id="14" name="TextBox 13">
            <a:extLst>
              <a:ext uri="{FF2B5EF4-FFF2-40B4-BE49-F238E27FC236}">
                <a16:creationId xmlns:a16="http://schemas.microsoft.com/office/drawing/2014/main" id="{3858EC61-B695-6610-329C-FB2D935CE316}"/>
              </a:ext>
            </a:extLst>
          </p:cNvPr>
          <p:cNvSpPr txBox="1"/>
          <p:nvPr/>
        </p:nvSpPr>
        <p:spPr>
          <a:xfrm>
            <a:off x="838200" y="1344924"/>
            <a:ext cx="3321743" cy="338554"/>
          </a:xfrm>
          <a:prstGeom prst="rect">
            <a:avLst/>
          </a:prstGeom>
          <a:noFill/>
        </p:spPr>
        <p:txBody>
          <a:bodyPr wrap="none" rtlCol="0">
            <a:spAutoFit/>
          </a:bodyPr>
          <a:lstStyle/>
          <a:p>
            <a:r>
              <a:rPr lang="en-IN" sz="1600" dirty="0">
                <a:latin typeface="Sitka Text" pitchFamily="2" charset="0"/>
              </a:rPr>
              <a:t>Here are the screenshots of FER </a:t>
            </a:r>
          </a:p>
        </p:txBody>
      </p:sp>
      <p:sp>
        <p:nvSpPr>
          <p:cNvPr id="17" name="TextBox 16">
            <a:extLst>
              <a:ext uri="{FF2B5EF4-FFF2-40B4-BE49-F238E27FC236}">
                <a16:creationId xmlns:a16="http://schemas.microsoft.com/office/drawing/2014/main" id="{172147FB-33CB-02F9-2605-CBEABFD1D68C}"/>
              </a:ext>
            </a:extLst>
          </p:cNvPr>
          <p:cNvSpPr txBox="1"/>
          <p:nvPr/>
        </p:nvSpPr>
        <p:spPr>
          <a:xfrm>
            <a:off x="381000" y="5943600"/>
            <a:ext cx="6098650" cy="369332"/>
          </a:xfrm>
          <a:prstGeom prst="rect">
            <a:avLst/>
          </a:prstGeom>
          <a:noFill/>
        </p:spPr>
        <p:txBody>
          <a:bodyPr wrap="square">
            <a:spAutoFit/>
          </a:bodyPr>
          <a:lstStyle/>
          <a:p>
            <a:r>
              <a:rPr lang="en-IN" dirty="0">
                <a:latin typeface="Sitka Text" pitchFamily="2" charset="0"/>
                <a:hlinkClick r:id="rId7"/>
              </a:rPr>
              <a:t>https://github.com/sriram221103/TNSDCGenAI.git</a:t>
            </a:r>
            <a:endParaRPr lang="en-IN" dirty="0">
              <a:latin typeface="Sitka Tex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748284" y="2286595"/>
            <a:ext cx="91440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Face expression recognition is a rapidly evolving field in Artificial Intelligence (AI) that aims to identify and classify human emotions from various data sources. </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Facial Expression Recognition: Analyzes facial features like wrinkles, eyebrows, and lip movements to infer emotions. Convolutional Neural Networks (CNNs) are commonly used to extract features, while Recurrent Neural Networks (RNNs) can handle the temporal nature of facial expressions.</a:t>
            </a:r>
          </a:p>
          <a:p>
            <a:endParaRPr lang="en-US" sz="1600" dirty="0">
              <a:latin typeface="Sitka Text" pitchFamily="2" charset="0"/>
              <a:cs typeface="Times New Roman" panose="02020603050405020304" pitchFamily="18" charset="0"/>
            </a:endParaRPr>
          </a:p>
          <a:p>
            <a:endParaRPr lang="en-US" sz="1600" dirty="0">
              <a:latin typeface="Sitka Text" pitchFamily="2" charset="0"/>
              <a:cs typeface="Times New Roman" panose="02020603050405020304" pitchFamily="18" charset="0"/>
            </a:endParaRPr>
          </a:p>
          <a:p>
            <a:r>
              <a:rPr lang="en-US" sz="1600" b="1" dirty="0">
                <a:latin typeface="Sitka Text" pitchFamily="2" charset="0"/>
                <a:cs typeface="Times New Roman" panose="02020603050405020304" pitchFamily="18" charset="0"/>
              </a:rPr>
              <a:t>Applications:</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Human-Computer Interaction (HCI)</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Customer Service</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Market Research</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Mental Health Monitoring</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Face Expression </a:t>
            </a:r>
            <a:r>
              <a:rPr lang="en-IN" sz="4000" spc="-10" dirty="0" err="1">
                <a:latin typeface="Sitka Text" pitchFamily="2" charset="0"/>
              </a:rPr>
              <a:t>Eecognition</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9" name="TextBox 8">
            <a:extLst>
              <a:ext uri="{FF2B5EF4-FFF2-40B4-BE49-F238E27FC236}">
                <a16:creationId xmlns:a16="http://schemas.microsoft.com/office/drawing/2014/main" id="{F6432369-2D95-D2F8-5CDB-DEFCD34C88A7}"/>
              </a:ext>
            </a:extLst>
          </p:cNvPr>
          <p:cNvSpPr txBox="1"/>
          <p:nvPr/>
        </p:nvSpPr>
        <p:spPr>
          <a:xfrm>
            <a:off x="1676400" y="1295340"/>
            <a:ext cx="8763000" cy="400110"/>
          </a:xfrm>
          <a:prstGeom prst="rect">
            <a:avLst/>
          </a:prstGeom>
          <a:noFill/>
        </p:spPr>
        <p:txBody>
          <a:bodyPr wrap="square" rtlCol="0">
            <a:spAutoFit/>
          </a:bodyPr>
          <a:lstStyle/>
          <a:p>
            <a:pPr algn="ctr"/>
            <a:r>
              <a:rPr lang="en-US" sz="2000" dirty="0">
                <a:latin typeface="Sitka Text" pitchFamily="2" charset="0"/>
                <a:cs typeface="Times New Roman" panose="02020603050405020304" pitchFamily="18" charset="0"/>
              </a:rPr>
              <a:t>Face expression recognition using Deep Learning</a:t>
            </a:r>
            <a:endParaRPr lang="en-IN" sz="2000" dirty="0">
              <a:latin typeface="Sitka Text"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1366837" y="2364025"/>
            <a:ext cx="6624637"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goal is to create a emotion </a:t>
            </a:r>
            <a:r>
              <a:rPr lang="en-US" sz="1600" dirty="0" err="1">
                <a:latin typeface="Sitka Text" pitchFamily="2" charset="0"/>
                <a:cs typeface="Times New Roman" panose="02020603050405020304" pitchFamily="18" charset="0"/>
              </a:rPr>
              <a:t>dectection</a:t>
            </a:r>
            <a:r>
              <a:rPr lang="en-US" sz="1600" dirty="0">
                <a:latin typeface="Sitka Text" pitchFamily="2" charset="0"/>
                <a:cs typeface="Times New Roman" panose="02020603050405020304" pitchFamily="18" charset="0"/>
              </a:rPr>
              <a:t> using the emotion of human face.</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Emotion is a psycho physiological process that directly related to brain activities . with the face expression recognition model we can interpreter the emotion.</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system should work on embedded platform.</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Human can understand emotion more than the text but it will be difficult for a machine to understand.</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Phycologist mostly work with the human emotion with a machine algorithm they can easily work.</a:t>
            </a:r>
          </a:p>
          <a:p>
            <a:pPr marL="285750" indent="-285750" algn="just">
              <a:buFont typeface="Arial" panose="020B0604020202020204" pitchFamily="34" charset="0"/>
              <a:buChar char="•"/>
            </a:pPr>
            <a:endParaRPr lang="en-US" sz="1600"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911749" y="2286000"/>
            <a:ext cx="7746475"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Develop robust algorithms for face expression recognition from diverse data sources, including text, speech, facial expressions, and physiological signals.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Implement multimodal fusion techniques to integrate information from different modalities and enhance face expression recognition accuracy.</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Create a user-friendly interface for real-time face expression recognition and visualization of results.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Evaluate the performance of the face expression recognition system using benchmark datasets and real-world applications.</a:t>
            </a: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609600" y="1370003"/>
            <a:ext cx="8589810" cy="550920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Educators and Students</a:t>
            </a:r>
            <a:r>
              <a:rPr lang="en-US" sz="1600" b="0" i="0" dirty="0">
                <a:solidFill>
                  <a:schemeClr val="tx1"/>
                </a:solidFill>
                <a:effectLst/>
                <a:latin typeface="Sitka Text" pitchFamily="2" charset="0"/>
                <a:cs typeface="Times New Roman" panose="02020603050405020304" pitchFamily="18" charset="0"/>
              </a:rPr>
              <a:t>: In educational settings, educators and students could benefit from face expression recognition systems that gauge student engagement and emotional .</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Customer Service Representatives</a:t>
            </a:r>
            <a:r>
              <a:rPr lang="en-US" sz="1600" b="0" i="0" dirty="0">
                <a:solidFill>
                  <a:schemeClr val="tx1"/>
                </a:solidFill>
                <a:effectLst/>
                <a:latin typeface="Sitka Text" pitchFamily="2" charset="0"/>
                <a:cs typeface="Times New Roman" panose="02020603050405020304" pitchFamily="18" charset="0"/>
              </a:rPr>
              <a:t>: In customer service applications, end users could be customer service representatives who use face expression recognition tools to analyze customer sentiment during interactions and tailor their responses accordingly.</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Law Enforcement and Security Personnel</a:t>
            </a:r>
            <a:r>
              <a:rPr lang="en-US" sz="1600" b="0" i="0" dirty="0">
                <a:solidFill>
                  <a:schemeClr val="tx1"/>
                </a:solidFill>
                <a:effectLst/>
                <a:latin typeface="Sitka Text" pitchFamily="2" charset="0"/>
                <a:cs typeface="Times New Roman" panose="02020603050405020304" pitchFamily="18" charset="0"/>
              </a:rPr>
              <a:t>: Law enforcement and security personnel may utilize face expression recognition systems for monitoring public safety and security, detecting potential threats or suspicious behavior based on facial expressions and behavioral cues.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Marketing Professionals</a:t>
            </a:r>
            <a:r>
              <a:rPr lang="en-US" sz="1600" b="0" i="0" dirty="0">
                <a:solidFill>
                  <a:schemeClr val="tx1"/>
                </a:solidFill>
                <a:effectLst/>
                <a:latin typeface="Sitka Text" pitchFamily="2" charset="0"/>
                <a:cs typeface="Times New Roman" panose="02020603050405020304" pitchFamily="18" charset="0"/>
              </a:rPr>
              <a:t>: Marketing professionals could use face expression recognition systems to analyze consumer responses to advertisements, social media campaigns, and product launches, helping them understand customer.</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Healthcare Providers</a:t>
            </a:r>
            <a:r>
              <a:rPr lang="en-US" sz="1600" b="0" i="0" dirty="0">
                <a:solidFill>
                  <a:schemeClr val="tx1"/>
                </a:solidFill>
                <a:effectLst/>
                <a:latin typeface="Sitka Text" pitchFamily="2" charset="0"/>
                <a:cs typeface="Times New Roman" panose="02020603050405020304" pitchFamily="18" charset="0"/>
              </a:rPr>
              <a:t>: Healthcare providers may use face expression recognition technology to assess patients' emotional states and monitor mental health conditions, enabling early intervention and personalized treatment plans.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Human-Computer Interaction Designers</a:t>
            </a:r>
            <a:r>
              <a:rPr lang="en-US" sz="1600" b="0" i="0" dirty="0">
                <a:solidFill>
                  <a:schemeClr val="tx1"/>
                </a:solidFill>
                <a:effectLst/>
                <a:latin typeface="Sitka Text" pitchFamily="2" charset="0"/>
                <a:cs typeface="Times New Roman" panose="02020603050405020304" pitchFamily="18" charset="0"/>
              </a:rPr>
              <a:t>: Human-computer interaction designers could use face expression recognition systems to create more intuitive and responsive interface</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819400" y="2332396"/>
            <a:ext cx="4572000" cy="3293209"/>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Insights and Decision Support:</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provides valuable insights into customer sentiment, mental health status, user engagement.</a:t>
            </a:r>
            <a:endParaRPr lang="en-IN" sz="1600" b="1" dirty="0">
              <a:solidFill>
                <a:schemeClr val="tx1"/>
              </a:solidFill>
              <a:latin typeface="Sitka Text" pitchFamily="2"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Multimodal face expression recognition:</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integrates information from multiple modalities, including text, speech, facial expressions.</a:t>
            </a: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User-friendly Interface:</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features an intuitive user interface that allows users to easily input data and visualize face expression recognition results in a clear and actionable format.</a:t>
            </a: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graphicFrame>
        <p:nvGraphicFramePr>
          <p:cNvPr id="17" name="Table 16">
            <a:extLst>
              <a:ext uri="{FF2B5EF4-FFF2-40B4-BE49-F238E27FC236}">
                <a16:creationId xmlns:a16="http://schemas.microsoft.com/office/drawing/2014/main" id="{0B6FA1B1-6A10-BF07-EE45-1AC28267F8AE}"/>
              </a:ext>
            </a:extLst>
          </p:cNvPr>
          <p:cNvGraphicFramePr>
            <a:graphicFrameLocks noGrp="1"/>
          </p:cNvGraphicFramePr>
          <p:nvPr>
            <p:extLst>
              <p:ext uri="{D42A27DB-BD31-4B8C-83A1-F6EECF244321}">
                <p14:modId xmlns:p14="http://schemas.microsoft.com/office/powerpoint/2010/main" val="2618832934"/>
              </p:ext>
            </p:extLst>
          </p:nvPr>
        </p:nvGraphicFramePr>
        <p:xfrm>
          <a:off x="7848600" y="1517741"/>
          <a:ext cx="4081389" cy="4922520"/>
        </p:xfrm>
        <a:graphic>
          <a:graphicData uri="http://schemas.openxmlformats.org/drawingml/2006/table">
            <a:tbl>
              <a:tblPr firstRow="1" bandRow="1">
                <a:tableStyleId>{5C22544A-7EE6-4342-B048-85BDC9FD1C3A}</a:tableStyleId>
              </a:tblPr>
              <a:tblGrid>
                <a:gridCol w="1360463">
                  <a:extLst>
                    <a:ext uri="{9D8B030D-6E8A-4147-A177-3AD203B41FA5}">
                      <a16:colId xmlns:a16="http://schemas.microsoft.com/office/drawing/2014/main" val="904750493"/>
                    </a:ext>
                  </a:extLst>
                </a:gridCol>
                <a:gridCol w="1360463">
                  <a:extLst>
                    <a:ext uri="{9D8B030D-6E8A-4147-A177-3AD203B41FA5}">
                      <a16:colId xmlns:a16="http://schemas.microsoft.com/office/drawing/2014/main" val="4253538603"/>
                    </a:ext>
                  </a:extLst>
                </a:gridCol>
                <a:gridCol w="1360463">
                  <a:extLst>
                    <a:ext uri="{9D8B030D-6E8A-4147-A177-3AD203B41FA5}">
                      <a16:colId xmlns:a16="http://schemas.microsoft.com/office/drawing/2014/main" val="886435559"/>
                    </a:ext>
                  </a:extLst>
                </a:gridCol>
              </a:tblGrid>
              <a:tr h="236355">
                <a:tc>
                  <a:txBody>
                    <a:bodyPr/>
                    <a:lstStyle/>
                    <a:p>
                      <a:pPr algn="l"/>
                      <a:r>
                        <a:rPr lang="en-IN" sz="1100" b="0" dirty="0">
                          <a:effectLst/>
                          <a:latin typeface="Sitka Text" pitchFamily="2" charset="0"/>
                        </a:rPr>
                        <a:t>Component</a:t>
                      </a:r>
                    </a:p>
                  </a:txBody>
                  <a:tcPr anchor="ctr"/>
                </a:tc>
                <a:tc>
                  <a:txBody>
                    <a:bodyPr/>
                    <a:lstStyle/>
                    <a:p>
                      <a:pPr algn="l"/>
                      <a:r>
                        <a:rPr lang="en-IN" sz="1100" b="0">
                          <a:effectLst/>
                          <a:latin typeface="Sitka Text" pitchFamily="2" charset="0"/>
                        </a:rPr>
                        <a:t>Technology</a:t>
                      </a:r>
                    </a:p>
                  </a:txBody>
                  <a:tcPr anchor="ctr"/>
                </a:tc>
                <a:tc>
                  <a:txBody>
                    <a:bodyPr/>
                    <a:lstStyle/>
                    <a:p>
                      <a:pPr algn="l"/>
                      <a:r>
                        <a:rPr lang="en-IN" sz="1100" b="0">
                          <a:effectLst/>
                          <a:latin typeface="Sitka Text" pitchFamily="2" charset="0"/>
                        </a:rPr>
                        <a:t>Description</a:t>
                      </a:r>
                    </a:p>
                  </a:txBody>
                  <a:tcPr anchor="ctr"/>
                </a:tc>
                <a:extLst>
                  <a:ext uri="{0D108BD9-81ED-4DB2-BD59-A6C34878D82A}">
                    <a16:rowId xmlns:a16="http://schemas.microsoft.com/office/drawing/2014/main" val="1514550323"/>
                  </a:ext>
                </a:extLst>
              </a:tr>
              <a:tr h="1140066">
                <a:tc>
                  <a:txBody>
                    <a:bodyPr/>
                    <a:lstStyle/>
                    <a:p>
                      <a:r>
                        <a:rPr lang="en-IN" sz="1100" b="1">
                          <a:effectLst/>
                          <a:latin typeface="Sitka Text" pitchFamily="2" charset="0"/>
                        </a:rPr>
                        <a:t>Frontend (Video Processing &amp; UI)</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OpenCV (cv2)</a:t>
                      </a:r>
                    </a:p>
                  </a:txBody>
                  <a:tcPr marL="121920" marR="121920" marT="121920" marB="121920" anchor="ctr"/>
                </a:tc>
                <a:tc>
                  <a:txBody>
                    <a:bodyPr/>
                    <a:lstStyle/>
                    <a:p>
                      <a:r>
                        <a:rPr lang="en-US" sz="1100" b="0">
                          <a:effectLst/>
                          <a:latin typeface="Sitka Text" pitchFamily="2" charset="0"/>
                        </a:rPr>
                        <a:t>Open-source library for capturing video, face detection, drawing on frames.</a:t>
                      </a:r>
                    </a:p>
                  </a:txBody>
                  <a:tcPr marL="121920" marR="121920" marT="121920" marB="121920" anchor="ctr"/>
                </a:tc>
                <a:extLst>
                  <a:ext uri="{0D108BD9-81ED-4DB2-BD59-A6C34878D82A}">
                    <a16:rowId xmlns:a16="http://schemas.microsoft.com/office/drawing/2014/main" val="3168114077"/>
                  </a:ext>
                </a:extLst>
              </a:tr>
              <a:tr h="1140066">
                <a:tc>
                  <a:txBody>
                    <a:bodyPr/>
                    <a:lstStyle/>
                    <a:p>
                      <a:r>
                        <a:rPr lang="en-IN" sz="1100" b="1">
                          <a:effectLst/>
                          <a:latin typeface="Sitka Text" pitchFamily="2" charset="0"/>
                        </a:rPr>
                        <a:t>Backend (Model Processing)</a:t>
                      </a:r>
                      <a:endParaRPr lang="en-IN" sz="1100" b="0">
                        <a:effectLst/>
                        <a:latin typeface="Sitka Text" pitchFamily="2" charset="0"/>
                      </a:endParaRPr>
                    </a:p>
                  </a:txBody>
                  <a:tcPr marL="121920" marR="121920" marT="121920" marB="121920" anchor="ctr"/>
                </a:tc>
                <a:tc>
                  <a:txBody>
                    <a:bodyPr/>
                    <a:lstStyle/>
                    <a:p>
                      <a:r>
                        <a:rPr lang="en-IN" sz="1100" b="0" dirty="0">
                          <a:effectLst/>
                          <a:latin typeface="Sitka Text" pitchFamily="2" charset="0"/>
                        </a:rPr>
                        <a:t>TensorFlow (assumed)</a:t>
                      </a:r>
                    </a:p>
                  </a:txBody>
                  <a:tcPr marL="121920" marR="121920" marT="121920" marB="121920" anchor="ctr"/>
                </a:tc>
                <a:tc>
                  <a:txBody>
                    <a:bodyPr/>
                    <a:lstStyle/>
                    <a:p>
                      <a:r>
                        <a:rPr lang="en-US" sz="1100" b="0">
                          <a:effectLst/>
                          <a:latin typeface="Sitka Text" pitchFamily="2" charset="0"/>
                        </a:rPr>
                        <a:t>Deep learning framework (potentially interchangeable with other Keras backends).</a:t>
                      </a:r>
                    </a:p>
                  </a:txBody>
                  <a:tcPr marL="121920" marR="121920" marT="121920" marB="121920" anchor="ctr"/>
                </a:tc>
                <a:extLst>
                  <a:ext uri="{0D108BD9-81ED-4DB2-BD59-A6C34878D82A}">
                    <a16:rowId xmlns:a16="http://schemas.microsoft.com/office/drawing/2014/main" val="2371267708"/>
                  </a:ext>
                </a:extLst>
              </a:tr>
              <a:tr h="987130">
                <a:tc>
                  <a:txBody>
                    <a:bodyPr/>
                    <a:lstStyle/>
                    <a:p>
                      <a:r>
                        <a:rPr lang="en-IN" sz="1100" b="1">
                          <a:effectLst/>
                          <a:latin typeface="Sitka Text" pitchFamily="2" charset="0"/>
                        </a:rPr>
                        <a:t>Data Manipulation</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NumPy (numpy)</a:t>
                      </a:r>
                    </a:p>
                  </a:txBody>
                  <a:tcPr marL="121920" marR="121920" marT="121920" marB="121920" anchor="ctr"/>
                </a:tc>
                <a:tc>
                  <a:txBody>
                    <a:bodyPr/>
                    <a:lstStyle/>
                    <a:p>
                      <a:r>
                        <a:rPr lang="en-US" sz="1100" b="0">
                          <a:effectLst/>
                          <a:latin typeface="Sitka Text" pitchFamily="2" charset="0"/>
                        </a:rPr>
                        <a:t>Library for numerical computations used for image preprocessing.</a:t>
                      </a:r>
                    </a:p>
                  </a:txBody>
                  <a:tcPr marL="121920" marR="121920" marT="121920" marB="121920" anchor="ctr"/>
                </a:tc>
                <a:extLst>
                  <a:ext uri="{0D108BD9-81ED-4DB2-BD59-A6C34878D82A}">
                    <a16:rowId xmlns:a16="http://schemas.microsoft.com/office/drawing/2014/main" val="1802378220"/>
                  </a:ext>
                </a:extLst>
              </a:tr>
              <a:tr h="987130">
                <a:tc>
                  <a:txBody>
                    <a:bodyPr/>
                    <a:lstStyle/>
                    <a:p>
                      <a:r>
                        <a:rPr lang="en-IN" sz="1100" b="1">
                          <a:effectLst/>
                          <a:latin typeface="Sitka Text" pitchFamily="2" charset="0"/>
                        </a:rPr>
                        <a:t>Programming Language</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Python</a:t>
                      </a:r>
                    </a:p>
                  </a:txBody>
                  <a:tcPr marL="121920" marR="121920" marT="121920" marB="121920" anchor="ctr"/>
                </a:tc>
                <a:tc>
                  <a:txBody>
                    <a:bodyPr/>
                    <a:lstStyle/>
                    <a:p>
                      <a:r>
                        <a:rPr lang="en-US" sz="1100" b="0" dirty="0">
                          <a:effectLst/>
                          <a:latin typeface="Sitka Text" pitchFamily="2" charset="0"/>
                        </a:rPr>
                        <a:t>General-purpose language for scripting and scientific computing.</a:t>
                      </a:r>
                    </a:p>
                  </a:txBody>
                  <a:tcPr marL="121920" marR="121920" marT="121920" marB="121920" anchor="ctr"/>
                </a:tc>
                <a:extLst>
                  <a:ext uri="{0D108BD9-81ED-4DB2-BD59-A6C34878D82A}">
                    <a16:rowId xmlns:a16="http://schemas.microsoft.com/office/drawing/2014/main" val="34636710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362200" y="1981200"/>
            <a:ext cx="7719226" cy="3785652"/>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Holistic Understanding:</a:t>
            </a:r>
            <a:r>
              <a:rPr lang="en-US" sz="1600" b="0" i="0" dirty="0">
                <a:solidFill>
                  <a:schemeClr val="tx1"/>
                </a:solidFill>
                <a:effectLst/>
                <a:latin typeface="Sitka Text" pitchFamily="2" charset="0"/>
              </a:rPr>
              <a:t> Emotion Sense doesn't just analyze text or interpret facial expressions; it comprehensively captures emotions across multiple modalities, providing a holistic view of emotional states and responses.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Instantaneous Insights:</a:t>
            </a:r>
            <a:r>
              <a:rPr lang="en-US" sz="1600" b="0" i="0" dirty="0">
                <a:solidFill>
                  <a:schemeClr val="tx1"/>
                </a:solidFill>
                <a:effectLst/>
                <a:latin typeface="Sitka Text" pitchFamily="2" charset="0"/>
              </a:rPr>
              <a:t> By processing data in real-time, Emotion Sense delivers instantaneous insights into users' emotional states, enabling immediate action and response to dynamic situations.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Adaptive Intelligence:</a:t>
            </a:r>
            <a:r>
              <a:rPr lang="en-US" sz="1600" b="0" i="0" dirty="0">
                <a:solidFill>
                  <a:schemeClr val="tx1"/>
                </a:solidFill>
                <a:effectLst/>
                <a:latin typeface="Sitka Text" pitchFamily="2" charset="0"/>
              </a:rPr>
              <a:t> Emotion Sense adapts and learns from user interactions, continuously improving its accuracy and effectiveness in understanding and interpreting emotions over time.</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Endless Possibilities:</a:t>
            </a:r>
            <a:r>
              <a:rPr lang="en-US" sz="1600" b="0" i="0" dirty="0">
                <a:solidFill>
                  <a:schemeClr val="tx1"/>
                </a:solidFill>
                <a:effectLst/>
                <a:latin typeface="Sitka Text" pitchFamily="2" charset="0"/>
              </a:rPr>
              <a:t> From enhancing customer experiences to revolutionizing mental health care, the applications of Emotion Sense are limitless, offering endless possibilities for innovation and impact across industries and domains.</a:t>
            </a:r>
          </a:p>
          <a:p>
            <a:pPr marL="285750" indent="-285750" algn="just">
              <a:buFont typeface="Wingdings" panose="05000000000000000000" pitchFamily="2" charset="2"/>
              <a:buChar char="Ø"/>
            </a:pP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622730" y="2133600"/>
            <a:ext cx="10869519" cy="2308324"/>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Convolutional Neural Networks (CNNs):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Extract features from facial images like wrinkles, eyebrows, and lip corners.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Common architectures include VGG16, ResNet50 with pre-trained weights for feature extraction and fine-tuned final layers for emotion classification.</a:t>
            </a:r>
          </a:p>
          <a:p>
            <a:endParaRPr lang="en-US" sz="1600" dirty="0">
              <a:latin typeface="Sitka Text" pitchFamily="2" charset="0"/>
              <a:cs typeface="Times New Roman" panose="02020603050405020304" pitchFamily="18" charset="0"/>
            </a:endParaRPr>
          </a:p>
          <a:p>
            <a:r>
              <a:rPr lang="en-US" sz="1600" dirty="0">
                <a:latin typeface="Sitka Text" pitchFamily="2" charset="0"/>
                <a:cs typeface="Times New Roman" panose="02020603050405020304" pitchFamily="18" charset="0"/>
              </a:rPr>
              <a:t>Webcam-based face expression recognition (Desktop Application):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Main Screen: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Webcam feed displaying the user's face.</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Real-time face expression recognition results overlaid on the video (e.g., text labels or emoticons).</a:t>
            </a: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226558" y="417739"/>
            <a:ext cx="9764395"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865</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Sitka Banner Semibold</vt:lpstr>
      <vt:lpstr>Sitka Text</vt:lpstr>
      <vt:lpstr>Trebuchet MS</vt:lpstr>
      <vt:lpstr>Wingdings</vt:lpstr>
      <vt:lpstr>Office Theme</vt:lpstr>
      <vt:lpstr>PowerPoint Presentation</vt:lpstr>
      <vt:lpstr>Face Expression Eecognition</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Naveen P</cp:lastModifiedBy>
  <cp:revision>15</cp:revision>
  <dcterms:created xsi:type="dcterms:W3CDTF">2024-04-04T13:13:49Z</dcterms:created>
  <dcterms:modified xsi:type="dcterms:W3CDTF">2024-04-05T10:47:38Z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