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2" r:id="rId6"/>
    <p:sldId id="264" r:id="rId7"/>
    <p:sldId id="266" r:id="rId8"/>
    <p:sldId id="265" r:id="rId9"/>
    <p:sldId id="260" r:id="rId10"/>
    <p:sldId id="261" r:id="rId11"/>
    <p:sldId id="263"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a3b5d3e4c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a3b5d3e4c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a3cd1957b0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a3cd1957b0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a3cd1957b0_2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a3cd1957b0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a3cd1957b0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a3cd1957b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a3cd1957b0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a3cd1957b0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a3cd1957b0_2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a3cd1957b0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a3b5d3e4c3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a3b5d3e4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18" cy="51434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8"/>
          <p:cNvPicPr preferRelativeResize="0"/>
          <p:nvPr/>
        </p:nvPicPr>
        <p:blipFill>
          <a:blip r:embed="rId3">
            <a:alphaModFix/>
          </a:blip>
          <a:stretch>
            <a:fillRect/>
          </a:stretch>
        </p:blipFill>
        <p:spPr>
          <a:xfrm>
            <a:off x="0" y="0"/>
            <a:ext cx="9144018" cy="5143499"/>
          </a:xfrm>
          <a:prstGeom prst="rect">
            <a:avLst/>
          </a:prstGeom>
          <a:noFill/>
          <a:ln>
            <a:noFill/>
          </a:ln>
        </p:spPr>
      </p:pic>
      <p:sp>
        <p:nvSpPr>
          <p:cNvPr id="88" name="Google Shape;88;p18"/>
          <p:cNvSpPr txBox="1"/>
          <p:nvPr/>
        </p:nvSpPr>
        <p:spPr>
          <a:xfrm>
            <a:off x="264024" y="889850"/>
            <a:ext cx="8077087" cy="368958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dk2"/>
                </a:solidFill>
                <a:latin typeface="Arial Rounded MT Bold" panose="020F0704030504030204" pitchFamily="34" charset="0"/>
              </a:rPr>
              <a:t>Intuitive</a:t>
            </a:r>
          </a:p>
          <a:p>
            <a:pPr marL="0" lvl="0" indent="0" algn="l" rtl="0">
              <a:spcBef>
                <a:spcPts val="0"/>
              </a:spcBef>
              <a:spcAft>
                <a:spcPts val="0"/>
              </a:spcAft>
              <a:buNone/>
            </a:pPr>
            <a:r>
              <a:rPr lang="en-US" sz="1800" dirty="0">
                <a:solidFill>
                  <a:schemeClr val="dk2"/>
                </a:solidFill>
              </a:rPr>
              <a:t>The user interface of the application is intuitive and user-friendly, making it easy for sellers to navigate and understand the pricing recommendations. It provides clear visualizations and actionable insights to help sellers optimize their pricing strategies.</a:t>
            </a:r>
          </a:p>
          <a:p>
            <a:pPr marL="0" lvl="0" indent="0" algn="l" rtl="0">
              <a:spcBef>
                <a:spcPts val="0"/>
              </a:spcBef>
              <a:spcAft>
                <a:spcPts val="0"/>
              </a:spcAft>
              <a:buNone/>
            </a:pPr>
            <a:endParaRPr lang="en-US" sz="1800" dirty="0">
              <a:solidFill>
                <a:schemeClr val="dk2"/>
              </a:solidFill>
            </a:endParaRPr>
          </a:p>
          <a:p>
            <a:pPr marL="0" lvl="0" indent="0" algn="l" rtl="0">
              <a:spcBef>
                <a:spcPts val="0"/>
              </a:spcBef>
              <a:spcAft>
                <a:spcPts val="0"/>
              </a:spcAft>
              <a:buNone/>
            </a:pPr>
            <a:r>
              <a:rPr lang="en-US" sz="1800" dirty="0">
                <a:solidFill>
                  <a:schemeClr val="dk2"/>
                </a:solidFill>
                <a:latin typeface="Arial Rounded MT Bold" panose="020F0704030504030204" pitchFamily="34" charset="0"/>
              </a:rPr>
              <a:t>Data-Driven</a:t>
            </a:r>
          </a:p>
          <a:p>
            <a:pPr marL="0" lvl="0" indent="0" algn="l" rtl="0">
              <a:spcBef>
                <a:spcPts val="0"/>
              </a:spcBef>
              <a:spcAft>
                <a:spcPts val="0"/>
              </a:spcAft>
              <a:buNone/>
            </a:pPr>
            <a:r>
              <a:rPr lang="en-US" sz="1800" dirty="0">
                <a:solidFill>
                  <a:schemeClr val="dk2"/>
                </a:solidFill>
              </a:rPr>
              <a:t>The price optimization engine leverages advanced data analytics and machine learning algorithms to analyze large volumes of data. It considers historical sales data, competitor prices, market trends, and customer preferences to generate accurate and personalized pricing recommendations.</a:t>
            </a:r>
          </a:p>
          <a:p>
            <a:pPr marL="0" lvl="0" indent="0" algn="l" rtl="0">
              <a:spcBef>
                <a:spcPts val="0"/>
              </a:spcBef>
              <a:spcAft>
                <a:spcPts val="0"/>
              </a:spcAft>
              <a:buNone/>
            </a:pPr>
            <a:endParaRPr sz="1800" dirty="0">
              <a:solidFill>
                <a:schemeClr val="dk2"/>
              </a:solidFill>
            </a:endParaRPr>
          </a:p>
        </p:txBody>
      </p:sp>
      <p:sp>
        <p:nvSpPr>
          <p:cNvPr id="89" name="Google Shape;89;p18"/>
          <p:cNvSpPr txBox="1"/>
          <p:nvPr/>
        </p:nvSpPr>
        <p:spPr>
          <a:xfrm>
            <a:off x="4700100" y="4732775"/>
            <a:ext cx="4443900" cy="19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a:solidFill>
                  <a:schemeClr val="dk2"/>
                </a:solidFill>
              </a:rPr>
              <a:t>*You can make a copy of the slides. Do not change the template branding.</a:t>
            </a:r>
            <a:endParaRPr sz="10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20"/>
          <p:cNvPicPr preferRelativeResize="0"/>
          <p:nvPr/>
        </p:nvPicPr>
        <p:blipFill>
          <a:blip r:embed="rId3">
            <a:alphaModFix/>
          </a:blip>
          <a:stretch>
            <a:fillRect/>
          </a:stretch>
        </p:blipFill>
        <p:spPr>
          <a:xfrm>
            <a:off x="0" y="0"/>
            <a:ext cx="9143997" cy="514349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0"/>
            <a:ext cx="9144018" cy="5143499"/>
          </a:xfrm>
          <a:prstGeom prst="rect">
            <a:avLst/>
          </a:prstGeom>
          <a:noFill/>
          <a:ln>
            <a:noFill/>
          </a:ln>
        </p:spPr>
      </p:pic>
      <p:sp>
        <p:nvSpPr>
          <p:cNvPr id="60" name="Google Shape;60;p14"/>
          <p:cNvSpPr txBox="1"/>
          <p:nvPr/>
        </p:nvSpPr>
        <p:spPr>
          <a:xfrm>
            <a:off x="88012" y="840950"/>
            <a:ext cx="8967975" cy="398962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solidFill>
                  <a:schemeClr val="dk2"/>
                </a:solidFill>
                <a:latin typeface="Arial Rounded MT Bold" panose="020F0704030504030204" pitchFamily="34" charset="0"/>
              </a:rPr>
              <a:t>PROJECT NAME                      </a:t>
            </a:r>
            <a:r>
              <a:rPr lang="en-GB" sz="1800" b="1" dirty="0">
                <a:solidFill>
                  <a:schemeClr val="dk2"/>
                </a:solidFill>
              </a:rPr>
              <a:t>: </a:t>
            </a:r>
            <a:r>
              <a:rPr lang="en-GB" sz="1800" b="1" dirty="0">
                <a:solidFill>
                  <a:schemeClr val="dk2"/>
                </a:solidFill>
                <a:latin typeface="Bahnschrift Light" panose="020B0502040204020203" pitchFamily="34" charset="0"/>
              </a:rPr>
              <a:t>Price optimization engine</a:t>
            </a:r>
            <a:r>
              <a:rPr lang="en-GB" sz="1800" b="1" dirty="0">
                <a:solidFill>
                  <a:schemeClr val="dk2"/>
                </a:solidFill>
              </a:rPr>
              <a:t>		 </a:t>
            </a:r>
            <a:endParaRPr sz="1800" b="1" dirty="0">
              <a:solidFill>
                <a:schemeClr val="dk2"/>
              </a:solidFill>
            </a:endParaRPr>
          </a:p>
          <a:p>
            <a:pPr marL="0" lvl="0" indent="0" algn="l" rtl="0">
              <a:spcBef>
                <a:spcPts val="0"/>
              </a:spcBef>
              <a:spcAft>
                <a:spcPts val="0"/>
              </a:spcAft>
              <a:buNone/>
            </a:pPr>
            <a:endParaRPr sz="1800" b="1" dirty="0">
              <a:solidFill>
                <a:schemeClr val="dk2"/>
              </a:solidFill>
            </a:endParaRPr>
          </a:p>
          <a:p>
            <a:pPr marL="0" lvl="0" indent="0" algn="l" rtl="0">
              <a:spcBef>
                <a:spcPts val="0"/>
              </a:spcBef>
              <a:spcAft>
                <a:spcPts val="0"/>
              </a:spcAft>
              <a:buNone/>
            </a:pPr>
            <a:r>
              <a:rPr lang="en-GB" sz="1800" b="1" dirty="0">
                <a:solidFill>
                  <a:schemeClr val="dk2"/>
                </a:solidFill>
                <a:latin typeface="Arial Rounded MT Bold" panose="020F0704030504030204" pitchFamily="34" charset="0"/>
              </a:rPr>
              <a:t>Team Leader Name                </a:t>
            </a:r>
            <a:r>
              <a:rPr lang="en-GB" sz="1800" b="1" dirty="0">
                <a:solidFill>
                  <a:schemeClr val="dk2"/>
                </a:solidFill>
                <a:latin typeface="+mj-lt"/>
              </a:rPr>
              <a:t>:  </a:t>
            </a:r>
            <a:r>
              <a:rPr lang="en-GB" sz="1800" b="1" dirty="0">
                <a:solidFill>
                  <a:schemeClr val="dk2"/>
                </a:solidFill>
                <a:latin typeface="Bahnschrift Light" panose="020B0502040204020203" pitchFamily="34" charset="0"/>
              </a:rPr>
              <a:t>K. Mahendra sunny </a:t>
            </a:r>
            <a:r>
              <a:rPr lang="en-GB" sz="1800" b="1" dirty="0" err="1">
                <a:solidFill>
                  <a:schemeClr val="dk2"/>
                </a:solidFill>
                <a:latin typeface="Bahnschrift Light" panose="020B0502040204020203" pitchFamily="34" charset="0"/>
              </a:rPr>
              <a:t>goud</a:t>
            </a:r>
            <a:endParaRPr sz="1800" b="1" dirty="0">
              <a:solidFill>
                <a:schemeClr val="dk2"/>
              </a:solidFill>
              <a:latin typeface="Bahnschrift Light" panose="020B0502040204020203" pitchFamily="34" charset="0"/>
            </a:endParaRPr>
          </a:p>
          <a:p>
            <a:pPr marL="0" lvl="0" indent="0" algn="l" rtl="0">
              <a:spcBef>
                <a:spcPts val="0"/>
              </a:spcBef>
              <a:spcAft>
                <a:spcPts val="0"/>
              </a:spcAft>
              <a:buNone/>
            </a:pPr>
            <a:endParaRPr sz="1800" b="1" dirty="0">
              <a:solidFill>
                <a:schemeClr val="dk2"/>
              </a:solidFill>
              <a:latin typeface="Arial Rounded MT Bold" panose="020F0704030504030204" pitchFamily="34" charset="0"/>
            </a:endParaRPr>
          </a:p>
          <a:p>
            <a:pPr marL="0" lvl="0" indent="0" algn="l" rtl="0">
              <a:spcBef>
                <a:spcPts val="0"/>
              </a:spcBef>
              <a:spcAft>
                <a:spcPts val="0"/>
              </a:spcAft>
              <a:buNone/>
            </a:pPr>
            <a:r>
              <a:rPr lang="en-GB" sz="1800" b="1" dirty="0">
                <a:solidFill>
                  <a:schemeClr val="dk2"/>
                </a:solidFill>
                <a:latin typeface="Arial Rounded MT Bold" panose="020F0704030504030204" pitchFamily="34" charset="0"/>
              </a:rPr>
              <a:t>Team Member Names            </a:t>
            </a:r>
            <a:r>
              <a:rPr lang="en-GB" sz="1800" b="1" dirty="0">
                <a:solidFill>
                  <a:schemeClr val="dk2"/>
                </a:solidFill>
              </a:rPr>
              <a:t>: </a:t>
            </a:r>
            <a:r>
              <a:rPr lang="en-GB" sz="1800" b="1" dirty="0">
                <a:solidFill>
                  <a:schemeClr val="dk2"/>
                </a:solidFill>
                <a:latin typeface="Bahnschrift Light" panose="020B0502040204020203" pitchFamily="34" charset="0"/>
              </a:rPr>
              <a:t>A . </a:t>
            </a:r>
            <a:r>
              <a:rPr lang="en-GB" sz="1800" b="1" dirty="0" err="1">
                <a:solidFill>
                  <a:schemeClr val="dk2"/>
                </a:solidFill>
                <a:latin typeface="Bahnschrift Light" panose="020B0502040204020203" pitchFamily="34" charset="0"/>
              </a:rPr>
              <a:t>Sreeram</a:t>
            </a:r>
            <a:r>
              <a:rPr lang="en-GB" sz="1800" b="1" dirty="0">
                <a:solidFill>
                  <a:schemeClr val="dk2"/>
                </a:solidFill>
                <a:latin typeface="Bahnschrift Light" panose="020B0502040204020203" pitchFamily="34" charset="0"/>
              </a:rPr>
              <a:t> </a:t>
            </a:r>
            <a:r>
              <a:rPr lang="en-GB" sz="1800" b="1" dirty="0" err="1">
                <a:solidFill>
                  <a:schemeClr val="dk2"/>
                </a:solidFill>
                <a:latin typeface="Bahnschrift Light" panose="020B0502040204020203" pitchFamily="34" charset="0"/>
              </a:rPr>
              <a:t>sagar</a:t>
            </a:r>
            <a:endParaRPr lang="en-GB" sz="1800" b="1" dirty="0">
              <a:solidFill>
                <a:schemeClr val="dk2"/>
              </a:solidFill>
              <a:latin typeface="Bahnschrift Light" panose="020B0502040204020203" pitchFamily="34" charset="0"/>
            </a:endParaRPr>
          </a:p>
          <a:p>
            <a:pPr marL="0" lvl="0" indent="0" algn="l" rtl="0">
              <a:spcBef>
                <a:spcPts val="0"/>
              </a:spcBef>
              <a:spcAft>
                <a:spcPts val="0"/>
              </a:spcAft>
              <a:buNone/>
            </a:pPr>
            <a:r>
              <a:rPr lang="en-GB" sz="1800" b="1" dirty="0">
                <a:solidFill>
                  <a:schemeClr val="dk2"/>
                </a:solidFill>
                <a:latin typeface="Bahnschrift Light" panose="020B0502040204020203" pitchFamily="34" charset="0"/>
              </a:rPr>
              <a:t>                                                  : R. Sampath </a:t>
            </a:r>
            <a:r>
              <a:rPr lang="en-GB" sz="1800" b="1" dirty="0" err="1">
                <a:solidFill>
                  <a:schemeClr val="dk2"/>
                </a:solidFill>
                <a:latin typeface="Bahnschrift Light" panose="020B0502040204020203" pitchFamily="34" charset="0"/>
              </a:rPr>
              <a:t>kumar</a:t>
            </a:r>
            <a:endParaRPr lang="en-GB" sz="1800" b="1" dirty="0">
              <a:solidFill>
                <a:schemeClr val="dk2"/>
              </a:solidFill>
              <a:latin typeface="Bahnschrift Light" panose="020B0502040204020203" pitchFamily="34" charset="0"/>
            </a:endParaRPr>
          </a:p>
          <a:p>
            <a:pPr marL="0" lvl="0" indent="0" algn="l" rtl="0">
              <a:spcBef>
                <a:spcPts val="0"/>
              </a:spcBef>
              <a:spcAft>
                <a:spcPts val="0"/>
              </a:spcAft>
              <a:buNone/>
            </a:pPr>
            <a:endParaRPr sz="1800" dirty="0">
              <a:solidFill>
                <a:schemeClr val="dk2"/>
              </a:solidFill>
            </a:endParaRPr>
          </a:p>
          <a:p>
            <a:pPr marL="0" lvl="0" indent="0" algn="l" rtl="0">
              <a:spcBef>
                <a:spcPts val="0"/>
              </a:spcBef>
              <a:spcAft>
                <a:spcPts val="0"/>
              </a:spcAft>
              <a:buNone/>
            </a:pPr>
            <a:r>
              <a:rPr lang="en-GB" sz="1800" b="1" dirty="0">
                <a:solidFill>
                  <a:schemeClr val="dk2"/>
                </a:solidFill>
                <a:latin typeface="Arial Rounded MT Bold" panose="020F0704030504030204" pitchFamily="34" charset="0"/>
              </a:rPr>
              <a:t>Problem Statement Category</a:t>
            </a:r>
            <a:r>
              <a:rPr lang="en-GB" sz="1800" b="1" dirty="0">
                <a:solidFill>
                  <a:schemeClr val="dk2"/>
                </a:solidFill>
              </a:rPr>
              <a:t>:</a:t>
            </a:r>
            <a:r>
              <a:rPr lang="en-GB" sz="1800" dirty="0">
                <a:solidFill>
                  <a:schemeClr val="dk2"/>
                </a:solidFill>
              </a:rPr>
              <a:t> Foundational or Scalable Solution</a:t>
            </a:r>
            <a:endParaRPr sz="1800" dirty="0">
              <a:solidFill>
                <a:schemeClr val="dk2"/>
              </a:solidFill>
            </a:endParaRPr>
          </a:p>
          <a:p>
            <a:pPr marL="0" lvl="0" indent="0" algn="l" rtl="0">
              <a:spcBef>
                <a:spcPts val="0"/>
              </a:spcBef>
              <a:spcAft>
                <a:spcPts val="0"/>
              </a:spcAft>
              <a:buNone/>
            </a:pPr>
            <a:endParaRPr sz="1800" dirty="0">
              <a:solidFill>
                <a:schemeClr val="dk2"/>
              </a:solidFill>
            </a:endParaRPr>
          </a:p>
          <a:p>
            <a:pPr marL="0" lvl="0" indent="0" algn="l" rtl="0">
              <a:spcBef>
                <a:spcPts val="0"/>
              </a:spcBef>
              <a:spcAft>
                <a:spcPts val="0"/>
              </a:spcAft>
              <a:buNone/>
            </a:pPr>
            <a:endParaRPr sz="1800" dirty="0">
              <a:solidFill>
                <a:schemeClr val="dk2"/>
              </a:solidFill>
            </a:endParaRPr>
          </a:p>
        </p:txBody>
      </p:sp>
      <p:sp>
        <p:nvSpPr>
          <p:cNvPr id="61" name="Google Shape;61;p14"/>
          <p:cNvSpPr txBox="1"/>
          <p:nvPr/>
        </p:nvSpPr>
        <p:spPr>
          <a:xfrm>
            <a:off x="4700100" y="4732775"/>
            <a:ext cx="4443900" cy="19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a:solidFill>
                  <a:schemeClr val="dk2"/>
                </a:solidFill>
              </a:rPr>
              <a:t>*You can make a copy of the slides. Do not change the template branding.</a:t>
            </a:r>
            <a:endParaRPr sz="10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0" y="0"/>
            <a:ext cx="9144018" cy="5143499"/>
          </a:xfrm>
          <a:prstGeom prst="rect">
            <a:avLst/>
          </a:prstGeom>
          <a:noFill/>
          <a:ln>
            <a:noFill/>
          </a:ln>
        </p:spPr>
      </p:pic>
      <p:sp>
        <p:nvSpPr>
          <p:cNvPr id="67" name="Google Shape;67;p15"/>
          <p:cNvSpPr txBox="1"/>
          <p:nvPr/>
        </p:nvSpPr>
        <p:spPr>
          <a:xfrm>
            <a:off x="96644" y="706239"/>
            <a:ext cx="6991500" cy="59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dk2"/>
                </a:solidFill>
              </a:rPr>
              <a:t>PROBLEM STATEMENT </a:t>
            </a:r>
            <a:endParaRPr sz="1800" dirty="0">
              <a:solidFill>
                <a:schemeClr val="dk2"/>
              </a:solidFill>
            </a:endParaRPr>
          </a:p>
        </p:txBody>
      </p:sp>
      <p:sp>
        <p:nvSpPr>
          <p:cNvPr id="68" name="Google Shape;68;p15"/>
          <p:cNvSpPr txBox="1"/>
          <p:nvPr/>
        </p:nvSpPr>
        <p:spPr>
          <a:xfrm>
            <a:off x="4700100" y="4732775"/>
            <a:ext cx="4443900" cy="19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a:solidFill>
                  <a:schemeClr val="dk2"/>
                </a:solidFill>
              </a:rPr>
              <a:t>*You can make a copy of the slides. Do not change the template branding.</a:t>
            </a:r>
            <a:endParaRPr sz="1000">
              <a:solidFill>
                <a:schemeClr val="dk2"/>
              </a:solidFill>
            </a:endParaRPr>
          </a:p>
        </p:txBody>
      </p:sp>
      <p:pic>
        <p:nvPicPr>
          <p:cNvPr id="3" name="Picture 2">
            <a:extLst>
              <a:ext uri="{FF2B5EF4-FFF2-40B4-BE49-F238E27FC236}">
                <a16:creationId xmlns:a16="http://schemas.microsoft.com/office/drawing/2014/main" id="{BA5928A0-A44B-D333-DB5A-00883F697F99}"/>
              </a:ext>
            </a:extLst>
          </p:cNvPr>
          <p:cNvPicPr>
            <a:picLocks noChangeAspect="1"/>
          </p:cNvPicPr>
          <p:nvPr/>
        </p:nvPicPr>
        <p:blipFill rotWithShape="1">
          <a:blip r:embed="rId4"/>
          <a:srcRect t="13442" r="3794" b="47100"/>
          <a:stretch/>
        </p:blipFill>
        <p:spPr>
          <a:xfrm>
            <a:off x="96644" y="1302639"/>
            <a:ext cx="7398959" cy="2029522"/>
          </a:xfrm>
          <a:prstGeom prst="rect">
            <a:avLst/>
          </a:prstGeom>
        </p:spPr>
      </p:pic>
      <p:sp>
        <p:nvSpPr>
          <p:cNvPr id="2" name="TextBox 1">
            <a:extLst>
              <a:ext uri="{FF2B5EF4-FFF2-40B4-BE49-F238E27FC236}">
                <a16:creationId xmlns:a16="http://schemas.microsoft.com/office/drawing/2014/main" id="{BC11CCDD-31EB-E14F-9E3F-2C130550D538}"/>
              </a:ext>
            </a:extLst>
          </p:cNvPr>
          <p:cNvSpPr txBox="1"/>
          <p:nvPr/>
        </p:nvSpPr>
        <p:spPr>
          <a:xfrm>
            <a:off x="96644" y="3508917"/>
            <a:ext cx="3698448" cy="646331"/>
          </a:xfrm>
          <a:prstGeom prst="rect">
            <a:avLst/>
          </a:prstGeom>
          <a:noFill/>
        </p:spPr>
        <p:txBody>
          <a:bodyPr wrap="none" rtlCol="0">
            <a:spAutoFit/>
          </a:bodyPr>
          <a:lstStyle/>
          <a:p>
            <a:r>
              <a:rPr lang="en-US" sz="1800" b="1" dirty="0">
                <a:solidFill>
                  <a:schemeClr val="dk2"/>
                </a:solidFill>
                <a:latin typeface="+mn-lt"/>
              </a:rPr>
              <a:t>Transforming Pricing Strategies</a:t>
            </a:r>
          </a:p>
          <a:p>
            <a:endParaRPr lang="en-IN" sz="1800" dirty="0"/>
          </a:p>
        </p:txBody>
      </p:sp>
      <p:sp>
        <p:nvSpPr>
          <p:cNvPr id="5" name="TextBox 4">
            <a:extLst>
              <a:ext uri="{FF2B5EF4-FFF2-40B4-BE49-F238E27FC236}">
                <a16:creationId xmlns:a16="http://schemas.microsoft.com/office/drawing/2014/main" id="{D2B4E320-0929-41F3-3B46-73E3FA4A9DB0}"/>
              </a:ext>
            </a:extLst>
          </p:cNvPr>
          <p:cNvSpPr txBox="1"/>
          <p:nvPr/>
        </p:nvSpPr>
        <p:spPr>
          <a:xfrm>
            <a:off x="96644" y="3928561"/>
            <a:ext cx="8605396" cy="830997"/>
          </a:xfrm>
          <a:prstGeom prst="rect">
            <a:avLst/>
          </a:prstGeom>
          <a:noFill/>
        </p:spPr>
        <p:txBody>
          <a:bodyPr wrap="square" rtlCol="0">
            <a:spAutoFit/>
          </a:bodyPr>
          <a:lstStyle/>
          <a:p>
            <a:r>
              <a:rPr lang="en-US" sz="1600" dirty="0">
                <a:solidFill>
                  <a:schemeClr val="dk2"/>
                </a:solidFill>
                <a:latin typeface="+mn-lt"/>
                <a:cs typeface="Arial" panose="020B0604020202020204" pitchFamily="34" charset="0"/>
              </a:rPr>
              <a:t>The grocery retail industry needs a transformative approach to pricing strategies, moving away from traditional methods and embracing agile, intuitive, and data-driven approaches.</a:t>
            </a:r>
            <a:endParaRPr lang="en-IN" sz="1600" dirty="0">
              <a:latin typeface="+mn-lt"/>
              <a:cs typeface="Arial" panose="020B0604020202020204" pitchFamily="34" charset="0"/>
            </a:endParaRPr>
          </a:p>
          <a:p>
            <a:endParaRPr lang="en-I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9756" y="1"/>
            <a:ext cx="9144018" cy="5143499"/>
          </a:xfrm>
          <a:prstGeom prst="rect">
            <a:avLst/>
          </a:prstGeom>
          <a:noFill/>
          <a:ln>
            <a:noFill/>
          </a:ln>
        </p:spPr>
      </p:pic>
      <p:sp>
        <p:nvSpPr>
          <p:cNvPr id="75" name="Google Shape;75;p16"/>
          <p:cNvSpPr txBox="1"/>
          <p:nvPr/>
        </p:nvSpPr>
        <p:spPr>
          <a:xfrm>
            <a:off x="4700100" y="4732775"/>
            <a:ext cx="4443900" cy="19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a:solidFill>
                  <a:schemeClr val="dk2"/>
                </a:solidFill>
                <a:latin typeface="+mn-lt"/>
              </a:rPr>
              <a:t>*You can make a copy of the slides. Do not change the template branding.</a:t>
            </a:r>
            <a:endParaRPr sz="1000">
              <a:solidFill>
                <a:schemeClr val="dk2"/>
              </a:solidFill>
              <a:latin typeface="+mn-lt"/>
            </a:endParaRPr>
          </a:p>
        </p:txBody>
      </p:sp>
      <p:sp>
        <p:nvSpPr>
          <p:cNvPr id="3" name="TextBox 2">
            <a:extLst>
              <a:ext uri="{FF2B5EF4-FFF2-40B4-BE49-F238E27FC236}">
                <a16:creationId xmlns:a16="http://schemas.microsoft.com/office/drawing/2014/main" id="{12617C79-10DC-8222-5B88-8EEB558A8D82}"/>
              </a:ext>
            </a:extLst>
          </p:cNvPr>
          <p:cNvSpPr txBox="1"/>
          <p:nvPr/>
        </p:nvSpPr>
        <p:spPr>
          <a:xfrm>
            <a:off x="139171" y="1345650"/>
            <a:ext cx="3568390" cy="307777"/>
          </a:xfrm>
          <a:prstGeom prst="rect">
            <a:avLst/>
          </a:prstGeom>
          <a:noFill/>
        </p:spPr>
        <p:txBody>
          <a:bodyPr wrap="square" rtlCol="0">
            <a:spAutoFit/>
          </a:bodyPr>
          <a:lstStyle/>
          <a:p>
            <a:r>
              <a:rPr lang="en-US" b="1" dirty="0">
                <a:latin typeface="+mn-lt"/>
              </a:rPr>
              <a:t>Best Pricing Recommendations</a:t>
            </a:r>
            <a:endParaRPr lang="en-IN" b="1" dirty="0">
              <a:latin typeface="+mn-lt"/>
            </a:endParaRPr>
          </a:p>
        </p:txBody>
      </p:sp>
      <p:sp>
        <p:nvSpPr>
          <p:cNvPr id="4" name="TextBox 3">
            <a:extLst>
              <a:ext uri="{FF2B5EF4-FFF2-40B4-BE49-F238E27FC236}">
                <a16:creationId xmlns:a16="http://schemas.microsoft.com/office/drawing/2014/main" id="{57947EBF-D1F2-BCB5-6649-2CFF348DB1DE}"/>
              </a:ext>
            </a:extLst>
          </p:cNvPr>
          <p:cNvSpPr txBox="1"/>
          <p:nvPr/>
        </p:nvSpPr>
        <p:spPr>
          <a:xfrm>
            <a:off x="161055" y="1677916"/>
            <a:ext cx="8890457" cy="738664"/>
          </a:xfrm>
          <a:prstGeom prst="rect">
            <a:avLst/>
          </a:prstGeom>
          <a:noFill/>
        </p:spPr>
        <p:txBody>
          <a:bodyPr wrap="square" rtlCol="0">
            <a:spAutoFit/>
          </a:bodyPr>
          <a:lstStyle/>
          <a:p>
            <a:r>
              <a:rPr lang="en-US" dirty="0">
                <a:latin typeface="+mn-lt"/>
              </a:rPr>
              <a:t>The aim is to provide sellers with the best pricing recommendations for products or services, optimizing conversions on buyer applications.</a:t>
            </a:r>
          </a:p>
          <a:p>
            <a:endParaRPr lang="en-IN" dirty="0">
              <a:latin typeface="+mn-lt"/>
            </a:endParaRPr>
          </a:p>
        </p:txBody>
      </p:sp>
      <p:sp>
        <p:nvSpPr>
          <p:cNvPr id="5" name="TextBox 4">
            <a:extLst>
              <a:ext uri="{FF2B5EF4-FFF2-40B4-BE49-F238E27FC236}">
                <a16:creationId xmlns:a16="http://schemas.microsoft.com/office/drawing/2014/main" id="{03FE0BE6-DAAC-3054-7B7B-68116048A6B0}"/>
              </a:ext>
            </a:extLst>
          </p:cNvPr>
          <p:cNvSpPr txBox="1"/>
          <p:nvPr/>
        </p:nvSpPr>
        <p:spPr>
          <a:xfrm>
            <a:off x="139171" y="2438763"/>
            <a:ext cx="1606530" cy="307777"/>
          </a:xfrm>
          <a:prstGeom prst="rect">
            <a:avLst/>
          </a:prstGeom>
          <a:noFill/>
        </p:spPr>
        <p:txBody>
          <a:bodyPr wrap="none" rtlCol="0">
            <a:spAutoFit/>
          </a:bodyPr>
          <a:lstStyle/>
          <a:p>
            <a:r>
              <a:rPr lang="en-IN" b="1" dirty="0">
                <a:latin typeface="+mn-lt"/>
              </a:rPr>
              <a:t>Limited Duration</a:t>
            </a:r>
          </a:p>
        </p:txBody>
      </p:sp>
      <p:sp>
        <p:nvSpPr>
          <p:cNvPr id="6" name="TextBox 5">
            <a:extLst>
              <a:ext uri="{FF2B5EF4-FFF2-40B4-BE49-F238E27FC236}">
                <a16:creationId xmlns:a16="http://schemas.microsoft.com/office/drawing/2014/main" id="{2F0FA4DA-5CC3-7DD8-A40C-5AE7EBBB077B}"/>
              </a:ext>
            </a:extLst>
          </p:cNvPr>
          <p:cNvSpPr txBox="1"/>
          <p:nvPr/>
        </p:nvSpPr>
        <p:spPr>
          <a:xfrm>
            <a:off x="116885" y="2802925"/>
            <a:ext cx="8989230" cy="523220"/>
          </a:xfrm>
          <a:prstGeom prst="rect">
            <a:avLst/>
          </a:prstGeom>
          <a:noFill/>
        </p:spPr>
        <p:txBody>
          <a:bodyPr wrap="square" rtlCol="0">
            <a:spAutoFit/>
          </a:bodyPr>
          <a:lstStyle/>
          <a:p>
            <a:r>
              <a:rPr lang="en-US" dirty="0">
                <a:latin typeface="+mn-lt"/>
              </a:rPr>
              <a:t>The recommended prices should be valid for a limited duration, allowing sellers to adapt to market dynamics and changing customer preferences.</a:t>
            </a:r>
            <a:endParaRPr lang="en-IN" dirty="0">
              <a:latin typeface="+mn-lt"/>
            </a:endParaRPr>
          </a:p>
        </p:txBody>
      </p:sp>
      <p:sp>
        <p:nvSpPr>
          <p:cNvPr id="7" name="TextBox 6">
            <a:extLst>
              <a:ext uri="{FF2B5EF4-FFF2-40B4-BE49-F238E27FC236}">
                <a16:creationId xmlns:a16="http://schemas.microsoft.com/office/drawing/2014/main" id="{D8FFE450-4B11-2F9F-9243-C51CEF3FBE3B}"/>
              </a:ext>
            </a:extLst>
          </p:cNvPr>
          <p:cNvSpPr txBox="1"/>
          <p:nvPr/>
        </p:nvSpPr>
        <p:spPr>
          <a:xfrm>
            <a:off x="116885" y="3485847"/>
            <a:ext cx="4583215" cy="307777"/>
          </a:xfrm>
          <a:prstGeom prst="rect">
            <a:avLst/>
          </a:prstGeom>
          <a:noFill/>
        </p:spPr>
        <p:txBody>
          <a:bodyPr wrap="square" rtlCol="0">
            <a:spAutoFit/>
          </a:bodyPr>
          <a:lstStyle/>
          <a:p>
            <a:r>
              <a:rPr lang="en-IN" b="1" dirty="0">
                <a:latin typeface="+mn-lt"/>
              </a:rPr>
              <a:t>Impacting Customer Satisfaction</a:t>
            </a:r>
          </a:p>
        </p:txBody>
      </p:sp>
      <p:sp>
        <p:nvSpPr>
          <p:cNvPr id="8" name="TextBox 7">
            <a:extLst>
              <a:ext uri="{FF2B5EF4-FFF2-40B4-BE49-F238E27FC236}">
                <a16:creationId xmlns:a16="http://schemas.microsoft.com/office/drawing/2014/main" id="{FEC8BB79-D296-895F-9B07-A50747F989C4}"/>
              </a:ext>
            </a:extLst>
          </p:cNvPr>
          <p:cNvSpPr txBox="1"/>
          <p:nvPr/>
        </p:nvSpPr>
        <p:spPr>
          <a:xfrm>
            <a:off x="87132" y="3905762"/>
            <a:ext cx="8904481" cy="523220"/>
          </a:xfrm>
          <a:prstGeom prst="rect">
            <a:avLst/>
          </a:prstGeom>
          <a:noFill/>
        </p:spPr>
        <p:txBody>
          <a:bodyPr wrap="square" rtlCol="0">
            <a:spAutoFit/>
          </a:bodyPr>
          <a:lstStyle/>
          <a:p>
            <a:r>
              <a:rPr lang="en-US" dirty="0">
                <a:latin typeface="+mn-lt"/>
              </a:rPr>
              <a:t>Focus on products and categories with margin for cost changes that impact the customer, ensuring a balance between profitability and customer satisfaction.</a:t>
            </a:r>
            <a:endParaRPr lang="en-IN" dirty="0">
              <a:latin typeface="+mn-lt"/>
            </a:endParaRPr>
          </a:p>
        </p:txBody>
      </p:sp>
      <p:sp>
        <p:nvSpPr>
          <p:cNvPr id="9" name="TextBox 8">
            <a:extLst>
              <a:ext uri="{FF2B5EF4-FFF2-40B4-BE49-F238E27FC236}">
                <a16:creationId xmlns:a16="http://schemas.microsoft.com/office/drawing/2014/main" id="{A3131443-B579-35AE-96A2-020E0700D561}"/>
              </a:ext>
            </a:extLst>
          </p:cNvPr>
          <p:cNvSpPr txBox="1"/>
          <p:nvPr/>
        </p:nvSpPr>
        <p:spPr>
          <a:xfrm>
            <a:off x="43221" y="588907"/>
            <a:ext cx="4288353" cy="523220"/>
          </a:xfrm>
          <a:prstGeom prst="rect">
            <a:avLst/>
          </a:prstGeom>
          <a:noFill/>
        </p:spPr>
        <p:txBody>
          <a:bodyPr wrap="none" rtlCol="0">
            <a:spAutoFit/>
          </a:bodyPr>
          <a:lstStyle/>
          <a:p>
            <a:r>
              <a:rPr lang="en-US" sz="2800" dirty="0">
                <a:latin typeface="+mn-lt"/>
              </a:rPr>
              <a:t>PROBLEM STATEMENT</a:t>
            </a:r>
            <a:endParaRPr lang="en-IN" sz="2800"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9"/>
          <p:cNvPicPr preferRelativeResize="0"/>
          <p:nvPr/>
        </p:nvPicPr>
        <p:blipFill>
          <a:blip r:embed="rId3">
            <a:alphaModFix/>
          </a:blip>
          <a:stretch>
            <a:fillRect/>
          </a:stretch>
        </p:blipFill>
        <p:spPr>
          <a:xfrm>
            <a:off x="-18" y="0"/>
            <a:ext cx="9144018" cy="5143499"/>
          </a:xfrm>
          <a:prstGeom prst="rect">
            <a:avLst/>
          </a:prstGeom>
          <a:noFill/>
          <a:ln>
            <a:noFill/>
          </a:ln>
        </p:spPr>
      </p:pic>
      <p:sp>
        <p:nvSpPr>
          <p:cNvPr id="95" name="Google Shape;95;p19"/>
          <p:cNvSpPr txBox="1"/>
          <p:nvPr/>
        </p:nvSpPr>
        <p:spPr>
          <a:xfrm>
            <a:off x="-18" y="669074"/>
            <a:ext cx="9337289" cy="444841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solidFill>
                  <a:schemeClr val="dk2"/>
                </a:solidFill>
              </a:rPr>
              <a:t>OBJECTIVES</a:t>
            </a:r>
            <a:endParaRPr sz="1800" b="1" dirty="0">
              <a:solidFill>
                <a:schemeClr val="dk2"/>
              </a:solidFill>
            </a:endParaRPr>
          </a:p>
        </p:txBody>
      </p:sp>
      <p:sp>
        <p:nvSpPr>
          <p:cNvPr id="96" name="Google Shape;96;p19"/>
          <p:cNvSpPr txBox="1"/>
          <p:nvPr/>
        </p:nvSpPr>
        <p:spPr>
          <a:xfrm>
            <a:off x="4700082" y="4732775"/>
            <a:ext cx="4443900" cy="19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a:solidFill>
                  <a:schemeClr val="dk2"/>
                </a:solidFill>
              </a:rPr>
              <a:t>*You can make a copy of the slides. Do not change the template branding.</a:t>
            </a:r>
            <a:endParaRPr sz="1000">
              <a:solidFill>
                <a:schemeClr val="dk2"/>
              </a:solidFill>
            </a:endParaRPr>
          </a:p>
        </p:txBody>
      </p:sp>
      <p:sp>
        <p:nvSpPr>
          <p:cNvPr id="2" name="TextBox 1">
            <a:extLst>
              <a:ext uri="{FF2B5EF4-FFF2-40B4-BE49-F238E27FC236}">
                <a16:creationId xmlns:a16="http://schemas.microsoft.com/office/drawing/2014/main" id="{C8EFC389-9225-D787-FB8F-609C2BD965FD}"/>
              </a:ext>
            </a:extLst>
          </p:cNvPr>
          <p:cNvSpPr txBox="1"/>
          <p:nvPr/>
        </p:nvSpPr>
        <p:spPr>
          <a:xfrm>
            <a:off x="245327" y="1397620"/>
            <a:ext cx="3972562" cy="369332"/>
          </a:xfrm>
          <a:prstGeom prst="rect">
            <a:avLst/>
          </a:prstGeom>
          <a:noFill/>
        </p:spPr>
        <p:txBody>
          <a:bodyPr wrap="none" rtlCol="0">
            <a:spAutoFit/>
          </a:bodyPr>
          <a:lstStyle/>
          <a:p>
            <a:r>
              <a:rPr lang="en-IN" sz="1800" dirty="0">
                <a:latin typeface="Arial Rounded MT Bold" panose="020F0704030504030204" pitchFamily="34" charset="0"/>
              </a:rPr>
              <a:t>Ever-Shifting Consumer Demands</a:t>
            </a:r>
          </a:p>
        </p:txBody>
      </p:sp>
      <p:sp>
        <p:nvSpPr>
          <p:cNvPr id="3" name="TextBox 2">
            <a:extLst>
              <a:ext uri="{FF2B5EF4-FFF2-40B4-BE49-F238E27FC236}">
                <a16:creationId xmlns:a16="http://schemas.microsoft.com/office/drawing/2014/main" id="{99990E8B-42C9-6C44-5691-9D783256A40E}"/>
              </a:ext>
            </a:extLst>
          </p:cNvPr>
          <p:cNvSpPr txBox="1"/>
          <p:nvPr/>
        </p:nvSpPr>
        <p:spPr>
          <a:xfrm>
            <a:off x="231992" y="2473686"/>
            <a:ext cx="3619902" cy="369332"/>
          </a:xfrm>
          <a:prstGeom prst="rect">
            <a:avLst/>
          </a:prstGeom>
          <a:noFill/>
        </p:spPr>
        <p:txBody>
          <a:bodyPr wrap="none" rtlCol="0">
            <a:spAutoFit/>
          </a:bodyPr>
          <a:lstStyle/>
          <a:p>
            <a:r>
              <a:rPr lang="en-US" sz="1800" dirty="0">
                <a:latin typeface="Arial Rounded MT Bold" panose="020F0704030504030204" pitchFamily="34" charset="0"/>
              </a:rPr>
              <a:t>Dynamics of Product Shelf Life</a:t>
            </a:r>
            <a:endParaRPr lang="en-IN" sz="1800" dirty="0">
              <a:latin typeface="Arial Rounded MT Bold" panose="020F0704030504030204" pitchFamily="34" charset="0"/>
            </a:endParaRPr>
          </a:p>
        </p:txBody>
      </p:sp>
      <p:sp>
        <p:nvSpPr>
          <p:cNvPr id="4" name="TextBox 3">
            <a:extLst>
              <a:ext uri="{FF2B5EF4-FFF2-40B4-BE49-F238E27FC236}">
                <a16:creationId xmlns:a16="http://schemas.microsoft.com/office/drawing/2014/main" id="{9E4F8C6D-9240-7B40-4B64-C20AE15F0A89}"/>
              </a:ext>
            </a:extLst>
          </p:cNvPr>
          <p:cNvSpPr txBox="1"/>
          <p:nvPr/>
        </p:nvSpPr>
        <p:spPr>
          <a:xfrm>
            <a:off x="128090" y="3633658"/>
            <a:ext cx="4572164" cy="369332"/>
          </a:xfrm>
          <a:prstGeom prst="rect">
            <a:avLst/>
          </a:prstGeom>
          <a:noFill/>
        </p:spPr>
        <p:txBody>
          <a:bodyPr wrap="square" rtlCol="0">
            <a:spAutoFit/>
          </a:bodyPr>
          <a:lstStyle/>
          <a:p>
            <a:r>
              <a:rPr lang="en-IN" sz="1800" dirty="0">
                <a:latin typeface="Arial Rounded MT Bold" panose="020F0704030504030204" pitchFamily="34" charset="0"/>
              </a:rPr>
              <a:t>  Real-Time Inventory Management</a:t>
            </a:r>
          </a:p>
        </p:txBody>
      </p:sp>
      <p:sp>
        <p:nvSpPr>
          <p:cNvPr id="6" name="TextBox 5">
            <a:extLst>
              <a:ext uri="{FF2B5EF4-FFF2-40B4-BE49-F238E27FC236}">
                <a16:creationId xmlns:a16="http://schemas.microsoft.com/office/drawing/2014/main" id="{99973FAF-C1FF-F71E-545D-5BBD3D763F79}"/>
              </a:ext>
            </a:extLst>
          </p:cNvPr>
          <p:cNvSpPr txBox="1"/>
          <p:nvPr/>
        </p:nvSpPr>
        <p:spPr>
          <a:xfrm>
            <a:off x="128090" y="1705397"/>
            <a:ext cx="8822621"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Stay updated on consumer preferences and trends to align pricing strategies with customer expectations.</a:t>
            </a:r>
          </a:p>
          <a:p>
            <a:pPr marL="285750" indent="-285750">
              <a:buFont typeface="Arial" panose="020B0604020202020204" pitchFamily="34" charset="0"/>
              <a:buChar char="•"/>
            </a:pPr>
            <a:r>
              <a:rPr lang="en-US" sz="1600" dirty="0"/>
              <a:t>Conduct market research and analyze customer feedback to understand pricing sensitivities.</a:t>
            </a:r>
          </a:p>
          <a:p>
            <a:pPr marL="285750" indent="-285750">
              <a:buFont typeface="Arial" panose="020B0604020202020204" pitchFamily="34" charset="0"/>
              <a:buChar char="•"/>
            </a:pPr>
            <a:endParaRPr lang="en-US" sz="1600" dirty="0"/>
          </a:p>
        </p:txBody>
      </p:sp>
      <p:sp>
        <p:nvSpPr>
          <p:cNvPr id="7" name="TextBox 6">
            <a:extLst>
              <a:ext uri="{FF2B5EF4-FFF2-40B4-BE49-F238E27FC236}">
                <a16:creationId xmlns:a16="http://schemas.microsoft.com/office/drawing/2014/main" id="{2DC446F2-5CDD-9F2A-779F-3BD296DC4A60}"/>
              </a:ext>
            </a:extLst>
          </p:cNvPr>
          <p:cNvSpPr txBox="1"/>
          <p:nvPr/>
        </p:nvSpPr>
        <p:spPr>
          <a:xfrm>
            <a:off x="52039" y="2879765"/>
            <a:ext cx="8094247"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t>Consider the perishability and expiration dates of products when setting prices.</a:t>
            </a:r>
          </a:p>
          <a:p>
            <a:pPr marL="285750" indent="-285750">
              <a:buFont typeface="Arial" panose="020B0604020202020204" pitchFamily="34" charset="0"/>
              <a:buChar char="•"/>
            </a:pPr>
            <a:r>
              <a:rPr lang="en-US" sz="1600" dirty="0"/>
              <a:t>Implement dynamic pricing strategies to optimize revenue for products with limited shelf life</a:t>
            </a:r>
          </a:p>
        </p:txBody>
      </p:sp>
      <p:sp>
        <p:nvSpPr>
          <p:cNvPr id="8" name="TextBox 7">
            <a:extLst>
              <a:ext uri="{FF2B5EF4-FFF2-40B4-BE49-F238E27FC236}">
                <a16:creationId xmlns:a16="http://schemas.microsoft.com/office/drawing/2014/main" id="{BF02BE16-4B35-E9A9-4DB2-C569F6BB5B55}"/>
              </a:ext>
            </a:extLst>
          </p:cNvPr>
          <p:cNvSpPr txBox="1"/>
          <p:nvPr/>
        </p:nvSpPr>
        <p:spPr>
          <a:xfrm>
            <a:off x="35245" y="4049156"/>
            <a:ext cx="8887991" cy="584775"/>
          </a:xfrm>
          <a:prstGeom prst="rect">
            <a:avLst/>
          </a:prstGeom>
          <a:noFill/>
        </p:spPr>
        <p:txBody>
          <a:bodyPr wrap="square" rtlCol="0">
            <a:spAutoFit/>
          </a:bodyPr>
          <a:lstStyle/>
          <a:p>
            <a:r>
              <a:rPr lang="en-US" sz="1600" dirty="0"/>
              <a:t>•  Monitor inventory  levels in real- time to adjust pricing based on supply and demand.</a:t>
            </a:r>
          </a:p>
          <a:p>
            <a:r>
              <a:rPr lang="en-US" sz="1600" dirty="0"/>
              <a:t>• Implement automated systems to  optimize pricing based on inventory availability.</a:t>
            </a:r>
            <a:endParaRPr lang="en-IN"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87;p18">
            <a:extLst>
              <a:ext uri="{FF2B5EF4-FFF2-40B4-BE49-F238E27FC236}">
                <a16:creationId xmlns:a16="http://schemas.microsoft.com/office/drawing/2014/main" id="{23D18550-A45A-95D8-FA80-91F9AD6F535A}"/>
              </a:ext>
            </a:extLst>
          </p:cNvPr>
          <p:cNvPicPr preferRelativeResize="0"/>
          <p:nvPr/>
        </p:nvPicPr>
        <p:blipFill>
          <a:blip r:embed="rId2">
            <a:alphaModFix/>
          </a:blip>
          <a:stretch>
            <a:fillRect/>
          </a:stretch>
        </p:blipFill>
        <p:spPr>
          <a:xfrm>
            <a:off x="0" y="0"/>
            <a:ext cx="9144018" cy="5143499"/>
          </a:xfrm>
          <a:prstGeom prst="rect">
            <a:avLst/>
          </a:prstGeom>
          <a:noFill/>
          <a:ln>
            <a:noFill/>
          </a:ln>
        </p:spPr>
      </p:pic>
      <p:sp>
        <p:nvSpPr>
          <p:cNvPr id="3" name="TextBox 2">
            <a:extLst>
              <a:ext uri="{FF2B5EF4-FFF2-40B4-BE49-F238E27FC236}">
                <a16:creationId xmlns:a16="http://schemas.microsoft.com/office/drawing/2014/main" id="{D270359D-D240-98D8-F5DA-8682229E7993}"/>
              </a:ext>
            </a:extLst>
          </p:cNvPr>
          <p:cNvSpPr txBox="1"/>
          <p:nvPr/>
        </p:nvSpPr>
        <p:spPr>
          <a:xfrm>
            <a:off x="148683" y="951343"/>
            <a:ext cx="2449710" cy="400110"/>
          </a:xfrm>
          <a:prstGeom prst="rect">
            <a:avLst/>
          </a:prstGeom>
          <a:noFill/>
        </p:spPr>
        <p:txBody>
          <a:bodyPr wrap="none" rtlCol="0">
            <a:spAutoFit/>
          </a:bodyPr>
          <a:lstStyle/>
          <a:p>
            <a:r>
              <a:rPr lang="en-US" sz="2000" b="1" dirty="0"/>
              <a:t>METHODOLOGIES</a:t>
            </a:r>
            <a:endParaRPr lang="en-IN" sz="2000" b="1" dirty="0"/>
          </a:p>
        </p:txBody>
      </p:sp>
      <p:sp>
        <p:nvSpPr>
          <p:cNvPr id="4" name="TextBox 3">
            <a:extLst>
              <a:ext uri="{FF2B5EF4-FFF2-40B4-BE49-F238E27FC236}">
                <a16:creationId xmlns:a16="http://schemas.microsoft.com/office/drawing/2014/main" id="{788A4BDC-8062-EB3B-BAD0-4AB5B9EEF675}"/>
              </a:ext>
            </a:extLst>
          </p:cNvPr>
          <p:cNvSpPr txBox="1"/>
          <p:nvPr/>
        </p:nvSpPr>
        <p:spPr>
          <a:xfrm>
            <a:off x="252761" y="1620644"/>
            <a:ext cx="8683083" cy="2308324"/>
          </a:xfrm>
          <a:prstGeom prst="rect">
            <a:avLst/>
          </a:prstGeom>
          <a:noFill/>
        </p:spPr>
        <p:txBody>
          <a:bodyPr wrap="square" rtlCol="0">
            <a:spAutoFit/>
          </a:bodyPr>
          <a:lstStyle/>
          <a:p>
            <a:pPr algn="l"/>
            <a:r>
              <a:rPr lang="en-US" sz="1800" b="0" i="0" dirty="0">
                <a:effectLst/>
                <a:latin typeface="+mn-lt"/>
              </a:rPr>
              <a:t>Briefly, price optimization uses data analysis techniques to pursue </a:t>
            </a:r>
            <a:r>
              <a:rPr lang="en-US" sz="1800" b="1" i="0" dirty="0">
                <a:effectLst/>
                <a:latin typeface="+mn-lt"/>
              </a:rPr>
              <a:t>two main objectives</a:t>
            </a:r>
            <a:r>
              <a:rPr lang="en-US" sz="1800" b="0" i="0" dirty="0">
                <a:effectLst/>
                <a:latin typeface="+mn-lt"/>
              </a:rPr>
              <a:t>:</a:t>
            </a:r>
          </a:p>
          <a:p>
            <a:pPr algn="l"/>
            <a:endParaRPr lang="en-US" sz="1800" b="0" i="0" dirty="0">
              <a:effectLst/>
              <a:latin typeface="+mn-lt"/>
            </a:endParaRPr>
          </a:p>
          <a:p>
            <a:pPr algn="l">
              <a:buFont typeface="+mj-lt"/>
              <a:buAutoNum type="arabicPeriod"/>
            </a:pPr>
            <a:r>
              <a:rPr lang="en-US" sz="1800" b="0" i="0" dirty="0">
                <a:effectLst/>
                <a:latin typeface="+mn-lt"/>
              </a:rPr>
              <a:t>Understanding how customers will react to different pricing strategies for products      and services, i.e., understanding the elasticity of the demand.</a:t>
            </a:r>
          </a:p>
          <a:p>
            <a:pPr algn="l"/>
            <a:endParaRPr lang="en-US" sz="1800" b="0" i="0" dirty="0">
              <a:effectLst/>
              <a:latin typeface="+mn-lt"/>
            </a:endParaRPr>
          </a:p>
          <a:p>
            <a:pPr algn="l"/>
            <a:r>
              <a:rPr lang="en-US" sz="1800" b="0" i="0" dirty="0">
                <a:effectLst/>
                <a:latin typeface="+mn-lt"/>
              </a:rPr>
              <a:t>2.Finding the best prices for a given company, considering its goals.</a:t>
            </a:r>
          </a:p>
          <a:p>
            <a:r>
              <a:rPr lang="en-IN" sz="1800" dirty="0">
                <a:latin typeface="+mn-lt"/>
              </a:rPr>
              <a:t>    </a:t>
            </a:r>
          </a:p>
        </p:txBody>
      </p:sp>
    </p:spTree>
    <p:extLst>
      <p:ext uri="{BB962C8B-B14F-4D97-AF65-F5344CB8AC3E}">
        <p14:creationId xmlns:p14="http://schemas.microsoft.com/office/powerpoint/2010/main" val="1621763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94;p19">
            <a:extLst>
              <a:ext uri="{FF2B5EF4-FFF2-40B4-BE49-F238E27FC236}">
                <a16:creationId xmlns:a16="http://schemas.microsoft.com/office/drawing/2014/main" id="{5D145FF2-708C-1468-4CFA-4A1EFFFB1E04}"/>
              </a:ext>
            </a:extLst>
          </p:cNvPr>
          <p:cNvPicPr preferRelativeResize="0"/>
          <p:nvPr/>
        </p:nvPicPr>
        <p:blipFill>
          <a:blip r:embed="rId2">
            <a:alphaModFix/>
          </a:blip>
          <a:stretch>
            <a:fillRect/>
          </a:stretch>
        </p:blipFill>
        <p:spPr>
          <a:xfrm>
            <a:off x="-18" y="0"/>
            <a:ext cx="9144018" cy="5143499"/>
          </a:xfrm>
          <a:prstGeom prst="rect">
            <a:avLst/>
          </a:prstGeom>
          <a:noFill/>
          <a:ln>
            <a:noFill/>
          </a:ln>
        </p:spPr>
      </p:pic>
      <p:sp>
        <p:nvSpPr>
          <p:cNvPr id="3" name="TextBox 2">
            <a:extLst>
              <a:ext uri="{FF2B5EF4-FFF2-40B4-BE49-F238E27FC236}">
                <a16:creationId xmlns:a16="http://schemas.microsoft.com/office/drawing/2014/main" id="{49178FEA-1445-267C-FD04-5FB477BCABDF}"/>
              </a:ext>
            </a:extLst>
          </p:cNvPr>
          <p:cNvSpPr txBox="1"/>
          <p:nvPr/>
        </p:nvSpPr>
        <p:spPr>
          <a:xfrm>
            <a:off x="148683" y="795454"/>
            <a:ext cx="7530790" cy="3693319"/>
          </a:xfrm>
          <a:prstGeom prst="rect">
            <a:avLst/>
          </a:prstGeom>
          <a:noFill/>
        </p:spPr>
        <p:txBody>
          <a:bodyPr wrap="square" rtlCol="0">
            <a:spAutoFit/>
          </a:bodyPr>
          <a:lstStyle/>
          <a:p>
            <a:pPr algn="l"/>
            <a:r>
              <a:rPr lang="en-US" sz="1800" dirty="0">
                <a:effectLst/>
                <a:latin typeface="+mn-lt"/>
              </a:rPr>
              <a:t>Price optimization techniques can help retailers evaluate the potential impact of sales promotions or estimate the right price for each product if they want to sell it in a certain period of time.</a:t>
            </a:r>
          </a:p>
          <a:p>
            <a:pPr algn="l"/>
            <a:r>
              <a:rPr lang="en-US" sz="1800" dirty="0">
                <a:effectLst/>
                <a:latin typeface="+mn-lt"/>
              </a:rPr>
              <a:t>Current state-of-the-art techniques in price optimization allow retailers to consider factors such as</a:t>
            </a:r>
            <a:r>
              <a:rPr lang="en-US" sz="1800" b="0" i="0" dirty="0">
                <a:effectLst/>
                <a:latin typeface="+mn-lt"/>
              </a:rPr>
              <a:t>:</a:t>
            </a:r>
          </a:p>
          <a:p>
            <a:pPr algn="l">
              <a:buFont typeface="Arial" panose="020B0604020202020204" pitchFamily="34" charset="0"/>
              <a:buChar char="•"/>
            </a:pPr>
            <a:r>
              <a:rPr lang="en-US" sz="1800" b="0" i="0" dirty="0">
                <a:effectLst/>
                <a:latin typeface="+mn-lt"/>
              </a:rPr>
              <a:t> Competition</a:t>
            </a:r>
          </a:p>
          <a:p>
            <a:pPr algn="l">
              <a:buFont typeface="Arial" panose="020B0604020202020204" pitchFamily="34" charset="0"/>
              <a:buChar char="•"/>
            </a:pPr>
            <a:r>
              <a:rPr lang="en-US" sz="1800" b="0" i="0" dirty="0">
                <a:effectLst/>
                <a:latin typeface="+mn-lt"/>
              </a:rPr>
              <a:t> Weather</a:t>
            </a:r>
          </a:p>
          <a:p>
            <a:pPr algn="l">
              <a:buFont typeface="Arial" panose="020B0604020202020204" pitchFamily="34" charset="0"/>
              <a:buChar char="•"/>
            </a:pPr>
            <a:r>
              <a:rPr lang="en-US" sz="1800" b="0" i="0" dirty="0">
                <a:effectLst/>
                <a:latin typeface="+mn-lt"/>
              </a:rPr>
              <a:t> Season</a:t>
            </a:r>
          </a:p>
          <a:p>
            <a:pPr algn="l">
              <a:buFont typeface="Arial" panose="020B0604020202020204" pitchFamily="34" charset="0"/>
              <a:buChar char="•"/>
            </a:pPr>
            <a:r>
              <a:rPr lang="en-US" sz="1800" b="0" i="0" dirty="0">
                <a:effectLst/>
                <a:latin typeface="+mn-lt"/>
              </a:rPr>
              <a:t> Special events / holidays</a:t>
            </a:r>
          </a:p>
          <a:p>
            <a:pPr algn="l">
              <a:buFont typeface="Arial" panose="020B0604020202020204" pitchFamily="34" charset="0"/>
              <a:buChar char="•"/>
            </a:pPr>
            <a:r>
              <a:rPr lang="en-US" sz="1800" b="0" i="0" dirty="0">
                <a:effectLst/>
                <a:latin typeface="+mn-lt"/>
              </a:rPr>
              <a:t> Macroeconomic variables</a:t>
            </a:r>
          </a:p>
          <a:p>
            <a:pPr algn="l">
              <a:buFont typeface="Arial" panose="020B0604020202020204" pitchFamily="34" charset="0"/>
              <a:buChar char="•"/>
            </a:pPr>
            <a:r>
              <a:rPr lang="en-US" sz="1800" b="0" i="0" dirty="0">
                <a:effectLst/>
                <a:latin typeface="+mn-lt"/>
              </a:rPr>
              <a:t> Operating costs</a:t>
            </a:r>
          </a:p>
          <a:p>
            <a:pPr algn="l">
              <a:buFont typeface="Arial" panose="020B0604020202020204" pitchFamily="34" charset="0"/>
              <a:buChar char="•"/>
            </a:pPr>
            <a:r>
              <a:rPr lang="en-US" sz="1800" b="0" i="0" dirty="0">
                <a:effectLst/>
                <a:latin typeface="+mn-lt"/>
              </a:rPr>
              <a:t> Warehouse information</a:t>
            </a:r>
          </a:p>
          <a:p>
            <a:endParaRPr lang="en-IN" sz="1800" dirty="0">
              <a:latin typeface="+mn-lt"/>
            </a:endParaRPr>
          </a:p>
        </p:txBody>
      </p:sp>
    </p:spTree>
    <p:extLst>
      <p:ext uri="{BB962C8B-B14F-4D97-AF65-F5344CB8AC3E}">
        <p14:creationId xmlns:p14="http://schemas.microsoft.com/office/powerpoint/2010/main" val="3254116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87;p18">
            <a:extLst>
              <a:ext uri="{FF2B5EF4-FFF2-40B4-BE49-F238E27FC236}">
                <a16:creationId xmlns:a16="http://schemas.microsoft.com/office/drawing/2014/main" id="{4F7C30A3-AE5D-284A-B9D3-2C0C7CBCAA60}"/>
              </a:ext>
            </a:extLst>
          </p:cNvPr>
          <p:cNvPicPr preferRelativeResize="0"/>
          <p:nvPr/>
        </p:nvPicPr>
        <p:blipFill>
          <a:blip r:embed="rId2">
            <a:alphaModFix/>
          </a:blip>
          <a:stretch>
            <a:fillRect/>
          </a:stretch>
        </p:blipFill>
        <p:spPr>
          <a:xfrm>
            <a:off x="0" y="0"/>
            <a:ext cx="9144018" cy="5143499"/>
          </a:xfrm>
          <a:prstGeom prst="rect">
            <a:avLst/>
          </a:prstGeom>
          <a:noFill/>
          <a:ln>
            <a:noFill/>
          </a:ln>
        </p:spPr>
      </p:pic>
      <p:sp>
        <p:nvSpPr>
          <p:cNvPr id="3" name="TextBox 2">
            <a:extLst>
              <a:ext uri="{FF2B5EF4-FFF2-40B4-BE49-F238E27FC236}">
                <a16:creationId xmlns:a16="http://schemas.microsoft.com/office/drawing/2014/main" id="{7BBCC9AC-37FB-6E75-6189-FEF6958E495A}"/>
              </a:ext>
            </a:extLst>
          </p:cNvPr>
          <p:cNvSpPr txBox="1"/>
          <p:nvPr/>
        </p:nvSpPr>
        <p:spPr>
          <a:xfrm>
            <a:off x="96642" y="669073"/>
            <a:ext cx="2005677" cy="307777"/>
          </a:xfrm>
          <a:prstGeom prst="rect">
            <a:avLst/>
          </a:prstGeom>
          <a:noFill/>
        </p:spPr>
        <p:txBody>
          <a:bodyPr wrap="none" rtlCol="0">
            <a:spAutoFit/>
          </a:bodyPr>
          <a:lstStyle/>
          <a:p>
            <a:r>
              <a:rPr lang="en-IN" dirty="0">
                <a:latin typeface="Arial Rounded MT Bold" panose="020F0704030504030204" pitchFamily="34" charset="0"/>
              </a:rPr>
              <a:t>Application Features</a:t>
            </a:r>
          </a:p>
        </p:txBody>
      </p:sp>
      <p:sp>
        <p:nvSpPr>
          <p:cNvPr id="4" name="TextBox 3">
            <a:extLst>
              <a:ext uri="{FF2B5EF4-FFF2-40B4-BE49-F238E27FC236}">
                <a16:creationId xmlns:a16="http://schemas.microsoft.com/office/drawing/2014/main" id="{04CB8502-186A-A416-85AD-669B8B519BF3}"/>
              </a:ext>
            </a:extLst>
          </p:cNvPr>
          <p:cNvSpPr txBox="1"/>
          <p:nvPr/>
        </p:nvSpPr>
        <p:spPr>
          <a:xfrm>
            <a:off x="0" y="976850"/>
            <a:ext cx="8683083" cy="523220"/>
          </a:xfrm>
          <a:prstGeom prst="rect">
            <a:avLst/>
          </a:prstGeom>
          <a:noFill/>
        </p:spPr>
        <p:txBody>
          <a:bodyPr wrap="square" rtlCol="0">
            <a:spAutoFit/>
          </a:bodyPr>
          <a:lstStyle/>
          <a:p>
            <a:r>
              <a:rPr lang="en-US" dirty="0"/>
              <a:t>The price optimization engine offers a range of powerful features to help grocery retailers implement agile, intuitive, and data-driven pricing strategies.</a:t>
            </a:r>
            <a:endParaRPr lang="en-IN" dirty="0"/>
          </a:p>
        </p:txBody>
      </p:sp>
      <p:sp>
        <p:nvSpPr>
          <p:cNvPr id="5" name="TextBox 4">
            <a:extLst>
              <a:ext uri="{FF2B5EF4-FFF2-40B4-BE49-F238E27FC236}">
                <a16:creationId xmlns:a16="http://schemas.microsoft.com/office/drawing/2014/main" id="{1E18663D-F0E6-E45B-3E63-CC096903E775}"/>
              </a:ext>
            </a:extLst>
          </p:cNvPr>
          <p:cNvSpPr txBox="1"/>
          <p:nvPr/>
        </p:nvSpPr>
        <p:spPr>
          <a:xfrm>
            <a:off x="96642" y="1500070"/>
            <a:ext cx="1348446" cy="307777"/>
          </a:xfrm>
          <a:prstGeom prst="rect">
            <a:avLst/>
          </a:prstGeom>
          <a:noFill/>
        </p:spPr>
        <p:txBody>
          <a:bodyPr wrap="none" rtlCol="0">
            <a:spAutoFit/>
          </a:bodyPr>
          <a:lstStyle/>
          <a:p>
            <a:r>
              <a:rPr lang="en-IN" dirty="0">
                <a:latin typeface="Arial Rounded MT Bold" panose="020F0704030504030204" pitchFamily="34" charset="0"/>
              </a:rPr>
              <a:t>Key Features</a:t>
            </a:r>
          </a:p>
        </p:txBody>
      </p:sp>
      <p:graphicFrame>
        <p:nvGraphicFramePr>
          <p:cNvPr id="6" name="Table 5">
            <a:extLst>
              <a:ext uri="{FF2B5EF4-FFF2-40B4-BE49-F238E27FC236}">
                <a16:creationId xmlns:a16="http://schemas.microsoft.com/office/drawing/2014/main" id="{DF246BEA-A6D9-395F-242F-1FA5B99312AA}"/>
              </a:ext>
            </a:extLst>
          </p:cNvPr>
          <p:cNvGraphicFramePr>
            <a:graphicFrameLocks noGrp="1"/>
          </p:cNvGraphicFramePr>
          <p:nvPr>
            <p:extLst>
              <p:ext uri="{D42A27DB-BD31-4B8C-83A1-F6EECF244321}">
                <p14:modId xmlns:p14="http://schemas.microsoft.com/office/powerpoint/2010/main" val="2293104694"/>
              </p:ext>
            </p:extLst>
          </p:nvPr>
        </p:nvGraphicFramePr>
        <p:xfrm>
          <a:off x="74341" y="1807847"/>
          <a:ext cx="8995318" cy="3197112"/>
        </p:xfrm>
        <a:graphic>
          <a:graphicData uri="http://schemas.openxmlformats.org/drawingml/2006/table">
            <a:tbl>
              <a:tblPr firstRow="1" bandRow="1">
                <a:tableStyleId>{5940675A-B579-460E-94D1-54222C63F5DA}</a:tableStyleId>
              </a:tblPr>
              <a:tblGrid>
                <a:gridCol w="4497659">
                  <a:extLst>
                    <a:ext uri="{9D8B030D-6E8A-4147-A177-3AD203B41FA5}">
                      <a16:colId xmlns:a16="http://schemas.microsoft.com/office/drawing/2014/main" val="1883907394"/>
                    </a:ext>
                  </a:extLst>
                </a:gridCol>
                <a:gridCol w="4497659">
                  <a:extLst>
                    <a:ext uri="{9D8B030D-6E8A-4147-A177-3AD203B41FA5}">
                      <a16:colId xmlns:a16="http://schemas.microsoft.com/office/drawing/2014/main" val="781489031"/>
                    </a:ext>
                  </a:extLst>
                </a:gridCol>
              </a:tblGrid>
              <a:tr h="309399">
                <a:tc>
                  <a:txBody>
                    <a:bodyPr/>
                    <a:lstStyle/>
                    <a:p>
                      <a:r>
                        <a:rPr lang="en-IN" dirty="0">
                          <a:latin typeface="Arial Rounded MT Bold" panose="020F0704030504030204" pitchFamily="34" charset="0"/>
                        </a:rPr>
                        <a:t>Feature</a:t>
                      </a:r>
                    </a:p>
                  </a:txBody>
                  <a:tcPr/>
                </a:tc>
                <a:tc>
                  <a:txBody>
                    <a:bodyPr/>
                    <a:lstStyle/>
                    <a:p>
                      <a:r>
                        <a:rPr lang="en-IN" dirty="0">
                          <a:latin typeface="Arial Rounded MT Bold" panose="020F0704030504030204" pitchFamily="34" charset="0"/>
                        </a:rPr>
                        <a:t>Description</a:t>
                      </a:r>
                    </a:p>
                  </a:txBody>
                  <a:tcPr/>
                </a:tc>
                <a:extLst>
                  <a:ext uri="{0D108BD9-81ED-4DB2-BD59-A6C34878D82A}">
                    <a16:rowId xmlns:a16="http://schemas.microsoft.com/office/drawing/2014/main" val="753721450"/>
                  </a:ext>
                </a:extLst>
              </a:tr>
              <a:tr h="693153">
                <a:tc>
                  <a:txBody>
                    <a:bodyPr/>
                    <a:lstStyle/>
                    <a:p>
                      <a:r>
                        <a:rPr lang="en-IN" dirty="0"/>
                        <a:t>Inventory-based Pricing</a:t>
                      </a:r>
                    </a:p>
                  </a:txBody>
                  <a:tcPr/>
                </a:tc>
                <a:tc>
                  <a:txBody>
                    <a:bodyPr/>
                    <a:lstStyle/>
                    <a:p>
                      <a:r>
                        <a:rPr lang="en-US" dirty="0"/>
                        <a:t>Provides pricing recommendations based on inventory levels to ensure optimal stock management and reduce waste.</a:t>
                      </a:r>
                      <a:endParaRPr lang="en-IN" dirty="0"/>
                    </a:p>
                  </a:txBody>
                  <a:tcPr/>
                </a:tc>
                <a:extLst>
                  <a:ext uri="{0D108BD9-81ED-4DB2-BD59-A6C34878D82A}">
                    <a16:rowId xmlns:a16="http://schemas.microsoft.com/office/drawing/2014/main" val="4041297913"/>
                  </a:ext>
                </a:extLst>
              </a:tr>
              <a:tr h="693153">
                <a:tc>
                  <a:txBody>
                    <a:bodyPr/>
                    <a:lstStyle/>
                    <a:p>
                      <a:r>
                        <a:rPr lang="en-IN" dirty="0"/>
                        <a:t>Terms of Trade</a:t>
                      </a:r>
                    </a:p>
                  </a:txBody>
                  <a:tcPr/>
                </a:tc>
                <a:tc>
                  <a:txBody>
                    <a:bodyPr/>
                    <a:lstStyle/>
                    <a:p>
                      <a:r>
                        <a:rPr lang="en-US" dirty="0"/>
                        <a:t>Takes into account negotiated terms of trade with suppliers to optimize pricing and maximize profit margins.</a:t>
                      </a:r>
                      <a:endParaRPr lang="en-IN" dirty="0"/>
                    </a:p>
                  </a:txBody>
                  <a:tcPr/>
                </a:tc>
                <a:extLst>
                  <a:ext uri="{0D108BD9-81ED-4DB2-BD59-A6C34878D82A}">
                    <a16:rowId xmlns:a16="http://schemas.microsoft.com/office/drawing/2014/main" val="2978944075"/>
                  </a:ext>
                </a:extLst>
              </a:tr>
              <a:tr h="693153">
                <a:tc>
                  <a:txBody>
                    <a:bodyPr/>
                    <a:lstStyle/>
                    <a:p>
                      <a:r>
                        <a:rPr lang="en-IN" dirty="0"/>
                        <a:t>Margin Optimization</a:t>
                      </a:r>
                    </a:p>
                  </a:txBody>
                  <a:tcPr/>
                </a:tc>
                <a:tc>
                  <a:txBody>
                    <a:bodyPr/>
                    <a:lstStyle/>
                    <a:p>
                      <a:r>
                        <a:rPr lang="en-US" dirty="0"/>
                        <a:t>Uses advanced algorithms to determine the ideal pricing that maximizes profit margins while remaining competitive in the market.</a:t>
                      </a:r>
                      <a:endParaRPr lang="en-IN" dirty="0"/>
                    </a:p>
                  </a:txBody>
                  <a:tcPr/>
                </a:tc>
                <a:extLst>
                  <a:ext uri="{0D108BD9-81ED-4DB2-BD59-A6C34878D82A}">
                    <a16:rowId xmlns:a16="http://schemas.microsoft.com/office/drawing/2014/main" val="641613772"/>
                  </a:ext>
                </a:extLst>
              </a:tr>
              <a:tr h="693153">
                <a:tc>
                  <a:txBody>
                    <a:bodyPr/>
                    <a:lstStyle/>
                    <a:p>
                      <a:r>
                        <a:rPr lang="en-IN" dirty="0"/>
                        <a:t>Market Price Analysis</a:t>
                      </a:r>
                    </a:p>
                  </a:txBody>
                  <a:tcPr/>
                </a:tc>
                <a:tc>
                  <a:txBody>
                    <a:bodyPr/>
                    <a:lstStyle/>
                    <a:p>
                      <a:r>
                        <a:rPr lang="en-US" dirty="0"/>
                        <a:t>Leverages real-time market data to analyze competitor prices and adjust pricing strategies accordingly.</a:t>
                      </a:r>
                      <a:endParaRPr lang="en-IN" dirty="0"/>
                    </a:p>
                  </a:txBody>
                  <a:tcPr/>
                </a:tc>
                <a:extLst>
                  <a:ext uri="{0D108BD9-81ED-4DB2-BD59-A6C34878D82A}">
                    <a16:rowId xmlns:a16="http://schemas.microsoft.com/office/drawing/2014/main" val="2573821590"/>
                  </a:ext>
                </a:extLst>
              </a:tr>
            </a:tbl>
          </a:graphicData>
        </a:graphic>
      </p:graphicFrame>
    </p:spTree>
    <p:extLst>
      <p:ext uri="{BB962C8B-B14F-4D97-AF65-F5344CB8AC3E}">
        <p14:creationId xmlns:p14="http://schemas.microsoft.com/office/powerpoint/2010/main" val="1834842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pic>
        <p:nvPicPr>
          <p:cNvPr id="80" name="Google Shape;80;p17"/>
          <p:cNvPicPr preferRelativeResize="0"/>
          <p:nvPr/>
        </p:nvPicPr>
        <p:blipFill>
          <a:blip r:embed="rId3">
            <a:alphaModFix/>
          </a:blip>
          <a:stretch>
            <a:fillRect/>
          </a:stretch>
        </p:blipFill>
        <p:spPr>
          <a:xfrm>
            <a:off x="0" y="0"/>
            <a:ext cx="9144018" cy="5143499"/>
          </a:xfrm>
          <a:prstGeom prst="rect">
            <a:avLst/>
          </a:prstGeom>
          <a:noFill/>
          <a:ln>
            <a:noFill/>
          </a:ln>
        </p:spPr>
      </p:pic>
      <p:sp>
        <p:nvSpPr>
          <p:cNvPr id="81" name="Google Shape;81;p17"/>
          <p:cNvSpPr txBox="1"/>
          <p:nvPr/>
        </p:nvSpPr>
        <p:spPr>
          <a:xfrm>
            <a:off x="0" y="833547"/>
            <a:ext cx="9084527" cy="368410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2"/>
                </a:solidFill>
              </a:rPr>
              <a:t>Solution Overview</a:t>
            </a:r>
          </a:p>
          <a:p>
            <a:pPr marL="0" lvl="0" indent="0" algn="l" rtl="0">
              <a:spcBef>
                <a:spcPts val="0"/>
              </a:spcBef>
              <a:spcAft>
                <a:spcPts val="0"/>
              </a:spcAft>
              <a:buNone/>
            </a:pPr>
            <a:endParaRPr lang="en-US" sz="2400" dirty="0">
              <a:solidFill>
                <a:schemeClr val="dk2"/>
              </a:solidFill>
            </a:endParaRPr>
          </a:p>
          <a:p>
            <a:pPr marL="0" lvl="0" indent="0" algn="l" rtl="0">
              <a:spcBef>
                <a:spcPts val="0"/>
              </a:spcBef>
              <a:spcAft>
                <a:spcPts val="0"/>
              </a:spcAft>
              <a:buNone/>
            </a:pPr>
            <a:r>
              <a:rPr lang="en-US" sz="1800" dirty="0">
                <a:solidFill>
                  <a:schemeClr val="dk2"/>
                </a:solidFill>
                <a:latin typeface="+mn-lt"/>
              </a:rPr>
              <a:t>The price optimization engine is a powerful tool that provides sellers with pricing recommendations for their products or services. It is designed to be agile, intuitive, and data-driven, enabling sellers to make informed pricing decisions in real-time.</a:t>
            </a:r>
          </a:p>
          <a:p>
            <a:pPr marL="0" lvl="0" indent="0" algn="l" rtl="0">
              <a:spcBef>
                <a:spcPts val="0"/>
              </a:spcBef>
              <a:spcAft>
                <a:spcPts val="0"/>
              </a:spcAft>
              <a:buNone/>
            </a:pPr>
            <a:endParaRPr lang="en-US" sz="1800" dirty="0">
              <a:solidFill>
                <a:schemeClr val="dk2"/>
              </a:solidFill>
            </a:endParaRPr>
          </a:p>
          <a:p>
            <a:pPr marL="0" lvl="0" indent="0" algn="l" rtl="0">
              <a:spcBef>
                <a:spcPts val="0"/>
              </a:spcBef>
              <a:spcAft>
                <a:spcPts val="0"/>
              </a:spcAft>
              <a:buNone/>
            </a:pPr>
            <a:r>
              <a:rPr lang="en-US" sz="1800" dirty="0">
                <a:solidFill>
                  <a:schemeClr val="dk2"/>
                </a:solidFill>
                <a:latin typeface="Arial Rounded MT Bold" panose="020F0704030504030204" pitchFamily="34" charset="0"/>
              </a:rPr>
              <a:t>Agile</a:t>
            </a:r>
          </a:p>
          <a:p>
            <a:pPr marL="0" lvl="0" indent="0" algn="l" rtl="0">
              <a:spcBef>
                <a:spcPts val="0"/>
              </a:spcBef>
              <a:spcAft>
                <a:spcPts val="0"/>
              </a:spcAft>
              <a:buNone/>
            </a:pPr>
            <a:r>
              <a:rPr lang="en-US" sz="1800" dirty="0">
                <a:solidFill>
                  <a:schemeClr val="dk2"/>
                </a:solidFill>
                <a:latin typeface="+mn-lt"/>
              </a:rPr>
              <a:t>The solution is built with agility in mind, allowing sellers to quickly adapt their prices to changing market conditions. It takes into account factors such as consumer demands, product shelf life, and inventory levels to provide dynamic pricing recommendations.</a:t>
            </a:r>
          </a:p>
        </p:txBody>
      </p:sp>
      <p:sp>
        <p:nvSpPr>
          <p:cNvPr id="82" name="Google Shape;82;p17"/>
          <p:cNvSpPr txBox="1"/>
          <p:nvPr/>
        </p:nvSpPr>
        <p:spPr>
          <a:xfrm>
            <a:off x="4700100" y="4732775"/>
            <a:ext cx="4443900" cy="19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a:solidFill>
                  <a:schemeClr val="dk2"/>
                </a:solidFill>
              </a:rPr>
              <a:t>*You can make a copy of the slides. Do not change the template branding.</a:t>
            </a:r>
            <a:endParaRPr sz="1000">
              <a:solidFill>
                <a:schemeClr val="dk2"/>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TotalTime>
  <Words>748</Words>
  <Application>Microsoft Office PowerPoint</Application>
  <PresentationFormat>On-screen Show (16:9)</PresentationFormat>
  <Paragraphs>74</Paragraphs>
  <Slides>11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Rounded MT Bold</vt:lpstr>
      <vt:lpstr>Bahnschrift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SRIRAM</dc:creator>
  <cp:lastModifiedBy>sriramsagar245@outlook.com</cp:lastModifiedBy>
  <cp:revision>4</cp:revision>
  <dcterms:modified xsi:type="dcterms:W3CDTF">2024-02-08T11:05:19Z</dcterms:modified>
</cp:coreProperties>
</file>