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4"/>
  </p:sldMasterIdLst>
  <p:notesMasterIdLst>
    <p:notesMasterId r:id="rId25"/>
  </p:notesMasterIdLst>
  <p:handoutMasterIdLst>
    <p:handoutMasterId r:id="rId26"/>
  </p:handoutMasterIdLst>
  <p:sldIdLst>
    <p:sldId id="256" r:id="rId5"/>
    <p:sldId id="258" r:id="rId6"/>
    <p:sldId id="261" r:id="rId7"/>
    <p:sldId id="286" r:id="rId8"/>
    <p:sldId id="298" r:id="rId9"/>
    <p:sldId id="300" r:id="rId10"/>
    <p:sldId id="301" r:id="rId11"/>
    <p:sldId id="288" r:id="rId12"/>
    <p:sldId id="299" r:id="rId13"/>
    <p:sldId id="287" r:id="rId14"/>
    <p:sldId id="289" r:id="rId15"/>
    <p:sldId id="296" r:id="rId16"/>
    <p:sldId id="290" r:id="rId17"/>
    <p:sldId id="297" r:id="rId18"/>
    <p:sldId id="291" r:id="rId19"/>
    <p:sldId id="292" r:id="rId20"/>
    <p:sldId id="293" r:id="rId21"/>
    <p:sldId id="294" r:id="rId22"/>
    <p:sldId id="295"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360"/>
    <a:srgbClr val="63B7C6"/>
    <a:srgbClr val="66FFFF"/>
    <a:srgbClr val="000000"/>
    <a:srgbClr val="10335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67" d="100"/>
          <a:sy n="67" d="100"/>
        </p:scale>
        <p:origin x="78" y="32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5/7/2024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DB0C-607A-E17F-ACEF-0755C104C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553DCF-6493-843B-8CF3-A44221A07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3F7CEA-42AF-0814-21E0-94A7559194EA}"/>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a:extLst>
              <a:ext uri="{FF2B5EF4-FFF2-40B4-BE49-F238E27FC236}">
                <a16:creationId xmlns:a16="http://schemas.microsoft.com/office/drawing/2014/main" id="{A5C822CC-7F91-6FA9-57B4-94BA179211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106673-E3F6-563A-5285-7340E01C9F8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450F4A3E-2712-3C67-DF13-6F43DDCCA91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1FA8B27E-D01F-7840-E4D2-B60784690B7C}"/>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42346161-CAE3-E699-FDFF-720E8A61A7BA}"/>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8C32799B-0EEF-9849-0E08-961D9444E1D4}"/>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8FD5E3C6-BFA5-4EDD-9216-4D0134B7C147}"/>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5233301E-8EE0-EBFC-11BB-41C30644AE19}"/>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1BF77495-6409-FCBA-1686-CC37C56B423E}"/>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267F19D2-F37C-225A-A2A3-421BC3E2251E}"/>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ED29A7FA-257B-6DEA-AF35-57309BB3EAB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9">
              <a:extLst>
                <a:ext uri="{FF2B5EF4-FFF2-40B4-BE49-F238E27FC236}">
                  <a16:creationId xmlns:a16="http://schemas.microsoft.com/office/drawing/2014/main" id="{6C4BF5A1-5E54-4FAE-91C6-F91FAFAC41E9}"/>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DB175B0E-18F9-3597-8157-3966C31C3A2D}"/>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C1EAF34C-FB92-5E38-AC9F-A5834759CA80}"/>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F1E307B6-4B4D-450A-739E-F805A5EB3ACA}"/>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2B56F243-F2A9-D49C-3948-544E054EC984}"/>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303AB3C7-10CA-9E51-6CC3-40D5FAF9EEE6}"/>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72314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0268-7440-1950-D9BA-E221A98080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66254-1528-64A2-1AD5-86F34D06E2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BDC2F-B068-6BA4-4B7F-51FF209FB285}"/>
              </a:ext>
            </a:extLst>
          </p:cNvPr>
          <p:cNvSpPr>
            <a:spLocks noGrp="1"/>
          </p:cNvSpPr>
          <p:nvPr>
            <p:ph type="dt" sz="half" idx="10"/>
          </p:nvPr>
        </p:nvSpPr>
        <p:spPr/>
        <p:txBody>
          <a:bodyPr/>
          <a:lstStyle/>
          <a:p>
            <a:fld id="{55C6B4A9-1611-4792-9094-5F34BCA07E0B}" type="datetimeFigureOut">
              <a:rPr lang="en-US" smtClean="0"/>
              <a:t>5/7/2024</a:t>
            </a:fld>
            <a:endParaRPr lang="en-US" dirty="0"/>
          </a:p>
        </p:txBody>
      </p:sp>
      <p:sp>
        <p:nvSpPr>
          <p:cNvPr id="5" name="Footer Placeholder 4">
            <a:extLst>
              <a:ext uri="{FF2B5EF4-FFF2-40B4-BE49-F238E27FC236}">
                <a16:creationId xmlns:a16="http://schemas.microsoft.com/office/drawing/2014/main" id="{625C01A0-EF68-8BC1-8451-BE7AC97640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35914C-93A4-2E1B-8271-1C22733B0F87}"/>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6768174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4E1AC-7B26-C045-5447-1ADE3B4306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E37F01-4EF1-E936-D11F-9DFC6A8D0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EA5BD-807F-7024-1ACE-5C1C06E1A41C}"/>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a:extLst>
              <a:ext uri="{FF2B5EF4-FFF2-40B4-BE49-F238E27FC236}">
                <a16:creationId xmlns:a16="http://schemas.microsoft.com/office/drawing/2014/main" id="{F7FE14ED-B0BF-A5B2-21FB-8DD5B7FC96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637C9D-D0A6-7626-6793-2122DCDFCB9A}"/>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4324365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808320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86052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A2D-DC6A-50AC-9FB0-A9667E41F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616D6E-B392-5A21-A638-57F31EEC65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69DBA-5717-EF0C-525D-96501F892875}"/>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a:extLst>
              <a:ext uri="{FF2B5EF4-FFF2-40B4-BE49-F238E27FC236}">
                <a16:creationId xmlns:a16="http://schemas.microsoft.com/office/drawing/2014/main" id="{AC95926B-649C-7FF8-6686-396E9C385F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2590BF-3A75-A9CF-3D84-679A29A5C805}"/>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54176AF4-167F-71DA-7182-9AD858B4C1E0}"/>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7ED5504B-31FE-948D-F5B7-F533DBCA7BA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4CD61F2F-C40B-2ED8-BDE7-7B04173D1CF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E59690D0-C8B4-D5EA-24AD-A557CADAF4D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68F273B2-3154-3436-3180-FAFC19D3B91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D6A008-B6B4-7466-9FD2-45F2E3574FC6}"/>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564D779D-4535-AC88-B399-F5BA4AABDA08}"/>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E1435A94-44FE-CE46-2C23-8CEC81E5036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7B2E7246-0CBA-AE11-3D9A-E9F46606F5CB}"/>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C306B7F1-98B4-2BD0-E903-EC66AC0D403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503C90DC-2909-5238-D31D-0405C173673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B4E6C82E-396D-BAB3-9C40-410EDD0D829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3769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6D6E-7D1D-768D-7F0D-5895C5FF0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0EBF1E-7F56-9B28-CE86-BAF7B271DA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086DA-217D-630C-09B9-76AE7BEFD398}"/>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a:extLst>
              <a:ext uri="{FF2B5EF4-FFF2-40B4-BE49-F238E27FC236}">
                <a16:creationId xmlns:a16="http://schemas.microsoft.com/office/drawing/2014/main" id="{B6D4D743-4B18-3491-7A7B-CE43B073DE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DEB004-B3BA-30D0-A736-DA39D68A1A73}"/>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11160793-9765-8376-A884-2B8217F91868}"/>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55DDB45F-26D3-7F1E-3FB8-D8F609DEC72A}"/>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8E5F1C26-FB6A-8544-D01C-1F48D360FA49}"/>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101C1A40-3EB4-5C79-D046-59CD355935A7}"/>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88A8792-069D-93C4-BFE0-51F8D1034F1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0604F8F-A276-E524-EEE1-ACFE7717CC55}"/>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3E2AFFCD-F56E-71EE-5C0D-4CEA4EC191AA}"/>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9F70EA3C-74CD-C17C-69B9-6E07E61F736A}"/>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4DDBDF84-9114-516B-1960-1662FC3F088F}"/>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2386DFC-9AC9-347F-CA48-2FE2B509CC27}"/>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3F2B8EB7-E73B-5520-108B-D1FFCBF320B0}"/>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35197C00-DD7D-208D-49F0-3AEC55FA5D6F}"/>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AC22A0B3-5A05-8D8C-7E82-81A5497B46C8}"/>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6EA33466-3B56-7465-1FC2-6923FCCD0E18}"/>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712A2951-15D7-DD21-7EF4-D8AA93DDB47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69181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1907-A0C3-822E-14E2-E6BDF0FF93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9EAFE-7EBE-444E-791A-797F2F9BF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72555C-20CF-E056-7865-16F440E91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FF1939-DCF0-374D-75F5-02945D90B949}"/>
              </a:ext>
            </a:extLst>
          </p:cNvPr>
          <p:cNvSpPr>
            <a:spLocks noGrp="1"/>
          </p:cNvSpPr>
          <p:nvPr>
            <p:ph type="dt" sz="half" idx="10"/>
          </p:nvPr>
        </p:nvSpPr>
        <p:spPr/>
        <p:txBody>
          <a:bodyPr/>
          <a:lstStyle/>
          <a:p>
            <a:fld id="{EB712588-04B1-427B-82EE-E8DB90309F08}" type="datetimeFigureOut">
              <a:rPr lang="en-US" smtClean="0"/>
              <a:t>5/7/2024</a:t>
            </a:fld>
            <a:endParaRPr lang="en-US" dirty="0"/>
          </a:p>
        </p:txBody>
      </p:sp>
      <p:sp>
        <p:nvSpPr>
          <p:cNvPr id="6" name="Footer Placeholder 5">
            <a:extLst>
              <a:ext uri="{FF2B5EF4-FFF2-40B4-BE49-F238E27FC236}">
                <a16:creationId xmlns:a16="http://schemas.microsoft.com/office/drawing/2014/main" id="{DB3B4036-592A-BE78-EC37-300C361A55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C73271-D4DC-DA1C-8921-1ECDDC5022CE}"/>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4F2714FF-8C9E-FA7B-FE12-AD352122C5D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3E8E22DB-E7FB-BAD5-FDCF-3873E948049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B9BCDCC-4F27-0F31-5D92-10AF1802C80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279D5305-3C48-C5C5-171E-55EFF3EB2475}"/>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D3254054-7CA0-5A06-991B-CCC6EA588B65}"/>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8B9A8DCC-814A-C5D4-D7AA-AE2AEF8031DA}"/>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EA4EE278-53D8-2450-49B2-2504C227A63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5E7B4B7E-5467-71E3-1961-E6B2E08BF3C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D5A7CC8-9B12-6000-4B69-8E0354F68F7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CBCAD795-AEA3-CCA6-BE8E-9C6568B38322}"/>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A23B0154-0286-EEC8-A413-092AA062755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A099AE97-7A49-2EF4-BD06-99B0CF94B7E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6453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6103-1C4E-4791-2F5A-7679EA4FE4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09BD76-2864-AE0F-D7D0-88BD812F99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64147-174D-66A6-1010-04DE4B7F55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3A4E61-8235-E7F9-3C19-CAEB1BBA4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7AA88-9104-1CB9-E5A8-B5DFEB351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D3C562-4021-531E-52C3-4E1964E37631}"/>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8" name="Footer Placeholder 7">
            <a:extLst>
              <a:ext uri="{FF2B5EF4-FFF2-40B4-BE49-F238E27FC236}">
                <a16:creationId xmlns:a16="http://schemas.microsoft.com/office/drawing/2014/main" id="{C3DE02D3-3C31-7B93-3869-C80DDF6B8A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FE4E496-55CE-067B-6A1B-D869B93DB3DB}"/>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4FA03462-9E50-D744-15C1-2A6E30AA2A6F}"/>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A0FCDEE-528F-CCE7-6F70-5A21436CCDAD}"/>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51720B90-D21C-7C5B-E7BF-C4F4FD65DD1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BC0E525B-3E5D-B214-D3E2-BA83D45F474E}"/>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22C922B-4C76-5CE8-78DC-7138E3907CA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C0C4AAC1-CE79-3C72-C04C-683F6AA66CE1}"/>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CD88434F-F5D1-EA1E-2D85-EA55B1D3539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0D45DDAD-3EC7-F5C6-FC91-6D3B10D5903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4C3044B4-A3C3-CAE6-E5C2-AE9E6369519D}"/>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44A25AF3-710F-2C86-7B85-4779FD513D3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5546C0CF-0FB3-5895-C741-A0E1C20EDC8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B5D7ADA0-A685-8CC3-F645-15FAA0AAA6F5}"/>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5623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7EED-10D5-7949-542C-0BF5B65F1C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E14F29-FD75-CF3A-1F8F-B2BF0FD11886}"/>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4" name="Footer Placeholder 3">
            <a:extLst>
              <a:ext uri="{FF2B5EF4-FFF2-40B4-BE49-F238E27FC236}">
                <a16:creationId xmlns:a16="http://schemas.microsoft.com/office/drawing/2014/main" id="{5565A8DE-30F9-F5F6-6A6B-6069730D7D7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425B1CC-AB2E-0328-0BAA-C53C00844C0D}"/>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F24D69BC-DA80-2B6B-379E-E59F02E4B0BE}"/>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D6FA65D8-02B2-ECD4-ADD4-D9AF28124EE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E09957F9-A889-0C6A-E61A-B897C6E6CE4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F52D15AA-D4A2-7FA6-9D6B-5E5217BC1F2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B84360AD-7C2A-DEE3-C415-77825411FD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F2052627-CBBC-D1BD-6090-EAE7355E51FD}"/>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5125B815-6460-0BB7-43BB-FAC7D9571BD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5ACAB4E-BE9F-EA13-3537-DAA9C3BCA4C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B2883911-2CB4-6BDB-7C1D-E2847FE94B30}"/>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BC3677D1-501A-C2E2-3814-358A088EAC5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F17B6F8F-FC51-58FA-EF1F-20B11352A47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54500279-AEFA-5EDE-3631-E07E1631827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9991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0DAE5D-3D77-CEE1-0053-05BA602CC6D0}"/>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3" name="Footer Placeholder 2">
            <a:extLst>
              <a:ext uri="{FF2B5EF4-FFF2-40B4-BE49-F238E27FC236}">
                <a16:creationId xmlns:a16="http://schemas.microsoft.com/office/drawing/2014/main" id="{381C1C20-3928-57B7-AE0C-64CE05B606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F65DDF-E41D-FDC3-EDF9-4D18CBDC879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342FC8EF-0517-B501-8941-44DBD65AD89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439BE76F-05DA-A593-42E6-A2ED2265804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4DAB61D4-4B42-7D37-5FDF-518A8F2688AB}"/>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C3812C39-A739-318E-7345-317C0849AD4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91CDF3CB-F05C-0904-F2F2-2F37BCE742F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1078A4CC-5298-BA27-0E86-8279A653E472}"/>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408D444A-D0CA-AA69-1976-097AE696E9F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D4FDB47F-44B6-82BB-5763-3F700AFE34F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330FDB40-D947-E994-3E03-C45F120A4BE4}"/>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587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EC0D-C0B9-733E-1AB7-F6293A858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B5C1A2-0BCD-1525-A23F-127580E69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9EB71E-0E70-8146-EBF2-34B86BF89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451EB-240B-6D5A-3DAA-0CB8F0F8914D}"/>
              </a:ext>
            </a:extLst>
          </p:cNvPr>
          <p:cNvSpPr>
            <a:spLocks noGrp="1"/>
          </p:cNvSpPr>
          <p:nvPr>
            <p:ph type="dt" sz="half" idx="10"/>
          </p:nvPr>
        </p:nvSpPr>
        <p:spPr/>
        <p:txBody>
          <a:bodyPr/>
          <a:lstStyle/>
          <a:p>
            <a:fld id="{42A54C80-263E-416B-A8E0-580EDEADCBDC}" type="datetimeFigureOut">
              <a:rPr lang="en-US" smtClean="0"/>
              <a:t>5/7/2024</a:t>
            </a:fld>
            <a:endParaRPr lang="en-US" dirty="0"/>
          </a:p>
        </p:txBody>
      </p:sp>
      <p:sp>
        <p:nvSpPr>
          <p:cNvPr id="6" name="Footer Placeholder 5">
            <a:extLst>
              <a:ext uri="{FF2B5EF4-FFF2-40B4-BE49-F238E27FC236}">
                <a16:creationId xmlns:a16="http://schemas.microsoft.com/office/drawing/2014/main" id="{17F3D980-7D0C-2262-32A5-E2B515C7F7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DFBAA2-F305-9286-CB34-68E4A13C404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ADEB0401-9C69-32B1-9593-6B4C9768D7C4}"/>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8969D6D0-38FF-D268-8480-5D2B4E754FA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7E4CA61B-BA58-B339-9F8D-0DBB757BAD5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A54F6395-CEBF-9DEE-900B-46A9040359F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9FFB03CA-C63B-9711-F290-160CDD5B2F25}"/>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73448ED8-249A-A387-1C7A-50FBD60DF5A6}"/>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91331E3B-CE82-756F-BD50-B5CFA07ECC9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0DA958B7-601C-2A37-CF8D-BE9CC334240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5F8A2983-9797-BCFB-6D96-B1D773164729}"/>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7E65A2CB-48D1-FB56-9773-8348567C0F0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9B660426-891B-76B1-964C-C3B884B4080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F2ADE7CC-B303-6DE2-476A-D6E6F87746F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606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419C-FCE3-301B-517C-666AAF7F0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8D0652-1703-7E6A-7DDD-068EA4BEC2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78D6145-77D6-65EF-3008-0F757A40C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56E44-D04C-4216-FBF3-F94D469B403A}"/>
              </a:ext>
            </a:extLst>
          </p:cNvPr>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6" name="Footer Placeholder 5">
            <a:extLst>
              <a:ext uri="{FF2B5EF4-FFF2-40B4-BE49-F238E27FC236}">
                <a16:creationId xmlns:a16="http://schemas.microsoft.com/office/drawing/2014/main" id="{154906B9-0DDB-B519-A712-DDB1DE21C6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42A97E-872F-E242-BAB9-77F97F9625FA}"/>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16A2D802-A8AF-968A-67F6-0B90DFF7F79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5276F0CE-FD40-9097-B16F-890DC9B5967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FFD43A39-B55C-CC21-7F47-7003D93F53C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2F32F2B1-1F7F-40D3-1AC5-007F54F07AB0}"/>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9A844BF2-EEA4-8026-BDFB-5A23CC1DDA5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F314CF7D-20C0-C42C-1FCF-8A3A69B7E771}"/>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36F55BA1-53B0-3818-0EC5-42F837C432C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380A0ED-361B-EE8D-EFBC-CFC7D25788D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CCA00C6-022B-216C-6993-DDAEA17761E5}"/>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34AA6711-502A-BCFA-DDE0-DCE9486A4E8B}"/>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A4254C9D-2F87-00E7-B432-4FC68EA6A7D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DC277045-938A-A82C-C5D6-47152A3EAF8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7347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10732-DEBD-6EE1-548D-43D60179F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0A6D6-EB45-734E-6C2B-EC8109392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F48AC-0EFE-A8A6-6374-FC67575FC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5/7/2024</a:t>
            </a:fld>
            <a:endParaRPr lang="en-US" dirty="0"/>
          </a:p>
        </p:txBody>
      </p:sp>
      <p:sp>
        <p:nvSpPr>
          <p:cNvPr id="5" name="Footer Placeholder 4">
            <a:extLst>
              <a:ext uri="{FF2B5EF4-FFF2-40B4-BE49-F238E27FC236}">
                <a16:creationId xmlns:a16="http://schemas.microsoft.com/office/drawing/2014/main" id="{1BB99C47-39CD-AC26-A639-45942B041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D2CE4AB-D475-9611-32EC-429302B99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496B284B-324B-8F16-BCFC-68D6C636244E}"/>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C09CEE7A-79D8-4D2B-C3E2-F7591931735A}"/>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3EC99ACD-9433-2761-5024-CE8E22A6D86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2CF160DF-3C3C-3835-061B-1B76BEC5D320}"/>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836FF498-826B-5749-8C08-0E5B1A2EF0C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D7F72DC6-C302-952E-0789-7D2D5EA39FA9}"/>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id="{122F9173-3908-93B4-0ABB-5E85ED5CE316}"/>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1D950454-957A-99FD-A342-473B4D21C82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id="{DF169BBE-A206-C801-ECAB-9427B8042A0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0A9CEFD2-1DC8-6755-F621-4B88FDCFEA8C}"/>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969E949B-0754-0DD6-62A9-D2EBB12FDBD9}"/>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id="{C64D2B66-3CAF-C937-FCC3-61C4AFC948F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id="{8CABDEDE-279E-11EC-8A77-A78D13884E74}"/>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id="{58971F4A-5012-901B-FD36-347AA2755CB6}"/>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86571795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651" r:id="rId14"/>
    <p:sldLayoutId id="2147483666" r:id="rId15"/>
    <p:sldLayoutId id="2147483661" r:id="rId16"/>
    <p:sldLayoutId id="2147483677" r:id="rId17"/>
    <p:sldLayoutId id="2147483674" r:id="rId18"/>
    <p:sldLayoutId id="2147483665" r:id="rId19"/>
    <p:sldLayoutId id="2147483673" r:id="rId20"/>
    <p:sldLayoutId id="2147483662" r:id="rId21"/>
    <p:sldLayoutId id="2147483663" r:id="rId22"/>
    <p:sldLayoutId id="2147483664" r:id="rId23"/>
    <p:sldLayoutId id="2147483675" r:id="rId24"/>
    <p:sldLayoutId id="2147483676" r:id="rId25"/>
    <p:sldLayoutId id="2147483672" r:id="rId26"/>
    <p:sldLayoutId id="2147483667"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kaggle.com/c/malware-classific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yberbit.com/blog/endpoint-securit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8EDD33-77AE-A0AF-6641-206C41C3C852}"/>
              </a:ext>
            </a:extLst>
          </p:cNvPr>
          <p:cNvSpPr/>
          <p:nvPr/>
        </p:nvSpPr>
        <p:spPr>
          <a:xfrm>
            <a:off x="443620" y="516048"/>
            <a:ext cx="11244404" cy="5848538"/>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59DF6F51-68DA-C27B-182A-1EBB77641120}"/>
              </a:ext>
            </a:extLst>
          </p:cNvPr>
          <p:cNvSpPr txBox="1"/>
          <p:nvPr/>
        </p:nvSpPr>
        <p:spPr>
          <a:xfrm>
            <a:off x="1240599" y="582989"/>
            <a:ext cx="9710802" cy="4308872"/>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VAIGAI COLLEGE OF ENGINEERING, MADURAI – 600 025</a:t>
            </a:r>
            <a:endParaRPr lang="en-IN" sz="32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DEPARTMENT OF COMPUTER SCIENCE AND ENGINEERING</a:t>
            </a:r>
          </a:p>
          <a:p>
            <a:pPr algn="ctr"/>
            <a:endParaRPr lang="en-IN" sz="2400" dirty="0">
              <a:solidFill>
                <a:schemeClr val="accent1">
                  <a:lumMod val="75000"/>
                </a:schemeClr>
              </a:solidFill>
            </a:endParaRPr>
          </a:p>
          <a:p>
            <a:pPr algn="ctr"/>
            <a:r>
              <a:rPr lang="en-IN" sz="2800" b="1" dirty="0">
                <a:latin typeface="Times New Roman" panose="02020603050405020304" pitchFamily="18" charset="0"/>
                <a:cs typeface="Times New Roman" panose="02020603050405020304" pitchFamily="18" charset="0"/>
              </a:rPr>
              <a:t>“CYBER HACKING BREACHES PREDICTION AND DETECTION USING MACHINE LEARNING ”</a:t>
            </a:r>
          </a:p>
          <a:p>
            <a:pPr algn="just"/>
            <a:endParaRPr lang="en-IN" sz="2800" dirty="0">
              <a:solidFill>
                <a:srgbClr val="00B050"/>
              </a:solidFill>
            </a:endParaRPr>
          </a:p>
          <a:p>
            <a:r>
              <a:rPr lang="en-IN" dirty="0">
                <a:solidFill>
                  <a:srgbClr val="00B050"/>
                </a:solidFill>
              </a:rPr>
              <a:t>                                                                              </a:t>
            </a:r>
          </a:p>
          <a:p>
            <a:r>
              <a:rPr lang="en-IN" dirty="0">
                <a:solidFill>
                  <a:srgbClr val="00B050"/>
                </a:solidFill>
              </a:rPr>
              <a:t> </a:t>
            </a:r>
          </a:p>
          <a:p>
            <a:r>
              <a:rPr lang="en-IN" dirty="0"/>
              <a:t>                </a:t>
            </a:r>
          </a:p>
        </p:txBody>
      </p:sp>
      <p:sp>
        <p:nvSpPr>
          <p:cNvPr id="5" name="TextBox 4">
            <a:extLst>
              <a:ext uri="{FF2B5EF4-FFF2-40B4-BE49-F238E27FC236}">
                <a16:creationId xmlns:a16="http://schemas.microsoft.com/office/drawing/2014/main" id="{62702B0A-C356-71BE-30AE-CC2C9F4D6645}"/>
              </a:ext>
            </a:extLst>
          </p:cNvPr>
          <p:cNvSpPr txBox="1"/>
          <p:nvPr/>
        </p:nvSpPr>
        <p:spPr>
          <a:xfrm>
            <a:off x="4671568" y="3932053"/>
            <a:ext cx="3331676" cy="95410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MEMBERS :</a:t>
            </a:r>
          </a:p>
          <a:p>
            <a:r>
              <a:rPr lang="en-IN" b="1" dirty="0"/>
              <a:t> </a:t>
            </a:r>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532450952"/>
              </p:ext>
            </p:extLst>
          </p:nvPr>
        </p:nvGraphicFramePr>
        <p:xfrm>
          <a:off x="3914775" y="4409107"/>
          <a:ext cx="4471988" cy="1571624"/>
        </p:xfrm>
        <a:graphic>
          <a:graphicData uri="http://schemas.openxmlformats.org/drawingml/2006/table">
            <a:tbl>
              <a:tblPr firstRow="1" firstCol="1" lastRow="1" lastCol="1" bandRow="1" bandCol="1">
                <a:tableStyleId>{5C22544A-7EE6-4342-B048-85BDC9FD1C3A}</a:tableStyleId>
              </a:tblPr>
              <a:tblGrid>
                <a:gridCol w="2973100">
                  <a:extLst>
                    <a:ext uri="{9D8B030D-6E8A-4147-A177-3AD203B41FA5}">
                      <a16:colId xmlns:a16="http://schemas.microsoft.com/office/drawing/2014/main" val="31612007"/>
                    </a:ext>
                  </a:extLst>
                </a:gridCol>
                <a:gridCol w="1498888">
                  <a:extLst>
                    <a:ext uri="{9D8B030D-6E8A-4147-A177-3AD203B41FA5}">
                      <a16:colId xmlns:a16="http://schemas.microsoft.com/office/drawing/2014/main" val="1376625929"/>
                    </a:ext>
                  </a:extLst>
                </a:gridCol>
              </a:tblGrid>
              <a:tr h="392906">
                <a:tc>
                  <a:txBody>
                    <a:bodyPr/>
                    <a:lstStyle/>
                    <a:p>
                      <a:pPr marL="0" marR="0" algn="just">
                        <a:lnSpc>
                          <a:spcPct val="150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BALA VISHWATHARAN G </a:t>
                      </a:r>
                      <a:endPar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69850" marR="0" algn="just">
                        <a:lnSpc>
                          <a:spcPct val="150000"/>
                        </a:lnSpc>
                        <a:spcBef>
                          <a:spcPts val="0"/>
                        </a:spcBef>
                        <a:spcAft>
                          <a:spcPts val="0"/>
                        </a:spcAft>
                      </a:pPr>
                      <a:r>
                        <a:rPr lang="en-US" sz="1600" spc="-10">
                          <a:solidFill>
                            <a:schemeClr val="tx1"/>
                          </a:solidFill>
                          <a:effectLst/>
                          <a:latin typeface="Times New Roman" panose="02020603050405020304" pitchFamily="18" charset="0"/>
                          <a:cs typeface="Times New Roman" panose="02020603050405020304" pitchFamily="18" charset="0"/>
                        </a:rPr>
                        <a:t>913320104013</a:t>
                      </a:r>
                      <a:endPar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3421942190"/>
                  </a:ext>
                </a:extLst>
              </a:tr>
              <a:tr h="392906">
                <a:tc>
                  <a:txBody>
                    <a:bodyPr/>
                    <a:lstStyle/>
                    <a:p>
                      <a:pPr marL="0" marR="0" algn="just">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AMEED HARSAI U</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69850" marR="0" algn="just">
                        <a:lnSpc>
                          <a:spcPct val="150000"/>
                        </a:lnSpc>
                        <a:spcBef>
                          <a:spcPts val="0"/>
                        </a:spcBef>
                        <a:spcAft>
                          <a:spcPts val="0"/>
                        </a:spcAft>
                      </a:pPr>
                      <a:r>
                        <a:rPr lang="en-US" sz="1600" spc="-10" dirty="0">
                          <a:solidFill>
                            <a:schemeClr val="tx1"/>
                          </a:solidFill>
                          <a:effectLst/>
                          <a:latin typeface="Times New Roman" panose="02020603050405020304" pitchFamily="18" charset="0"/>
                          <a:cs typeface="Times New Roman" panose="02020603050405020304" pitchFamily="18" charset="0"/>
                        </a:rPr>
                        <a:t>913320104006</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2030553603"/>
                  </a:ext>
                </a:extLst>
              </a:tr>
              <a:tr h="392906">
                <a:tc>
                  <a:txBody>
                    <a:bodyPr/>
                    <a:lstStyle/>
                    <a:p>
                      <a:pPr marL="0" marR="0" algn="just">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SRI RAM MAHADEVAN 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69850" marR="0" algn="just">
                        <a:lnSpc>
                          <a:spcPct val="150000"/>
                        </a:lnSpc>
                        <a:spcBef>
                          <a:spcPts val="0"/>
                        </a:spcBef>
                        <a:spcAft>
                          <a:spcPts val="0"/>
                        </a:spcAft>
                      </a:pPr>
                      <a:r>
                        <a:rPr lang="en-US" sz="1600" spc="-10" dirty="0">
                          <a:solidFill>
                            <a:schemeClr val="tx1"/>
                          </a:solidFill>
                          <a:effectLst/>
                          <a:latin typeface="Times New Roman" panose="02020603050405020304" pitchFamily="18" charset="0"/>
                          <a:cs typeface="Times New Roman" panose="02020603050405020304" pitchFamily="18" charset="0"/>
                        </a:rPr>
                        <a:t>913320104049</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3134998466"/>
                  </a:ext>
                </a:extLst>
              </a:tr>
              <a:tr h="392906">
                <a:tc>
                  <a:txBody>
                    <a:bodyPr/>
                    <a:lstStyle/>
                    <a:p>
                      <a:pPr marL="0" marR="0" algn="just">
                        <a:lnSpc>
                          <a:spcPct val="15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VISHVA J</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69850" marR="0" algn="just">
                        <a:lnSpc>
                          <a:spcPct val="150000"/>
                        </a:lnSpc>
                        <a:spcBef>
                          <a:spcPts val="0"/>
                        </a:spcBef>
                        <a:spcAft>
                          <a:spcPts val="0"/>
                        </a:spcAft>
                      </a:pPr>
                      <a:r>
                        <a:rPr lang="en-US" sz="1600" spc="-10" dirty="0">
                          <a:solidFill>
                            <a:schemeClr val="tx1"/>
                          </a:solidFill>
                          <a:effectLst/>
                          <a:latin typeface="Times New Roman" panose="02020603050405020304" pitchFamily="18" charset="0"/>
                          <a:cs typeface="Times New Roman" panose="02020603050405020304" pitchFamily="18" charset="0"/>
                        </a:rPr>
                        <a:t>913320104055</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extLst>
                  <a:ext uri="{0D108BD9-81ED-4DB2-BD59-A6C34878D82A}">
                    <a16:rowId xmlns:a16="http://schemas.microsoft.com/office/drawing/2014/main" val="3448021786"/>
                  </a:ext>
                </a:extLst>
              </a:tr>
            </a:tbl>
          </a:graphicData>
        </a:graphic>
      </p:graphicFrame>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7825FA-531F-42C5-3BB3-E94A30E07253}"/>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cxnSp>
        <p:nvCxnSpPr>
          <p:cNvPr id="45" name="Straight Arrow Connector 44">
            <a:extLst>
              <a:ext uri="{FF2B5EF4-FFF2-40B4-BE49-F238E27FC236}">
                <a16:creationId xmlns:a16="http://schemas.microsoft.com/office/drawing/2014/main" id="{D830DF54-32C8-1D92-7E6F-579E74702762}"/>
              </a:ext>
            </a:extLst>
          </p:cNvPr>
          <p:cNvCxnSpPr/>
          <p:nvPr/>
        </p:nvCxnSpPr>
        <p:spPr>
          <a:xfrm>
            <a:off x="-548640" y="-9144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C60E0-094C-FEA6-DF10-76A7E150BA87}"/>
              </a:ext>
            </a:extLst>
          </p:cNvPr>
          <p:cNvSpPr txBox="1"/>
          <p:nvPr/>
        </p:nvSpPr>
        <p:spPr>
          <a:xfrm>
            <a:off x="370390" y="648182"/>
            <a:ext cx="397809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ARCHITECTURE :</a:t>
            </a:r>
          </a:p>
        </p:txBody>
      </p:sp>
      <p:sp>
        <p:nvSpPr>
          <p:cNvPr id="4" name="Rectangle: Rounded Corners 3">
            <a:extLst>
              <a:ext uri="{FF2B5EF4-FFF2-40B4-BE49-F238E27FC236}">
                <a16:creationId xmlns:a16="http://schemas.microsoft.com/office/drawing/2014/main" id="{14550FDF-0085-EB46-D489-734A77EE07D7}"/>
              </a:ext>
            </a:extLst>
          </p:cNvPr>
          <p:cNvSpPr/>
          <p:nvPr/>
        </p:nvSpPr>
        <p:spPr>
          <a:xfrm>
            <a:off x="280086" y="1639330"/>
            <a:ext cx="1622855" cy="947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Organization</a:t>
            </a:r>
          </a:p>
        </p:txBody>
      </p:sp>
      <p:sp>
        <p:nvSpPr>
          <p:cNvPr id="6" name="Rectangle: Rounded Corners 5">
            <a:extLst>
              <a:ext uri="{FF2B5EF4-FFF2-40B4-BE49-F238E27FC236}">
                <a16:creationId xmlns:a16="http://schemas.microsoft.com/office/drawing/2014/main" id="{476393D2-E95C-1BCD-83EB-21533FDDE974}"/>
              </a:ext>
            </a:extLst>
          </p:cNvPr>
          <p:cNvSpPr/>
          <p:nvPr/>
        </p:nvSpPr>
        <p:spPr>
          <a:xfrm>
            <a:off x="280086" y="3126259"/>
            <a:ext cx="1622855" cy="947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Social  Network</a:t>
            </a:r>
          </a:p>
        </p:txBody>
      </p:sp>
      <p:sp>
        <p:nvSpPr>
          <p:cNvPr id="7" name="Rectangle: Rounded Corners 6">
            <a:extLst>
              <a:ext uri="{FF2B5EF4-FFF2-40B4-BE49-F238E27FC236}">
                <a16:creationId xmlns:a16="http://schemas.microsoft.com/office/drawing/2014/main" id="{EB3488D3-C631-8179-41AA-0785A56839F2}"/>
              </a:ext>
            </a:extLst>
          </p:cNvPr>
          <p:cNvSpPr/>
          <p:nvPr/>
        </p:nvSpPr>
        <p:spPr>
          <a:xfrm>
            <a:off x="280086" y="4744994"/>
            <a:ext cx="1622855" cy="947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Websites</a:t>
            </a:r>
          </a:p>
        </p:txBody>
      </p:sp>
      <p:sp>
        <p:nvSpPr>
          <p:cNvPr id="8" name="Oval 7">
            <a:extLst>
              <a:ext uri="{FF2B5EF4-FFF2-40B4-BE49-F238E27FC236}">
                <a16:creationId xmlns:a16="http://schemas.microsoft.com/office/drawing/2014/main" id="{CE07A702-4065-B454-2807-351A005094E2}"/>
              </a:ext>
            </a:extLst>
          </p:cNvPr>
          <p:cNvSpPr/>
          <p:nvPr/>
        </p:nvSpPr>
        <p:spPr>
          <a:xfrm>
            <a:off x="2743200" y="2759675"/>
            <a:ext cx="1441621" cy="2141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65F798DE-5DD9-0A34-9783-2B1AF99291F5}"/>
              </a:ext>
            </a:extLst>
          </p:cNvPr>
          <p:cNvCxnSpPr>
            <a:cxnSpLocks/>
          </p:cNvCxnSpPr>
          <p:nvPr/>
        </p:nvCxnSpPr>
        <p:spPr>
          <a:xfrm>
            <a:off x="2751438" y="2825579"/>
            <a:ext cx="0" cy="1206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D2B294-2B31-3A0A-CCC5-94F986B64A53}"/>
              </a:ext>
            </a:extLst>
          </p:cNvPr>
          <p:cNvCxnSpPr>
            <a:cxnSpLocks/>
            <a:stCxn id="8" idx="6"/>
          </p:cNvCxnSpPr>
          <p:nvPr/>
        </p:nvCxnSpPr>
        <p:spPr>
          <a:xfrm>
            <a:off x="4184821" y="2866767"/>
            <a:ext cx="0" cy="1206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820BBD3-3AC7-F449-C79C-9BCA82E4F3AF}"/>
              </a:ext>
            </a:extLst>
          </p:cNvPr>
          <p:cNvCxnSpPr>
            <a:cxnSpLocks/>
          </p:cNvCxnSpPr>
          <p:nvPr/>
        </p:nvCxnSpPr>
        <p:spPr>
          <a:xfrm>
            <a:off x="2743200" y="4032421"/>
            <a:ext cx="144162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513CD0D-8CA8-808A-026D-F03AED77AB57}"/>
              </a:ext>
            </a:extLst>
          </p:cNvPr>
          <p:cNvSpPr/>
          <p:nvPr/>
        </p:nvSpPr>
        <p:spPr>
          <a:xfrm>
            <a:off x="4897393" y="1392893"/>
            <a:ext cx="1729948" cy="45664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3F090E4-F762-C194-2E43-E653540C5D4D}"/>
              </a:ext>
            </a:extLst>
          </p:cNvPr>
          <p:cNvSpPr/>
          <p:nvPr/>
        </p:nvSpPr>
        <p:spPr>
          <a:xfrm>
            <a:off x="7789582" y="3212755"/>
            <a:ext cx="1869989" cy="7743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Prediction </a:t>
            </a:r>
          </a:p>
        </p:txBody>
      </p:sp>
      <p:sp>
        <p:nvSpPr>
          <p:cNvPr id="24" name="Rectangle: Rounded Corners 23">
            <a:extLst>
              <a:ext uri="{FF2B5EF4-FFF2-40B4-BE49-F238E27FC236}">
                <a16:creationId xmlns:a16="http://schemas.microsoft.com/office/drawing/2014/main" id="{AA36B163-015E-370A-F828-38568353199A}"/>
              </a:ext>
            </a:extLst>
          </p:cNvPr>
          <p:cNvSpPr/>
          <p:nvPr/>
        </p:nvSpPr>
        <p:spPr>
          <a:xfrm>
            <a:off x="10223155" y="4550541"/>
            <a:ext cx="1869989" cy="7743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Not Breached </a:t>
            </a:r>
          </a:p>
        </p:txBody>
      </p:sp>
      <p:sp>
        <p:nvSpPr>
          <p:cNvPr id="25" name="Rectangle: Rounded Corners 24">
            <a:extLst>
              <a:ext uri="{FF2B5EF4-FFF2-40B4-BE49-F238E27FC236}">
                <a16:creationId xmlns:a16="http://schemas.microsoft.com/office/drawing/2014/main" id="{DB266C88-5D50-4A24-0CDF-E04009E99EE5}"/>
              </a:ext>
            </a:extLst>
          </p:cNvPr>
          <p:cNvSpPr/>
          <p:nvPr/>
        </p:nvSpPr>
        <p:spPr>
          <a:xfrm>
            <a:off x="10223155" y="1896760"/>
            <a:ext cx="1869989" cy="7743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Breached </a:t>
            </a:r>
          </a:p>
        </p:txBody>
      </p:sp>
      <p:cxnSp>
        <p:nvCxnSpPr>
          <p:cNvPr id="32" name="Straight Connector 31">
            <a:extLst>
              <a:ext uri="{FF2B5EF4-FFF2-40B4-BE49-F238E27FC236}">
                <a16:creationId xmlns:a16="http://schemas.microsoft.com/office/drawing/2014/main" id="{CBE5972E-1D4A-3BA0-873B-54829EDA044C}"/>
              </a:ext>
            </a:extLst>
          </p:cNvPr>
          <p:cNvCxnSpPr>
            <a:stCxn id="4" idx="3"/>
          </p:cNvCxnSpPr>
          <p:nvPr/>
        </p:nvCxnSpPr>
        <p:spPr>
          <a:xfrm flipV="1">
            <a:off x="1902941" y="2113005"/>
            <a:ext cx="4564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E02BDE-843B-60F5-3BC7-2538DADBDF36}"/>
              </a:ext>
            </a:extLst>
          </p:cNvPr>
          <p:cNvCxnSpPr/>
          <p:nvPr/>
        </p:nvCxnSpPr>
        <p:spPr>
          <a:xfrm flipV="1">
            <a:off x="1902941" y="5239262"/>
            <a:ext cx="4564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0009E67-3179-FE0E-F0D8-0BAC457BBD31}"/>
              </a:ext>
            </a:extLst>
          </p:cNvPr>
          <p:cNvCxnSpPr/>
          <p:nvPr/>
        </p:nvCxnSpPr>
        <p:spPr>
          <a:xfrm flipV="1">
            <a:off x="1902941" y="3599934"/>
            <a:ext cx="4564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66FEF6-D069-4F65-4A58-AF25608FF12A}"/>
              </a:ext>
            </a:extLst>
          </p:cNvPr>
          <p:cNvCxnSpPr/>
          <p:nvPr/>
        </p:nvCxnSpPr>
        <p:spPr>
          <a:xfrm>
            <a:off x="2359435" y="2113005"/>
            <a:ext cx="0" cy="3126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3006A8-CC80-B3E4-D0A3-2AAAC2A59946}"/>
              </a:ext>
            </a:extLst>
          </p:cNvPr>
          <p:cNvCxnSpPr/>
          <p:nvPr/>
        </p:nvCxnSpPr>
        <p:spPr>
          <a:xfrm>
            <a:off x="2359435" y="3599934"/>
            <a:ext cx="392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518C2C-42F7-0510-A32B-208CF31A12F4}"/>
              </a:ext>
            </a:extLst>
          </p:cNvPr>
          <p:cNvCxnSpPr/>
          <p:nvPr/>
        </p:nvCxnSpPr>
        <p:spPr>
          <a:xfrm>
            <a:off x="4184821" y="3599934"/>
            <a:ext cx="691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CC34180-CA81-D105-8B9E-DFDFDA28940E}"/>
              </a:ext>
            </a:extLst>
          </p:cNvPr>
          <p:cNvCxnSpPr>
            <a:cxnSpLocks/>
          </p:cNvCxnSpPr>
          <p:nvPr/>
        </p:nvCxnSpPr>
        <p:spPr>
          <a:xfrm>
            <a:off x="6618394" y="3585518"/>
            <a:ext cx="1103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4C3E57D-0460-BFC4-FB41-4C3B5F7C8F90}"/>
              </a:ext>
            </a:extLst>
          </p:cNvPr>
          <p:cNvCxnSpPr>
            <a:cxnSpLocks/>
            <a:stCxn id="23" idx="0"/>
          </p:cNvCxnSpPr>
          <p:nvPr/>
        </p:nvCxnSpPr>
        <p:spPr>
          <a:xfrm flipH="1" flipV="1">
            <a:off x="8689568" y="2283939"/>
            <a:ext cx="35009" cy="928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A93CBB-C168-843D-B2FE-F9D0E62119E9}"/>
              </a:ext>
            </a:extLst>
          </p:cNvPr>
          <p:cNvCxnSpPr>
            <a:cxnSpLocks/>
          </p:cNvCxnSpPr>
          <p:nvPr/>
        </p:nvCxnSpPr>
        <p:spPr>
          <a:xfrm>
            <a:off x="8645608" y="3698789"/>
            <a:ext cx="0" cy="1291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0063FCC-CF69-EF91-6754-3A206001BEA9}"/>
              </a:ext>
            </a:extLst>
          </p:cNvPr>
          <p:cNvCxnSpPr>
            <a:cxnSpLocks/>
          </p:cNvCxnSpPr>
          <p:nvPr/>
        </p:nvCxnSpPr>
        <p:spPr>
          <a:xfrm>
            <a:off x="8645608" y="4989896"/>
            <a:ext cx="1577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C8D3FD0-D644-F0CE-2F3C-22D9CE2B8E8E}"/>
              </a:ext>
            </a:extLst>
          </p:cNvPr>
          <p:cNvSpPr txBox="1"/>
          <p:nvPr/>
        </p:nvSpPr>
        <p:spPr>
          <a:xfrm>
            <a:off x="2658410" y="3169847"/>
            <a:ext cx="1611197"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Data</a:t>
            </a:r>
          </a:p>
          <a:p>
            <a:pPr algn="ctr"/>
            <a:r>
              <a:rPr lang="en-IN" b="1" dirty="0">
                <a:latin typeface="Times New Roman" panose="02020603050405020304" pitchFamily="18" charset="0"/>
                <a:cs typeface="Times New Roman" panose="02020603050405020304" pitchFamily="18" charset="0"/>
              </a:rPr>
              <a:t>preprocessing</a:t>
            </a:r>
          </a:p>
        </p:txBody>
      </p:sp>
      <p:cxnSp>
        <p:nvCxnSpPr>
          <p:cNvPr id="64" name="Straight Arrow Connector 63">
            <a:extLst>
              <a:ext uri="{FF2B5EF4-FFF2-40B4-BE49-F238E27FC236}">
                <a16:creationId xmlns:a16="http://schemas.microsoft.com/office/drawing/2014/main" id="{50BF0CC8-0526-E2C0-8E32-3460C96E2950}"/>
              </a:ext>
            </a:extLst>
          </p:cNvPr>
          <p:cNvCxnSpPr>
            <a:endCxn id="25" idx="1"/>
          </p:cNvCxnSpPr>
          <p:nvPr/>
        </p:nvCxnSpPr>
        <p:spPr>
          <a:xfrm>
            <a:off x="8689568" y="2283939"/>
            <a:ext cx="1533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CBC641-5386-4F56-386A-01E590E52F7C}"/>
              </a:ext>
            </a:extLst>
          </p:cNvPr>
          <p:cNvSpPr txBox="1"/>
          <p:nvPr/>
        </p:nvSpPr>
        <p:spPr>
          <a:xfrm flipH="1">
            <a:off x="5249970" y="1513530"/>
            <a:ext cx="1257922" cy="646331"/>
          </a:xfrm>
          <a:prstGeom prst="rect">
            <a:avLst/>
          </a:prstGeom>
          <a:noFill/>
        </p:spPr>
        <p:txBody>
          <a:bodyPr wrap="square" rtlCol="0">
            <a:spAutoFit/>
          </a:bodyPr>
          <a:lstStyle/>
          <a:p>
            <a:r>
              <a:rPr lang="en-GB" b="1" dirty="0">
                <a:solidFill>
                  <a:schemeClr val="bg1"/>
                </a:solidFill>
                <a:latin typeface="Times New Roman" panose="02020603050405020304" pitchFamily="18" charset="0"/>
                <a:cs typeface="Times New Roman" panose="02020603050405020304" pitchFamily="18" charset="0"/>
              </a:rPr>
              <a:t>Model for</a:t>
            </a:r>
          </a:p>
          <a:p>
            <a:r>
              <a:rPr lang="en-GB" b="1" dirty="0">
                <a:solidFill>
                  <a:schemeClr val="bg1"/>
                </a:solidFill>
                <a:latin typeface="Times New Roman" panose="02020603050405020304" pitchFamily="18" charset="0"/>
                <a:cs typeface="Times New Roman" panose="02020603050405020304" pitchFamily="18" charset="0"/>
              </a:rPr>
              <a:t>training</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1" name="Graphic 10" descr="Head with gears">
            <a:extLst>
              <a:ext uri="{FF2B5EF4-FFF2-40B4-BE49-F238E27FC236}">
                <a16:creationId xmlns:a16="http://schemas.microsoft.com/office/drawing/2014/main" id="{B208B0B7-3A14-17B0-7D79-C1F0DF1BC94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305167" y="4641322"/>
            <a:ext cx="914400" cy="914400"/>
          </a:xfrm>
          <a:prstGeom prst="rect">
            <a:avLst/>
          </a:prstGeom>
        </p:spPr>
      </p:pic>
      <p:pic>
        <p:nvPicPr>
          <p:cNvPr id="16" name="Graphic 15" descr="Network diagram">
            <a:extLst>
              <a:ext uri="{FF2B5EF4-FFF2-40B4-BE49-F238E27FC236}">
                <a16:creationId xmlns:a16="http://schemas.microsoft.com/office/drawing/2014/main" id="{37EDC3DC-AB8B-A9CF-EB70-E67D049C603D}"/>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5460000">
            <a:off x="5366948" y="2161918"/>
            <a:ext cx="914400" cy="914400"/>
          </a:xfrm>
          <a:prstGeom prst="rect">
            <a:avLst/>
          </a:prstGeom>
        </p:spPr>
      </p:pic>
      <p:pic>
        <p:nvPicPr>
          <p:cNvPr id="18" name="Graphic 17" descr="Cycle with people">
            <a:extLst>
              <a:ext uri="{FF2B5EF4-FFF2-40B4-BE49-F238E27FC236}">
                <a16:creationId xmlns:a16="http://schemas.microsoft.com/office/drawing/2014/main" id="{D8DAE904-021B-F67C-9FBA-A4EAD22CD63F}"/>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308731" y="3323271"/>
            <a:ext cx="914400" cy="914400"/>
          </a:xfrm>
          <a:prstGeom prst="rect">
            <a:avLst/>
          </a:prstGeom>
        </p:spPr>
      </p:pic>
    </p:spTree>
    <p:extLst>
      <p:ext uri="{BB962C8B-B14F-4D97-AF65-F5344CB8AC3E}">
        <p14:creationId xmlns:p14="http://schemas.microsoft.com/office/powerpoint/2010/main" val="2044543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C887C7-BE04-F800-4191-525597B2FD8F}"/>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Box 3">
            <a:extLst>
              <a:ext uri="{FF2B5EF4-FFF2-40B4-BE49-F238E27FC236}">
                <a16:creationId xmlns:a16="http://schemas.microsoft.com/office/drawing/2014/main" id="{116E5C10-7156-9471-7145-6656D9AF5A0B}"/>
              </a:ext>
            </a:extLst>
          </p:cNvPr>
          <p:cNvSpPr txBox="1"/>
          <p:nvPr/>
        </p:nvSpPr>
        <p:spPr>
          <a:xfrm>
            <a:off x="853002" y="453509"/>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PARTIAL OUTPUT :</a:t>
            </a:r>
            <a:endParaRPr lang="en-IN"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4B55BD-9825-E915-0A14-A570F8F99BF4}"/>
              </a:ext>
            </a:extLst>
          </p:cNvPr>
          <p:cNvPicPr>
            <a:picLocks noChangeAspect="1"/>
          </p:cNvPicPr>
          <p:nvPr/>
        </p:nvPicPr>
        <p:blipFill>
          <a:blip r:embed="rId2"/>
          <a:stretch>
            <a:fillRect/>
          </a:stretch>
        </p:blipFill>
        <p:spPr>
          <a:xfrm>
            <a:off x="853002" y="1141316"/>
            <a:ext cx="10807770" cy="5316633"/>
          </a:xfrm>
          <a:prstGeom prst="rect">
            <a:avLst/>
          </a:prstGeom>
        </p:spPr>
      </p:pic>
    </p:spTree>
    <p:extLst>
      <p:ext uri="{BB962C8B-B14F-4D97-AF65-F5344CB8AC3E}">
        <p14:creationId xmlns:p14="http://schemas.microsoft.com/office/powerpoint/2010/main" val="100509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Content Placeholder 4">
            <a:extLst>
              <a:ext uri="{FF2B5EF4-FFF2-40B4-BE49-F238E27FC236}">
                <a16:creationId xmlns:a16="http://schemas.microsoft.com/office/drawing/2014/main" id="{AECCAAEC-3122-4C79-7A63-6F0D2D04BA1F}"/>
              </a:ext>
            </a:extLst>
          </p:cNvPr>
          <p:cNvPicPr>
            <a:picLocks noGrp="1" noChangeAspect="1"/>
          </p:cNvPicPr>
          <p:nvPr>
            <p:ph idx="1"/>
          </p:nvPr>
        </p:nvPicPr>
        <p:blipFill>
          <a:blip r:embed="rId2"/>
          <a:stretch>
            <a:fillRect/>
          </a:stretch>
        </p:blipFill>
        <p:spPr>
          <a:xfrm>
            <a:off x="1057275" y="548058"/>
            <a:ext cx="10158413" cy="5628905"/>
          </a:xfrm>
          <a:prstGeom prst="rect">
            <a:avLst/>
          </a:prstGeom>
        </p:spPr>
      </p:pic>
    </p:spTree>
    <p:extLst>
      <p:ext uri="{BB962C8B-B14F-4D97-AF65-F5344CB8AC3E}">
        <p14:creationId xmlns:p14="http://schemas.microsoft.com/office/powerpoint/2010/main" val="893232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2BD2E-14AE-1C17-0483-A34F110BBF5A}"/>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Box 3">
            <a:extLst>
              <a:ext uri="{FF2B5EF4-FFF2-40B4-BE49-F238E27FC236}">
                <a16:creationId xmlns:a16="http://schemas.microsoft.com/office/drawing/2014/main" id="{7643CD63-F9E0-219B-716E-75860A08851A}"/>
              </a:ext>
            </a:extLst>
          </p:cNvPr>
          <p:cNvSpPr txBox="1"/>
          <p:nvPr/>
        </p:nvSpPr>
        <p:spPr>
          <a:xfrm>
            <a:off x="617838" y="528806"/>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FINAL  OUTPUT :</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442488-6BD1-3E78-BC0E-60CAC575FA69}"/>
              </a:ext>
            </a:extLst>
          </p:cNvPr>
          <p:cNvPicPr>
            <a:picLocks noChangeAspect="1"/>
          </p:cNvPicPr>
          <p:nvPr/>
        </p:nvPicPr>
        <p:blipFill>
          <a:blip r:embed="rId2"/>
          <a:stretch>
            <a:fillRect/>
          </a:stretch>
        </p:blipFill>
        <p:spPr>
          <a:xfrm>
            <a:off x="617838" y="1214438"/>
            <a:ext cx="10469261" cy="5520820"/>
          </a:xfrm>
          <a:prstGeom prst="rect">
            <a:avLst/>
          </a:prstGeom>
        </p:spPr>
      </p:pic>
    </p:spTree>
    <p:extLst>
      <p:ext uri="{BB962C8B-B14F-4D97-AF65-F5344CB8AC3E}">
        <p14:creationId xmlns:p14="http://schemas.microsoft.com/office/powerpoint/2010/main" val="363895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5" name="Content Placeholder 4">
            <a:extLst>
              <a:ext uri="{FF2B5EF4-FFF2-40B4-BE49-F238E27FC236}">
                <a16:creationId xmlns:a16="http://schemas.microsoft.com/office/drawing/2014/main" id="{C39DEE4C-12C4-B0B7-25B6-20BEDC991C61}"/>
              </a:ext>
            </a:extLst>
          </p:cNvPr>
          <p:cNvPicPr>
            <a:picLocks noGrp="1" noChangeAspect="1"/>
          </p:cNvPicPr>
          <p:nvPr>
            <p:ph idx="1"/>
          </p:nvPr>
        </p:nvPicPr>
        <p:blipFill>
          <a:blip r:embed="rId2"/>
          <a:stretch>
            <a:fillRect/>
          </a:stretch>
        </p:blipFill>
        <p:spPr>
          <a:xfrm>
            <a:off x="1157288" y="492347"/>
            <a:ext cx="10196511" cy="4493992"/>
          </a:xfrm>
          <a:prstGeom prst="rect">
            <a:avLst/>
          </a:prstGeom>
        </p:spPr>
      </p:pic>
      <p:sp>
        <p:nvSpPr>
          <p:cNvPr id="6" name="TextBox 5">
            <a:extLst>
              <a:ext uri="{FF2B5EF4-FFF2-40B4-BE49-F238E27FC236}">
                <a16:creationId xmlns:a16="http://schemas.microsoft.com/office/drawing/2014/main" id="{0FF26242-45EB-79F5-95B8-261E00AC5637}"/>
              </a:ext>
            </a:extLst>
          </p:cNvPr>
          <p:cNvSpPr txBox="1"/>
          <p:nvPr/>
        </p:nvSpPr>
        <p:spPr>
          <a:xfrm>
            <a:off x="1038043" y="5125243"/>
            <a:ext cx="8791478" cy="246221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METRIC VALUES:</a:t>
            </a:r>
          </a:p>
          <a:p>
            <a:endParaRPr lang="en-IN" sz="2000" b="1" dirty="0">
              <a:solidFill>
                <a:srgbClr val="0070C0"/>
              </a:solidFill>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The Mean Squared Error of our forecasts is </a:t>
            </a:r>
            <a:r>
              <a:rPr lang="en-US" sz="2000" b="1" i="0" dirty="0">
                <a:effectLst/>
                <a:latin typeface="Times New Roman" panose="02020603050405020304" pitchFamily="18" charset="0"/>
                <a:cs typeface="Times New Roman" panose="02020603050405020304" pitchFamily="18" charset="0"/>
              </a:rPr>
              <a:t>14725803.05</a:t>
            </a:r>
            <a:endParaRPr lang="en-IN" sz="2000" b="1"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The Root Mean Squared Error of our forecasts is </a:t>
            </a:r>
            <a:r>
              <a:rPr lang="en-US" sz="2000" b="1" i="0" dirty="0">
                <a:effectLst/>
                <a:latin typeface="Times New Roman" panose="02020603050405020304" pitchFamily="18" charset="0"/>
                <a:cs typeface="Times New Roman" panose="02020603050405020304" pitchFamily="18" charset="0"/>
              </a:rPr>
              <a:t>3837.42</a:t>
            </a:r>
            <a:endParaRPr lang="en-IN" sz="2000" b="1" dirty="0">
              <a:latin typeface="Times New Roman" panose="02020603050405020304" pitchFamily="18" charset="0"/>
              <a:cs typeface="Times New Roman" panose="02020603050405020304" pitchFamily="18" charset="0"/>
            </a:endParaRPr>
          </a:p>
          <a:p>
            <a:r>
              <a:rPr lang="en-IN" sz="2000" i="0" dirty="0">
                <a:effectLst/>
                <a:latin typeface="Times New Roman" panose="02020603050405020304" pitchFamily="18" charset="0"/>
                <a:cs typeface="Times New Roman" panose="02020603050405020304" pitchFamily="18" charset="0"/>
              </a:rPr>
              <a:t>Mean Error: </a:t>
            </a:r>
            <a:r>
              <a:rPr lang="en-IN" sz="2000" b="1" i="0" dirty="0">
                <a:effectLst/>
                <a:latin typeface="Times New Roman" panose="02020603050405020304" pitchFamily="18" charset="0"/>
                <a:cs typeface="Times New Roman" panose="02020603050405020304" pitchFamily="18" charset="0"/>
              </a:rPr>
              <a:t>1394.8847794482656</a:t>
            </a:r>
            <a:endParaRPr lang="en-IN" sz="2000" b="1"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742379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In conclusion, the </a:t>
            </a:r>
            <a:r>
              <a:rPr lang="en-US" sz="2400" dirty="0" err="1">
                <a:latin typeface="Times New Roman" panose="02020603050405020304" pitchFamily="18" charset="0"/>
                <a:cs typeface="Times New Roman" panose="02020603050405020304" pitchFamily="18" charset="0"/>
              </a:rPr>
              <a:t>endeavour</a:t>
            </a:r>
            <a:r>
              <a:rPr lang="en-US" sz="2400" dirty="0">
                <a:latin typeface="Times New Roman" panose="02020603050405020304" pitchFamily="18" charset="0"/>
                <a:cs typeface="Times New Roman" panose="02020603050405020304" pitchFamily="18" charset="0"/>
              </a:rPr>
              <a:t> to detect cybercrime breaches using machine learning techniques represents a pivotal step forward in the realm of cybersecurity. It is evident that malware attacks pose significant threats to computers, potentially causing numerous problems and issues. Hence, the imperative lies in both detecting and promptly removing malware from systems to ensure overall protection. The primary objective of this research is to employ machine learning techniques for the detection of malware samples within computer systems. When executed with stringent constraints, proper malware detection should ideally yield a false positive rate of zero, thereby bolstering system security. The "Detection of Cyber Crime Breach using Machine Learning" project represents a significant advancement in the field of cyber security. By leveraging advanced machine learning techniques, particularly SARIMAX modelling, this project offers a proactive solution for detecting and forecasting cybercrime breaches.</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15</a:t>
            </a:fld>
            <a:endParaRPr lang="en-US" noProof="0" dirty="0"/>
          </a:p>
        </p:txBody>
      </p:sp>
    </p:spTree>
    <p:extLst>
      <p:ext uri="{BB962C8B-B14F-4D97-AF65-F5344CB8AC3E}">
        <p14:creationId xmlns:p14="http://schemas.microsoft.com/office/powerpoint/2010/main" val="2081833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670426"/>
          </a:xfrm>
        </p:spPr>
        <p:txBody>
          <a:bodyPr>
            <a:noAutofit/>
          </a:bodyPr>
          <a:lstStyle/>
          <a:p>
            <a:pPr marL="0" lvl="0" indent="0" algn="just">
              <a:buNone/>
            </a:pPr>
            <a:endParaRPr lang="en-US" sz="2000" dirty="0" smtClean="0">
              <a:latin typeface="Times New Roman" panose="02020603050405020304" pitchFamily="18" charset="0"/>
              <a:cs typeface="Times New Roman" panose="02020603050405020304" pitchFamily="18" charset="0"/>
            </a:endParaRPr>
          </a:p>
          <a:p>
            <a:pPr lvl="0" algn="just"/>
            <a:r>
              <a:rPr lang="en-US" sz="2400" dirty="0" smtClean="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Gandotra</a:t>
            </a:r>
            <a:r>
              <a:rPr lang="en-US" sz="2400" dirty="0">
                <a:latin typeface="Times New Roman" panose="02020603050405020304" pitchFamily="18" charset="0"/>
                <a:cs typeface="Times New Roman" panose="02020603050405020304" pitchFamily="18" charset="0"/>
              </a:rPr>
              <a:t>, D. Bansal and S. </a:t>
            </a:r>
            <a:r>
              <a:rPr lang="en-US" sz="2400" dirty="0" err="1">
                <a:latin typeface="Times New Roman" panose="02020603050405020304" pitchFamily="18" charset="0"/>
                <a:cs typeface="Times New Roman" panose="02020603050405020304" pitchFamily="18" charset="0"/>
              </a:rPr>
              <a:t>Sofat</a:t>
            </a:r>
            <a:r>
              <a:rPr lang="en-US" sz="2400" dirty="0">
                <a:latin typeface="Times New Roman" panose="02020603050405020304" pitchFamily="18" charset="0"/>
                <a:cs typeface="Times New Roman" panose="02020603050405020304" pitchFamily="18" charset="0"/>
              </a:rPr>
              <a:t>, "Malware analysis and classification: A survey", Journal of Information Security, vol. 5, no. 2, pp. 56-64, 2014.</a:t>
            </a:r>
          </a:p>
          <a:p>
            <a:pPr lvl="0" algn="just"/>
            <a:r>
              <a:rPr lang="en-US" sz="2400" dirty="0">
                <a:latin typeface="Times New Roman" panose="02020603050405020304" pitchFamily="18" charset="0"/>
                <a:cs typeface="Times New Roman" panose="02020603050405020304" pitchFamily="18" charset="0"/>
              </a:rPr>
              <a:t>W. Hardy, L. Chen, S. </a:t>
            </a:r>
            <a:r>
              <a:rPr lang="en-US" sz="2400" dirty="0" err="1">
                <a:latin typeface="Times New Roman" panose="02020603050405020304" pitchFamily="18" charset="0"/>
                <a:cs typeface="Times New Roman" panose="02020603050405020304" pitchFamily="18" charset="0"/>
              </a:rPr>
              <a:t>Hou</a:t>
            </a:r>
            <a:r>
              <a:rPr lang="en-US" sz="2400" dirty="0">
                <a:latin typeface="Times New Roman" panose="02020603050405020304" pitchFamily="18" charset="0"/>
                <a:cs typeface="Times New Roman" panose="02020603050405020304" pitchFamily="18" charset="0"/>
              </a:rPr>
              <a:t>, Y. Ye and X. Li, "DL4MD: A deep learning framework for intelligent malware detection", International Conference on Data Mining (DMIN), 2016.</a:t>
            </a:r>
          </a:p>
          <a:p>
            <a:pPr lvl="0" algn="just"/>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Shalaginov</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Banin</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Dehghantanha</a:t>
            </a:r>
            <a:r>
              <a:rPr lang="en-US" sz="2400" dirty="0">
                <a:latin typeface="Times New Roman" panose="02020603050405020304" pitchFamily="18" charset="0"/>
                <a:cs typeface="Times New Roman" panose="02020603050405020304" pitchFamily="18" charset="0"/>
              </a:rPr>
              <a:t> and K. Franke, "Machine learning aided static malware analysis: A survey and tutorial", Cyber Threat Intelligence, pp. 7-45, 2018.</a:t>
            </a:r>
          </a:p>
          <a:p>
            <a:pPr lvl="0" algn="just"/>
            <a:r>
              <a:rPr lang="en-US" sz="2400" dirty="0">
                <a:latin typeface="Times New Roman" panose="02020603050405020304" pitchFamily="18" charset="0"/>
                <a:cs typeface="Times New Roman" panose="02020603050405020304" pitchFamily="18" charset="0"/>
              </a:rPr>
              <a:t>M. Sikorski and A. </a:t>
            </a:r>
            <a:r>
              <a:rPr lang="en-US" sz="2400" dirty="0" err="1">
                <a:latin typeface="Times New Roman" panose="02020603050405020304" pitchFamily="18" charset="0"/>
                <a:cs typeface="Times New Roman" panose="02020603050405020304" pitchFamily="18" charset="0"/>
              </a:rPr>
              <a:t>Honig</a:t>
            </a:r>
            <a:r>
              <a:rPr lang="en-US" sz="2400" dirty="0">
                <a:latin typeface="Times New Roman" panose="02020603050405020304" pitchFamily="18" charset="0"/>
                <a:cs typeface="Times New Roman" panose="02020603050405020304" pitchFamily="18" charset="0"/>
              </a:rPr>
              <a:t>. “Practical Malware Analysis”. Published by No Starch Press, Inc.38 Ringgold Street, San Francisco, CA 9410, 2012.</a:t>
            </a:r>
          </a:p>
          <a:p>
            <a:pPr lvl="0" algn="just"/>
            <a:r>
              <a:rPr lang="en-US" sz="2400" dirty="0">
                <a:latin typeface="Times New Roman" panose="02020603050405020304" pitchFamily="18" charset="0"/>
                <a:cs typeface="Times New Roman" panose="02020603050405020304" pitchFamily="18" charset="0"/>
              </a:rPr>
              <a:t>Microsoft Malware Classification Challenge,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2015. [Online], available at https://</a:t>
            </a:r>
            <a:r>
              <a:rPr lang="en-US" sz="2400" dirty="0">
                <a:latin typeface="Times New Roman" panose="02020603050405020304" pitchFamily="18" charset="0"/>
                <a:cs typeface="Times New Roman" panose="02020603050405020304" pitchFamily="18" charset="0"/>
                <a:hlinkClick r:id="rId2"/>
              </a:rPr>
              <a:t>www.kaggle.com/c/malware-classification</a:t>
            </a:r>
            <a:r>
              <a:rPr lang="en-US" sz="2400" dirty="0" smtClean="0">
                <a:latin typeface="Times New Roman" panose="02020603050405020304" pitchFamily="18" charset="0"/>
                <a:cs typeface="Times New Roman" panose="02020603050405020304" pitchFamily="18" charset="0"/>
                <a:hlinkClick r:id="rId2"/>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16</a:t>
            </a:fld>
            <a:endParaRPr lang="en-US" noProof="0" dirty="0"/>
          </a:p>
        </p:txBody>
      </p:sp>
    </p:spTree>
    <p:extLst>
      <p:ext uri="{BB962C8B-B14F-4D97-AF65-F5344CB8AC3E}">
        <p14:creationId xmlns:p14="http://schemas.microsoft.com/office/powerpoint/2010/main" val="959244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8650"/>
            <a:ext cx="10277475" cy="5548313"/>
          </a:xfrm>
        </p:spPr>
        <p:txBody>
          <a:bodyPr/>
          <a:lstStyle/>
          <a:p>
            <a:pPr lvl="0" algn="just"/>
            <a:r>
              <a:rPr lang="en-US" sz="2400" dirty="0">
                <a:latin typeface="Times New Roman" panose="02020603050405020304" pitchFamily="18" charset="0"/>
                <a:cs typeface="Times New Roman" panose="02020603050405020304" pitchFamily="18" charset="0"/>
              </a:rPr>
              <a:t>M. </a:t>
            </a:r>
            <a:r>
              <a:rPr lang="en-US" sz="2400" dirty="0" err="1">
                <a:latin typeface="Times New Roman" panose="02020603050405020304" pitchFamily="18" charset="0"/>
                <a:cs typeface="Times New Roman" panose="02020603050405020304" pitchFamily="18" charset="0"/>
              </a:rPr>
              <a:t>Egele</a:t>
            </a:r>
            <a:r>
              <a:rPr lang="en-US" sz="2400" dirty="0">
                <a:latin typeface="Times New Roman" panose="02020603050405020304" pitchFamily="18" charset="0"/>
                <a:cs typeface="Times New Roman" panose="02020603050405020304" pitchFamily="18" charset="0"/>
              </a:rPr>
              <a:t>, T. Scholte, E. </a:t>
            </a:r>
            <a:r>
              <a:rPr lang="en-US" sz="2400" dirty="0" err="1">
                <a:latin typeface="Times New Roman" panose="02020603050405020304" pitchFamily="18" charset="0"/>
                <a:cs typeface="Times New Roman" panose="02020603050405020304" pitchFamily="18" charset="0"/>
              </a:rPr>
              <a:t>Kirda</a:t>
            </a:r>
            <a:r>
              <a:rPr lang="en-US" sz="2400" dirty="0">
                <a:latin typeface="Times New Roman" panose="02020603050405020304" pitchFamily="18" charset="0"/>
                <a:cs typeface="Times New Roman" panose="02020603050405020304" pitchFamily="18" charset="0"/>
              </a:rPr>
              <a:t> and C. </a:t>
            </a:r>
            <a:r>
              <a:rPr lang="en-US" sz="2400" dirty="0" err="1">
                <a:latin typeface="Times New Roman" panose="02020603050405020304" pitchFamily="18" charset="0"/>
                <a:cs typeface="Times New Roman" panose="02020603050405020304" pitchFamily="18" charset="0"/>
              </a:rPr>
              <a:t>Kruegel</a:t>
            </a:r>
            <a:r>
              <a:rPr lang="en-US" sz="2400" dirty="0">
                <a:latin typeface="Times New Roman" panose="02020603050405020304" pitchFamily="18" charset="0"/>
                <a:cs typeface="Times New Roman" panose="02020603050405020304" pitchFamily="18" charset="0"/>
              </a:rPr>
              <a:t>, "A Survey on Automated Dynamic </a:t>
            </a:r>
            <a:r>
              <a:rPr lang="en-US" sz="2400" dirty="0" err="1">
                <a:latin typeface="Times New Roman" panose="02020603050405020304" pitchFamily="18" charset="0"/>
                <a:cs typeface="Times New Roman" panose="02020603050405020304" pitchFamily="18" charset="0"/>
              </a:rPr>
              <a:t>MalwareAnalysis</a:t>
            </a:r>
            <a:r>
              <a:rPr lang="en-US" sz="2400" dirty="0">
                <a:latin typeface="Times New Roman" panose="02020603050405020304" pitchFamily="18" charset="0"/>
                <a:cs typeface="Times New Roman" panose="02020603050405020304" pitchFamily="18" charset="0"/>
              </a:rPr>
              <a:t> Techniques and Tools", Journal in ACM Computing Surveys, vol. 44, 2012.</a:t>
            </a:r>
          </a:p>
          <a:p>
            <a:pPr lvl="0" algn="just"/>
            <a:r>
              <a:rPr lang="en-US" sz="2400" dirty="0">
                <a:latin typeface="Times New Roman" panose="02020603050405020304" pitchFamily="18" charset="0"/>
                <a:cs typeface="Times New Roman" panose="02020603050405020304" pitchFamily="18" charset="0"/>
              </a:rPr>
              <a:t>S. Anderson and P. Roth. “EMBER: An Open Dataset for Training Static PE Malware”, </a:t>
            </a:r>
            <a:r>
              <a:rPr lang="en-US" sz="2400" dirty="0" err="1">
                <a:latin typeface="Times New Roman" panose="02020603050405020304" pitchFamily="18" charset="0"/>
                <a:cs typeface="Times New Roman" panose="02020603050405020304" pitchFamily="18" charset="0"/>
              </a:rPr>
              <a:t>arXiv</a:t>
            </a:r>
            <a:r>
              <a:rPr lang="en-US" sz="2400" dirty="0">
                <a:latin typeface="Times New Roman" panose="02020603050405020304" pitchFamily="18" charset="0"/>
                <a:cs typeface="Times New Roman" panose="02020603050405020304" pitchFamily="18" charset="0"/>
              </a:rPr>
              <a:t>, 1804.04637,2018.</a:t>
            </a:r>
          </a:p>
          <a:p>
            <a:pPr lvl="0" algn="just"/>
            <a:r>
              <a:rPr lang="en-US" sz="2400" dirty="0">
                <a:latin typeface="Times New Roman" panose="02020603050405020304" pitchFamily="18" charset="0"/>
                <a:cs typeface="Times New Roman" panose="02020603050405020304" pitchFamily="18" charset="0"/>
              </a:rPr>
              <a:t>T. Morgenstern. “Malware Terms for Non-Techies Code Entropy”, 2016. [Online], available at https://</a:t>
            </a:r>
            <a:r>
              <a:rPr lang="en-US" sz="2400" dirty="0">
                <a:latin typeface="Times New Roman" panose="02020603050405020304" pitchFamily="18" charset="0"/>
                <a:cs typeface="Times New Roman" panose="02020603050405020304" pitchFamily="18" charset="0"/>
                <a:hlinkClick r:id="rId2"/>
              </a:rPr>
              <a:t>www.cyberbit.com/blog/endpoint-security/ </a:t>
            </a:r>
            <a:r>
              <a:rPr lang="en-US" sz="2400" dirty="0">
                <a:latin typeface="Times New Roman" panose="02020603050405020304" pitchFamily="18" charset="0"/>
                <a:cs typeface="Times New Roman" panose="02020603050405020304" pitchFamily="18" charset="0"/>
              </a:rPr>
              <a:t>malware-terms-code- entropy/.</a:t>
            </a:r>
          </a:p>
          <a:p>
            <a:pPr lvl="0" algn="just"/>
            <a:r>
              <a:rPr lang="en-US" sz="2400" dirty="0">
                <a:latin typeface="Times New Roman" panose="02020603050405020304" pitchFamily="18" charset="0"/>
                <a:cs typeface="Times New Roman" panose="02020603050405020304" pitchFamily="18" charset="0"/>
              </a:rPr>
              <a:t>“Hunting for Malware with Machine Learning”. </a:t>
            </a:r>
            <a:r>
              <a:rPr lang="en-US" sz="2400" dirty="0" err="1">
                <a:latin typeface="Times New Roman" panose="02020603050405020304" pitchFamily="18" charset="0"/>
                <a:cs typeface="Times New Roman" panose="02020603050405020304" pitchFamily="18" charset="0"/>
              </a:rPr>
              <a:t>EndGame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2016</a:t>
            </a:r>
          </a:p>
          <a:p>
            <a:pPr lvl="0" algn="just"/>
            <a:r>
              <a:rPr lang="en-US" sz="2400" dirty="0"/>
              <a:t>Y. Ye, T. Li, S. Zhu, W. Zhuang, E. </a:t>
            </a:r>
            <a:r>
              <a:rPr lang="en-US" sz="2400" dirty="0" err="1"/>
              <a:t>Tas</a:t>
            </a:r>
            <a:r>
              <a:rPr lang="en-US" sz="2400" dirty="0"/>
              <a:t>, U. Gupta, et al., "Combining File Content and File Relations for Cloud Based Malware Detection", Proceedings of ACM International</a:t>
            </a:r>
          </a:p>
          <a:p>
            <a:pPr algn="just"/>
            <a:r>
              <a:rPr lang="en-US" sz="2400" dirty="0">
                <a:latin typeface="Times New Roman" panose="02020603050405020304" pitchFamily="18" charset="0"/>
                <a:cs typeface="Times New Roman" panose="02020603050405020304" pitchFamily="18" charset="0"/>
              </a:rPr>
              <a:t>R. Ronen, M. </a:t>
            </a:r>
            <a:r>
              <a:rPr lang="en-US" sz="2400" dirty="0" err="1">
                <a:latin typeface="Times New Roman" panose="02020603050405020304" pitchFamily="18" charset="0"/>
                <a:cs typeface="Times New Roman" panose="02020603050405020304" pitchFamily="18" charset="0"/>
              </a:rPr>
              <a:t>Radu</a:t>
            </a:r>
            <a:r>
              <a:rPr lang="en-US" sz="2400" dirty="0">
                <a:latin typeface="Times New Roman" panose="02020603050405020304" pitchFamily="18" charset="0"/>
                <a:cs typeface="Times New Roman" panose="02020603050405020304" pitchFamily="18" charset="0"/>
              </a:rPr>
              <a:t>, C. Feuerstein, E. Yom-Tov and M. Ahmadi. “Microsoft Malware Classification Challenge”, </a:t>
            </a:r>
            <a:r>
              <a:rPr lang="en-US" sz="2400" dirty="0" err="1">
                <a:latin typeface="Times New Roman" panose="02020603050405020304" pitchFamily="18" charset="0"/>
                <a:cs typeface="Times New Roman" panose="02020603050405020304" pitchFamily="18" charset="0"/>
              </a:rPr>
              <a:t>arXiv</a:t>
            </a:r>
            <a:r>
              <a:rPr lang="en-US" sz="2400" dirty="0">
                <a:latin typeface="Times New Roman" panose="02020603050405020304" pitchFamily="18" charset="0"/>
                <a:cs typeface="Times New Roman" panose="02020603050405020304" pitchFamily="18" charset="0"/>
              </a:rPr>
              <a:t>, 1802.10135, 2018</a:t>
            </a:r>
          </a:p>
          <a:p>
            <a:pPr lvl="0" algn="just"/>
            <a:endParaRPr lang="en-US" sz="2400" dirty="0">
              <a:latin typeface="Times New Roman" panose="02020603050405020304" pitchFamily="18" charset="0"/>
              <a:cs typeface="Times New Roman" panose="02020603050405020304" pitchFamily="18" charset="0"/>
            </a:endParaRPr>
          </a:p>
          <a:p>
            <a:pPr algn="just"/>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17</a:t>
            </a:fld>
            <a:endParaRPr lang="en-US" noProof="0" dirty="0"/>
          </a:p>
        </p:txBody>
      </p:sp>
    </p:spTree>
    <p:extLst>
      <p:ext uri="{BB962C8B-B14F-4D97-AF65-F5344CB8AC3E}">
        <p14:creationId xmlns:p14="http://schemas.microsoft.com/office/powerpoint/2010/main" val="2723325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1538"/>
            <a:ext cx="10515600" cy="5305425"/>
          </a:xfrm>
        </p:spPr>
        <p:txBody>
          <a:bodyPr>
            <a:normAutofit/>
          </a:bodyPr>
          <a:lstStyle/>
          <a:p>
            <a:pPr lvl="0" algn="just"/>
            <a:r>
              <a:rPr lang="en-US" sz="2400" dirty="0">
                <a:latin typeface="Times New Roman" panose="02020603050405020304" pitchFamily="18" charset="0"/>
                <a:cs typeface="Times New Roman" panose="02020603050405020304" pitchFamily="18" charset="0"/>
              </a:rPr>
              <a:t>J. </a:t>
            </a:r>
            <a:r>
              <a:rPr lang="en-US" sz="2400" dirty="0" err="1">
                <a:latin typeface="Times New Roman" panose="02020603050405020304" pitchFamily="18" charset="0"/>
                <a:cs typeface="Times New Roman" panose="02020603050405020304" pitchFamily="18" charset="0"/>
              </a:rPr>
              <a:t>Kolter</a:t>
            </a:r>
            <a:r>
              <a:rPr lang="en-US" sz="2400" dirty="0">
                <a:latin typeface="Times New Roman" panose="02020603050405020304" pitchFamily="18" charset="0"/>
                <a:cs typeface="Times New Roman" panose="02020603050405020304" pitchFamily="18" charset="0"/>
              </a:rPr>
              <a:t> and M. Maloof, "Learning to Detect Malicious Executables in the Wild", Proceedings of the 10th ACM SIGKDD International Conference on Knowledge Discovery and Data Mining, pp. 470-478, 2004.</a:t>
            </a:r>
          </a:p>
          <a:p>
            <a:pPr lvl="0" algn="just"/>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Damodaran</a:t>
            </a:r>
            <a:r>
              <a:rPr lang="en-US" sz="2400" dirty="0">
                <a:latin typeface="Times New Roman" panose="02020603050405020304" pitchFamily="18" charset="0"/>
                <a:cs typeface="Times New Roman" panose="02020603050405020304" pitchFamily="18" charset="0"/>
              </a:rPr>
              <a:t>, F. D. </a:t>
            </a:r>
            <a:r>
              <a:rPr lang="en-US" sz="2400" dirty="0" err="1">
                <a:latin typeface="Times New Roman" panose="02020603050405020304" pitchFamily="18" charset="0"/>
                <a:cs typeface="Times New Roman" panose="02020603050405020304" pitchFamily="18" charset="0"/>
              </a:rPr>
              <a:t>Troia</a:t>
            </a:r>
            <a:r>
              <a:rPr lang="en-US" sz="2400" dirty="0">
                <a:latin typeface="Times New Roman" panose="02020603050405020304" pitchFamily="18" charset="0"/>
                <a:cs typeface="Times New Roman" panose="02020603050405020304" pitchFamily="18" charset="0"/>
              </a:rPr>
              <a:t>, C. A. </a:t>
            </a:r>
            <a:r>
              <a:rPr lang="en-US" sz="2400" dirty="0" err="1">
                <a:latin typeface="Times New Roman" panose="02020603050405020304" pitchFamily="18" charset="0"/>
                <a:cs typeface="Times New Roman" panose="02020603050405020304" pitchFamily="18" charset="0"/>
              </a:rPr>
              <a:t>Visaggio</a:t>
            </a:r>
            <a:r>
              <a:rPr lang="en-US" sz="2400" dirty="0">
                <a:latin typeface="Times New Roman" panose="02020603050405020304" pitchFamily="18" charset="0"/>
                <a:cs typeface="Times New Roman" panose="02020603050405020304" pitchFamily="18" charset="0"/>
              </a:rPr>
              <a:t>, T. H. Austin, and M. Stamp. “A comparison of static, dynamic, and hybrid analysis for malware detection”, Journal of Computer Virology and Hacking Techniques, vol. 13, no. 1, pp. 1–12, Dec. 2015.</a:t>
            </a:r>
          </a:p>
          <a:p>
            <a:pPr lvl="0" algn="just"/>
            <a:r>
              <a:rPr lang="en-US" sz="2400" dirty="0">
                <a:latin typeface="Times New Roman" panose="02020603050405020304" pitchFamily="18" charset="0"/>
                <a:cs typeface="Times New Roman" panose="02020603050405020304" pitchFamily="18" charset="0"/>
              </a:rPr>
              <a:t>R. Tian, L. Batten and S. </a:t>
            </a:r>
            <a:r>
              <a:rPr lang="en-US" sz="2400" dirty="0" err="1">
                <a:latin typeface="Times New Roman" panose="02020603050405020304" pitchFamily="18" charset="0"/>
                <a:cs typeface="Times New Roman" panose="02020603050405020304" pitchFamily="18" charset="0"/>
              </a:rPr>
              <a:t>Versteeg</a:t>
            </a:r>
            <a:r>
              <a:rPr lang="en-US" sz="2400" dirty="0">
                <a:latin typeface="Times New Roman" panose="02020603050405020304" pitchFamily="18" charset="0"/>
                <a:cs typeface="Times New Roman" panose="02020603050405020304" pitchFamily="18" charset="0"/>
              </a:rPr>
              <a:t>, "Function Length as a Tool for Malware Classification", Proceedings of the 3rd International Conference on Malicious and Unwanted Software, pp. 57-64, 7 - 8 October 2008.</a:t>
            </a:r>
          </a:p>
          <a:p>
            <a:pPr lvl="0" algn="just"/>
            <a:r>
              <a:rPr lang="en-US" sz="2400" dirty="0">
                <a:latin typeface="Times New Roman" panose="02020603050405020304" pitchFamily="18" charset="0"/>
                <a:cs typeface="Times New Roman" panose="02020603050405020304" pitchFamily="18" charset="0"/>
              </a:rPr>
              <a:t>Manal Abdullah, </a:t>
            </a:r>
            <a:r>
              <a:rPr lang="en-US" sz="2400" dirty="0" err="1">
                <a:latin typeface="Times New Roman" panose="02020603050405020304" pitchFamily="18" charset="0"/>
                <a:cs typeface="Times New Roman" panose="02020603050405020304" pitchFamily="18" charset="0"/>
              </a:rPr>
              <a:t>Afnan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Agal</a:t>
            </a:r>
            <a:r>
              <a:rPr lang="en-US" sz="2400" dirty="0">
                <a:latin typeface="Times New Roman" panose="02020603050405020304" pitchFamily="18" charset="0"/>
                <a:cs typeface="Times New Roman" panose="02020603050405020304" pitchFamily="18" charset="0"/>
              </a:rPr>
              <a:t>, Mariam </a:t>
            </a:r>
            <a:r>
              <a:rPr lang="en-US" sz="2400" dirty="0" err="1">
                <a:latin typeface="Times New Roman" panose="02020603050405020304" pitchFamily="18" charset="0"/>
                <a:cs typeface="Times New Roman" panose="02020603050405020304" pitchFamily="18" charset="0"/>
              </a:rPr>
              <a:t>Alharthi</a:t>
            </a:r>
            <a:r>
              <a:rPr lang="en-US" sz="2400" dirty="0">
                <a:latin typeface="Times New Roman" panose="02020603050405020304" pitchFamily="18" charset="0"/>
                <a:cs typeface="Times New Roman" panose="02020603050405020304" pitchFamily="18" charset="0"/>
              </a:rPr>
              <a:t> and Mariam </a:t>
            </a:r>
            <a:r>
              <a:rPr lang="en-US" sz="2400" dirty="0" err="1">
                <a:latin typeface="Times New Roman" panose="02020603050405020304" pitchFamily="18" charset="0"/>
                <a:cs typeface="Times New Roman" panose="02020603050405020304" pitchFamily="18" charset="0"/>
              </a:rPr>
              <a:t>Alrashidi</a:t>
            </a:r>
            <a:r>
              <a:rPr lang="en-US" sz="2400" dirty="0">
                <a:latin typeface="Times New Roman" panose="02020603050405020304" pitchFamily="18" charset="0"/>
                <a:cs typeface="Times New Roman" panose="02020603050405020304" pitchFamily="18" charset="0"/>
              </a:rPr>
              <a:t>. Arabic Handwriting Recognition Model based on, International Journal of Advanced Trends in Computer Science and Engineering, Vol. 8, No.1.1 </a:t>
            </a:r>
            <a:r>
              <a:rPr lang="en-US" sz="2400" dirty="0" smtClean="0">
                <a:latin typeface="Times New Roman" panose="02020603050405020304" pitchFamily="18" charset="0"/>
                <a:cs typeface="Times New Roman" panose="02020603050405020304" pitchFamily="18" charset="0"/>
              </a:rPr>
              <a:t>2019</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18</a:t>
            </a:fld>
            <a:endParaRPr lang="en-US" noProof="0" dirty="0"/>
          </a:p>
        </p:txBody>
      </p:sp>
    </p:spTree>
    <p:extLst>
      <p:ext uri="{BB962C8B-B14F-4D97-AF65-F5344CB8AC3E}">
        <p14:creationId xmlns:p14="http://schemas.microsoft.com/office/powerpoint/2010/main" val="2143959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028700"/>
            <a:ext cx="10620375" cy="5148263"/>
          </a:xfrm>
        </p:spPr>
        <p:txBody>
          <a:bodyPr>
            <a:normAutofit/>
          </a:bodyPr>
          <a:lstStyle/>
          <a:p>
            <a:pPr lvl="0" algn="just"/>
            <a:r>
              <a:rPr lang="en-US" sz="2400" dirty="0">
                <a:latin typeface="Times New Roman" panose="02020603050405020304" pitchFamily="18" charset="0"/>
                <a:cs typeface="Times New Roman" panose="02020603050405020304" pitchFamily="18" charset="0"/>
              </a:rPr>
              <a:t>R. </a:t>
            </a:r>
            <a:r>
              <a:rPr lang="en-US" sz="2400" dirty="0" err="1">
                <a:latin typeface="Times New Roman" panose="02020603050405020304" pitchFamily="18" charset="0"/>
                <a:cs typeface="Times New Roman" panose="02020603050405020304" pitchFamily="18" charset="0"/>
              </a:rPr>
              <a:t>Tomar</a:t>
            </a:r>
            <a:r>
              <a:rPr lang="en-US" sz="2400" dirty="0">
                <a:latin typeface="Times New Roman" panose="02020603050405020304" pitchFamily="18" charset="0"/>
                <a:cs typeface="Times New Roman" panose="02020603050405020304" pitchFamily="18" charset="0"/>
              </a:rPr>
              <a:t> and Y. </a:t>
            </a:r>
            <a:r>
              <a:rPr lang="en-US" sz="2400" dirty="0" err="1">
                <a:latin typeface="Times New Roman" panose="02020603050405020304" pitchFamily="18" charset="0"/>
                <a:cs typeface="Times New Roman" panose="02020603050405020304" pitchFamily="18" charset="0"/>
              </a:rPr>
              <a:t>Awasthi</a:t>
            </a:r>
            <a:r>
              <a:rPr lang="en-US" sz="2400" dirty="0">
                <a:latin typeface="Times New Roman" panose="02020603050405020304" pitchFamily="18" charset="0"/>
                <a:cs typeface="Times New Roman" panose="02020603050405020304" pitchFamily="18" charset="0"/>
              </a:rPr>
              <a:t>. “Prevention Techniques Employed In Wireless Ad- Hoc Networks”. International Journal of Advanced Trends in Computer Science and Engineering, Vol. 8, No.1.2, 2019</a:t>
            </a:r>
          </a:p>
          <a:p>
            <a:pPr lvl="0" algn="just"/>
            <a:r>
              <a:rPr lang="en-US" sz="2400" dirty="0">
                <a:latin typeface="Times New Roman" panose="02020603050405020304" pitchFamily="18" charset="0"/>
                <a:cs typeface="Times New Roman" panose="02020603050405020304" pitchFamily="18" charset="0"/>
              </a:rPr>
              <a:t>A. Sung, J. Xu, P. Chavez and S. </a:t>
            </a:r>
            <a:r>
              <a:rPr lang="en-US" sz="2400" dirty="0" err="1">
                <a:latin typeface="Times New Roman" panose="02020603050405020304" pitchFamily="18" charset="0"/>
                <a:cs typeface="Times New Roman" panose="02020603050405020304" pitchFamily="18" charset="0"/>
              </a:rPr>
              <a:t>Mukkamala</a:t>
            </a:r>
            <a:r>
              <a:rPr lang="en-US" sz="2400" dirty="0">
                <a:latin typeface="Times New Roman" panose="02020603050405020304" pitchFamily="18" charset="0"/>
                <a:cs typeface="Times New Roman" panose="02020603050405020304" pitchFamily="18" charset="0"/>
              </a:rPr>
              <a:t>, "Static analyzer of vicious executables (save)", Proceedings of the 20th Annual Computer Security Applications Conference (ACSAC ’04), vol. 00, pp. 326-334, 2004.</a:t>
            </a:r>
          </a:p>
          <a:p>
            <a:pPr lvl="0" algn="just"/>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19</a:t>
            </a:fld>
            <a:endParaRPr lang="en-US" noProof="0" dirty="0"/>
          </a:p>
        </p:txBody>
      </p:sp>
    </p:spTree>
    <p:extLst>
      <p:ext uri="{BB962C8B-B14F-4D97-AF65-F5344CB8AC3E}">
        <p14:creationId xmlns:p14="http://schemas.microsoft.com/office/powerpoint/2010/main" val="48239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TextBox 7">
            <a:extLst>
              <a:ext uri="{FF2B5EF4-FFF2-40B4-BE49-F238E27FC236}">
                <a16:creationId xmlns:a16="http://schemas.microsoft.com/office/drawing/2014/main" id="{0E703EA8-0BA7-733B-B944-DA413CA0D099}"/>
              </a:ext>
            </a:extLst>
          </p:cNvPr>
          <p:cNvSpPr txBox="1"/>
          <p:nvPr/>
        </p:nvSpPr>
        <p:spPr>
          <a:xfrm>
            <a:off x="491984" y="483938"/>
            <a:ext cx="716425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ABSTRACT </a:t>
            </a:r>
            <a:r>
              <a:rPr lang="en-IN" sz="3200" b="1" dirty="0"/>
              <a:t>:</a:t>
            </a:r>
          </a:p>
        </p:txBody>
      </p:sp>
      <p:sp>
        <p:nvSpPr>
          <p:cNvPr id="4" name="TextBox 3">
            <a:extLst>
              <a:ext uri="{FF2B5EF4-FFF2-40B4-BE49-F238E27FC236}">
                <a16:creationId xmlns:a16="http://schemas.microsoft.com/office/drawing/2014/main" id="{77589159-980E-7CBA-EE75-DDF8634E7FBF}"/>
              </a:ext>
            </a:extLst>
          </p:cNvPr>
          <p:cNvSpPr txBox="1"/>
          <p:nvPr/>
        </p:nvSpPr>
        <p:spPr>
          <a:xfrm>
            <a:off x="1028700" y="1068713"/>
            <a:ext cx="10829925" cy="5632311"/>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"Detection of Cyber Crime Breach using Machine Learning" project aims to develop a proactive solution for identifying and forecasting cyber crime breaches. By combining time series analysis with SARIMAX modeling, the project analyzes historical cyber crime data to forecast future breach occurrences. Innovative methodologies for data preprocessing, feature engineering, and model optimization enhance accuracy and reliability compared to existing systems. The project offers customizable solutions tailored to different organizational needs and provides cost-effective alternatives to proprietary systems. Rigorous evaluation tests and real-world case studies demonstrate superior performance in enhancing cyber security measures and empowering organizations to stay ahead of evolving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83841" y="1330960"/>
            <a:ext cx="8595360" cy="3545840"/>
          </a:xfrm>
        </p:spPr>
        <p:txBody>
          <a:bodyPr/>
          <a:lstStyle/>
          <a:p>
            <a:r>
              <a:rPr lang="en-GB" sz="6000" dirty="0">
                <a:solidFill>
                  <a:schemeClr val="tx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4069682"/>
      </p:ext>
    </p:extLst>
  </p:cSld>
  <p:clrMapOvr>
    <a:masterClrMapping/>
  </p:clrMapOvr>
  <p:transition spd="slow" advTm="1297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0477039-9837-CF90-3E3B-D7FFDE49D1B7}"/>
              </a:ext>
            </a:extLst>
          </p:cNvPr>
          <p:cNvSpPr txBox="1"/>
          <p:nvPr/>
        </p:nvSpPr>
        <p:spPr>
          <a:xfrm>
            <a:off x="668046" y="733454"/>
            <a:ext cx="389298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INTRODUCTION :</a:t>
            </a:r>
          </a:p>
        </p:txBody>
      </p:sp>
      <p:sp>
        <p:nvSpPr>
          <p:cNvPr id="15" name="TextBox 14">
            <a:extLst>
              <a:ext uri="{FF2B5EF4-FFF2-40B4-BE49-F238E27FC236}">
                <a16:creationId xmlns:a16="http://schemas.microsoft.com/office/drawing/2014/main" id="{3742502F-1006-F628-BB23-D80D4BA63BDA}"/>
              </a:ext>
            </a:extLst>
          </p:cNvPr>
          <p:cNvSpPr txBox="1"/>
          <p:nvPr/>
        </p:nvSpPr>
        <p:spPr>
          <a:xfrm>
            <a:off x="1734065" y="1833048"/>
            <a:ext cx="9738798" cy="4524315"/>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today's networked world, the threat of cyber attacks looms large, fuelled by sophisticated automated technologies.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 Malicious software, particularly targeting embedded systems like IoT devices, poses a significant challenge due to its evolving complexity. </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Traditional signature-based defence are inadequate against the diverse range of modern malware. </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Human involvement alone is insufficient to handle the vast volume and dynamic nature of cyber threats. </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Integration of machine learning is crucial, enabling the analysis of large datasets to detect patterns and predict security concerns effectively. </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An example of machine learning application is in identifying phishing websites, showcasing its role in proactive threat detection.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8FA24F-1F1B-74A5-CB5E-C092EB8C6F15}"/>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3" name="TextBox 2">
            <a:extLst>
              <a:ext uri="{FF2B5EF4-FFF2-40B4-BE49-F238E27FC236}">
                <a16:creationId xmlns:a16="http://schemas.microsoft.com/office/drawing/2014/main" id="{9CC992E6-BEE1-A291-01B8-70A6D7ECA60F}"/>
              </a:ext>
            </a:extLst>
          </p:cNvPr>
          <p:cNvSpPr txBox="1"/>
          <p:nvPr/>
        </p:nvSpPr>
        <p:spPr>
          <a:xfrm>
            <a:off x="558599" y="860528"/>
            <a:ext cx="481965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EXISTING SYSTEM :</a:t>
            </a:r>
          </a:p>
        </p:txBody>
      </p:sp>
      <p:sp>
        <p:nvSpPr>
          <p:cNvPr id="4" name="AutoShape 4" descr="Cortana Sprachassistentin für Android und iPhone verfügbar - RandomBrick.de">
            <a:extLst>
              <a:ext uri="{FF2B5EF4-FFF2-40B4-BE49-F238E27FC236}">
                <a16:creationId xmlns:a16="http://schemas.microsoft.com/office/drawing/2014/main" id="{70EC879C-A206-15D3-123D-7C8B63A14C68}"/>
              </a:ext>
            </a:extLst>
          </p:cNvPr>
          <p:cNvSpPr>
            <a:spLocks noChangeAspect="1" noChangeArrowheads="1"/>
          </p:cNvSpPr>
          <p:nvPr/>
        </p:nvSpPr>
        <p:spPr bwMode="auto">
          <a:xfrm flipV="1">
            <a:off x="5704342" y="307992"/>
            <a:ext cx="3888463" cy="3888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TextBox 13">
            <a:extLst>
              <a:ext uri="{FF2B5EF4-FFF2-40B4-BE49-F238E27FC236}">
                <a16:creationId xmlns:a16="http://schemas.microsoft.com/office/drawing/2014/main" id="{0C06BABE-385B-E374-9C4E-251D542EFD8B}"/>
              </a:ext>
            </a:extLst>
          </p:cNvPr>
          <p:cNvSpPr txBox="1"/>
          <p:nvPr/>
        </p:nvSpPr>
        <p:spPr>
          <a:xfrm>
            <a:off x="2231872" y="2055087"/>
            <a:ext cx="7750328" cy="4031873"/>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Security Information and Event Management(SIEM</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Anti-Malware </a:t>
            </a:r>
            <a:r>
              <a:rPr lang="en-IN" sz="2400" dirty="0" smtClean="0">
                <a:latin typeface="Times New Roman" panose="02020603050405020304" pitchFamily="18" charset="0"/>
                <a:cs typeface="Times New Roman" panose="02020603050405020304" pitchFamily="18" charset="0"/>
              </a:rPr>
              <a:t>Software.</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Threat Intelligence </a:t>
            </a:r>
            <a:r>
              <a:rPr lang="en-IN" sz="2400" dirty="0" smtClean="0">
                <a:latin typeface="Times New Roman" panose="02020603050405020304" pitchFamily="18" charset="0"/>
                <a:cs typeface="Times New Roman" panose="02020603050405020304" pitchFamily="18" charset="0"/>
              </a:rPr>
              <a:t>platforms.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Forensic Analysis </a:t>
            </a:r>
            <a:r>
              <a:rPr lang="en-IN" sz="2400" dirty="0" smtClean="0">
                <a:latin typeface="Times New Roman" panose="02020603050405020304" pitchFamily="18" charset="0"/>
                <a:cs typeface="Times New Roman" panose="02020603050405020304" pitchFamily="18" charset="0"/>
              </a:rPr>
              <a:t>Tools.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Behaviour Analytics </a:t>
            </a:r>
            <a:r>
              <a:rPr lang="en-IN" sz="2400" dirty="0" smtClean="0">
                <a:latin typeface="Times New Roman" panose="02020603050405020304" pitchFamily="18" charset="0"/>
                <a:cs typeface="Times New Roman" panose="02020603050405020304" pitchFamily="18" charset="0"/>
              </a:rPr>
              <a:t>Tools.</a:t>
            </a:r>
            <a:endParaRPr lang="en-IN" sz="24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7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EXISTING SYSTEM LIMITATIONS: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5" name="TextBox 4">
            <a:extLst>
              <a:ext uri="{FF2B5EF4-FFF2-40B4-BE49-F238E27FC236}">
                <a16:creationId xmlns:a16="http://schemas.microsoft.com/office/drawing/2014/main" id="{B2CBD923-BED8-310A-14B7-3FAD9CBF0936}"/>
              </a:ext>
            </a:extLst>
          </p:cNvPr>
          <p:cNvSpPr txBox="1"/>
          <p:nvPr/>
        </p:nvSpPr>
        <p:spPr>
          <a:xfrm>
            <a:off x="2321862" y="2787801"/>
            <a:ext cx="3128675"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a:t>
            </a:r>
            <a:r>
              <a:rPr lang="en-IN" sz="2400" dirty="0" smtClean="0">
                <a:latin typeface="Times New Roman" panose="02020603050405020304" pitchFamily="18" charset="0"/>
                <a:cs typeface="Times New Roman" panose="02020603050405020304" pitchFamily="18" charset="0"/>
              </a:rPr>
              <a:t>consuming.</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Pattern </a:t>
            </a:r>
            <a:r>
              <a:rPr lang="en-IN" sz="2400" dirty="0" smtClean="0">
                <a:latin typeface="Times New Roman" panose="02020603050405020304" pitchFamily="18" charset="0"/>
                <a:cs typeface="Times New Roman" panose="02020603050405020304" pitchFamily="18" charset="0"/>
              </a:rPr>
              <a:t>Matching.</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Statistical </a:t>
            </a:r>
            <a:r>
              <a:rPr lang="en-IN" sz="2400" dirty="0" smtClean="0">
                <a:latin typeface="Times New Roman" panose="02020603050405020304" pitchFamily="18" charset="0"/>
                <a:cs typeface="Times New Roman" panose="02020603050405020304" pitchFamily="18" charset="0"/>
              </a:rPr>
              <a:t>Analysis.</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t>
            </a:r>
            <a:r>
              <a:rPr lang="en-IN" sz="2400" dirty="0" smtClean="0">
                <a:latin typeface="Times New Roman" panose="02020603050405020304" pitchFamily="18" charset="0"/>
                <a:cs typeface="Times New Roman" panose="02020603050405020304" pitchFamily="18" charset="0"/>
              </a:rPr>
              <a:t>analysis.</a:t>
            </a: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Expertise Required.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9DFED6-DC88-7C45-A17A-04F2D47847CC}"/>
              </a:ext>
            </a:extLst>
          </p:cNvPr>
          <p:cNvSpPr txBox="1"/>
          <p:nvPr/>
        </p:nvSpPr>
        <p:spPr>
          <a:xfrm>
            <a:off x="838200" y="1891630"/>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LIMITATIONS:</a:t>
            </a:r>
          </a:p>
        </p:txBody>
      </p:sp>
    </p:spTree>
    <p:extLst>
      <p:ext uri="{BB962C8B-B14F-4D97-AF65-F5344CB8AC3E}">
        <p14:creationId xmlns:p14="http://schemas.microsoft.com/office/powerpoint/2010/main" val="2844217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7337"/>
            <a:ext cx="10515600" cy="4929187"/>
          </a:xfrm>
        </p:spPr>
        <p:txBody>
          <a:bodyPr>
            <a:normAutofit fontScale="70000" lnSpcReduction="20000"/>
          </a:bodyPr>
          <a:lstStyle/>
          <a:p>
            <a:pPr algn="just"/>
            <a:endParaRPr lang="en-US" sz="3400" dirty="0" smtClean="0">
              <a:latin typeface="Times New Roman" panose="02020603050405020304" pitchFamily="18" charset="0"/>
              <a:cs typeface="Times New Roman" panose="02020603050405020304" pitchFamily="18" charset="0"/>
            </a:endParaRPr>
          </a:p>
          <a:p>
            <a:pPr algn="just"/>
            <a:r>
              <a:rPr lang="en-US" sz="3400" dirty="0" smtClean="0">
                <a:latin typeface="Times New Roman" panose="02020603050405020304" pitchFamily="18" charset="0"/>
                <a:cs typeface="Times New Roman" panose="02020603050405020304" pitchFamily="18" charset="0"/>
              </a:rPr>
              <a:t>In </a:t>
            </a:r>
            <a:r>
              <a:rPr lang="en-US" sz="3400" dirty="0">
                <a:latin typeface="Times New Roman" panose="02020603050405020304" pitchFamily="18" charset="0"/>
                <a:cs typeface="Times New Roman" panose="02020603050405020304" pitchFamily="18" charset="0"/>
              </a:rPr>
              <a:t>recent years, the proliferation of digital technologies has revolutionized the way individuals and organizations interact, communicate, and conduct business. </a:t>
            </a:r>
            <a:endParaRPr lang="en-US" sz="3400" dirty="0" smtClean="0">
              <a:latin typeface="Times New Roman" panose="02020603050405020304" pitchFamily="18" charset="0"/>
              <a:cs typeface="Times New Roman" panose="02020603050405020304" pitchFamily="18" charset="0"/>
            </a:endParaRPr>
          </a:p>
          <a:p>
            <a:pPr algn="just"/>
            <a:r>
              <a:rPr lang="en-US" sz="3400" dirty="0" smtClean="0">
                <a:latin typeface="Times New Roman" panose="02020603050405020304" pitchFamily="18" charset="0"/>
                <a:cs typeface="Times New Roman" panose="02020603050405020304" pitchFamily="18" charset="0"/>
              </a:rPr>
              <a:t>However</a:t>
            </a:r>
            <a:r>
              <a:rPr lang="en-US" sz="3400" dirty="0">
                <a:latin typeface="Times New Roman" panose="02020603050405020304" pitchFamily="18" charset="0"/>
                <a:cs typeface="Times New Roman" panose="02020603050405020304" pitchFamily="18" charset="0"/>
              </a:rPr>
              <a:t>, this digital transformation has also given rise to new and sophisticated forms of criminal activity known as cybercrime</a:t>
            </a:r>
            <a:r>
              <a:rPr lang="en-US" sz="3400" dirty="0" smtClean="0">
                <a:latin typeface="Times New Roman" panose="02020603050405020304" pitchFamily="18" charset="0"/>
                <a:cs typeface="Times New Roman" panose="02020603050405020304" pitchFamily="18" charset="0"/>
              </a:rPr>
              <a:t>.</a:t>
            </a:r>
          </a:p>
          <a:p>
            <a:pPr algn="just"/>
            <a:r>
              <a:rPr lang="en-US" sz="3400" dirty="0" smtClean="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Cybercriminals exploit vulnerabilities in computer systems, networks, and software to steal sensitive information, disrupt services, and cause financial </a:t>
            </a:r>
            <a:r>
              <a:rPr lang="en-US" sz="3400" dirty="0" smtClean="0">
                <a:latin typeface="Times New Roman" panose="02020603050405020304" pitchFamily="18" charset="0"/>
                <a:cs typeface="Times New Roman" panose="02020603050405020304" pitchFamily="18" charset="0"/>
              </a:rPr>
              <a:t>harm </a:t>
            </a:r>
            <a:r>
              <a:rPr lang="en-US" sz="3400" dirty="0">
                <a:latin typeface="Times New Roman" panose="02020603050405020304" pitchFamily="18" charset="0"/>
                <a:cs typeface="Times New Roman" panose="02020603050405020304" pitchFamily="18" charset="0"/>
              </a:rPr>
              <a:t>increasing frequency and severity of cyberattacks have underscored the urgent need for effective strategies to detect, prevent, and mitigate cyber threats.</a:t>
            </a:r>
          </a:p>
          <a:p>
            <a:pPr algn="just"/>
            <a:r>
              <a:rPr lang="en-US" sz="3400" dirty="0">
                <a:latin typeface="Times New Roman" panose="02020603050405020304" pitchFamily="18" charset="0"/>
                <a:cs typeface="Times New Roman" panose="02020603050405020304" pitchFamily="18" charset="0"/>
              </a:rPr>
              <a:t>The field of cybersecurity encompasses a wide range of disciplines, methodologies, and technologies aimed at safeguarding digital assets and protecting against cyber threats</a:t>
            </a:r>
            <a:r>
              <a:rPr lang="en-US" sz="3400" dirty="0" smtClean="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pPr algn="just"/>
            <a:r>
              <a:rPr lang="en-US" sz="3400" dirty="0" smtClean="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One area of particular interest is the use of machine learning techniques for cybercrime detection and prediction.</a:t>
            </a:r>
          </a:p>
          <a:p>
            <a:pPr algn="just"/>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3652916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4388"/>
            <a:ext cx="10515600" cy="5541962"/>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leverages algorithms and statistical models to analyze large volumes of data, identify patterns, and make predictions without explicit programming instructions.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context of cybersecurity, machine </a:t>
            </a:r>
            <a:r>
              <a:rPr lang="en-US" sz="2400" dirty="0" smtClean="0">
                <a:latin typeface="Times New Roman" panose="02020603050405020304" pitchFamily="18" charset="0"/>
                <a:cs typeface="Times New Roman" panose="02020603050405020304" pitchFamily="18" charset="0"/>
              </a:rPr>
              <a:t>learning </a:t>
            </a:r>
            <a:r>
              <a:rPr lang="en-US" sz="2400" dirty="0">
                <a:latin typeface="Times New Roman" panose="02020603050405020304" pitchFamily="18" charset="0"/>
                <a:cs typeface="Times New Roman" panose="02020603050405020304" pitchFamily="18" charset="0"/>
              </a:rPr>
              <a:t>offers a promising approach to enhance the capabilities of traditional security systems and address the evolving nature of cyber threats</a:t>
            </a:r>
            <a:r>
              <a:rPr lang="en-US" sz="2400" dirty="0" smtClean="0">
                <a:latin typeface="Times New Roman" panose="02020603050405020304" pitchFamily="18" charset="0"/>
                <a:cs typeface="Times New Roman" panose="02020603050405020304" pitchFamily="18" charset="0"/>
              </a:rPr>
              <a:t>.</a:t>
            </a:r>
            <a:endParaRPr lang="en-US" sz="2400" dirty="0" smtClean="0"/>
          </a:p>
          <a:p>
            <a:pPr algn="just"/>
            <a:r>
              <a:rPr lang="en-US" sz="2400" dirty="0" smtClean="0"/>
              <a:t>This </a:t>
            </a:r>
            <a:r>
              <a:rPr lang="en-US" sz="2400" dirty="0"/>
              <a:t>literature review seeks to provide a comprehensive overview of existing research on cybercrime detection and prediction using machine learning. By synthesizing findings from previous studies and examining current methodologies and approaches, this review aims to identify key trends, challenges, and opportunities in the field. </a:t>
            </a:r>
            <a:endParaRPr lang="en-US" sz="2400" dirty="0" smtClean="0"/>
          </a:p>
          <a:p>
            <a:pPr algn="just"/>
            <a:r>
              <a:rPr lang="en-US" sz="2400" dirty="0" smtClean="0"/>
              <a:t>The </a:t>
            </a:r>
            <a:r>
              <a:rPr lang="en-US" sz="2400" dirty="0"/>
              <a:t>review will cover various aspects of cybercrime detection and prediction, including the types of machine learning algorithms used, evaluation metrics and performance benchmarks, challenges and open research questions, and future directions for research and innovation.</a:t>
            </a:r>
          </a:p>
          <a:p>
            <a:pPr algn="just"/>
            <a:endParaRPr lang="en-US" sz="2400"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7</a:t>
            </a:fld>
            <a:endParaRPr lang="en-US" noProof="0" dirty="0"/>
          </a:p>
        </p:txBody>
      </p:sp>
    </p:spTree>
    <p:extLst>
      <p:ext uri="{BB962C8B-B14F-4D97-AF65-F5344CB8AC3E}">
        <p14:creationId xmlns:p14="http://schemas.microsoft.com/office/powerpoint/2010/main" val="1619786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78D80A-278E-8C94-D441-1D47BA5B1C59}"/>
              </a:ext>
            </a:extLst>
          </p:cNvPr>
          <p:cNvSpPr>
            <a:spLocks noGrp="1"/>
          </p:cNvSpPr>
          <p:nvPr>
            <p:ph type="sldNum" sz="quarter" idx="12"/>
          </p:nvPr>
        </p:nvSpPr>
        <p:spPr>
          <a:xfrm>
            <a:off x="836612" y="835407"/>
            <a:ext cx="2487613" cy="365125"/>
          </a:xfrm>
        </p:spPr>
        <p:txBody>
          <a:bodyPr/>
          <a:lstStyle/>
          <a:p>
            <a:endParaRPr lang="en-US" noProof="0" dirty="0">
              <a:solidFill>
                <a:schemeClr val="tx1"/>
              </a:solidFill>
            </a:endParaRPr>
          </a:p>
          <a:p>
            <a:endParaRPr lang="en-US" noProof="0" dirty="0"/>
          </a:p>
        </p:txBody>
      </p:sp>
      <p:sp>
        <p:nvSpPr>
          <p:cNvPr id="6" name="TextBox 5">
            <a:extLst>
              <a:ext uri="{FF2B5EF4-FFF2-40B4-BE49-F238E27FC236}">
                <a16:creationId xmlns:a16="http://schemas.microsoft.com/office/drawing/2014/main" id="{01762FBB-8533-DD14-F706-E44A38517AD4}"/>
              </a:ext>
            </a:extLst>
          </p:cNvPr>
          <p:cNvSpPr txBox="1"/>
          <p:nvPr/>
        </p:nvSpPr>
        <p:spPr>
          <a:xfrm>
            <a:off x="708024" y="728230"/>
            <a:ext cx="46577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E13E0B5-EA41-447B-DE5D-A97D2E167E7E}"/>
              </a:ext>
            </a:extLst>
          </p:cNvPr>
          <p:cNvSpPr txBox="1"/>
          <p:nvPr/>
        </p:nvSpPr>
        <p:spPr>
          <a:xfrm rot="10800000" flipH="1" flipV="1">
            <a:off x="1518061" y="3652108"/>
            <a:ext cx="7461696" cy="2923877"/>
          </a:xfrm>
          <a:prstGeom prst="rect">
            <a:avLst/>
          </a:prstGeom>
          <a:noFill/>
        </p:spPr>
        <p:txBody>
          <a:bodyPr wrap="square" rtlCol="0">
            <a:spAutoFit/>
          </a:bodyPr>
          <a:lstStyle/>
          <a:p>
            <a:endParaRPr lang="en-US" dirty="0"/>
          </a:p>
          <a:p>
            <a:endParaRPr lang="en-US" dirty="0"/>
          </a:p>
          <a:p>
            <a:endParaRPr lang="en-US"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IN" dirty="0"/>
          </a:p>
        </p:txBody>
      </p:sp>
      <p:sp>
        <p:nvSpPr>
          <p:cNvPr id="3" name="TextBox 2">
            <a:extLst>
              <a:ext uri="{FF2B5EF4-FFF2-40B4-BE49-F238E27FC236}">
                <a16:creationId xmlns:a16="http://schemas.microsoft.com/office/drawing/2014/main" id="{7C09DC47-FAD5-64D0-029A-D771B1FA9E9B}"/>
              </a:ext>
            </a:extLst>
          </p:cNvPr>
          <p:cNvSpPr txBox="1"/>
          <p:nvPr/>
        </p:nvSpPr>
        <p:spPr>
          <a:xfrm>
            <a:off x="1033183" y="1553751"/>
            <a:ext cx="10836367" cy="4893647"/>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SARIMAX model is initialized, fitted to the time series data, and used to generate forecasts of cyber crime breaches.</a:t>
            </a:r>
          </a:p>
          <a:p>
            <a:pPr algn="just"/>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proposed system consists of several key components, including data collection, preprocessing, time series analysis, model implementation, and evaluation.</a:t>
            </a:r>
          </a:p>
          <a:p>
            <a:pPr algn="just"/>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performance of the forecasting model is evaluated using metrics such as Mean Squared Error (MSE), Root Mean Squared Error (RMSE), and Mean Error (ME) to assess its accuracy and effectiveness.</a:t>
            </a:r>
          </a:p>
          <a:p>
            <a:pPr algn="just"/>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proposed system enables early detection of cyber crime breaches by analysing historical data and identifying potential patterns or trends indicative of future breaches.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36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38"/>
            <a:ext cx="10515600" cy="1325563"/>
          </a:xfrm>
        </p:spPr>
        <p:txBody>
          <a:bodyPr/>
          <a:lstStyle/>
          <a:p>
            <a:r>
              <a:rPr lang="en-US" sz="3200" b="1" dirty="0">
                <a:latin typeface="Times New Roman" panose="02020603050405020304" pitchFamily="18" charset="0"/>
                <a:cs typeface="Times New Roman" panose="02020603050405020304" pitchFamily="18" charset="0"/>
              </a:rPr>
              <a:t>PROPOSED </a:t>
            </a:r>
            <a:r>
              <a:rPr lang="en-US" sz="3200" b="1" dirty="0" smtClean="0">
                <a:latin typeface="Times New Roman" panose="02020603050405020304" pitchFamily="18" charset="0"/>
                <a:cs typeface="Times New Roman" panose="02020603050405020304" pitchFamily="18" charset="0"/>
              </a:rPr>
              <a:t>SYSTEM ADVANTAGES:</a:t>
            </a:r>
            <a:endParaRPr lang="en-US" sz="3200"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Content Placeholder 4">
            <a:extLst>
              <a:ext uri="{FF2B5EF4-FFF2-40B4-BE49-F238E27FC236}">
                <a16:creationId xmlns:a16="http://schemas.microsoft.com/office/drawing/2014/main" id="{1292C499-2BA6-FB31-4F4E-9894201F5507}"/>
              </a:ext>
            </a:extLst>
          </p:cNvPr>
          <p:cNvSpPr txBox="1">
            <a:spLocks noGrp="1"/>
          </p:cNvSpPr>
          <p:nvPr>
            <p:ph idx="1"/>
          </p:nvPr>
        </p:nvSpPr>
        <p:spPr>
          <a:xfrm>
            <a:off x="838200" y="2143918"/>
            <a:ext cx="10515600" cy="4287840"/>
          </a:xfrm>
          <a:prstGeom prst="rect">
            <a:avLst/>
          </a:prstGeom>
          <a:noFill/>
        </p:spPr>
        <p:txBody>
          <a:bodyPr wrap="square" rtlCol="0">
            <a:spAutoFit/>
          </a:bodyPr>
          <a:lstStyle/>
          <a:p>
            <a:pPr marL="0" indent="0">
              <a:buNone/>
            </a:pPr>
            <a:r>
              <a:rPr lang="en-IN" b="1" dirty="0">
                <a:latin typeface="Times New Roman" panose="02020603050405020304" pitchFamily="18" charset="0"/>
                <a:cs typeface="Times New Roman" panose="02020603050405020304" pitchFamily="18" charset="0"/>
              </a:rPr>
              <a:t>ADVANTAGES</a:t>
            </a:r>
            <a:r>
              <a:rPr lang="en-IN" b="1" dirty="0" smtClean="0">
                <a:latin typeface="Times New Roman" panose="02020603050405020304" pitchFamily="18" charset="0"/>
                <a:cs typeface="Times New Roman" panose="02020603050405020304" pitchFamily="18" charset="0"/>
              </a:rPr>
              <a:t>:</a:t>
            </a:r>
          </a:p>
          <a:p>
            <a:pPr marL="0" indent="0">
              <a:buNone/>
            </a:pPr>
            <a:endParaRPr lang="en-IN" b="1" dirty="0">
              <a:latin typeface="Times New Roman" panose="02020603050405020304" pitchFamily="18" charset="0"/>
              <a:cs typeface="Times New Roman" panose="02020603050405020304" pitchFamily="18" charset="0"/>
            </a:endParaRPr>
          </a:p>
          <a:p>
            <a:pPr marL="742950" lvl="1" indent="-285750"/>
            <a:r>
              <a:rPr lang="en-IN" dirty="0"/>
              <a:t> </a:t>
            </a:r>
            <a:r>
              <a:rPr lang="en-IN" dirty="0" smtClean="0">
                <a:latin typeface="Times New Roman" panose="02020603050405020304" pitchFamily="18" charset="0"/>
                <a:cs typeface="Times New Roman" panose="02020603050405020304" pitchFamily="18" charset="0"/>
              </a:rPr>
              <a:t>Adaptability.</a:t>
            </a:r>
          </a:p>
          <a:p>
            <a:pPr marL="742950" lvl="1" indent="-285750"/>
            <a:endParaRPr lang="en-IN" dirty="0">
              <a:latin typeface="Times New Roman" panose="02020603050405020304" pitchFamily="18" charset="0"/>
              <a:cs typeface="Times New Roman" panose="02020603050405020304" pitchFamily="18" charset="0"/>
            </a:endParaRPr>
          </a:p>
          <a:p>
            <a:pPr marL="742950" lvl="1" indent="-285750"/>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Efficiency.</a:t>
            </a:r>
          </a:p>
          <a:p>
            <a:pPr marL="742950" lvl="1" indent="-285750"/>
            <a:endParaRPr lang="en-IN" dirty="0">
              <a:latin typeface="Times New Roman" panose="02020603050405020304" pitchFamily="18" charset="0"/>
              <a:cs typeface="Times New Roman" panose="02020603050405020304" pitchFamily="18" charset="0"/>
            </a:endParaRPr>
          </a:p>
          <a:p>
            <a:pPr marL="742950" lvl="1" indent="-285750"/>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Accuracy.</a:t>
            </a:r>
          </a:p>
          <a:p>
            <a:pPr marL="742950" lvl="1" indent="-285750"/>
            <a:endParaRPr lang="en-IN" dirty="0">
              <a:latin typeface="Times New Roman" panose="02020603050405020304" pitchFamily="18" charset="0"/>
              <a:cs typeface="Times New Roman" panose="02020603050405020304" pitchFamily="18" charset="0"/>
            </a:endParaRPr>
          </a:p>
          <a:p>
            <a:pPr marL="742950" lvl="1" indent="-285750"/>
            <a:r>
              <a:rPr lang="en-IN" dirty="0">
                <a:latin typeface="Times New Roman" panose="02020603050405020304" pitchFamily="18" charset="0"/>
                <a:cs typeface="Times New Roman" panose="02020603050405020304" pitchFamily="18" charset="0"/>
              </a:rPr>
              <a:t> Predictive </a:t>
            </a:r>
            <a:r>
              <a:rPr lang="en-IN" dirty="0" smtClean="0">
                <a:latin typeface="Times New Roman" panose="02020603050405020304" pitchFamily="18" charset="0"/>
                <a:cs typeface="Times New Roman" panose="02020603050405020304" pitchFamily="18" charset="0"/>
              </a:rPr>
              <a:t>Capabilities.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9981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1982</TotalTime>
  <Words>1583</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Tahoma</vt:lpstr>
      <vt:lpstr>Times New Roman</vt:lpstr>
      <vt:lpstr>Trade Gothic LT Pro</vt:lpstr>
      <vt:lpstr>Office Theme</vt:lpstr>
      <vt:lpstr>PowerPoint Presentation</vt:lpstr>
      <vt:lpstr>PowerPoint Presentation</vt:lpstr>
      <vt:lpstr>PowerPoint Presentation</vt:lpstr>
      <vt:lpstr>PowerPoint Presentation</vt:lpstr>
      <vt:lpstr>EXISTING SYSTEM LIMITATIONS:</vt:lpstr>
      <vt:lpstr>LITERATURE SURVEY:</vt:lpstr>
      <vt:lpstr>PowerPoint Presentation</vt:lpstr>
      <vt:lpstr>PowerPoint Presentation</vt:lpstr>
      <vt:lpstr>PROPOSED SYSTEM ADVANTAGES:</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swethagovindan1591@gmail.com</dc:creator>
  <cp:lastModifiedBy>PC</cp:lastModifiedBy>
  <cp:revision>43</cp:revision>
  <dcterms:created xsi:type="dcterms:W3CDTF">2023-02-21T08:53:47Z</dcterms:created>
  <dcterms:modified xsi:type="dcterms:W3CDTF">2024-05-07T16:40:04Z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