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7"/>
  </p:notesMasterIdLst>
  <p:sldIdLst>
    <p:sldId id="256" r:id="rId2"/>
    <p:sldId id="257" r:id="rId3"/>
    <p:sldId id="429" r:id="rId4"/>
    <p:sldId id="432" r:id="rId5"/>
    <p:sldId id="434" r:id="rId6"/>
    <p:sldId id="440" r:id="rId7"/>
    <p:sldId id="436" r:id="rId8"/>
    <p:sldId id="438" r:id="rId9"/>
    <p:sldId id="451" r:id="rId10"/>
    <p:sldId id="456" r:id="rId11"/>
    <p:sldId id="457" r:id="rId12"/>
    <p:sldId id="449" r:id="rId13"/>
    <p:sldId id="442" r:id="rId14"/>
    <p:sldId id="441" r:id="rId15"/>
    <p:sldId id="45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AFCCEE-E6BF-4D7E-B4DA-77510B960FF4}">
          <p14:sldIdLst>
            <p14:sldId id="256"/>
            <p14:sldId id="257"/>
            <p14:sldId id="429"/>
            <p14:sldId id="432"/>
            <p14:sldId id="434"/>
            <p14:sldId id="440"/>
            <p14:sldId id="436"/>
            <p14:sldId id="438"/>
            <p14:sldId id="451"/>
            <p14:sldId id="456"/>
            <p14:sldId id="457"/>
            <p14:sldId id="449"/>
            <p14:sldId id="442"/>
            <p14:sldId id="441"/>
            <p14:sldId id="45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DA1AF5-0E6B-4259-91B6-53AA5AF7AC60}" v="7" dt="2023-11-10T04:24:08.609"/>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1282" y="1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extLst>
      <p:ext uri="{BB962C8B-B14F-4D97-AF65-F5344CB8AC3E}">
        <p14:creationId xmlns:p14="http://schemas.microsoft.com/office/powerpoint/2010/main" val="903583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extLst>
      <p:ext uri="{BB962C8B-B14F-4D97-AF65-F5344CB8AC3E}">
        <p14:creationId xmlns:p14="http://schemas.microsoft.com/office/powerpoint/2010/main" val="3964206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11</a:t>
            </a:fld>
            <a:endParaRPr/>
          </a:p>
        </p:txBody>
      </p:sp>
    </p:spTree>
    <p:extLst>
      <p:ext uri="{BB962C8B-B14F-4D97-AF65-F5344CB8AC3E}">
        <p14:creationId xmlns:p14="http://schemas.microsoft.com/office/powerpoint/2010/main" val="3623518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12</a:t>
            </a:fld>
            <a:endParaRPr/>
          </a:p>
        </p:txBody>
      </p:sp>
    </p:spTree>
    <p:extLst>
      <p:ext uri="{BB962C8B-B14F-4D97-AF65-F5344CB8AC3E}">
        <p14:creationId xmlns:p14="http://schemas.microsoft.com/office/powerpoint/2010/main" val="406494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1427847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14</a:t>
            </a:fld>
            <a:endParaRPr/>
          </a:p>
        </p:txBody>
      </p:sp>
    </p:spTree>
    <p:extLst>
      <p:ext uri="{BB962C8B-B14F-4D97-AF65-F5344CB8AC3E}">
        <p14:creationId xmlns:p14="http://schemas.microsoft.com/office/powerpoint/2010/main" val="4229431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15</a:t>
            </a:fld>
            <a:endParaRPr/>
          </a:p>
        </p:txBody>
      </p:sp>
    </p:spTree>
    <p:extLst>
      <p:ext uri="{BB962C8B-B14F-4D97-AF65-F5344CB8AC3E}">
        <p14:creationId xmlns:p14="http://schemas.microsoft.com/office/powerpoint/2010/main" val="3604908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3</a:t>
            </a:fld>
            <a:endParaRPr/>
          </a:p>
        </p:txBody>
      </p:sp>
    </p:spTree>
    <p:extLst>
      <p:ext uri="{BB962C8B-B14F-4D97-AF65-F5344CB8AC3E}">
        <p14:creationId xmlns:p14="http://schemas.microsoft.com/office/powerpoint/2010/main" val="2798994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4</a:t>
            </a:fld>
            <a:endParaRPr/>
          </a:p>
        </p:txBody>
      </p:sp>
    </p:spTree>
    <p:extLst>
      <p:ext uri="{BB962C8B-B14F-4D97-AF65-F5344CB8AC3E}">
        <p14:creationId xmlns:p14="http://schemas.microsoft.com/office/powerpoint/2010/main" val="926081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5</a:t>
            </a:fld>
            <a:endParaRPr/>
          </a:p>
        </p:txBody>
      </p:sp>
    </p:spTree>
    <p:extLst>
      <p:ext uri="{BB962C8B-B14F-4D97-AF65-F5344CB8AC3E}">
        <p14:creationId xmlns:p14="http://schemas.microsoft.com/office/powerpoint/2010/main" val="55115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6</a:t>
            </a:fld>
            <a:endParaRPr/>
          </a:p>
        </p:txBody>
      </p:sp>
    </p:spTree>
    <p:extLst>
      <p:ext uri="{BB962C8B-B14F-4D97-AF65-F5344CB8AC3E}">
        <p14:creationId xmlns:p14="http://schemas.microsoft.com/office/powerpoint/2010/main" val="3500977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7</a:t>
            </a:fld>
            <a:endParaRPr/>
          </a:p>
        </p:txBody>
      </p:sp>
    </p:spTree>
    <p:extLst>
      <p:ext uri="{BB962C8B-B14F-4D97-AF65-F5344CB8AC3E}">
        <p14:creationId xmlns:p14="http://schemas.microsoft.com/office/powerpoint/2010/main" val="2565951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8</a:t>
            </a:fld>
            <a:endParaRPr/>
          </a:p>
        </p:txBody>
      </p:sp>
    </p:spTree>
    <p:extLst>
      <p:ext uri="{BB962C8B-B14F-4D97-AF65-F5344CB8AC3E}">
        <p14:creationId xmlns:p14="http://schemas.microsoft.com/office/powerpoint/2010/main" val="2086991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9</a:t>
            </a:fld>
            <a:endParaRPr/>
          </a:p>
        </p:txBody>
      </p:sp>
    </p:spTree>
    <p:extLst>
      <p:ext uri="{BB962C8B-B14F-4D97-AF65-F5344CB8AC3E}">
        <p14:creationId xmlns:p14="http://schemas.microsoft.com/office/powerpoint/2010/main" val="1441701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10</a:t>
            </a:fld>
            <a:endParaRPr/>
          </a:p>
        </p:txBody>
      </p:sp>
    </p:spTree>
    <p:extLst>
      <p:ext uri="{BB962C8B-B14F-4D97-AF65-F5344CB8AC3E}">
        <p14:creationId xmlns:p14="http://schemas.microsoft.com/office/powerpoint/2010/main" val="1995649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00"/>
            <a:ext cx="9144000" cy="584775"/>
          </a:xfrm>
          <a:prstGeom prst="rect">
            <a:avLst/>
          </a:prstGeom>
          <a:noFill/>
        </p:spPr>
        <p:txBody>
          <a:bodyPr wrap="square" lIns="91440" tIns="45720" rIns="91440" bIns="45720" rtlCol="0" anchor="t">
            <a:spAutoFit/>
          </a:bodyPr>
          <a:lstStyle/>
          <a:p>
            <a:pPr algn="ctr"/>
            <a:r>
              <a:rPr lang="en-US" sz="3200" b="1" dirty="0">
                <a:latin typeface="Times New Roman"/>
              </a:rPr>
              <a:t>VISUAL VAULT</a:t>
            </a:r>
          </a:p>
        </p:txBody>
      </p:sp>
      <p:sp>
        <p:nvSpPr>
          <p:cNvPr id="3" name="TextBox 2"/>
          <p:cNvSpPr txBox="1"/>
          <p:nvPr/>
        </p:nvSpPr>
        <p:spPr>
          <a:xfrm>
            <a:off x="4092839" y="2928925"/>
            <a:ext cx="4977008" cy="1631216"/>
          </a:xfrm>
          <a:prstGeom prst="rect">
            <a:avLst/>
          </a:prstGeom>
          <a:noFill/>
        </p:spPr>
        <p:txBody>
          <a:bodyPr wrap="square" lIns="91440" tIns="45720" rIns="91440" bIns="45720" rtlCol="0" anchor="t">
            <a:spAutoFit/>
          </a:bodyPr>
          <a:lstStyle/>
          <a:p>
            <a:r>
              <a:rPr lang="en-US" sz="2000" b="1" dirty="0">
                <a:solidFill>
                  <a:schemeClr val="tx2">
                    <a:lumMod val="75000"/>
                  </a:schemeClr>
                </a:solidFill>
                <a:latin typeface="Times New Roman"/>
              </a:rPr>
              <a:t>Name of the student               Roll No</a:t>
            </a:r>
            <a:endParaRPr lang="en-US" sz="2000" b="1" dirty="0">
              <a:solidFill>
                <a:schemeClr val="tx2">
                  <a:lumMod val="75000"/>
                </a:schemeClr>
              </a:solidFill>
              <a:latin typeface="Times New Roman"/>
              <a:cs typeface="Arial"/>
            </a:endParaRPr>
          </a:p>
          <a:p>
            <a:endParaRPr lang="en-US" sz="2000" b="1" dirty="0">
              <a:solidFill>
                <a:schemeClr val="tx2">
                  <a:lumMod val="75000"/>
                </a:schemeClr>
              </a:solidFill>
              <a:latin typeface="Times New Roman"/>
              <a:cs typeface="Arial"/>
            </a:endParaRPr>
          </a:p>
          <a:p>
            <a:r>
              <a:rPr lang="en-US" sz="2000" b="1" dirty="0">
                <a:solidFill>
                  <a:schemeClr val="tx2">
                    <a:lumMod val="75000"/>
                  </a:schemeClr>
                </a:solidFill>
                <a:latin typeface="Times New Roman"/>
                <a:cs typeface="Arial"/>
              </a:rPr>
              <a:t>E. Sriram	                     21H51A6208</a:t>
            </a:r>
          </a:p>
          <a:p>
            <a:r>
              <a:rPr lang="en-US" sz="2000" b="1" dirty="0">
                <a:solidFill>
                  <a:schemeClr val="tx2">
                    <a:lumMod val="75000"/>
                  </a:schemeClr>
                </a:solidFill>
                <a:latin typeface="Times New Roman"/>
                <a:cs typeface="Arial"/>
              </a:rPr>
              <a:t>B. Charan Teja Goud             21H51A6260</a:t>
            </a:r>
          </a:p>
          <a:p>
            <a:r>
              <a:rPr lang="en-US" sz="2000" b="1" dirty="0">
                <a:solidFill>
                  <a:schemeClr val="tx2">
                    <a:lumMod val="75000"/>
                  </a:schemeClr>
                </a:solidFill>
                <a:latin typeface="Times New Roman"/>
                <a:cs typeface="Arial"/>
              </a:rPr>
              <a:t>M. </a:t>
            </a:r>
            <a:r>
              <a:rPr lang="en-US" sz="2000" b="1">
                <a:solidFill>
                  <a:schemeClr val="tx2">
                    <a:lumMod val="75000"/>
                  </a:schemeClr>
                </a:solidFill>
                <a:latin typeface="Times New Roman"/>
                <a:cs typeface="Arial"/>
              </a:rPr>
              <a:t>Varun                                 22H55A6214</a:t>
            </a:r>
            <a:endParaRPr lang="en-US" sz="2000" b="1" dirty="0">
              <a:solidFill>
                <a:schemeClr val="tx2">
                  <a:lumMod val="75000"/>
                </a:schemeClr>
              </a:solidFill>
              <a:latin typeface="Times New Roman"/>
              <a:cs typeface="Arial"/>
            </a:endParaRPr>
          </a:p>
        </p:txBody>
      </p:sp>
      <p:sp>
        <p:nvSpPr>
          <p:cNvPr id="4" name="TextBox 3"/>
          <p:cNvSpPr txBox="1"/>
          <p:nvPr/>
        </p:nvSpPr>
        <p:spPr>
          <a:xfrm>
            <a:off x="228600" y="4876800"/>
            <a:ext cx="5943600" cy="954107"/>
          </a:xfrm>
          <a:prstGeom prst="rect">
            <a:avLst/>
          </a:prstGeom>
          <a:noFill/>
        </p:spPr>
        <p:txBody>
          <a:bodyPr wrap="square" lIns="91440" tIns="45720" rIns="91440" bIns="45720" rtlCol="0" anchor="t">
            <a:spAutoFit/>
          </a:bodyPr>
          <a:lstStyle/>
          <a:p>
            <a:pPr algn="just" rtl="0" fontAlgn="base"/>
            <a:r>
              <a:rPr lang="en-US" sz="2800" b="1" dirty="0">
                <a:solidFill>
                  <a:srgbClr val="C00000"/>
                </a:solidFill>
                <a:latin typeface="Times New Roman"/>
              </a:rPr>
              <a:t>Under esteemed guidance of</a:t>
            </a:r>
          </a:p>
          <a:p>
            <a:pPr rtl="0" fontAlgn="base"/>
            <a:r>
              <a:rPr lang="en-US" sz="1400" dirty="0"/>
              <a:t>DR. R. Venkateswara Reddy </a:t>
            </a:r>
          </a:p>
          <a:p>
            <a:pPr rtl="0" fontAlgn="base"/>
            <a:r>
              <a:rPr lang="en-US" sz="1400" dirty="0"/>
              <a:t>(Associate Professor and HOD, CSC (Cyber Security) </a:t>
            </a:r>
            <a:endParaRPr lang="en-US" sz="1400" b="1" dirty="0">
              <a:solidFill>
                <a:srgbClr val="C00000"/>
              </a:solidFill>
              <a:latin typeface="Times New Roman"/>
            </a:endParaRPr>
          </a:p>
        </p:txBody>
      </p:sp>
      <p:graphicFrame>
        <p:nvGraphicFramePr>
          <p:cNvPr id="5" name="Table 4"/>
          <p:cNvGraphicFramePr>
            <a:graphicFrameLocks noGrp="1"/>
          </p:cNvGraphicFramePr>
          <p:nvPr>
            <p:extLst>
              <p:ext uri="{D42A27DB-BD31-4B8C-83A1-F6EECF244321}">
                <p14:modId xmlns:p14="http://schemas.microsoft.com/office/powerpoint/2010/main" val="1010176752"/>
              </p:ext>
            </p:extLst>
          </p:nvPr>
        </p:nvGraphicFramePr>
        <p:xfrm>
          <a:off x="1988760" y="247015"/>
          <a:ext cx="6096000" cy="1255998"/>
        </p:xfrm>
        <a:graphic>
          <a:graphicData uri="http://schemas.openxmlformats.org/drawingml/2006/table">
            <a:tbl>
              <a:tblPr>
                <a:tableStyleId>{2D5ABB26-0587-4C30-8999-92F81FD0307C}</a:tableStyleId>
              </a:tblPr>
              <a:tblGrid>
                <a:gridCol w="6096000">
                  <a:extLst>
                    <a:ext uri="{9D8B030D-6E8A-4147-A177-3AD203B41FA5}">
                      <a16:colId xmlns:a16="http://schemas.microsoft.com/office/drawing/2014/main" val="20000"/>
                    </a:ext>
                  </a:extLst>
                </a:gridCol>
              </a:tblGrid>
              <a:tr h="80953">
                <a:tc>
                  <a:txBody>
                    <a:bodyPr/>
                    <a:lstStyle/>
                    <a:p>
                      <a:pPr algn="ctr" rtl="0" fontAlgn="b"/>
                      <a:r>
                        <a:rPr lang="en-US" sz="2000" b="1">
                          <a:solidFill>
                            <a:srgbClr val="002060"/>
                          </a:solidFill>
                          <a:latin typeface="Times New Roman"/>
                        </a:rPr>
                        <a:t>CMR COLLEGE OF ENGINEERING &amp; TECHNOLOGY</a:t>
                      </a: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b="1" dirty="0">
                          <a:solidFill>
                            <a:srgbClr val="002060"/>
                          </a:solidFill>
                          <a:latin typeface="Times New Roman"/>
                        </a:rPr>
                        <a:t>Kandlakoya, Medchal, Hyderabad - 501401</a:t>
                      </a: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b="1" dirty="0">
                          <a:solidFill>
                            <a:srgbClr val="002060"/>
                          </a:solidFill>
                          <a:latin typeface="Times New Roman"/>
                        </a:rPr>
                        <a:t>Department of Cyber Security</a:t>
                      </a: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a16="http://schemas.microsoft.com/office/drawing/2014/main" id="{6032C55A-AE79-3CEB-BDB1-DBAF0B8E4CFA}"/>
              </a:ext>
            </a:extLst>
          </p:cNvPr>
          <p:cNvSpPr txBox="1"/>
          <p:nvPr/>
        </p:nvSpPr>
        <p:spPr>
          <a:xfrm>
            <a:off x="676776" y="3248526"/>
            <a:ext cx="28875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sz="4000">
              <a:latin typeface="Times New Roman"/>
            </a:endParaRPr>
          </a:p>
        </p:txBody>
      </p:sp>
      <p:sp>
        <p:nvSpPr>
          <p:cNvPr id="8" name="TextBox 7">
            <a:extLst>
              <a:ext uri="{FF2B5EF4-FFF2-40B4-BE49-F238E27FC236}">
                <a16:creationId xmlns:a16="http://schemas.microsoft.com/office/drawing/2014/main" id="{9012708F-2610-FC25-A194-18F314E248AC}"/>
              </a:ext>
            </a:extLst>
          </p:cNvPr>
          <p:cNvSpPr txBox="1"/>
          <p:nvPr/>
        </p:nvSpPr>
        <p:spPr>
          <a:xfrm>
            <a:off x="1189486" y="3519236"/>
            <a:ext cx="17801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Times New Roman"/>
              </a:rPr>
              <a:t>Batch - 01</a:t>
            </a:r>
            <a:endParaRPr lang="en-US" sz="2400" dirty="0">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67638" y="1265009"/>
            <a:ext cx="8381160" cy="75600"/>
          </a:xfrm>
          <a:prstGeom prst="rect">
            <a:avLst/>
          </a:prstGeom>
          <a:solidFill>
            <a:srgbClr val="7030A0"/>
          </a:solidFill>
          <a:ln w="25560">
            <a:solidFill>
              <a:srgbClr val="3A5F8B"/>
            </a:solidFill>
            <a:round/>
          </a:ln>
        </p:spPr>
      </p:sp>
      <p:sp>
        <p:nvSpPr>
          <p:cNvPr id="44" name="CustomShape 2"/>
          <p:cNvSpPr/>
          <p:nvPr/>
        </p:nvSpPr>
        <p:spPr>
          <a:xfrm>
            <a:off x="1845705" y="556265"/>
            <a:ext cx="6747480" cy="577440"/>
          </a:xfrm>
          <a:prstGeom prst="rect">
            <a:avLst/>
          </a:prstGeom>
        </p:spPr>
        <p:txBody>
          <a:bodyPr lIns="90000" tIns="45000" rIns="90000" bIns="45000" anchor="t"/>
          <a:lstStyle/>
          <a:p>
            <a:pPr algn="ctr"/>
            <a:r>
              <a:rPr lang="en-IN" sz="4000" b="1" dirty="0">
                <a:latin typeface="Times New Roman"/>
              </a:rPr>
              <a:t>HASHING TECHNIQUES</a:t>
            </a:r>
          </a:p>
        </p:txBody>
      </p:sp>
      <p:pic>
        <p:nvPicPr>
          <p:cNvPr id="3" name="Picture 4" descr="CMR College of Pharmacy updated... - CMR College of Pharmacy">
            <a:extLst>
              <a:ext uri="{FF2B5EF4-FFF2-40B4-BE49-F238E27FC236}">
                <a16:creationId xmlns:a16="http://schemas.microsoft.com/office/drawing/2014/main" id="{A12D3AEF-65FC-3238-9A84-ECCF165220A9}"/>
              </a:ext>
            </a:extLst>
          </p:cNvPr>
          <p:cNvPicPr>
            <a:picLocks noChangeAspect="1" noChangeArrowheads="1"/>
          </p:cNvPicPr>
          <p:nvPr/>
        </p:nvPicPr>
        <p:blipFill>
          <a:blip r:embed="rId3"/>
          <a:srcRect/>
          <a:stretch>
            <a:fillRect/>
          </a:stretch>
        </p:blipFill>
        <p:spPr bwMode="auto">
          <a:xfrm>
            <a:off x="381000" y="51148"/>
            <a:ext cx="1295400" cy="1143000"/>
          </a:xfrm>
          <a:prstGeom prst="rect">
            <a:avLst/>
          </a:prstGeom>
          <a:noFill/>
        </p:spPr>
      </p:pic>
      <p:sp>
        <p:nvSpPr>
          <p:cNvPr id="2" name="TextBox 1">
            <a:extLst>
              <a:ext uri="{FF2B5EF4-FFF2-40B4-BE49-F238E27FC236}">
                <a16:creationId xmlns:a16="http://schemas.microsoft.com/office/drawing/2014/main" id="{3ABFD5CD-FF9A-AF24-3A9F-D86028A5219B}"/>
              </a:ext>
            </a:extLst>
          </p:cNvPr>
          <p:cNvSpPr txBox="1"/>
          <p:nvPr/>
        </p:nvSpPr>
        <p:spPr>
          <a:xfrm>
            <a:off x="473640" y="1463979"/>
            <a:ext cx="8367647"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b="1" i="0" dirty="0">
                <a:effectLst/>
                <a:latin typeface="Times New Roman" panose="02020603050405020304" pitchFamily="18" charset="0"/>
                <a:cs typeface="Times New Roman" panose="02020603050405020304" pitchFamily="18" charset="0"/>
              </a:rPr>
              <a:t>Hashing</a:t>
            </a:r>
            <a:r>
              <a:rPr lang="en-US" b="0" i="0" dirty="0">
                <a:effectLst/>
                <a:latin typeface="Times New Roman" panose="02020603050405020304" pitchFamily="18" charset="0"/>
                <a:cs typeface="Times New Roman" panose="02020603050405020304" pitchFamily="18" charset="0"/>
              </a:rPr>
              <a:t> is a fundamental technique used in computer security to protect passwords. It involves converting a password into a fixed-size string of characters, which appears random, using a cryptographic hash function. This process is one-way, meaning the original password cannot be easily retrieved from the hashed value.</a:t>
            </a:r>
          </a:p>
          <a:p>
            <a:endParaRPr lang="en-US" b="0" i="0" dirty="0">
              <a:effectLst/>
              <a:latin typeface="Times New Roman" panose="02020603050405020304" pitchFamily="18" charset="0"/>
              <a:cs typeface="Times New Roman" panose="02020603050405020304" pitchFamily="18" charset="0"/>
            </a:endParaRPr>
          </a:p>
          <a:p>
            <a:pPr algn="l"/>
            <a:r>
              <a:rPr lang="en-US" b="1" i="0" dirty="0">
                <a:effectLst/>
                <a:latin typeface="Times New Roman" panose="02020603050405020304" pitchFamily="18" charset="0"/>
                <a:cs typeface="Times New Roman" panose="02020603050405020304" pitchFamily="18" charset="0"/>
              </a:rPr>
              <a:t>Key Aspects of Hashing</a:t>
            </a:r>
            <a:r>
              <a:rPr lang="en-US" b="0" i="0" dirty="0">
                <a:effectLst/>
                <a:latin typeface="Times New Roman" panose="02020603050405020304" pitchFamily="18" charset="0"/>
                <a:cs typeface="Times New Roman" panose="02020603050405020304" pitchFamily="18" charset="0"/>
              </a:rPr>
              <a:t>:</a:t>
            </a:r>
          </a:p>
          <a:p>
            <a:pPr marL="342900" indent="-342900" algn="l">
              <a:buFont typeface="+mj-lt"/>
              <a:buAutoNum type="arabicPeriod"/>
            </a:pPr>
            <a:endParaRPr lang="en-US" b="0" i="0" dirty="0">
              <a:effectLst/>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US" b="1" i="0" dirty="0">
                <a:effectLst/>
                <a:latin typeface="Times New Roman" panose="02020603050405020304" pitchFamily="18" charset="0"/>
                <a:cs typeface="Times New Roman" panose="02020603050405020304" pitchFamily="18" charset="0"/>
              </a:rPr>
              <a:t>Deterministic</a:t>
            </a:r>
            <a:r>
              <a:rPr lang="en-US" b="0" i="0" dirty="0">
                <a:effectLst/>
                <a:latin typeface="Times New Roman" panose="02020603050405020304" pitchFamily="18" charset="0"/>
                <a:cs typeface="Times New Roman" panose="02020603050405020304" pitchFamily="18" charset="0"/>
              </a:rPr>
              <a:t>: For a given input, the hash function always produces the same output. This ensures that the same password will always result in the same hash, allowing the system to verify passwords by comparing their hashes.</a:t>
            </a:r>
          </a:p>
          <a:p>
            <a:pPr marL="342900" indent="-342900" algn="l">
              <a:buFont typeface="+mj-lt"/>
              <a:buAutoNum type="arabicPeriod"/>
            </a:pPr>
            <a:endParaRPr lang="en-US" b="0" i="0" dirty="0">
              <a:effectLst/>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US" b="1" i="0" dirty="0">
                <a:effectLst/>
                <a:latin typeface="Times New Roman" panose="02020603050405020304" pitchFamily="18" charset="0"/>
                <a:cs typeface="Times New Roman" panose="02020603050405020304" pitchFamily="18" charset="0"/>
              </a:rPr>
              <a:t>Fixed Output Length</a:t>
            </a:r>
            <a:r>
              <a:rPr lang="en-US" b="0" i="0" dirty="0">
                <a:effectLst/>
                <a:latin typeface="Times New Roman" panose="02020603050405020304" pitchFamily="18" charset="0"/>
                <a:cs typeface="Times New Roman" panose="02020603050405020304" pitchFamily="18" charset="0"/>
              </a:rPr>
              <a:t>: No matter the size of the input, the output of the hash function is always of a fixed length. For example, SHA-256 produces a 256-bit (32-byte) hash value.</a:t>
            </a:r>
          </a:p>
        </p:txBody>
      </p:sp>
      <p:sp>
        <p:nvSpPr>
          <p:cNvPr id="5" name="TextBox 4">
            <a:extLst>
              <a:ext uri="{FF2B5EF4-FFF2-40B4-BE49-F238E27FC236}">
                <a16:creationId xmlns:a16="http://schemas.microsoft.com/office/drawing/2014/main" id="{65729015-2B55-724D-01E3-217A6F3E2CF2}"/>
              </a:ext>
            </a:extLst>
          </p:cNvPr>
          <p:cNvSpPr txBox="1"/>
          <p:nvPr/>
        </p:nvSpPr>
        <p:spPr>
          <a:xfrm>
            <a:off x="8335969" y="6445097"/>
            <a:ext cx="81213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Times New Roman"/>
              </a:rPr>
              <a:t>9</a:t>
            </a:r>
          </a:p>
        </p:txBody>
      </p:sp>
    </p:spTree>
    <p:extLst>
      <p:ext uri="{BB962C8B-B14F-4D97-AF65-F5344CB8AC3E}">
        <p14:creationId xmlns:p14="http://schemas.microsoft.com/office/powerpoint/2010/main" val="2597486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67638" y="1265009"/>
            <a:ext cx="8381160" cy="75600"/>
          </a:xfrm>
          <a:prstGeom prst="rect">
            <a:avLst/>
          </a:prstGeom>
          <a:solidFill>
            <a:srgbClr val="7030A0"/>
          </a:solidFill>
          <a:ln w="25560">
            <a:solidFill>
              <a:srgbClr val="3A5F8B"/>
            </a:solidFill>
            <a:round/>
          </a:ln>
        </p:spPr>
      </p:sp>
      <p:sp>
        <p:nvSpPr>
          <p:cNvPr id="44" name="CustomShape 2"/>
          <p:cNvSpPr/>
          <p:nvPr/>
        </p:nvSpPr>
        <p:spPr>
          <a:xfrm>
            <a:off x="1845705" y="556265"/>
            <a:ext cx="6747480" cy="577440"/>
          </a:xfrm>
          <a:prstGeom prst="rect">
            <a:avLst/>
          </a:prstGeom>
        </p:spPr>
        <p:txBody>
          <a:bodyPr lIns="90000" tIns="45000" rIns="90000" bIns="45000" anchor="t"/>
          <a:lstStyle/>
          <a:p>
            <a:pPr algn="ctr"/>
            <a:r>
              <a:rPr lang="en-IN" sz="4000" b="1" dirty="0">
                <a:latin typeface="Times New Roman"/>
              </a:rPr>
              <a:t>HASHING TECHNIQUE</a:t>
            </a:r>
          </a:p>
        </p:txBody>
      </p:sp>
      <p:pic>
        <p:nvPicPr>
          <p:cNvPr id="3" name="Picture 4" descr="CMR College of Pharmacy updated... - CMR College of Pharmacy">
            <a:extLst>
              <a:ext uri="{FF2B5EF4-FFF2-40B4-BE49-F238E27FC236}">
                <a16:creationId xmlns:a16="http://schemas.microsoft.com/office/drawing/2014/main" id="{A12D3AEF-65FC-3238-9A84-ECCF165220A9}"/>
              </a:ext>
            </a:extLst>
          </p:cNvPr>
          <p:cNvPicPr>
            <a:picLocks noChangeAspect="1" noChangeArrowheads="1"/>
          </p:cNvPicPr>
          <p:nvPr/>
        </p:nvPicPr>
        <p:blipFill>
          <a:blip r:embed="rId3"/>
          <a:srcRect/>
          <a:stretch>
            <a:fillRect/>
          </a:stretch>
        </p:blipFill>
        <p:spPr bwMode="auto">
          <a:xfrm>
            <a:off x="381000" y="51148"/>
            <a:ext cx="1295400" cy="1143000"/>
          </a:xfrm>
          <a:prstGeom prst="rect">
            <a:avLst/>
          </a:prstGeom>
          <a:noFill/>
        </p:spPr>
      </p:pic>
      <p:sp>
        <p:nvSpPr>
          <p:cNvPr id="2" name="TextBox 1">
            <a:extLst>
              <a:ext uri="{FF2B5EF4-FFF2-40B4-BE49-F238E27FC236}">
                <a16:creationId xmlns:a16="http://schemas.microsoft.com/office/drawing/2014/main" id="{3ABFD5CD-FF9A-AF24-3A9F-D86028A5219B}"/>
              </a:ext>
            </a:extLst>
          </p:cNvPr>
          <p:cNvSpPr txBox="1"/>
          <p:nvPr/>
        </p:nvSpPr>
        <p:spPr>
          <a:xfrm>
            <a:off x="467638" y="1630695"/>
            <a:ext cx="836764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i="0" dirty="0">
                <a:effectLst/>
                <a:latin typeface="Times New Roman" panose="02020603050405020304" pitchFamily="18" charset="0"/>
                <a:cs typeface="Times New Roman" panose="02020603050405020304" pitchFamily="18" charset="0"/>
              </a:rPr>
              <a:t>3.     Avalanche Effect</a:t>
            </a:r>
            <a:r>
              <a:rPr lang="en-US" b="0" i="0" dirty="0">
                <a:effectLst/>
                <a:latin typeface="Times New Roman" panose="02020603050405020304" pitchFamily="18" charset="0"/>
                <a:cs typeface="Times New Roman" panose="02020603050405020304" pitchFamily="18" charset="0"/>
              </a:rPr>
              <a:t>: A good hash function ensures that even a tiny change in the input (like changing one character in a password) results in a drastically different hash output. This makes it difficult for attackers to find two different inputs that produce the same hash.</a:t>
            </a:r>
          </a:p>
          <a:p>
            <a:pPr algn="just"/>
            <a:endParaRPr lang="en-US" b="1" i="0" dirty="0">
              <a:effectLst/>
              <a:latin typeface="Times New Roman" panose="02020603050405020304" pitchFamily="18" charset="0"/>
              <a:cs typeface="Times New Roman" panose="02020603050405020304" pitchFamily="18" charset="0"/>
            </a:endParaRPr>
          </a:p>
          <a:p>
            <a:pPr algn="just"/>
            <a:r>
              <a:rPr lang="en-US" b="1" i="0" dirty="0">
                <a:effectLst/>
                <a:latin typeface="Times New Roman" panose="02020603050405020304" pitchFamily="18" charset="0"/>
                <a:cs typeface="Times New Roman" panose="02020603050405020304" pitchFamily="18" charset="0"/>
              </a:rPr>
              <a:t>Common Hash Functions</a:t>
            </a:r>
            <a:r>
              <a:rPr lang="en-US" b="0" i="0" dirty="0">
                <a:effectLst/>
                <a:latin typeface="Times New Roman" panose="02020603050405020304" pitchFamily="18" charset="0"/>
                <a:cs typeface="Times New Roman" panose="02020603050405020304" pitchFamily="18" charset="0"/>
              </a:rPr>
              <a:t>:</a:t>
            </a:r>
          </a:p>
          <a:p>
            <a:pPr algn="just"/>
            <a:endParaRPr lang="en-US"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SHA-256 (Secure Hash Algorithm 256-bit)</a:t>
            </a:r>
            <a:r>
              <a:rPr lang="en-US" b="0" i="0" dirty="0">
                <a:effectLst/>
                <a:latin typeface="Times New Roman" panose="02020603050405020304" pitchFamily="18" charset="0"/>
                <a:cs typeface="Times New Roman" panose="02020603050405020304" pitchFamily="18" charset="0"/>
              </a:rPr>
              <a:t>: Produces a 256-bit hash value. It's widely used due to its balance of security and efficiency.</a:t>
            </a:r>
          </a:p>
          <a:p>
            <a:pPr algn="just"/>
            <a:endParaRPr lang="en-US"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SHA-512</a:t>
            </a:r>
            <a:r>
              <a:rPr lang="en-US" b="0" i="0" dirty="0">
                <a:effectLst/>
                <a:latin typeface="Times New Roman" panose="02020603050405020304" pitchFamily="18" charset="0"/>
                <a:cs typeface="Times New Roman" panose="02020603050405020304" pitchFamily="18" charset="0"/>
              </a:rPr>
              <a:t>: Produces a 512-bit hash value, providing higher security at the cost of more computational power.</a:t>
            </a:r>
          </a:p>
          <a:p>
            <a:pPr algn="just"/>
            <a:endParaRPr lang="en-US"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MD5 (Message Digest Algorithm 5)</a:t>
            </a:r>
            <a:r>
              <a:rPr lang="en-US" b="0" i="0" dirty="0">
                <a:effectLst/>
                <a:latin typeface="Times New Roman" panose="02020603050405020304" pitchFamily="18" charset="0"/>
                <a:cs typeface="Times New Roman" panose="02020603050405020304" pitchFamily="18" charset="0"/>
              </a:rPr>
              <a:t>: Produces a 128-bit hash value. Although faster, it's now considered insecure for password hashing due to vulnerabilities to collision attacks.</a:t>
            </a:r>
            <a:endParaRPr lang="en-US" b="1" i="0" dirty="0">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5729015-2B55-724D-01E3-217A6F3E2CF2}"/>
              </a:ext>
            </a:extLst>
          </p:cNvPr>
          <p:cNvSpPr txBox="1"/>
          <p:nvPr/>
        </p:nvSpPr>
        <p:spPr>
          <a:xfrm>
            <a:off x="8335969" y="6445097"/>
            <a:ext cx="81213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Times New Roman"/>
              </a:rPr>
              <a:t>10</a:t>
            </a:r>
          </a:p>
        </p:txBody>
      </p:sp>
    </p:spTree>
    <p:extLst>
      <p:ext uri="{BB962C8B-B14F-4D97-AF65-F5344CB8AC3E}">
        <p14:creationId xmlns:p14="http://schemas.microsoft.com/office/powerpoint/2010/main" val="145326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67638" y="1265009"/>
            <a:ext cx="8381160" cy="75600"/>
          </a:xfrm>
          <a:prstGeom prst="rect">
            <a:avLst/>
          </a:prstGeom>
          <a:solidFill>
            <a:srgbClr val="7030A0"/>
          </a:solidFill>
          <a:ln w="25560">
            <a:solidFill>
              <a:srgbClr val="3A5F8B"/>
            </a:solidFill>
            <a:round/>
          </a:ln>
        </p:spPr>
      </p:sp>
      <p:sp>
        <p:nvSpPr>
          <p:cNvPr id="44" name="CustomShape 2"/>
          <p:cNvSpPr/>
          <p:nvPr/>
        </p:nvSpPr>
        <p:spPr>
          <a:xfrm>
            <a:off x="1871105" y="556265"/>
            <a:ext cx="5579740" cy="577440"/>
          </a:xfrm>
          <a:prstGeom prst="rect">
            <a:avLst/>
          </a:prstGeom>
        </p:spPr>
        <p:txBody>
          <a:bodyPr lIns="90000" tIns="45000" rIns="90000" bIns="45000" anchor="t"/>
          <a:lstStyle/>
          <a:p>
            <a:pPr algn="ctr"/>
            <a:r>
              <a:rPr lang="en-IN" sz="4000" b="1">
                <a:latin typeface="Times New Roman"/>
              </a:rPr>
              <a:t>METHODOLOGY</a:t>
            </a:r>
            <a:endParaRPr lang="en-US" sz="4000"/>
          </a:p>
        </p:txBody>
      </p:sp>
      <p:pic>
        <p:nvPicPr>
          <p:cNvPr id="3" name="Picture 4" descr="CMR College of Pharmacy updated... - CMR College of Pharmacy">
            <a:extLst>
              <a:ext uri="{FF2B5EF4-FFF2-40B4-BE49-F238E27FC236}">
                <a16:creationId xmlns:a16="http://schemas.microsoft.com/office/drawing/2014/main" id="{A12D3AEF-65FC-3238-9A84-ECCF165220A9}"/>
              </a:ext>
            </a:extLst>
          </p:cNvPr>
          <p:cNvPicPr>
            <a:picLocks noChangeAspect="1" noChangeArrowheads="1"/>
          </p:cNvPicPr>
          <p:nvPr/>
        </p:nvPicPr>
        <p:blipFill>
          <a:blip r:embed="rId3"/>
          <a:srcRect/>
          <a:stretch>
            <a:fillRect/>
          </a:stretch>
        </p:blipFill>
        <p:spPr bwMode="auto">
          <a:xfrm>
            <a:off x="381000" y="51148"/>
            <a:ext cx="1295400" cy="1143000"/>
          </a:xfrm>
          <a:prstGeom prst="rect">
            <a:avLst/>
          </a:prstGeom>
          <a:noFill/>
        </p:spPr>
      </p:pic>
      <p:sp>
        <p:nvSpPr>
          <p:cNvPr id="2" name="TextBox 1">
            <a:extLst>
              <a:ext uri="{FF2B5EF4-FFF2-40B4-BE49-F238E27FC236}">
                <a16:creationId xmlns:a16="http://schemas.microsoft.com/office/drawing/2014/main" id="{3ABFD5CD-FF9A-AF24-3A9F-D86028A5219B}"/>
              </a:ext>
            </a:extLst>
          </p:cNvPr>
          <p:cNvSpPr txBox="1"/>
          <p:nvPr/>
        </p:nvSpPr>
        <p:spPr>
          <a:xfrm>
            <a:off x="431800" y="1411470"/>
            <a:ext cx="8367647"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 Registration</a:t>
            </a:r>
            <a:r>
              <a:rPr lang="en-US" b="0" i="0" dirty="0">
                <a:effectLst/>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endParaRPr lang="en-US" b="0" i="0" dirty="0">
              <a:effectLst/>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User sets a password.</a:t>
            </a:r>
          </a:p>
          <a:p>
            <a:pPr marL="742950" lvl="1" indent="-285750" algn="just">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Password is hashed using a secure hash function (e.g., SHA-256).</a:t>
            </a:r>
          </a:p>
          <a:p>
            <a:pPr marL="742950" lvl="1" indent="-285750" algn="just">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Hash is distributed across selected images.</a:t>
            </a:r>
          </a:p>
          <a:p>
            <a:pPr marL="742950" lvl="1" indent="-285750" algn="just">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Images and their hash segments are stored in the database.</a:t>
            </a:r>
          </a:p>
          <a:p>
            <a:pPr marL="800100" lvl="1" indent="-342900" algn="just">
              <a:buFont typeface="Wingdings" panose="05000000000000000000" pitchFamily="2" charset="2"/>
              <a:buChar char="Ø"/>
            </a:pPr>
            <a:endParaRPr lang="en-US" b="0" i="0" dirty="0">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 Login</a:t>
            </a:r>
            <a:r>
              <a:rPr lang="en-US" b="0" i="0" dirty="0">
                <a:effectLst/>
                <a:latin typeface="Times New Roman" panose="02020603050405020304" pitchFamily="18" charset="0"/>
                <a:cs typeface="Times New Roman" panose="02020603050405020304" pitchFamily="18" charset="0"/>
              </a:rPr>
              <a:t>:</a:t>
            </a:r>
          </a:p>
          <a:p>
            <a:pPr algn="just"/>
            <a:endParaRPr lang="en-US" b="0" i="0" dirty="0">
              <a:effectLst/>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User selects the same images.</a:t>
            </a:r>
          </a:p>
          <a:p>
            <a:pPr marL="742950" lvl="1" indent="-285750" algn="just">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System retrieves and combines hash segments from images.</a:t>
            </a:r>
          </a:p>
          <a:p>
            <a:pPr marL="742950" lvl="1" indent="-285750" algn="just">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Combined hash is compared with the stored hash.</a:t>
            </a:r>
          </a:p>
          <a:p>
            <a:pPr marL="742950" lvl="1" indent="-285750" algn="just">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If the hashes match, access is granted.</a:t>
            </a:r>
          </a:p>
          <a:p>
            <a:pPr lvl="1" algn="just"/>
            <a:endParaRPr lang="en-US" b="0" i="0" dirty="0">
              <a:effectLst/>
              <a:latin typeface="Times New Roman" panose="02020603050405020304" pitchFamily="18" charset="0"/>
              <a:cs typeface="Times New Roman" panose="02020603050405020304" pitchFamily="18" charset="0"/>
            </a:endParaRPr>
          </a:p>
          <a:p>
            <a:pPr algn="just"/>
            <a:r>
              <a:rPr lang="en-US" b="1" i="0" dirty="0">
                <a:effectLst/>
                <a:latin typeface="Times New Roman" panose="02020603050405020304" pitchFamily="18" charset="0"/>
                <a:cs typeface="Times New Roman" panose="02020603050405020304" pitchFamily="18" charset="0"/>
              </a:rPr>
              <a:t>Key Benefits</a:t>
            </a:r>
            <a:r>
              <a:rPr lang="en-US"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Enhances security by combining cryptographic hashing with image-based verification.</a:t>
            </a: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Prevents plaintext password storage.</a:t>
            </a: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Adds an engaging visual element to the authentication process.</a:t>
            </a:r>
          </a:p>
        </p:txBody>
      </p:sp>
      <p:sp>
        <p:nvSpPr>
          <p:cNvPr id="5" name="TextBox 4">
            <a:extLst>
              <a:ext uri="{FF2B5EF4-FFF2-40B4-BE49-F238E27FC236}">
                <a16:creationId xmlns:a16="http://schemas.microsoft.com/office/drawing/2014/main" id="{BD61841D-C55F-1264-8A33-93B3287920E3}"/>
              </a:ext>
            </a:extLst>
          </p:cNvPr>
          <p:cNvSpPr txBox="1"/>
          <p:nvPr/>
        </p:nvSpPr>
        <p:spPr>
          <a:xfrm>
            <a:off x="8335969" y="6445097"/>
            <a:ext cx="81213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Times New Roman"/>
              </a:rPr>
              <a:t>11</a:t>
            </a:r>
            <a:endParaRPr lang="en-US" dirty="0"/>
          </a:p>
        </p:txBody>
      </p:sp>
    </p:spTree>
    <p:extLst>
      <p:ext uri="{BB962C8B-B14F-4D97-AF65-F5344CB8AC3E}">
        <p14:creationId xmlns:p14="http://schemas.microsoft.com/office/powerpoint/2010/main" val="2108945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67638" y="1265009"/>
            <a:ext cx="8381160" cy="75600"/>
          </a:xfrm>
          <a:prstGeom prst="rect">
            <a:avLst/>
          </a:prstGeom>
          <a:solidFill>
            <a:srgbClr val="7030A0"/>
          </a:solidFill>
          <a:ln w="25560">
            <a:solidFill>
              <a:srgbClr val="3A5F8B"/>
            </a:solidFill>
            <a:round/>
          </a:ln>
        </p:spPr>
      </p:sp>
      <p:sp>
        <p:nvSpPr>
          <p:cNvPr id="44" name="CustomShape 2"/>
          <p:cNvSpPr/>
          <p:nvPr/>
        </p:nvSpPr>
        <p:spPr>
          <a:xfrm>
            <a:off x="1108662" y="131589"/>
            <a:ext cx="7629598" cy="1203741"/>
          </a:xfrm>
          <a:prstGeom prst="rect">
            <a:avLst/>
          </a:prstGeom>
        </p:spPr>
        <p:txBody>
          <a:bodyPr lIns="90000" tIns="45000" rIns="90000" bIns="45000" anchor="t"/>
          <a:lstStyle/>
          <a:p>
            <a:pPr algn="ctr"/>
            <a:r>
              <a:rPr lang="en-IN" sz="3600" b="1">
                <a:solidFill>
                  <a:srgbClr val="000000"/>
                </a:solidFill>
                <a:latin typeface="Times New Roman"/>
              </a:rPr>
              <a:t>PROBLEM SCOPE &amp; LIMITATIONS</a:t>
            </a:r>
            <a:endParaRPr lang="en-IN" sz="3600" b="1">
              <a:latin typeface="Times New Roman"/>
            </a:endParaRPr>
          </a:p>
        </p:txBody>
      </p:sp>
      <p:pic>
        <p:nvPicPr>
          <p:cNvPr id="3" name="Picture 4" descr="CMR College of Pharmacy updated... - CMR College of Pharmacy">
            <a:extLst>
              <a:ext uri="{FF2B5EF4-FFF2-40B4-BE49-F238E27FC236}">
                <a16:creationId xmlns:a16="http://schemas.microsoft.com/office/drawing/2014/main" id="{A12D3AEF-65FC-3238-9A84-ECCF165220A9}"/>
              </a:ext>
            </a:extLst>
          </p:cNvPr>
          <p:cNvPicPr>
            <a:picLocks noChangeAspect="1" noChangeArrowheads="1"/>
          </p:cNvPicPr>
          <p:nvPr/>
        </p:nvPicPr>
        <p:blipFill>
          <a:blip r:embed="rId3"/>
          <a:srcRect/>
          <a:stretch>
            <a:fillRect/>
          </a:stretch>
        </p:blipFill>
        <p:spPr bwMode="auto">
          <a:xfrm>
            <a:off x="381000" y="51148"/>
            <a:ext cx="1295400" cy="1143000"/>
          </a:xfrm>
          <a:prstGeom prst="rect">
            <a:avLst/>
          </a:prstGeom>
          <a:noFill/>
        </p:spPr>
      </p:pic>
      <p:sp>
        <p:nvSpPr>
          <p:cNvPr id="2" name="TextBox 1">
            <a:extLst>
              <a:ext uri="{FF2B5EF4-FFF2-40B4-BE49-F238E27FC236}">
                <a16:creationId xmlns:a16="http://schemas.microsoft.com/office/drawing/2014/main" id="{E09833EA-0D53-95EF-8CB0-06CC4FB0484C}"/>
              </a:ext>
            </a:extLst>
          </p:cNvPr>
          <p:cNvSpPr txBox="1"/>
          <p:nvPr/>
        </p:nvSpPr>
        <p:spPr>
          <a:xfrm>
            <a:off x="473640" y="1463979"/>
            <a:ext cx="8338941"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dirty="0">
                <a:latin typeface="Times New Roman"/>
                <a:ea typeface="+mn-lt"/>
                <a:cs typeface="Times New Roman"/>
              </a:rPr>
              <a:t>Problem Scope:</a:t>
            </a:r>
            <a:endParaRPr lang="en-US" sz="2000" dirty="0"/>
          </a:p>
          <a:p>
            <a:pPr algn="just"/>
            <a:endParaRPr lang="en-US" sz="2000" b="1" dirty="0">
              <a:latin typeface="Times New Roman"/>
              <a:ea typeface="+mn-lt"/>
              <a:cs typeface="Times New Roman"/>
            </a:endParaRPr>
          </a:p>
          <a:p>
            <a:pPr marL="285750" indent="-285750" algn="just">
              <a:buFont typeface="Arial"/>
              <a:buChar char="•"/>
            </a:pPr>
            <a:r>
              <a:rPr lang="en-US" dirty="0">
                <a:latin typeface="Times New Roman"/>
                <a:ea typeface="+mn-lt"/>
                <a:cs typeface="+mn-lt"/>
              </a:rPr>
              <a:t>Usability and Memorability: User Experience: Assessing how users interact with graphical passwords, considering factors such as ease of use, user satisfaction, and efficiency.</a:t>
            </a:r>
          </a:p>
          <a:p>
            <a:pPr algn="just"/>
            <a:endParaRPr lang="en-US" dirty="0">
              <a:latin typeface="Times New Roman"/>
              <a:ea typeface="+mn-lt"/>
              <a:cs typeface="+mn-lt"/>
            </a:endParaRPr>
          </a:p>
          <a:p>
            <a:pPr marL="342900" indent="-342900" algn="just">
              <a:buFont typeface="Arial" panose="020B0604020202020204" pitchFamily="34" charset="0"/>
              <a:buChar char="•"/>
            </a:pPr>
            <a:r>
              <a:rPr lang="en-US" dirty="0">
                <a:latin typeface="Times New Roman"/>
                <a:ea typeface="+mn-lt"/>
                <a:cs typeface="+mn-lt"/>
              </a:rPr>
              <a:t>Memorability: Investigating the ability of users to remember graphical passwords over time compared to traditional text-based passwords.</a:t>
            </a:r>
          </a:p>
          <a:p>
            <a:pPr marL="285750" indent="-285750" algn="just">
              <a:buFont typeface="Arial"/>
              <a:buChar char="•"/>
            </a:pPr>
            <a:endParaRPr lang="en-US" dirty="0">
              <a:latin typeface="Times New Roman"/>
              <a:ea typeface="+mn-lt"/>
              <a:cs typeface="+mn-lt"/>
            </a:endParaRPr>
          </a:p>
          <a:p>
            <a:pPr marL="285750" indent="-285750" algn="just">
              <a:buFont typeface="Arial"/>
              <a:buChar char="•"/>
            </a:pPr>
            <a:r>
              <a:rPr lang="en-US" dirty="0">
                <a:latin typeface="Times New Roman"/>
                <a:ea typeface="+mn-lt"/>
                <a:cs typeface="+mn-lt"/>
              </a:rPr>
              <a:t>Security: Strength of Authentication: Evaluating the effectiveness of graphical passwords in providing a secure authentication mechanism.</a:t>
            </a:r>
          </a:p>
          <a:p>
            <a:pPr marL="285750" indent="-285750" algn="just">
              <a:buFont typeface="Arial"/>
              <a:buChar char="•"/>
            </a:pPr>
            <a:endParaRPr lang="en-US" dirty="0">
              <a:latin typeface="Times New Roman"/>
              <a:ea typeface="+mn-lt"/>
              <a:cs typeface="+mn-lt"/>
            </a:endParaRPr>
          </a:p>
          <a:p>
            <a:pPr marL="285750" indent="-285750" algn="just">
              <a:buFont typeface="Arial"/>
              <a:buChar char="•"/>
            </a:pPr>
            <a:r>
              <a:rPr lang="en-US" dirty="0">
                <a:latin typeface="Times New Roman"/>
                <a:ea typeface="+mn-lt"/>
                <a:cs typeface="+mn-lt"/>
              </a:rPr>
              <a:t>Vulnerabilities: Identifying potential vulnerabilities, such as shoulder surfing, smudge attacks, and other methods that could compromise the security of graphical passwords.</a:t>
            </a:r>
          </a:p>
          <a:p>
            <a:pPr marL="285750" indent="-285750" algn="just">
              <a:buFont typeface="Arial"/>
              <a:buChar char="•"/>
            </a:pPr>
            <a:endParaRPr lang="en-US" dirty="0">
              <a:latin typeface="Times New Roman"/>
              <a:ea typeface="+mn-lt"/>
              <a:cs typeface="+mn-lt"/>
            </a:endParaRPr>
          </a:p>
          <a:p>
            <a:pPr marL="285750" indent="-285750" algn="just">
              <a:buFont typeface="Arial"/>
              <a:buChar char="•"/>
            </a:pPr>
            <a:r>
              <a:rPr lang="en-US" dirty="0">
                <a:latin typeface="Times New Roman"/>
                <a:ea typeface="+mn-lt"/>
                <a:cs typeface="+mn-lt"/>
              </a:rPr>
              <a:t>User Interface and Integration: The project should have a user-friendly interface where users can interact with the different functionalities. </a:t>
            </a:r>
            <a:endParaRPr lang="en-US" dirty="0">
              <a:latin typeface="Times New Roman"/>
              <a:ea typeface="+mn-lt"/>
              <a:cs typeface="Arial"/>
            </a:endParaRPr>
          </a:p>
        </p:txBody>
      </p:sp>
      <p:sp>
        <p:nvSpPr>
          <p:cNvPr id="5" name="TextBox 4">
            <a:extLst>
              <a:ext uri="{FF2B5EF4-FFF2-40B4-BE49-F238E27FC236}">
                <a16:creationId xmlns:a16="http://schemas.microsoft.com/office/drawing/2014/main" id="{BACEAA25-5FE0-E969-E09F-0FFFF6A26C0B}"/>
              </a:ext>
            </a:extLst>
          </p:cNvPr>
          <p:cNvSpPr txBox="1"/>
          <p:nvPr/>
        </p:nvSpPr>
        <p:spPr>
          <a:xfrm>
            <a:off x="8335969" y="6445097"/>
            <a:ext cx="81213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Times New Roman"/>
              </a:rPr>
              <a:t>12</a:t>
            </a:r>
          </a:p>
        </p:txBody>
      </p:sp>
    </p:spTree>
    <p:extLst>
      <p:ext uri="{BB962C8B-B14F-4D97-AF65-F5344CB8AC3E}">
        <p14:creationId xmlns:p14="http://schemas.microsoft.com/office/powerpoint/2010/main" val="1735579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67638" y="1265009"/>
            <a:ext cx="8381160" cy="75600"/>
          </a:xfrm>
          <a:prstGeom prst="rect">
            <a:avLst/>
          </a:prstGeom>
          <a:solidFill>
            <a:srgbClr val="7030A0"/>
          </a:solidFill>
          <a:ln w="25560">
            <a:solidFill>
              <a:srgbClr val="3A5F8B"/>
            </a:solidFill>
            <a:round/>
          </a:ln>
        </p:spPr>
      </p:sp>
      <p:pic>
        <p:nvPicPr>
          <p:cNvPr id="3" name="Picture 4" descr="CMR College of Pharmacy updated... - CMR College of Pharmacy">
            <a:extLst>
              <a:ext uri="{FF2B5EF4-FFF2-40B4-BE49-F238E27FC236}">
                <a16:creationId xmlns:a16="http://schemas.microsoft.com/office/drawing/2014/main" id="{A12D3AEF-65FC-3238-9A84-ECCF165220A9}"/>
              </a:ext>
            </a:extLst>
          </p:cNvPr>
          <p:cNvPicPr>
            <a:picLocks noChangeAspect="1" noChangeArrowheads="1"/>
          </p:cNvPicPr>
          <p:nvPr/>
        </p:nvPicPr>
        <p:blipFill>
          <a:blip r:embed="rId3"/>
          <a:srcRect/>
          <a:stretch>
            <a:fillRect/>
          </a:stretch>
        </p:blipFill>
        <p:spPr bwMode="auto">
          <a:xfrm>
            <a:off x="381000" y="51148"/>
            <a:ext cx="1295400" cy="1143000"/>
          </a:xfrm>
          <a:prstGeom prst="rect">
            <a:avLst/>
          </a:prstGeom>
          <a:noFill/>
        </p:spPr>
      </p:pic>
      <p:sp>
        <p:nvSpPr>
          <p:cNvPr id="2" name="TextBox 1">
            <a:extLst>
              <a:ext uri="{FF2B5EF4-FFF2-40B4-BE49-F238E27FC236}">
                <a16:creationId xmlns:a16="http://schemas.microsoft.com/office/drawing/2014/main" id="{F6A6B336-C334-1D90-AE2E-81357E812B0E}"/>
              </a:ext>
            </a:extLst>
          </p:cNvPr>
          <p:cNvSpPr txBox="1"/>
          <p:nvPr/>
        </p:nvSpPr>
        <p:spPr>
          <a:xfrm>
            <a:off x="4452280" y="722924"/>
            <a:ext cx="4583926" cy="9694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2500" b="1">
                <a:latin typeface="Times New Roman"/>
                <a:cs typeface="Times New Roman"/>
              </a:rPr>
              <a:t>Problem Scope and Limitations</a:t>
            </a:r>
            <a:endParaRPr lang="en-US" sz="2500">
              <a:ea typeface="+mn-lt"/>
              <a:cs typeface="+mn-lt"/>
            </a:endParaRPr>
          </a:p>
          <a:p>
            <a:endParaRPr lang="en-US" sz="3200" b="1">
              <a:latin typeface="Times New Roman"/>
              <a:ea typeface="+mn-lt"/>
              <a:cs typeface="Calibri"/>
            </a:endParaRPr>
          </a:p>
        </p:txBody>
      </p:sp>
      <p:sp>
        <p:nvSpPr>
          <p:cNvPr id="4" name="TextBox 3">
            <a:extLst>
              <a:ext uri="{FF2B5EF4-FFF2-40B4-BE49-F238E27FC236}">
                <a16:creationId xmlns:a16="http://schemas.microsoft.com/office/drawing/2014/main" id="{EE192A5D-A431-5680-7846-41ADC3C621B1}"/>
              </a:ext>
            </a:extLst>
          </p:cNvPr>
          <p:cNvSpPr txBox="1"/>
          <p:nvPr/>
        </p:nvSpPr>
        <p:spPr>
          <a:xfrm>
            <a:off x="459287" y="1492684"/>
            <a:ext cx="835329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Times New Roman"/>
                <a:cs typeface="Times New Roman"/>
              </a:rPr>
              <a:t>Limitations:</a:t>
            </a:r>
          </a:p>
          <a:p>
            <a:endParaRPr lang="en-US" b="1" dirty="0">
              <a:latin typeface="Times New Roman"/>
              <a:cs typeface="Times New Roman"/>
            </a:endParaRPr>
          </a:p>
          <a:p>
            <a:pPr marL="457200" indent="-457200">
              <a:buAutoNum type="arabicPeriod"/>
            </a:pPr>
            <a:r>
              <a:rPr lang="en-US" dirty="0">
                <a:latin typeface="Times New Roman"/>
                <a:cs typeface="Times New Roman"/>
              </a:rPr>
              <a:t>Difficulty in Password Recovery: Recovering a forgotten graphical password can be more challenging compared to traditional text-based passwords, especially if robust recovery mechanisms aren’t in place.</a:t>
            </a:r>
          </a:p>
          <a:p>
            <a:pPr marL="457200" indent="-457200">
              <a:buAutoNum type="arabicPeriod"/>
            </a:pPr>
            <a:endParaRPr lang="en-US" dirty="0">
              <a:latin typeface="Times New Roman"/>
              <a:cs typeface="Times New Roman"/>
            </a:endParaRPr>
          </a:p>
          <a:p>
            <a:pPr marL="457200" indent="-457200">
              <a:buAutoNum type="arabicPeriod"/>
            </a:pPr>
            <a:r>
              <a:rPr lang="en-US" dirty="0">
                <a:latin typeface="Times New Roman"/>
                <a:cs typeface="Times New Roman"/>
              </a:rPr>
              <a:t>Shoulder Surfing: Users might be vulnerable to shoulder surfing, where someone can observe and replicate the drawn patterns or selected images</a:t>
            </a:r>
            <a:r>
              <a:rPr lang="en-US" sz="2000" dirty="0">
                <a:latin typeface="Times New Roman"/>
                <a:cs typeface="Times New Roman"/>
              </a:rPr>
              <a:t>.</a:t>
            </a:r>
          </a:p>
          <a:p>
            <a:endParaRPr lang="en-US" sz="2000" dirty="0">
              <a:latin typeface="Times New Roman"/>
              <a:cs typeface="Times New Roman"/>
            </a:endParaRPr>
          </a:p>
        </p:txBody>
      </p:sp>
      <p:sp>
        <p:nvSpPr>
          <p:cNvPr id="6" name="TextBox 5">
            <a:extLst>
              <a:ext uri="{FF2B5EF4-FFF2-40B4-BE49-F238E27FC236}">
                <a16:creationId xmlns:a16="http://schemas.microsoft.com/office/drawing/2014/main" id="{F2069EEB-226A-705E-A06E-A5F17C8C7A5E}"/>
              </a:ext>
            </a:extLst>
          </p:cNvPr>
          <p:cNvSpPr txBox="1"/>
          <p:nvPr/>
        </p:nvSpPr>
        <p:spPr>
          <a:xfrm>
            <a:off x="8335969" y="6445097"/>
            <a:ext cx="81213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Times New Roman"/>
              </a:rPr>
              <a:t>13</a:t>
            </a:r>
          </a:p>
        </p:txBody>
      </p:sp>
    </p:spTree>
    <p:extLst>
      <p:ext uri="{BB962C8B-B14F-4D97-AF65-F5344CB8AC3E}">
        <p14:creationId xmlns:p14="http://schemas.microsoft.com/office/powerpoint/2010/main" val="90770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67638" y="1265009"/>
            <a:ext cx="8381160" cy="75600"/>
          </a:xfrm>
          <a:prstGeom prst="rect">
            <a:avLst/>
          </a:prstGeom>
          <a:solidFill>
            <a:srgbClr val="7030A0"/>
          </a:solidFill>
          <a:ln w="25560">
            <a:solidFill>
              <a:srgbClr val="3A5F8B"/>
            </a:solidFill>
            <a:round/>
          </a:ln>
        </p:spPr>
      </p:sp>
      <p:sp>
        <p:nvSpPr>
          <p:cNvPr id="44" name="CustomShape 2"/>
          <p:cNvSpPr/>
          <p:nvPr/>
        </p:nvSpPr>
        <p:spPr>
          <a:xfrm>
            <a:off x="836477" y="358858"/>
            <a:ext cx="7629598" cy="733417"/>
          </a:xfrm>
          <a:prstGeom prst="rect">
            <a:avLst/>
          </a:prstGeom>
        </p:spPr>
        <p:txBody>
          <a:bodyPr lIns="90000" tIns="45000" rIns="90000" bIns="45000" anchor="t"/>
          <a:lstStyle/>
          <a:p>
            <a:pPr algn="ctr"/>
            <a:r>
              <a:rPr lang="en-IN" sz="4400" b="1">
                <a:solidFill>
                  <a:srgbClr val="000000"/>
                </a:solidFill>
                <a:latin typeface="Times New Roman"/>
              </a:rPr>
              <a:t>References</a:t>
            </a:r>
            <a:endParaRPr lang="en-US"/>
          </a:p>
        </p:txBody>
      </p:sp>
      <p:pic>
        <p:nvPicPr>
          <p:cNvPr id="3" name="Picture 4" descr="CMR College of Pharmacy updated... - CMR College of Pharmacy">
            <a:extLst>
              <a:ext uri="{FF2B5EF4-FFF2-40B4-BE49-F238E27FC236}">
                <a16:creationId xmlns:a16="http://schemas.microsoft.com/office/drawing/2014/main" id="{A12D3AEF-65FC-3238-9A84-ECCF165220A9}"/>
              </a:ext>
            </a:extLst>
          </p:cNvPr>
          <p:cNvPicPr>
            <a:picLocks noChangeAspect="1" noChangeArrowheads="1"/>
          </p:cNvPicPr>
          <p:nvPr/>
        </p:nvPicPr>
        <p:blipFill>
          <a:blip r:embed="rId3"/>
          <a:srcRect/>
          <a:stretch>
            <a:fillRect/>
          </a:stretch>
        </p:blipFill>
        <p:spPr bwMode="auto">
          <a:xfrm>
            <a:off x="381000" y="51148"/>
            <a:ext cx="1295400" cy="1143000"/>
          </a:xfrm>
          <a:prstGeom prst="rect">
            <a:avLst/>
          </a:prstGeom>
          <a:noFill/>
        </p:spPr>
      </p:pic>
      <p:sp>
        <p:nvSpPr>
          <p:cNvPr id="2" name="TextBox 1">
            <a:extLst>
              <a:ext uri="{FF2B5EF4-FFF2-40B4-BE49-F238E27FC236}">
                <a16:creationId xmlns:a16="http://schemas.microsoft.com/office/drawing/2014/main" id="{E09833EA-0D53-95EF-8CB0-06CC4FB0484C}"/>
              </a:ext>
            </a:extLst>
          </p:cNvPr>
          <p:cNvSpPr txBox="1"/>
          <p:nvPr/>
        </p:nvSpPr>
        <p:spPr>
          <a:xfrm>
            <a:off x="381000" y="1601396"/>
            <a:ext cx="8360816"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IN" sz="2000" dirty="0">
              <a:latin typeface="Times New Roman"/>
              <a:cs typeface="Times New Roman"/>
            </a:endParaRPr>
          </a:p>
          <a:p>
            <a:pPr marL="285750" indent="-285750" algn="just">
              <a:buFont typeface="Arial" panose="020B0604020202020204" pitchFamily="34" charset="0"/>
              <a:buChar char="•"/>
            </a:pPr>
            <a:r>
              <a:rPr lang="en-US" dirty="0">
                <a:latin typeface="Times New Roman"/>
                <a:cs typeface="Times New Roman"/>
              </a:rPr>
              <a:t>The Design and Analysis of Graphical Passwords</a:t>
            </a:r>
          </a:p>
          <a:p>
            <a:pPr algn="just"/>
            <a:endParaRPr lang="en-US" dirty="0">
              <a:latin typeface="Times New Roman"/>
              <a:cs typeface="Times New Roman"/>
            </a:endParaRPr>
          </a:p>
          <a:p>
            <a:pPr marL="285750" indent="-285750" algn="just">
              <a:buFont typeface="Arial" panose="020B0604020202020204" pitchFamily="34" charset="0"/>
              <a:buChar char="•"/>
            </a:pPr>
            <a:r>
              <a:rPr lang="en-US" dirty="0">
                <a:latin typeface="Times New Roman"/>
                <a:cs typeface="Times New Roman"/>
              </a:rPr>
              <a:t>Authors: D. Davis, M. Monrose, A. Reiter</a:t>
            </a:r>
          </a:p>
          <a:p>
            <a:pPr algn="just"/>
            <a:endParaRPr lang="en-US" dirty="0">
              <a:latin typeface="Times New Roman"/>
              <a:cs typeface="Times New Roman"/>
            </a:endParaRPr>
          </a:p>
          <a:p>
            <a:pPr marL="285750" indent="-285750" algn="just">
              <a:buFont typeface="Arial" panose="020B0604020202020204" pitchFamily="34" charset="0"/>
              <a:buChar char="•"/>
            </a:pPr>
            <a:r>
              <a:rPr lang="en-US" dirty="0">
                <a:latin typeface="Times New Roman"/>
                <a:cs typeface="Times New Roman"/>
              </a:rPr>
              <a:t>Published in: USENIX Security Symposium, 2004.</a:t>
            </a:r>
          </a:p>
          <a:p>
            <a:pPr algn="just"/>
            <a:endParaRPr lang="en-US" dirty="0">
              <a:latin typeface="Times New Roman"/>
              <a:cs typeface="Times New Roman"/>
            </a:endParaRPr>
          </a:p>
          <a:p>
            <a:pPr marL="285750" indent="-285750" algn="just">
              <a:buFont typeface="Arial" panose="020B0604020202020204" pitchFamily="34" charset="0"/>
              <a:buChar char="•"/>
            </a:pPr>
            <a:r>
              <a:rPr lang="en-IN" dirty="0">
                <a:latin typeface="Times New Roman"/>
                <a:cs typeface="Times New Roman"/>
              </a:rPr>
              <a:t>Authors: Sonia Chiasson, Elizabeth Stobert, Robert Biddle, P.C. van Oorschot</a:t>
            </a:r>
          </a:p>
          <a:p>
            <a:pPr algn="just"/>
            <a:endParaRPr lang="en-IN" dirty="0">
              <a:latin typeface="Times New Roman"/>
              <a:cs typeface="Times New Roman"/>
            </a:endParaRPr>
          </a:p>
          <a:p>
            <a:pPr marL="285750" indent="-285750" algn="just">
              <a:buFont typeface="Arial" panose="020B0604020202020204" pitchFamily="34" charset="0"/>
              <a:buChar char="•"/>
            </a:pPr>
            <a:r>
              <a:rPr lang="en-IN" dirty="0">
                <a:latin typeface="Times New Roman"/>
                <a:cs typeface="Times New Roman"/>
              </a:rPr>
              <a:t>Published in: ACM Computing Surveys (CSUR), 2016</a:t>
            </a:r>
          </a:p>
          <a:p>
            <a:pPr algn="just"/>
            <a:endParaRPr lang="en-IN" dirty="0">
              <a:latin typeface="Times New Roman"/>
              <a:cs typeface="Times New Roman"/>
            </a:endParaRPr>
          </a:p>
          <a:p>
            <a:pPr marL="285750" indent="-285750" algn="just">
              <a:buFont typeface="Arial" panose="020B0604020202020204" pitchFamily="34" charset="0"/>
              <a:buChar char="•"/>
            </a:pPr>
            <a:r>
              <a:rPr lang="en-IN" dirty="0">
                <a:latin typeface="Times New Roman"/>
                <a:cs typeface="Times New Roman"/>
              </a:rPr>
              <a:t>PassPoints: Design and longitudinal evaluation of a graphical password system</a:t>
            </a:r>
          </a:p>
          <a:p>
            <a:pPr algn="just"/>
            <a:endParaRPr lang="en-US" sz="2000" b="1" dirty="0">
              <a:latin typeface="Times New Roman"/>
              <a:cs typeface="Times New Roman"/>
            </a:endParaRPr>
          </a:p>
        </p:txBody>
      </p:sp>
      <p:sp>
        <p:nvSpPr>
          <p:cNvPr id="5" name="TextBox 4">
            <a:extLst>
              <a:ext uri="{FF2B5EF4-FFF2-40B4-BE49-F238E27FC236}">
                <a16:creationId xmlns:a16="http://schemas.microsoft.com/office/drawing/2014/main" id="{BC425BEB-1738-42D2-C2A5-EB8DF4B06F29}"/>
              </a:ext>
            </a:extLst>
          </p:cNvPr>
          <p:cNvSpPr txBox="1"/>
          <p:nvPr/>
        </p:nvSpPr>
        <p:spPr>
          <a:xfrm>
            <a:off x="8335969" y="6445097"/>
            <a:ext cx="81213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Times New Roman"/>
              </a:rPr>
              <a:t>14</a:t>
            </a:r>
          </a:p>
        </p:txBody>
      </p:sp>
    </p:spTree>
    <p:extLst>
      <p:ext uri="{BB962C8B-B14F-4D97-AF65-F5344CB8AC3E}">
        <p14:creationId xmlns:p14="http://schemas.microsoft.com/office/powerpoint/2010/main" val="3801126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67638" y="1265009"/>
            <a:ext cx="8381160" cy="75600"/>
          </a:xfrm>
          <a:prstGeom prst="rect">
            <a:avLst/>
          </a:prstGeom>
          <a:solidFill>
            <a:srgbClr val="7030A0"/>
          </a:solidFill>
          <a:ln w="25560">
            <a:solidFill>
              <a:srgbClr val="3A5F8B"/>
            </a:solidFill>
            <a:round/>
          </a:ln>
        </p:spPr>
      </p:sp>
      <p:sp>
        <p:nvSpPr>
          <p:cNvPr id="44" name="CustomShape 2"/>
          <p:cNvSpPr/>
          <p:nvPr/>
        </p:nvSpPr>
        <p:spPr>
          <a:xfrm>
            <a:off x="3630460" y="530267"/>
            <a:ext cx="2630168" cy="577440"/>
          </a:xfrm>
          <a:prstGeom prst="rect">
            <a:avLst/>
          </a:prstGeom>
        </p:spPr>
        <p:txBody>
          <a:bodyPr lIns="90000" tIns="45000" rIns="90000" bIns="45000" anchor="t"/>
          <a:lstStyle/>
          <a:p>
            <a:pPr>
              <a:lnSpc>
                <a:spcPct val="100000"/>
              </a:lnSpc>
            </a:pPr>
            <a:r>
              <a:rPr lang="en-IN" sz="4000" b="1">
                <a:latin typeface="Times New Roman"/>
              </a:rPr>
              <a:t>OUTLINE</a:t>
            </a:r>
            <a:endParaRPr lang="en-US" sz="4000">
              <a:latin typeface="Times New Roman"/>
            </a:endParaRPr>
          </a:p>
        </p:txBody>
      </p:sp>
      <p:sp>
        <p:nvSpPr>
          <p:cNvPr id="45" name="CustomShape 3"/>
          <p:cNvSpPr/>
          <p:nvPr/>
        </p:nvSpPr>
        <p:spPr>
          <a:xfrm>
            <a:off x="390895" y="1583200"/>
            <a:ext cx="8425388" cy="5558294"/>
          </a:xfrm>
          <a:prstGeom prst="rect">
            <a:avLst/>
          </a:prstGeom>
        </p:spPr>
        <p:txBody>
          <a:bodyPr lIns="90000" tIns="45000" rIns="90000" bIns="45000" anchor="t"/>
          <a:lstStyle/>
          <a:p>
            <a:pPr>
              <a:buFont typeface="Arial" pitchFamily="34" charset="0"/>
              <a:buChar char="•"/>
            </a:pPr>
            <a:r>
              <a:rPr lang="en-IN" sz="2400" b="1" dirty="0">
                <a:solidFill>
                  <a:srgbClr val="000000"/>
                </a:solidFill>
                <a:latin typeface="Times New Roman"/>
              </a:rPr>
              <a:t> Abstract </a:t>
            </a:r>
          </a:p>
          <a:p>
            <a:pPr>
              <a:buFont typeface="Arial" pitchFamily="34" charset="0"/>
              <a:buChar char="•"/>
            </a:pPr>
            <a:r>
              <a:rPr lang="en-IN" sz="2400" b="1" dirty="0">
                <a:solidFill>
                  <a:srgbClr val="000000"/>
                </a:solidFill>
                <a:latin typeface="Times New Roman"/>
              </a:rPr>
              <a:t> Introduction </a:t>
            </a:r>
          </a:p>
          <a:p>
            <a:pPr>
              <a:buFont typeface="Arial" pitchFamily="34" charset="0"/>
              <a:buChar char="•"/>
            </a:pPr>
            <a:r>
              <a:rPr lang="en-IN" sz="2400" b="1" dirty="0">
                <a:solidFill>
                  <a:srgbClr val="000000"/>
                </a:solidFill>
                <a:latin typeface="Times New Roman"/>
              </a:rPr>
              <a:t> Literature Review</a:t>
            </a:r>
          </a:p>
          <a:p>
            <a:pPr>
              <a:buFont typeface="Arial"/>
              <a:buChar char="•"/>
            </a:pPr>
            <a:r>
              <a:rPr lang="en-IN" sz="2400" b="1" dirty="0">
                <a:solidFill>
                  <a:srgbClr val="000000"/>
                </a:solidFill>
                <a:latin typeface="Times New Roman"/>
                <a:cs typeface="Times New Roman"/>
              </a:rPr>
              <a:t> Problem Statement </a:t>
            </a:r>
          </a:p>
          <a:p>
            <a:pPr>
              <a:buFont typeface="Arial"/>
              <a:buChar char="•"/>
            </a:pPr>
            <a:r>
              <a:rPr lang="en-IN" sz="2400" b="1" dirty="0">
                <a:solidFill>
                  <a:srgbClr val="000000"/>
                </a:solidFill>
                <a:latin typeface="Times New Roman"/>
                <a:cs typeface="Times New Roman"/>
              </a:rPr>
              <a:t> Existing Solutions</a:t>
            </a:r>
          </a:p>
          <a:p>
            <a:pPr>
              <a:buFont typeface="Arial"/>
              <a:buChar char="•"/>
            </a:pPr>
            <a:r>
              <a:rPr lang="en-IN" sz="2400" b="1" dirty="0">
                <a:solidFill>
                  <a:srgbClr val="000000"/>
                </a:solidFill>
                <a:latin typeface="Times New Roman"/>
                <a:cs typeface="Times New Roman"/>
              </a:rPr>
              <a:t> Research Objective</a:t>
            </a:r>
          </a:p>
          <a:p>
            <a:pPr>
              <a:buFont typeface="Arial"/>
              <a:buChar char="•"/>
            </a:pPr>
            <a:r>
              <a:rPr lang="en-IN" sz="2400" b="1" dirty="0">
                <a:solidFill>
                  <a:srgbClr val="000000"/>
                </a:solidFill>
                <a:latin typeface="Times New Roman"/>
                <a:cs typeface="Times New Roman"/>
              </a:rPr>
              <a:t> System Requirements</a:t>
            </a:r>
          </a:p>
          <a:p>
            <a:pPr>
              <a:buFont typeface="Arial"/>
              <a:buChar char="•"/>
            </a:pPr>
            <a:r>
              <a:rPr lang="en-IN" sz="2400" b="1" dirty="0">
                <a:solidFill>
                  <a:srgbClr val="000000"/>
                </a:solidFill>
                <a:latin typeface="Times New Roman"/>
                <a:cs typeface="Times New Roman"/>
              </a:rPr>
              <a:t> Hashing Techniques</a:t>
            </a:r>
          </a:p>
          <a:p>
            <a:pPr>
              <a:buFont typeface="Arial"/>
              <a:buChar char="•"/>
            </a:pPr>
            <a:r>
              <a:rPr lang="en-IN" sz="2400" b="1" dirty="0">
                <a:solidFill>
                  <a:srgbClr val="000000"/>
                </a:solidFill>
                <a:latin typeface="Times New Roman"/>
                <a:cs typeface="Times New Roman"/>
              </a:rPr>
              <a:t> Methodology</a:t>
            </a:r>
          </a:p>
          <a:p>
            <a:pPr>
              <a:buFont typeface="Arial"/>
              <a:buChar char="•"/>
            </a:pPr>
            <a:r>
              <a:rPr lang="en-IN" sz="2400" b="1" dirty="0">
                <a:solidFill>
                  <a:srgbClr val="000000"/>
                </a:solidFill>
                <a:latin typeface="Times New Roman"/>
                <a:cs typeface="Times New Roman"/>
              </a:rPr>
              <a:t> Project Scope and Limitations</a:t>
            </a:r>
            <a:endParaRPr lang="en-IN" sz="2400" b="1" dirty="0">
              <a:solidFill>
                <a:srgbClr val="000000"/>
              </a:solidFill>
              <a:latin typeface="Times New Roman"/>
            </a:endParaRPr>
          </a:p>
          <a:p>
            <a:pPr>
              <a:buFont typeface="Arial" pitchFamily="34" charset="0"/>
              <a:buChar char="•"/>
            </a:pPr>
            <a:r>
              <a:rPr lang="en-IN" sz="2400" b="1" dirty="0">
                <a:solidFill>
                  <a:srgbClr val="000000"/>
                </a:solidFill>
                <a:latin typeface="Times New Roman"/>
              </a:rPr>
              <a:t> References </a:t>
            </a:r>
          </a:p>
          <a:p>
            <a:pPr>
              <a:lnSpc>
                <a:spcPct val="150000"/>
              </a:lnSpc>
            </a:pPr>
            <a:endParaRPr lang="en-IN" sz="2800" b="1" dirty="0">
              <a:solidFill>
                <a:srgbClr val="000000"/>
              </a:solidFill>
              <a:latin typeface="Times New Roman"/>
            </a:endParaRPr>
          </a:p>
          <a:p>
            <a:pPr>
              <a:lnSpc>
                <a:spcPct val="150000"/>
              </a:lnSpc>
            </a:pPr>
            <a:endParaRPr lang="en-IN" sz="2800" b="1" dirty="0">
              <a:solidFill>
                <a:srgbClr val="000000"/>
              </a:solidFill>
              <a:latin typeface="Times New Roman"/>
            </a:endParaRPr>
          </a:p>
          <a:p>
            <a:pPr>
              <a:lnSpc>
                <a:spcPct val="150000"/>
              </a:lnSpc>
            </a:pPr>
            <a:r>
              <a:rPr lang="en-IN" sz="2800" b="1" dirty="0">
                <a:solidFill>
                  <a:srgbClr val="000000"/>
                </a:solidFill>
                <a:latin typeface="Times New Roman"/>
              </a:rPr>
              <a:t>	</a:t>
            </a:r>
            <a:endParaRPr sz="2800" dirty="0">
              <a:latin typeface="Times New Roman"/>
            </a:endParaRPr>
          </a:p>
          <a:p>
            <a:pPr>
              <a:lnSpc>
                <a:spcPct val="100000"/>
              </a:lnSpc>
            </a:pPr>
            <a:endParaRPr sz="2800" dirty="0">
              <a:latin typeface="Times New Roman"/>
            </a:endParaRPr>
          </a:p>
        </p:txBody>
      </p:sp>
      <p:pic>
        <p:nvPicPr>
          <p:cNvPr id="3" name="Picture 4" descr="CMR College of Pharmacy updated... - CMR College of Pharmacy">
            <a:extLst>
              <a:ext uri="{FF2B5EF4-FFF2-40B4-BE49-F238E27FC236}">
                <a16:creationId xmlns:a16="http://schemas.microsoft.com/office/drawing/2014/main" id="{A12D3AEF-65FC-3238-9A84-ECCF165220A9}"/>
              </a:ext>
            </a:extLst>
          </p:cNvPr>
          <p:cNvPicPr>
            <a:picLocks noChangeAspect="1" noChangeArrowheads="1"/>
          </p:cNvPicPr>
          <p:nvPr/>
        </p:nvPicPr>
        <p:blipFill>
          <a:blip r:embed="rId3"/>
          <a:srcRect/>
          <a:stretch>
            <a:fillRect/>
          </a:stretch>
        </p:blipFill>
        <p:spPr bwMode="auto">
          <a:xfrm>
            <a:off x="381000" y="51148"/>
            <a:ext cx="1295400" cy="1143000"/>
          </a:xfrm>
          <a:prstGeom prst="rect">
            <a:avLst/>
          </a:prstGeom>
          <a:noFill/>
        </p:spPr>
      </p:pic>
      <p:sp>
        <p:nvSpPr>
          <p:cNvPr id="2" name="TextBox 1">
            <a:extLst>
              <a:ext uri="{FF2B5EF4-FFF2-40B4-BE49-F238E27FC236}">
                <a16:creationId xmlns:a16="http://schemas.microsoft.com/office/drawing/2014/main" id="{ED521F73-2C98-9A77-6812-502699F7AECC}"/>
              </a:ext>
            </a:extLst>
          </p:cNvPr>
          <p:cNvSpPr txBox="1"/>
          <p:nvPr/>
        </p:nvSpPr>
        <p:spPr>
          <a:xfrm>
            <a:off x="8335969" y="6445097"/>
            <a:ext cx="81213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Times New Roman"/>
              </a:rPr>
              <a:t>1</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67638" y="1265009"/>
            <a:ext cx="8381160" cy="75600"/>
          </a:xfrm>
          <a:prstGeom prst="rect">
            <a:avLst/>
          </a:prstGeom>
          <a:solidFill>
            <a:srgbClr val="7030A0"/>
          </a:solidFill>
          <a:ln w="25560">
            <a:solidFill>
              <a:srgbClr val="3A5F8B"/>
            </a:solidFill>
            <a:round/>
          </a:ln>
        </p:spPr>
      </p:sp>
      <p:sp>
        <p:nvSpPr>
          <p:cNvPr id="44" name="CustomShape 2"/>
          <p:cNvSpPr/>
          <p:nvPr/>
        </p:nvSpPr>
        <p:spPr>
          <a:xfrm>
            <a:off x="3421693" y="519829"/>
            <a:ext cx="3087829" cy="577440"/>
          </a:xfrm>
          <a:prstGeom prst="rect">
            <a:avLst/>
          </a:prstGeom>
        </p:spPr>
        <p:txBody>
          <a:bodyPr lIns="90000" tIns="45000" rIns="90000" bIns="45000" anchor="t"/>
          <a:lstStyle/>
          <a:p>
            <a:pPr algn="ctr"/>
            <a:r>
              <a:rPr lang="en-IN" sz="4000" b="1">
                <a:solidFill>
                  <a:srgbClr val="000000"/>
                </a:solidFill>
                <a:latin typeface="Times New Roman"/>
              </a:rPr>
              <a:t>ABSTRACT </a:t>
            </a:r>
            <a:endParaRPr lang="en-IN" sz="4000">
              <a:latin typeface="Times New Roman"/>
              <a:ea typeface="+mn-lt"/>
              <a:cs typeface="+mn-lt"/>
            </a:endParaRPr>
          </a:p>
          <a:p>
            <a:pPr>
              <a:lnSpc>
                <a:spcPct val="100000"/>
              </a:lnSpc>
            </a:pPr>
            <a:endParaRPr lang="en-IN" sz="4000" b="1">
              <a:solidFill>
                <a:srgbClr val="C00000"/>
              </a:solidFill>
              <a:latin typeface="Times New Roman"/>
            </a:endParaRPr>
          </a:p>
        </p:txBody>
      </p:sp>
      <p:pic>
        <p:nvPicPr>
          <p:cNvPr id="3" name="Picture 4" descr="CMR College of Pharmacy updated... - CMR College of Pharmacy">
            <a:extLst>
              <a:ext uri="{FF2B5EF4-FFF2-40B4-BE49-F238E27FC236}">
                <a16:creationId xmlns:a16="http://schemas.microsoft.com/office/drawing/2014/main" id="{A12D3AEF-65FC-3238-9A84-ECCF165220A9}"/>
              </a:ext>
            </a:extLst>
          </p:cNvPr>
          <p:cNvPicPr>
            <a:picLocks noChangeAspect="1" noChangeArrowheads="1"/>
          </p:cNvPicPr>
          <p:nvPr/>
        </p:nvPicPr>
        <p:blipFill>
          <a:blip r:embed="rId3"/>
          <a:srcRect/>
          <a:stretch>
            <a:fillRect/>
          </a:stretch>
        </p:blipFill>
        <p:spPr bwMode="auto">
          <a:xfrm>
            <a:off x="381000" y="51148"/>
            <a:ext cx="1295400" cy="1143000"/>
          </a:xfrm>
          <a:prstGeom prst="rect">
            <a:avLst/>
          </a:prstGeom>
          <a:noFill/>
        </p:spPr>
      </p:pic>
      <p:sp>
        <p:nvSpPr>
          <p:cNvPr id="4" name="TextBox 3">
            <a:extLst>
              <a:ext uri="{FF2B5EF4-FFF2-40B4-BE49-F238E27FC236}">
                <a16:creationId xmlns:a16="http://schemas.microsoft.com/office/drawing/2014/main" id="{5E7F19E1-417E-0BF0-3F6C-BA7578656CF3}"/>
              </a:ext>
            </a:extLst>
          </p:cNvPr>
          <p:cNvSpPr txBox="1"/>
          <p:nvPr/>
        </p:nvSpPr>
        <p:spPr>
          <a:xfrm>
            <a:off x="540391" y="1519650"/>
            <a:ext cx="8223874" cy="2862322"/>
          </a:xfrm>
          <a:prstGeom prst="rect">
            <a:avLst/>
          </a:prstGeom>
          <a:noFill/>
        </p:spPr>
        <p:txBody>
          <a:bodyPr wrap="square" lIns="91440" tIns="45720" rIns="91440" bIns="45720" anchor="t">
            <a:spAutoFit/>
          </a:bodyPr>
          <a:lstStyle/>
          <a:p>
            <a:pPr marL="342900" indent="-342900" algn="just">
              <a:buFont typeface="Wingdings"/>
              <a:buChar char="Ø"/>
            </a:pPr>
            <a:r>
              <a:rPr lang="en-US" dirty="0">
                <a:latin typeface="Times New Roman" panose="02020603050405020304" pitchFamily="18" charset="0"/>
                <a:cs typeface="Times New Roman" panose="02020603050405020304" pitchFamily="18" charset="0"/>
              </a:rPr>
              <a:t>Traditional password systems are vulnerable to shoulder surfing, where attackers observe the password entry process. This project enhances security by integrating image-based authentication with hashed password segments. Users choose a password, which is hashed and divided into segments embedded within up to twelve selected images. During authentication, users select the images in the correct sequence to reconstruct the hashed password. This method obscures password entry from onlookers and leverages the ease of image recognition over memorizing complex passwords. By allowing flexible image selection, this approach offers personalized security and reduces cognitive load, providing a robust solution against shoulder surfing. </a:t>
            </a:r>
            <a:endParaRPr lang="en-US" dirty="0">
              <a:latin typeface="Times New Roman" panose="02020603050405020304" pitchFamily="18" charset="0"/>
              <a:ea typeface="+mn-lt"/>
              <a:cs typeface="Times New Roman" panose="02020603050405020304" pitchFamily="18" charset="0"/>
            </a:endParaRPr>
          </a:p>
        </p:txBody>
      </p:sp>
      <p:sp>
        <p:nvSpPr>
          <p:cNvPr id="5" name="TextBox 4">
            <a:extLst>
              <a:ext uri="{FF2B5EF4-FFF2-40B4-BE49-F238E27FC236}">
                <a16:creationId xmlns:a16="http://schemas.microsoft.com/office/drawing/2014/main" id="{3A31F6E6-3038-81C4-0887-88AA95EFD83D}"/>
              </a:ext>
            </a:extLst>
          </p:cNvPr>
          <p:cNvSpPr txBox="1"/>
          <p:nvPr/>
        </p:nvSpPr>
        <p:spPr>
          <a:xfrm>
            <a:off x="8335969" y="6445097"/>
            <a:ext cx="81213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Times New Roman"/>
              </a:rPr>
              <a:t>2</a:t>
            </a:r>
            <a:endParaRPr lang="en-US"/>
          </a:p>
        </p:txBody>
      </p:sp>
    </p:spTree>
    <p:extLst>
      <p:ext uri="{BB962C8B-B14F-4D97-AF65-F5344CB8AC3E}">
        <p14:creationId xmlns:p14="http://schemas.microsoft.com/office/powerpoint/2010/main" val="4138877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67638" y="1265009"/>
            <a:ext cx="8381160" cy="75600"/>
          </a:xfrm>
          <a:prstGeom prst="rect">
            <a:avLst/>
          </a:prstGeom>
          <a:solidFill>
            <a:srgbClr val="7030A0"/>
          </a:solidFill>
          <a:ln w="25560">
            <a:solidFill>
              <a:srgbClr val="3A5F8B"/>
            </a:solidFill>
            <a:round/>
          </a:ln>
        </p:spPr>
      </p:sp>
      <p:sp>
        <p:nvSpPr>
          <p:cNvPr id="44" name="CustomShape 2"/>
          <p:cNvSpPr/>
          <p:nvPr/>
        </p:nvSpPr>
        <p:spPr>
          <a:xfrm>
            <a:off x="2374740" y="509391"/>
            <a:ext cx="4913997" cy="577440"/>
          </a:xfrm>
          <a:prstGeom prst="rect">
            <a:avLst/>
          </a:prstGeom>
        </p:spPr>
        <p:txBody>
          <a:bodyPr lIns="90000" tIns="45000" rIns="90000" bIns="45000" anchor="t"/>
          <a:lstStyle/>
          <a:p>
            <a:pPr algn="ctr"/>
            <a:r>
              <a:rPr lang="en-IN" sz="4000" b="1">
                <a:solidFill>
                  <a:srgbClr val="000000"/>
                </a:solidFill>
                <a:latin typeface="Times New Roman"/>
              </a:rPr>
              <a:t>INTRODUCTION</a:t>
            </a:r>
            <a:endParaRPr lang="en-US" sz="4000"/>
          </a:p>
        </p:txBody>
      </p:sp>
      <p:pic>
        <p:nvPicPr>
          <p:cNvPr id="3" name="Picture 4" descr="CMR College of Pharmacy updated... - CMR College of Pharmacy">
            <a:extLst>
              <a:ext uri="{FF2B5EF4-FFF2-40B4-BE49-F238E27FC236}">
                <a16:creationId xmlns:a16="http://schemas.microsoft.com/office/drawing/2014/main" id="{A12D3AEF-65FC-3238-9A84-ECCF165220A9}"/>
              </a:ext>
            </a:extLst>
          </p:cNvPr>
          <p:cNvPicPr>
            <a:picLocks noChangeAspect="1" noChangeArrowheads="1"/>
          </p:cNvPicPr>
          <p:nvPr/>
        </p:nvPicPr>
        <p:blipFill>
          <a:blip r:embed="rId3"/>
          <a:srcRect/>
          <a:stretch>
            <a:fillRect/>
          </a:stretch>
        </p:blipFill>
        <p:spPr bwMode="auto">
          <a:xfrm>
            <a:off x="381000" y="51148"/>
            <a:ext cx="1295400" cy="1143000"/>
          </a:xfrm>
          <a:prstGeom prst="rect">
            <a:avLst/>
          </a:prstGeom>
          <a:noFill/>
        </p:spPr>
      </p:pic>
      <p:sp>
        <p:nvSpPr>
          <p:cNvPr id="2" name="TextBox 1">
            <a:extLst>
              <a:ext uri="{FF2B5EF4-FFF2-40B4-BE49-F238E27FC236}">
                <a16:creationId xmlns:a16="http://schemas.microsoft.com/office/drawing/2014/main" id="{177C32B1-3293-B20A-D546-C960AF59BBCB}"/>
              </a:ext>
            </a:extLst>
          </p:cNvPr>
          <p:cNvSpPr txBox="1"/>
          <p:nvPr/>
        </p:nvSpPr>
        <p:spPr>
          <a:xfrm>
            <a:off x="463744" y="1621333"/>
            <a:ext cx="8338941"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panose="05000000000000000000" pitchFamily="2" charset="2"/>
              <a:buChar char="Ø"/>
            </a:pPr>
            <a:r>
              <a:rPr lang="en-US" b="0" i="0" dirty="0">
                <a:effectLst/>
                <a:latin typeface="ui-sans-serif"/>
              </a:rPr>
              <a:t>Traditional text-based passwords are vulnerable to various attacks such as brute force, dictionary attacks, and phishing. Despite using strong cryptographic hashing and salting techniques, the reliance on memorizing complex passwords remains a significant usability issue.</a:t>
            </a:r>
          </a:p>
          <a:p>
            <a:pPr algn="just"/>
            <a:endParaRPr lang="en-US" b="0" i="0" dirty="0">
              <a:effectLst/>
              <a:latin typeface="ui-sans-serif"/>
            </a:endParaRPr>
          </a:p>
          <a:p>
            <a:pPr algn="just"/>
            <a:r>
              <a:rPr lang="en-US" b="1" i="0" dirty="0">
                <a:effectLst/>
                <a:latin typeface="ui-sans-serif"/>
              </a:rPr>
              <a:t>Challenges</a:t>
            </a:r>
            <a:r>
              <a:rPr lang="en-US" b="0" i="0" dirty="0">
                <a:effectLst/>
                <a:latin typeface="ui-sans-serif"/>
              </a:rPr>
              <a:t>:</a:t>
            </a:r>
          </a:p>
          <a:p>
            <a:pPr algn="just"/>
            <a:endParaRPr lang="en-US" b="0" i="0" dirty="0">
              <a:effectLst/>
              <a:latin typeface="ui-sans-serif"/>
            </a:endParaRPr>
          </a:p>
          <a:p>
            <a:pPr marL="285750" indent="-285750" algn="just">
              <a:buFont typeface="Arial" panose="020B0604020202020204" pitchFamily="34" charset="0"/>
              <a:buChar char="•"/>
            </a:pPr>
            <a:r>
              <a:rPr lang="en-US" b="1" i="0" dirty="0">
                <a:effectLst/>
                <a:latin typeface="ui-sans-serif"/>
              </a:rPr>
              <a:t>Security Risks</a:t>
            </a:r>
            <a:r>
              <a:rPr lang="en-US" b="0" i="0" dirty="0">
                <a:effectLst/>
                <a:latin typeface="ui-sans-serif"/>
              </a:rPr>
              <a:t>: Text-based passwords are prone to being guessed or stolen.</a:t>
            </a:r>
          </a:p>
          <a:p>
            <a:pPr algn="just"/>
            <a:endParaRPr lang="en-US" b="0" i="0" dirty="0">
              <a:effectLst/>
              <a:latin typeface="ui-sans-serif"/>
            </a:endParaRPr>
          </a:p>
          <a:p>
            <a:pPr marL="285750" indent="-285750" algn="just">
              <a:buFont typeface="Arial" panose="020B0604020202020204" pitchFamily="34" charset="0"/>
              <a:buChar char="•"/>
            </a:pPr>
            <a:r>
              <a:rPr lang="en-US" b="1" i="0" dirty="0">
                <a:effectLst/>
                <a:latin typeface="ui-sans-serif"/>
              </a:rPr>
              <a:t>User Experience</a:t>
            </a:r>
            <a:r>
              <a:rPr lang="en-US" b="0" i="0" dirty="0">
                <a:effectLst/>
                <a:latin typeface="ui-sans-serif"/>
              </a:rPr>
              <a:t>: Users struggle to create and remember complex passwords, leading to poor security practices like password reuse.</a:t>
            </a:r>
          </a:p>
          <a:p>
            <a:pPr algn="just"/>
            <a:endParaRPr lang="en-US" b="0" i="0" dirty="0">
              <a:effectLst/>
              <a:latin typeface="ui-sans-serif"/>
            </a:endParaRPr>
          </a:p>
          <a:p>
            <a:pPr marL="285750" indent="-285750" algn="just">
              <a:buFont typeface="Arial" panose="020B0604020202020204" pitchFamily="34" charset="0"/>
              <a:buChar char="•"/>
            </a:pPr>
            <a:r>
              <a:rPr lang="en-US" b="1" i="0" dirty="0">
                <a:effectLst/>
                <a:latin typeface="ui-sans-serif"/>
              </a:rPr>
              <a:t>Phishing Attacks</a:t>
            </a:r>
            <a:r>
              <a:rPr lang="en-US" b="0" i="0" dirty="0">
                <a:effectLst/>
                <a:latin typeface="ui-sans-serif"/>
              </a:rPr>
              <a:t>: Users can be tricked into revealing their passwords on fake websites.</a:t>
            </a:r>
          </a:p>
          <a:p>
            <a:pPr algn="just"/>
            <a:endParaRPr lang="en-US" dirty="0">
              <a:latin typeface="Times New Roman"/>
              <a:cs typeface="Times New Roman"/>
            </a:endParaRPr>
          </a:p>
        </p:txBody>
      </p:sp>
      <p:sp>
        <p:nvSpPr>
          <p:cNvPr id="5" name="TextBox 4">
            <a:extLst>
              <a:ext uri="{FF2B5EF4-FFF2-40B4-BE49-F238E27FC236}">
                <a16:creationId xmlns:a16="http://schemas.microsoft.com/office/drawing/2014/main" id="{63AD345D-503A-8F9C-D007-B7E83C17DC18}"/>
              </a:ext>
            </a:extLst>
          </p:cNvPr>
          <p:cNvSpPr txBox="1"/>
          <p:nvPr/>
        </p:nvSpPr>
        <p:spPr>
          <a:xfrm>
            <a:off x="8335969" y="6445097"/>
            <a:ext cx="81213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Times New Roman"/>
              </a:rPr>
              <a:t>3</a:t>
            </a:r>
          </a:p>
        </p:txBody>
      </p:sp>
    </p:spTree>
    <p:extLst>
      <p:ext uri="{BB962C8B-B14F-4D97-AF65-F5344CB8AC3E}">
        <p14:creationId xmlns:p14="http://schemas.microsoft.com/office/powerpoint/2010/main" val="2951480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67638" y="1265009"/>
            <a:ext cx="8381160" cy="75600"/>
          </a:xfrm>
          <a:prstGeom prst="rect">
            <a:avLst/>
          </a:prstGeom>
          <a:solidFill>
            <a:srgbClr val="7030A0"/>
          </a:solidFill>
          <a:ln w="25560">
            <a:solidFill>
              <a:srgbClr val="3A5F8B"/>
            </a:solidFill>
            <a:round/>
          </a:ln>
        </p:spPr>
      </p:sp>
      <p:sp>
        <p:nvSpPr>
          <p:cNvPr id="44" name="CustomShape 2"/>
          <p:cNvSpPr/>
          <p:nvPr/>
        </p:nvSpPr>
        <p:spPr>
          <a:xfrm>
            <a:off x="1970762" y="540706"/>
            <a:ext cx="6197509" cy="660405"/>
          </a:xfrm>
          <a:prstGeom prst="rect">
            <a:avLst/>
          </a:prstGeom>
        </p:spPr>
        <p:txBody>
          <a:bodyPr lIns="90000" tIns="45000" rIns="90000" bIns="45000" anchor="t"/>
          <a:lstStyle/>
          <a:p>
            <a:pPr algn="ctr"/>
            <a:r>
              <a:rPr lang="en-IN" sz="4000" b="1">
                <a:solidFill>
                  <a:srgbClr val="000000"/>
                </a:solidFill>
                <a:latin typeface="Times New Roman"/>
              </a:rPr>
              <a:t>LITERATURE REVIEW</a:t>
            </a:r>
            <a:endParaRPr lang="en-US" sz="4000"/>
          </a:p>
        </p:txBody>
      </p:sp>
      <p:pic>
        <p:nvPicPr>
          <p:cNvPr id="3" name="Picture 4" descr="CMR College of Pharmacy updated... - CMR College of Pharmacy">
            <a:extLst>
              <a:ext uri="{FF2B5EF4-FFF2-40B4-BE49-F238E27FC236}">
                <a16:creationId xmlns:a16="http://schemas.microsoft.com/office/drawing/2014/main" id="{A12D3AEF-65FC-3238-9A84-ECCF165220A9}"/>
              </a:ext>
            </a:extLst>
          </p:cNvPr>
          <p:cNvPicPr>
            <a:picLocks noChangeAspect="1" noChangeArrowheads="1"/>
          </p:cNvPicPr>
          <p:nvPr/>
        </p:nvPicPr>
        <p:blipFill>
          <a:blip r:embed="rId3"/>
          <a:srcRect/>
          <a:stretch>
            <a:fillRect/>
          </a:stretch>
        </p:blipFill>
        <p:spPr bwMode="auto">
          <a:xfrm>
            <a:off x="381000" y="51148"/>
            <a:ext cx="1295400" cy="1143000"/>
          </a:xfrm>
          <a:prstGeom prst="rect">
            <a:avLst/>
          </a:prstGeom>
          <a:noFill/>
        </p:spPr>
      </p:pic>
      <p:sp>
        <p:nvSpPr>
          <p:cNvPr id="4" name="TextBox 3">
            <a:extLst>
              <a:ext uri="{FF2B5EF4-FFF2-40B4-BE49-F238E27FC236}">
                <a16:creationId xmlns:a16="http://schemas.microsoft.com/office/drawing/2014/main" id="{82FFE29F-8FD3-A0E2-A522-3BB376B23808}"/>
              </a:ext>
            </a:extLst>
          </p:cNvPr>
          <p:cNvSpPr txBox="1"/>
          <p:nvPr/>
        </p:nvSpPr>
        <p:spPr>
          <a:xfrm>
            <a:off x="8335969" y="6445097"/>
            <a:ext cx="81213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Times New Roman"/>
              </a:rPr>
              <a:t>4</a:t>
            </a:r>
          </a:p>
        </p:txBody>
      </p:sp>
      <p:sp>
        <p:nvSpPr>
          <p:cNvPr id="6" name="TextBox 5">
            <a:extLst>
              <a:ext uri="{FF2B5EF4-FFF2-40B4-BE49-F238E27FC236}">
                <a16:creationId xmlns:a16="http://schemas.microsoft.com/office/drawing/2014/main" id="{1D218685-8684-E93B-2AA0-C4C323682306}"/>
              </a:ext>
            </a:extLst>
          </p:cNvPr>
          <p:cNvSpPr txBox="1"/>
          <p:nvPr/>
        </p:nvSpPr>
        <p:spPr>
          <a:xfrm>
            <a:off x="467638" y="1769806"/>
            <a:ext cx="8381160" cy="2769989"/>
          </a:xfrm>
          <a:prstGeom prst="rect">
            <a:avLst/>
          </a:prstGeom>
          <a:noFill/>
        </p:spPr>
        <p:txBody>
          <a:bodyPr wrap="square">
            <a:spAutoFit/>
          </a:bodyPr>
          <a:lstStyle/>
          <a:p>
            <a:pPr marL="285750" indent="-285750" algn="just">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“Our (in)Secure Web: </a:t>
            </a:r>
            <a:r>
              <a:rPr lang="en-IN" sz="1600" dirty="0"/>
              <a:t>Ali Mohamed </a:t>
            </a:r>
            <a:r>
              <a:rPr lang="en-IN" sz="1600" dirty="0" err="1"/>
              <a:t>Eljetlawi</a:t>
            </a:r>
            <a:r>
              <a:rPr lang="en-IN" sz="1600" dirty="0"/>
              <a:t>; </a:t>
            </a:r>
            <a:r>
              <a:rPr lang="en-IN" sz="1600" dirty="0" err="1"/>
              <a:t>Norafida</a:t>
            </a:r>
            <a:r>
              <a:rPr lang="en-IN" sz="1600" dirty="0"/>
              <a:t> </a:t>
            </a:r>
            <a:r>
              <a:rPr lang="en-IN" sz="1600" dirty="0" err="1"/>
              <a:t>Ithnin</a:t>
            </a:r>
            <a:r>
              <a:rPr lang="en-IN" sz="1600" dirty="0"/>
              <a:t> - Graphical Password: Prototype Usability Survey - 2008 International Conference on Advanced Computer Theory and Engineering.</a:t>
            </a:r>
          </a:p>
          <a:p>
            <a:pPr marL="285750" indent="-285750" algn="just">
              <a:buFont typeface="Wingdings" panose="05000000000000000000" pitchFamily="2" charset="2"/>
              <a:buChar char="Ø"/>
            </a:pPr>
            <a:endParaRPr lang="en-IN" sz="1600" u="sng" dirty="0"/>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Moreover, the use of images as passwords enhances resistance to guessing attacks. Graphical passwords are more challenging for attackers to guess or crack using automated techniques due to the sheer number of possible combinations when using images. The visual nature of this authentication method introduces an added layer of complexity, making it more difficult for attackers to exploit common password vulnerabilities.</a:t>
            </a:r>
          </a:p>
        </p:txBody>
      </p:sp>
    </p:spTree>
    <p:extLst>
      <p:ext uri="{BB962C8B-B14F-4D97-AF65-F5344CB8AC3E}">
        <p14:creationId xmlns:p14="http://schemas.microsoft.com/office/powerpoint/2010/main" val="4272468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CustomShape 1"/>
          <p:cNvSpPr/>
          <p:nvPr/>
        </p:nvSpPr>
        <p:spPr>
          <a:xfrm>
            <a:off x="1048570" y="1638821"/>
            <a:ext cx="6872476" cy="61991"/>
          </a:xfrm>
          <a:prstGeom prst="rect">
            <a:avLst/>
          </a:prstGeom>
          <a:solidFill>
            <a:srgbClr val="7030A0"/>
          </a:solidFill>
          <a:ln w="25560">
            <a:solidFill>
              <a:srgbClr val="3A5F8B"/>
            </a:solidFill>
            <a:round/>
          </a:ln>
        </p:spPr>
      </p:sp>
      <p:sp>
        <p:nvSpPr>
          <p:cNvPr id="44" name="CustomShape 2"/>
          <p:cNvSpPr/>
          <p:nvPr/>
        </p:nvSpPr>
        <p:spPr>
          <a:xfrm>
            <a:off x="1932506" y="1033002"/>
            <a:ext cx="5721675" cy="138376"/>
          </a:xfrm>
          <a:prstGeom prst="rect">
            <a:avLst/>
          </a:prstGeom>
        </p:spPr>
        <p:txBody>
          <a:bodyPr lIns="90000" tIns="45000" rIns="90000" bIns="45000" anchor="t"/>
          <a:lstStyle/>
          <a:p>
            <a:pPr algn="ctr" defTabSz="740664">
              <a:spcAft>
                <a:spcPts val="600"/>
              </a:spcAft>
            </a:pPr>
            <a:r>
              <a:rPr lang="en-IN" sz="3550" b="1">
                <a:latin typeface="Times New Roman"/>
              </a:rPr>
              <a:t>PROBLEM STATEMENT</a:t>
            </a:r>
          </a:p>
        </p:txBody>
      </p:sp>
      <p:pic>
        <p:nvPicPr>
          <p:cNvPr id="3" name="Picture 4" descr="CMR College of Pharmacy updated... - CMR College of Pharmacy">
            <a:extLst>
              <a:ext uri="{FF2B5EF4-FFF2-40B4-BE49-F238E27FC236}">
                <a16:creationId xmlns:a16="http://schemas.microsoft.com/office/drawing/2014/main" id="{A12D3AEF-65FC-3238-9A84-ECCF165220A9}"/>
              </a:ext>
            </a:extLst>
          </p:cNvPr>
          <p:cNvPicPr>
            <a:picLocks noChangeAspect="1" noChangeArrowheads="1"/>
          </p:cNvPicPr>
          <p:nvPr/>
        </p:nvPicPr>
        <p:blipFill>
          <a:blip r:embed="rId3"/>
          <a:srcRect/>
          <a:stretch>
            <a:fillRect/>
          </a:stretch>
        </p:blipFill>
        <p:spPr bwMode="auto">
          <a:xfrm>
            <a:off x="977528" y="643466"/>
            <a:ext cx="1062216" cy="937250"/>
          </a:xfrm>
          <a:prstGeom prst="rect">
            <a:avLst/>
          </a:prstGeom>
          <a:noFill/>
        </p:spPr>
      </p:pic>
      <p:sp>
        <p:nvSpPr>
          <p:cNvPr id="2" name="TextBox 1">
            <a:extLst>
              <a:ext uri="{FF2B5EF4-FFF2-40B4-BE49-F238E27FC236}">
                <a16:creationId xmlns:a16="http://schemas.microsoft.com/office/drawing/2014/main" id="{3ABFD5CD-FF9A-AF24-3A9F-D86028A5219B}"/>
              </a:ext>
            </a:extLst>
          </p:cNvPr>
          <p:cNvSpPr txBox="1"/>
          <p:nvPr/>
        </p:nvSpPr>
        <p:spPr>
          <a:xfrm>
            <a:off x="977528" y="1970251"/>
            <a:ext cx="7328296" cy="1354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Aft>
                <a:spcPts val="600"/>
              </a:spcAft>
            </a:pPr>
            <a:endParaRPr lang="en-US" dirty="0"/>
          </a:p>
          <a:p>
            <a:pPr algn="just">
              <a:spcAft>
                <a:spcPts val="600"/>
              </a:spcAft>
            </a:pPr>
            <a:endParaRPr lang="en-US" dirty="0"/>
          </a:p>
          <a:p>
            <a:pPr algn="just">
              <a:spcAft>
                <a:spcPts val="600"/>
              </a:spcAft>
            </a:pPr>
            <a:r>
              <a:rPr lang="en-US" dirty="0"/>
              <a:t>Create a secure authentication system with image-based password entry and hashed segments to prevent shoulder surfing. </a:t>
            </a: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DB43E65-0A1C-12D9-DC95-51A6C8D28AFF}"/>
              </a:ext>
            </a:extLst>
          </p:cNvPr>
          <p:cNvSpPr txBox="1"/>
          <p:nvPr/>
        </p:nvSpPr>
        <p:spPr>
          <a:xfrm>
            <a:off x="8478060" y="6318246"/>
            <a:ext cx="665940"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740664">
              <a:spcAft>
                <a:spcPts val="600"/>
              </a:spcAft>
            </a:pPr>
            <a:r>
              <a:rPr lang="en-US" sz="1620" kern="1200" dirty="0">
                <a:solidFill>
                  <a:schemeClr val="tx1"/>
                </a:solidFill>
                <a:latin typeface="Times New Roman"/>
                <a:ea typeface="+mn-ea"/>
                <a:cs typeface="+mn-cs"/>
              </a:rPr>
              <a:t>5</a:t>
            </a:r>
            <a:endParaRPr lang="en-US" sz="2000" dirty="0">
              <a:latin typeface="Times New Roman"/>
            </a:endParaRPr>
          </a:p>
        </p:txBody>
      </p:sp>
    </p:spTree>
    <p:extLst>
      <p:ext uri="{BB962C8B-B14F-4D97-AF65-F5344CB8AC3E}">
        <p14:creationId xmlns:p14="http://schemas.microsoft.com/office/powerpoint/2010/main" val="669582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67638" y="1265009"/>
            <a:ext cx="8381160" cy="75600"/>
          </a:xfrm>
          <a:prstGeom prst="rect">
            <a:avLst/>
          </a:prstGeom>
          <a:solidFill>
            <a:srgbClr val="7030A0"/>
          </a:solidFill>
          <a:ln w="25560">
            <a:solidFill>
              <a:srgbClr val="3A5F8B"/>
            </a:solidFill>
            <a:round/>
          </a:ln>
        </p:spPr>
      </p:sp>
      <p:sp>
        <p:nvSpPr>
          <p:cNvPr id="44" name="CustomShape 2"/>
          <p:cNvSpPr/>
          <p:nvPr/>
        </p:nvSpPr>
        <p:spPr>
          <a:xfrm>
            <a:off x="2284455" y="530267"/>
            <a:ext cx="5797732" cy="577440"/>
          </a:xfrm>
          <a:prstGeom prst="rect">
            <a:avLst/>
          </a:prstGeom>
        </p:spPr>
        <p:txBody>
          <a:bodyPr lIns="90000" tIns="45000" rIns="90000" bIns="45000" anchor="t"/>
          <a:lstStyle/>
          <a:p>
            <a:pPr algn="ctr"/>
            <a:r>
              <a:rPr lang="en-IN" sz="4000" b="1">
                <a:solidFill>
                  <a:srgbClr val="000000"/>
                </a:solidFill>
                <a:latin typeface="Times New Roman"/>
              </a:rPr>
              <a:t>EXISTING SOLUTIONS</a:t>
            </a:r>
            <a:endParaRPr lang="en-US" sz="4000">
              <a:latin typeface="Times New Roman"/>
            </a:endParaRPr>
          </a:p>
        </p:txBody>
      </p:sp>
      <p:pic>
        <p:nvPicPr>
          <p:cNvPr id="3" name="Picture 4" descr="CMR College of Pharmacy updated... - CMR College of Pharmacy">
            <a:extLst>
              <a:ext uri="{FF2B5EF4-FFF2-40B4-BE49-F238E27FC236}">
                <a16:creationId xmlns:a16="http://schemas.microsoft.com/office/drawing/2014/main" id="{A12D3AEF-65FC-3238-9A84-ECCF165220A9}"/>
              </a:ext>
            </a:extLst>
          </p:cNvPr>
          <p:cNvPicPr>
            <a:picLocks noChangeAspect="1" noChangeArrowheads="1"/>
          </p:cNvPicPr>
          <p:nvPr/>
        </p:nvPicPr>
        <p:blipFill>
          <a:blip r:embed="rId3"/>
          <a:srcRect/>
          <a:stretch>
            <a:fillRect/>
          </a:stretch>
        </p:blipFill>
        <p:spPr bwMode="auto">
          <a:xfrm>
            <a:off x="381000" y="51148"/>
            <a:ext cx="1295400" cy="1143000"/>
          </a:xfrm>
          <a:prstGeom prst="rect">
            <a:avLst/>
          </a:prstGeom>
          <a:noFill/>
        </p:spPr>
      </p:pic>
      <p:sp>
        <p:nvSpPr>
          <p:cNvPr id="2" name="TextBox 1">
            <a:extLst>
              <a:ext uri="{FF2B5EF4-FFF2-40B4-BE49-F238E27FC236}">
                <a16:creationId xmlns:a16="http://schemas.microsoft.com/office/drawing/2014/main" id="{F7FC82C4-9B65-7EB9-61FB-3867FB76CB78}"/>
              </a:ext>
            </a:extLst>
          </p:cNvPr>
          <p:cNvSpPr txBox="1"/>
          <p:nvPr/>
        </p:nvSpPr>
        <p:spPr>
          <a:xfrm>
            <a:off x="463202" y="1388301"/>
            <a:ext cx="8382000" cy="43396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Wingdings"/>
              <a:buChar char="Ø"/>
            </a:pPr>
            <a:r>
              <a:rPr lang="en-US" b="1" dirty="0">
                <a:latin typeface="Times New Roman" panose="02020603050405020304" pitchFamily="18" charset="0"/>
                <a:cs typeface="Times New Roman" panose="02020603050405020304" pitchFamily="18" charset="0"/>
              </a:rPr>
              <a:t>Two-Factor Authentication (2FA):</a:t>
            </a:r>
            <a:r>
              <a:rPr lang="en-US" dirty="0">
                <a:latin typeface="Times New Roman" panose="02020603050405020304" pitchFamily="18" charset="0"/>
                <a:cs typeface="Times New Roman" panose="02020603050405020304" pitchFamily="18" charset="0"/>
              </a:rPr>
              <a:t> This system adds an extra layer of security by requiring not only a password but also another verification method, like a code sent to a mobile device or biometric data.</a:t>
            </a:r>
          </a:p>
          <a:p>
            <a:pPr algn="just"/>
            <a:endParaRPr lang="en-US" dirty="0">
              <a:latin typeface="Times New Roman" panose="02020603050405020304" pitchFamily="18" charset="0"/>
              <a:cs typeface="Times New Roman" panose="02020603050405020304" pitchFamily="18" charset="0"/>
            </a:endParaRPr>
          </a:p>
          <a:p>
            <a:pPr marL="457200" indent="-457200" algn="just">
              <a:buFont typeface="Wingdings"/>
              <a:buChar char="Ø"/>
            </a:pPr>
            <a:r>
              <a:rPr lang="en-US" b="1" dirty="0">
                <a:latin typeface="Times New Roman" panose="02020603050405020304" pitchFamily="18" charset="0"/>
                <a:cs typeface="Times New Roman" panose="02020603050405020304" pitchFamily="18" charset="0"/>
              </a:rPr>
              <a:t>Biometric Authentication:</a:t>
            </a:r>
            <a:r>
              <a:rPr lang="en-US" dirty="0">
                <a:latin typeface="Times New Roman" panose="02020603050405020304" pitchFamily="18" charset="0"/>
                <a:cs typeface="Times New Roman" panose="02020603050405020304" pitchFamily="18" charset="0"/>
              </a:rPr>
              <a:t> Utilizes unique physical characteristics like fingerprints, facial recognition, or iris scans for user identification.</a:t>
            </a:r>
          </a:p>
          <a:p>
            <a:pPr algn="just"/>
            <a:endParaRPr lang="en-US" dirty="0">
              <a:latin typeface="Times New Roman" panose="02020603050405020304" pitchFamily="18" charset="0"/>
              <a:cs typeface="Times New Roman" panose="02020603050405020304" pitchFamily="18" charset="0"/>
            </a:endParaRPr>
          </a:p>
          <a:p>
            <a:pPr marL="457200" indent="-457200" algn="just">
              <a:buFont typeface="Wingdings"/>
              <a:buChar char="Ø"/>
            </a:pPr>
            <a:r>
              <a:rPr lang="en-US" b="1" dirty="0">
                <a:latin typeface="Times New Roman" panose="02020603050405020304" pitchFamily="18" charset="0"/>
                <a:cs typeface="Times New Roman" panose="02020603050405020304" pitchFamily="18" charset="0"/>
              </a:rPr>
              <a:t>Single Sign-On (SSO):</a:t>
            </a:r>
            <a:r>
              <a:rPr lang="en-US" dirty="0">
                <a:latin typeface="Times New Roman" panose="02020603050405020304" pitchFamily="18" charset="0"/>
                <a:cs typeface="Times New Roman" panose="02020603050405020304" pitchFamily="18" charset="0"/>
              </a:rPr>
              <a:t> Enables users to access multiple applications with a single set of login credentials, reducing the need for multiple passwords.</a:t>
            </a:r>
          </a:p>
          <a:p>
            <a:pPr algn="just"/>
            <a:endParaRPr lang="en-US" dirty="0">
              <a:latin typeface="Times New Roman" panose="02020603050405020304" pitchFamily="18" charset="0"/>
              <a:cs typeface="Times New Roman" panose="02020603050405020304" pitchFamily="18" charset="0"/>
            </a:endParaRPr>
          </a:p>
          <a:p>
            <a:pPr marL="457200" indent="-457200" algn="just">
              <a:buFont typeface="Wingdings"/>
              <a:buChar char="Ø"/>
            </a:pPr>
            <a:r>
              <a:rPr lang="en-US" b="1" dirty="0">
                <a:latin typeface="Times New Roman" panose="02020603050405020304" pitchFamily="18" charset="0"/>
                <a:cs typeface="Times New Roman" panose="02020603050405020304" pitchFamily="18" charset="0"/>
              </a:rPr>
              <a:t>Password Managers:</a:t>
            </a:r>
            <a:r>
              <a:rPr lang="en-US" dirty="0">
                <a:latin typeface="Times New Roman" panose="02020603050405020304" pitchFamily="18" charset="0"/>
                <a:cs typeface="Times New Roman" panose="02020603050405020304" pitchFamily="18" charset="0"/>
              </a:rPr>
              <a:t> Tools that store and manage passwords, often generating and storing complex and unique passwords for various accounts.</a:t>
            </a:r>
          </a:p>
          <a:p>
            <a:pPr marL="457200" indent="-457200" algn="just">
              <a:buFont typeface="Wingdings"/>
              <a:buChar char="Ø"/>
            </a:pPr>
            <a:endParaRPr lang="en-US" sz="2000" dirty="0">
              <a:latin typeface="Times New Roman"/>
              <a:ea typeface="+mn-lt"/>
              <a:cs typeface="+mn-lt"/>
            </a:endParaRPr>
          </a:p>
          <a:p>
            <a:pPr marL="457200" indent="-457200" algn="just">
              <a:buFont typeface="Wingdings"/>
              <a:buChar char="Ø"/>
            </a:pPr>
            <a:r>
              <a:rPr lang="en-US" b="1" dirty="0">
                <a:latin typeface="Times New Roman" panose="02020603050405020304" pitchFamily="18" charset="0"/>
                <a:cs typeface="Times New Roman" panose="02020603050405020304" pitchFamily="18" charset="0"/>
              </a:rPr>
              <a:t>Time-Based One-Time Passwords (TOTP):</a:t>
            </a:r>
            <a:r>
              <a:rPr lang="en-US" dirty="0">
                <a:latin typeface="Times New Roman" panose="02020603050405020304" pitchFamily="18" charset="0"/>
                <a:cs typeface="Times New Roman" panose="02020603050405020304" pitchFamily="18" charset="0"/>
              </a:rPr>
              <a:t> Generates temporary codes that expire after a short period, providing an additional layer of security.</a:t>
            </a:r>
          </a:p>
        </p:txBody>
      </p:sp>
      <p:sp>
        <p:nvSpPr>
          <p:cNvPr id="7" name="TextBox 6">
            <a:extLst>
              <a:ext uri="{FF2B5EF4-FFF2-40B4-BE49-F238E27FC236}">
                <a16:creationId xmlns:a16="http://schemas.microsoft.com/office/drawing/2014/main" id="{A0DE2BA0-203D-A8CE-ED2F-668B45763F33}"/>
              </a:ext>
            </a:extLst>
          </p:cNvPr>
          <p:cNvSpPr txBox="1"/>
          <p:nvPr/>
        </p:nvSpPr>
        <p:spPr>
          <a:xfrm>
            <a:off x="8335969" y="6445097"/>
            <a:ext cx="81213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Times New Roman"/>
              </a:rPr>
              <a:t>6</a:t>
            </a:r>
          </a:p>
        </p:txBody>
      </p:sp>
    </p:spTree>
    <p:extLst>
      <p:ext uri="{BB962C8B-B14F-4D97-AF65-F5344CB8AC3E}">
        <p14:creationId xmlns:p14="http://schemas.microsoft.com/office/powerpoint/2010/main" val="2530701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67638" y="1265009"/>
            <a:ext cx="8381160" cy="75600"/>
          </a:xfrm>
          <a:prstGeom prst="rect">
            <a:avLst/>
          </a:prstGeom>
          <a:solidFill>
            <a:srgbClr val="7030A0"/>
          </a:solidFill>
          <a:ln w="25560">
            <a:solidFill>
              <a:srgbClr val="3A5F8B"/>
            </a:solidFill>
            <a:round/>
          </a:ln>
        </p:spPr>
      </p:sp>
      <p:sp>
        <p:nvSpPr>
          <p:cNvPr id="44" name="CustomShape 2"/>
          <p:cNvSpPr/>
          <p:nvPr/>
        </p:nvSpPr>
        <p:spPr>
          <a:xfrm>
            <a:off x="1918570" y="623670"/>
            <a:ext cx="6143014" cy="577440"/>
          </a:xfrm>
          <a:prstGeom prst="rect">
            <a:avLst/>
          </a:prstGeom>
        </p:spPr>
        <p:txBody>
          <a:bodyPr lIns="90000" tIns="45000" rIns="90000" bIns="45000" anchor="t"/>
          <a:lstStyle/>
          <a:p>
            <a:pPr algn="ctr"/>
            <a:r>
              <a:rPr lang="en-IN" sz="4000" b="1">
                <a:solidFill>
                  <a:srgbClr val="000000"/>
                </a:solidFill>
                <a:latin typeface="Times New Roman"/>
              </a:rPr>
              <a:t>RESEARCH OBJECTIVE</a:t>
            </a:r>
            <a:endParaRPr lang="en-US" sz="4000"/>
          </a:p>
        </p:txBody>
      </p:sp>
      <p:pic>
        <p:nvPicPr>
          <p:cNvPr id="3" name="Picture 4" descr="CMR College of Pharmacy updated... - CMR College of Pharmacy">
            <a:extLst>
              <a:ext uri="{FF2B5EF4-FFF2-40B4-BE49-F238E27FC236}">
                <a16:creationId xmlns:a16="http://schemas.microsoft.com/office/drawing/2014/main" id="{A12D3AEF-65FC-3238-9A84-ECCF165220A9}"/>
              </a:ext>
            </a:extLst>
          </p:cNvPr>
          <p:cNvPicPr>
            <a:picLocks noChangeAspect="1" noChangeArrowheads="1"/>
          </p:cNvPicPr>
          <p:nvPr/>
        </p:nvPicPr>
        <p:blipFill>
          <a:blip r:embed="rId3"/>
          <a:srcRect/>
          <a:stretch>
            <a:fillRect/>
          </a:stretch>
        </p:blipFill>
        <p:spPr bwMode="auto">
          <a:xfrm>
            <a:off x="381000" y="51148"/>
            <a:ext cx="1295400" cy="1143000"/>
          </a:xfrm>
          <a:prstGeom prst="rect">
            <a:avLst/>
          </a:prstGeom>
          <a:noFill/>
        </p:spPr>
      </p:pic>
      <p:sp>
        <p:nvSpPr>
          <p:cNvPr id="2" name="TextBox 1">
            <a:extLst>
              <a:ext uri="{FF2B5EF4-FFF2-40B4-BE49-F238E27FC236}">
                <a16:creationId xmlns:a16="http://schemas.microsoft.com/office/drawing/2014/main" id="{261B51C3-B7DA-54BF-D767-90F57B4F0F07}"/>
              </a:ext>
            </a:extLst>
          </p:cNvPr>
          <p:cNvSpPr txBox="1"/>
          <p:nvPr/>
        </p:nvSpPr>
        <p:spPr>
          <a:xfrm>
            <a:off x="473639" y="1478332"/>
            <a:ext cx="8324589"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Wingdings"/>
              <a:buChar char="Ø"/>
            </a:pPr>
            <a:r>
              <a:rPr lang="en-US" b="1" dirty="0">
                <a:latin typeface="Times New Roman" panose="02020603050405020304" pitchFamily="18" charset="0"/>
                <a:cs typeface="Times New Roman" panose="02020603050405020304" pitchFamily="18" charset="0"/>
              </a:rPr>
              <a:t>Evaluation of Security:</a:t>
            </a:r>
            <a:r>
              <a:rPr lang="en-US" dirty="0">
                <a:latin typeface="Times New Roman" panose="02020603050405020304" pitchFamily="18" charset="0"/>
                <a:cs typeface="Times New Roman" panose="02020603050405020304" pitchFamily="18" charset="0"/>
              </a:rPr>
              <a:t> Assess the level of security offered by graphical passwords concerning common cyber threats, such as brute-force attacks, shoulder-surfing, and social engineering.</a:t>
            </a:r>
          </a:p>
          <a:p>
            <a:pPr algn="just"/>
            <a:endParaRPr lang="en-US" dirty="0">
              <a:latin typeface="Times New Roman" panose="02020603050405020304" pitchFamily="18" charset="0"/>
              <a:ea typeface="+mn-lt"/>
              <a:cs typeface="Times New Roman" panose="02020603050405020304" pitchFamily="18" charset="0"/>
            </a:endParaRPr>
          </a:p>
          <a:p>
            <a:pPr marL="457200" indent="-457200" algn="just">
              <a:buFont typeface="Wingdings"/>
              <a:buChar char="Ø"/>
            </a:pPr>
            <a:r>
              <a:rPr lang="en-US" b="1" dirty="0">
                <a:latin typeface="Times New Roman" panose="02020603050405020304" pitchFamily="18" charset="0"/>
                <a:cs typeface="Times New Roman" panose="02020603050405020304" pitchFamily="18" charset="0"/>
              </a:rPr>
              <a:t>User Experience and Usability:</a:t>
            </a:r>
            <a:r>
              <a:rPr lang="en-US" dirty="0">
                <a:latin typeface="Times New Roman" panose="02020603050405020304" pitchFamily="18" charset="0"/>
                <a:cs typeface="Times New Roman" panose="02020603050405020304" pitchFamily="18" charset="0"/>
              </a:rPr>
              <a:t> Investigate user interactions, understanding how users perceive and interact with graphical password systems, and identify potential usability issues or user preferences.</a:t>
            </a:r>
          </a:p>
          <a:p>
            <a:pPr algn="just"/>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Memorability and Recall:</a:t>
            </a:r>
            <a:r>
              <a:rPr lang="en-US" dirty="0">
                <a:latin typeface="Times New Roman" panose="02020603050405020304" pitchFamily="18" charset="0"/>
                <a:cs typeface="Times New Roman" panose="02020603050405020304" pitchFamily="18" charset="0"/>
              </a:rPr>
              <a:t> Analyze the memorability and recall of graphical passwords compared to traditional text-based passwords, understanding how easily users can remember and reproduce their chosen graphical passwords.</a:t>
            </a:r>
          </a:p>
          <a:p>
            <a:pPr marL="342900" indent="-342900" algn="just">
              <a:buFont typeface="Wingdings" panose="05000000000000000000" pitchFamily="2" charset="2"/>
              <a:buChar char="Ø"/>
            </a:pPr>
            <a:endParaRPr lang="en-US" dirty="0">
              <a:latin typeface="Times New Roman" panose="02020603050405020304" pitchFamily="18" charset="0"/>
              <a:ea typeface="+mn-lt"/>
              <a:cs typeface="Times New Roman" panose="02020603050405020304" pitchFamily="18" charset="0"/>
            </a:endParaRPr>
          </a:p>
          <a:p>
            <a:pPr marL="342900" indent="-34290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Authentication Effectiveness:</a:t>
            </a:r>
            <a:r>
              <a:rPr lang="en-US" dirty="0">
                <a:latin typeface="Times New Roman" panose="02020603050405020304" pitchFamily="18" charset="0"/>
                <a:cs typeface="Times New Roman" panose="02020603050405020304" pitchFamily="18" charset="0"/>
              </a:rPr>
              <a:t> Evaluate the overall effectiveness of graphical passwords in real-world scenarios, considering their application across different devices and usage environments.</a:t>
            </a:r>
            <a:endParaRPr lang="en-US" dirty="0">
              <a:latin typeface="Times New Roman" panose="02020603050405020304" pitchFamily="18" charset="0"/>
              <a:ea typeface="+mn-lt"/>
              <a:cs typeface="Times New Roman" panose="02020603050405020304" pitchFamily="18" charset="0"/>
            </a:endParaRPr>
          </a:p>
          <a:p>
            <a:pPr marL="342900" indent="-342900" algn="just">
              <a:buFont typeface="Wingdings" panose="05000000000000000000" pitchFamily="2" charset="2"/>
              <a:buChar char="Ø"/>
            </a:pPr>
            <a:endParaRPr lang="en-US" dirty="0">
              <a:latin typeface="Times New Roman" panose="02020603050405020304" pitchFamily="18" charset="0"/>
              <a:ea typeface="+mn-lt"/>
              <a:cs typeface="Times New Roman" panose="02020603050405020304" pitchFamily="18" charset="0"/>
            </a:endParaRPr>
          </a:p>
        </p:txBody>
      </p:sp>
      <p:sp>
        <p:nvSpPr>
          <p:cNvPr id="5" name="TextBox 4">
            <a:extLst>
              <a:ext uri="{FF2B5EF4-FFF2-40B4-BE49-F238E27FC236}">
                <a16:creationId xmlns:a16="http://schemas.microsoft.com/office/drawing/2014/main" id="{27983E65-AC69-6A39-2E7C-22C2868BDE9B}"/>
              </a:ext>
            </a:extLst>
          </p:cNvPr>
          <p:cNvSpPr txBox="1"/>
          <p:nvPr/>
        </p:nvSpPr>
        <p:spPr>
          <a:xfrm>
            <a:off x="8335969" y="6445097"/>
            <a:ext cx="81213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Times New Roman"/>
              </a:rPr>
              <a:t>7</a:t>
            </a:r>
          </a:p>
        </p:txBody>
      </p:sp>
    </p:spTree>
    <p:extLst>
      <p:ext uri="{BB962C8B-B14F-4D97-AF65-F5344CB8AC3E}">
        <p14:creationId xmlns:p14="http://schemas.microsoft.com/office/powerpoint/2010/main" val="3396903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67638" y="1265009"/>
            <a:ext cx="8381160" cy="75600"/>
          </a:xfrm>
          <a:prstGeom prst="rect">
            <a:avLst/>
          </a:prstGeom>
          <a:solidFill>
            <a:srgbClr val="7030A0"/>
          </a:solidFill>
          <a:ln w="25560">
            <a:solidFill>
              <a:srgbClr val="3A5F8B"/>
            </a:solidFill>
            <a:round/>
          </a:ln>
        </p:spPr>
      </p:sp>
      <p:sp>
        <p:nvSpPr>
          <p:cNvPr id="44" name="CustomShape 2"/>
          <p:cNvSpPr/>
          <p:nvPr/>
        </p:nvSpPr>
        <p:spPr>
          <a:xfrm>
            <a:off x="1871105" y="556265"/>
            <a:ext cx="6747480" cy="577440"/>
          </a:xfrm>
          <a:prstGeom prst="rect">
            <a:avLst/>
          </a:prstGeom>
        </p:spPr>
        <p:txBody>
          <a:bodyPr lIns="90000" tIns="45000" rIns="90000" bIns="45000" anchor="t"/>
          <a:lstStyle/>
          <a:p>
            <a:pPr algn="ctr"/>
            <a:r>
              <a:rPr lang="en-IN" sz="4000" b="1">
                <a:latin typeface="Times New Roman"/>
              </a:rPr>
              <a:t>SYSTEM REQUIREMENTS</a:t>
            </a:r>
          </a:p>
        </p:txBody>
      </p:sp>
      <p:pic>
        <p:nvPicPr>
          <p:cNvPr id="3" name="Picture 4" descr="CMR College of Pharmacy updated... - CMR College of Pharmacy">
            <a:extLst>
              <a:ext uri="{FF2B5EF4-FFF2-40B4-BE49-F238E27FC236}">
                <a16:creationId xmlns:a16="http://schemas.microsoft.com/office/drawing/2014/main" id="{A12D3AEF-65FC-3238-9A84-ECCF165220A9}"/>
              </a:ext>
            </a:extLst>
          </p:cNvPr>
          <p:cNvPicPr>
            <a:picLocks noChangeAspect="1" noChangeArrowheads="1"/>
          </p:cNvPicPr>
          <p:nvPr/>
        </p:nvPicPr>
        <p:blipFill>
          <a:blip r:embed="rId3"/>
          <a:srcRect/>
          <a:stretch>
            <a:fillRect/>
          </a:stretch>
        </p:blipFill>
        <p:spPr bwMode="auto">
          <a:xfrm>
            <a:off x="381000" y="51148"/>
            <a:ext cx="1295400" cy="1143000"/>
          </a:xfrm>
          <a:prstGeom prst="rect">
            <a:avLst/>
          </a:prstGeom>
          <a:noFill/>
        </p:spPr>
      </p:pic>
      <p:sp>
        <p:nvSpPr>
          <p:cNvPr id="2" name="TextBox 1">
            <a:extLst>
              <a:ext uri="{FF2B5EF4-FFF2-40B4-BE49-F238E27FC236}">
                <a16:creationId xmlns:a16="http://schemas.microsoft.com/office/drawing/2014/main" id="{3ABFD5CD-FF9A-AF24-3A9F-D86028A5219B}"/>
              </a:ext>
            </a:extLst>
          </p:cNvPr>
          <p:cNvSpPr txBox="1"/>
          <p:nvPr/>
        </p:nvSpPr>
        <p:spPr>
          <a:xfrm>
            <a:off x="473640" y="1463979"/>
            <a:ext cx="8367647"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000" dirty="0">
                <a:latin typeface="Times New Roman"/>
                <a:ea typeface="+mn-lt"/>
                <a:cs typeface="Times New Roman"/>
              </a:rPr>
              <a:t>System 64 bit with 16 GB RAM</a:t>
            </a:r>
          </a:p>
          <a:p>
            <a:pPr marL="457200" indent="-457200">
              <a:buFont typeface="Arial"/>
              <a:buChar char="•"/>
            </a:pPr>
            <a:endParaRPr lang="en-US" sz="2000" dirty="0">
              <a:latin typeface="Times New Roman"/>
              <a:ea typeface="+mn-lt"/>
              <a:cs typeface="Times New Roman"/>
            </a:endParaRPr>
          </a:p>
          <a:p>
            <a:pPr marL="342900" indent="-342900">
              <a:buFont typeface="Arial" panose="020B0604020202020204" pitchFamily="34" charset="0"/>
              <a:buChar char="•"/>
            </a:pPr>
            <a:r>
              <a:rPr lang="en-US" sz="2000" dirty="0">
                <a:latin typeface="Times New Roman"/>
                <a:ea typeface="+mn-lt"/>
                <a:cs typeface="Times New Roman"/>
              </a:rPr>
              <a:t>  HTML, CSS, Java Script</a:t>
            </a:r>
          </a:p>
          <a:p>
            <a:pPr marL="342900" indent="-342900">
              <a:buFont typeface="Arial" panose="020B0604020202020204" pitchFamily="34" charset="0"/>
              <a:buChar char="•"/>
            </a:pPr>
            <a:endParaRPr lang="en-US" sz="2000" dirty="0">
              <a:latin typeface="Times New Roman"/>
              <a:ea typeface="+mn-lt"/>
              <a:cs typeface="Times New Roman"/>
            </a:endParaRPr>
          </a:p>
          <a:p>
            <a:pPr marL="457200" indent="-457200">
              <a:buFont typeface="Arial"/>
              <a:buChar char="•"/>
            </a:pPr>
            <a:r>
              <a:rPr lang="en-US" sz="2000" dirty="0">
                <a:latin typeface="Times New Roman"/>
                <a:ea typeface="+mn-lt"/>
                <a:cs typeface="Times New Roman"/>
              </a:rPr>
              <a:t>A web browser</a:t>
            </a:r>
          </a:p>
          <a:p>
            <a:pPr marL="457200" indent="-457200">
              <a:buFont typeface="Arial"/>
              <a:buChar char="•"/>
            </a:pPr>
            <a:endParaRPr lang="en-US" sz="2000" dirty="0">
              <a:latin typeface="Times New Roman"/>
              <a:ea typeface="+mn-lt"/>
              <a:cs typeface="Times New Roman"/>
            </a:endParaRPr>
          </a:p>
          <a:p>
            <a:pPr algn="just"/>
            <a:endParaRPr lang="en-US" dirty="0">
              <a:latin typeface="Arial"/>
              <a:ea typeface="+mn-lt"/>
              <a:cs typeface="Times New Roman"/>
            </a:endParaRPr>
          </a:p>
        </p:txBody>
      </p:sp>
      <p:sp>
        <p:nvSpPr>
          <p:cNvPr id="5" name="TextBox 4">
            <a:extLst>
              <a:ext uri="{FF2B5EF4-FFF2-40B4-BE49-F238E27FC236}">
                <a16:creationId xmlns:a16="http://schemas.microsoft.com/office/drawing/2014/main" id="{65729015-2B55-724D-01E3-217A6F3E2CF2}"/>
              </a:ext>
            </a:extLst>
          </p:cNvPr>
          <p:cNvSpPr txBox="1"/>
          <p:nvPr/>
        </p:nvSpPr>
        <p:spPr>
          <a:xfrm>
            <a:off x="8335969" y="6445097"/>
            <a:ext cx="81213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Times New Roman"/>
              </a:rPr>
              <a:t>8</a:t>
            </a:r>
          </a:p>
        </p:txBody>
      </p:sp>
      <p:pic>
        <p:nvPicPr>
          <p:cNvPr id="6" name="Picture 6" descr="Graphical user interface, application&#10;&#10;Description automatically generated">
            <a:extLst>
              <a:ext uri="{FF2B5EF4-FFF2-40B4-BE49-F238E27FC236}">
                <a16:creationId xmlns:a16="http://schemas.microsoft.com/office/drawing/2014/main" id="{91239B8A-A4A3-F910-EDC8-EC374498E81C}"/>
              </a:ext>
            </a:extLst>
          </p:cNvPr>
          <p:cNvPicPr>
            <a:picLocks noChangeAspect="1"/>
          </p:cNvPicPr>
          <p:nvPr/>
        </p:nvPicPr>
        <p:blipFill>
          <a:blip r:embed="rId4"/>
          <a:stretch>
            <a:fillRect/>
          </a:stretch>
        </p:blipFill>
        <p:spPr>
          <a:xfrm>
            <a:off x="627300" y="3985716"/>
            <a:ext cx="2352965" cy="1306089"/>
          </a:xfrm>
          <a:prstGeom prst="rect">
            <a:avLst/>
          </a:prstGeom>
        </p:spPr>
      </p:pic>
      <p:pic>
        <p:nvPicPr>
          <p:cNvPr id="8" name="Picture 8" descr="Logo, company name&#10;&#10;Description automatically generated">
            <a:extLst>
              <a:ext uri="{FF2B5EF4-FFF2-40B4-BE49-F238E27FC236}">
                <a16:creationId xmlns:a16="http://schemas.microsoft.com/office/drawing/2014/main" id="{9A97D1A7-E06E-1383-D7E2-7FF1C1B37A07}"/>
              </a:ext>
            </a:extLst>
          </p:cNvPr>
          <p:cNvPicPr>
            <a:picLocks noChangeAspect="1"/>
          </p:cNvPicPr>
          <p:nvPr/>
        </p:nvPicPr>
        <p:blipFill>
          <a:blip r:embed="rId5"/>
          <a:stretch>
            <a:fillRect/>
          </a:stretch>
        </p:blipFill>
        <p:spPr>
          <a:xfrm>
            <a:off x="6099959" y="3985716"/>
            <a:ext cx="1902031" cy="1162673"/>
          </a:xfrm>
          <a:prstGeom prst="rect">
            <a:avLst/>
          </a:prstGeom>
        </p:spPr>
      </p:pic>
    </p:spTree>
    <p:extLst>
      <p:ext uri="{BB962C8B-B14F-4D97-AF65-F5344CB8AC3E}">
        <p14:creationId xmlns:p14="http://schemas.microsoft.com/office/powerpoint/2010/main" val="140776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1337</Words>
  <Application>Microsoft Office PowerPoint</Application>
  <PresentationFormat>On-screen Show (4:3)</PresentationFormat>
  <Paragraphs>168</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StarSymbol</vt:lpstr>
      <vt:lpstr>Times New Roman</vt:lpstr>
      <vt:lpstr>ui-sans-serif</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Elluru Sriram</cp:lastModifiedBy>
  <cp:revision>14</cp:revision>
  <dcterms:modified xsi:type="dcterms:W3CDTF">2024-05-31T03:58:07Z</dcterms:modified>
</cp:coreProperties>
</file>