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 id="2147483666"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8" r:id="rId12"/>
    <p:sldId id="275" r:id="rId13"/>
    <p:sldId id="269" r:id="rId14"/>
    <p:sldId id="270" r:id="rId15"/>
    <p:sldId id="271" r:id="rId16"/>
    <p:sldId id="272" r:id="rId17"/>
    <p:sldId id="273" r:id="rId18"/>
    <p:sldId id="274" r:id="rId19"/>
    <p:sldId id="276" r:id="rId20"/>
    <p:sldId id="277" r:id="rId21"/>
    <p:sldId id="278" r:id="rId22"/>
    <p:sldId id="279" r:id="rId23"/>
    <p:sldId id="280" r:id="rId24"/>
  </p:sldIdLst>
  <p:sldSz cx="9144000" cy="5143500" type="screen16x9"/>
  <p:notesSz cx="6858000" cy="9144000"/>
  <p:embeddedFontLst>
    <p:embeddedFont>
      <p:font typeface="Poppi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bc185a6ed_5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cbc185a6ed_5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bc185a6ed_5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cbc185a6ed_5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bc185a6ed_5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cbc185a6ed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bc185a6ed_5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cbc185a6ed_5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cbc185a6ed_5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cbc185a6ed_5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bc185a6ed_5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bc185a6ed_5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cbc185a6ed_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cbc185a6ed_3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cf6d0d8d2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cf6d0d8d2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bc185a6ed_3_1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bc185a6ed_3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bc185a6ed_3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cbc185a6ed_3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2854781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d2854781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bc185a6ed_3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cbc185a6ed_3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bc185a6ed_3_6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cbc185a6ed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bc185a6ed_3_9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bc185a6ed_3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bc185a6ed_3_10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bc185a6ed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a27e05b86_2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a27e05b86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a27e05b86_2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a27e05b86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a27e05b86_2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a27e05b86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f82a3312c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f82a331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4581150" y="1759800"/>
            <a:ext cx="4371926" cy="3210074"/>
          </a:xfrm>
          <a:prstGeom prst="rect">
            <a:avLst/>
          </a:prstGeom>
          <a:noFill/>
          <a:ln>
            <a:noFill/>
          </a:ln>
        </p:spPr>
      </p:pic>
      <p:sp>
        <p:nvSpPr>
          <p:cNvPr id="52" name="Google Shape;52;p13"/>
          <p:cNvSpPr txBox="1">
            <a:spLocks noGrp="1"/>
          </p:cNvSpPr>
          <p:nvPr>
            <p:ph type="ctrTitle"/>
          </p:nvPr>
        </p:nvSpPr>
        <p:spPr>
          <a:xfrm>
            <a:off x="685800" y="696425"/>
            <a:ext cx="5391000" cy="29304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6000"/>
              <a:buNone/>
              <a:defRPr sz="6000"/>
            </a:lvl1pPr>
            <a:lvl2pPr lvl="1" algn="l" rtl="0">
              <a:lnSpc>
                <a:spcPct val="100000"/>
              </a:lnSpc>
              <a:spcBef>
                <a:spcPts val="0"/>
              </a:spcBef>
              <a:spcAft>
                <a:spcPts val="0"/>
              </a:spcAft>
              <a:buSzPts val="6000"/>
              <a:buNone/>
              <a:defRPr sz="6000"/>
            </a:lvl2pPr>
            <a:lvl3pPr lvl="2" algn="l" rtl="0">
              <a:lnSpc>
                <a:spcPct val="100000"/>
              </a:lnSpc>
              <a:spcBef>
                <a:spcPts val="0"/>
              </a:spcBef>
              <a:spcAft>
                <a:spcPts val="0"/>
              </a:spcAft>
              <a:buSzPts val="6000"/>
              <a:buNone/>
              <a:defRPr sz="6000"/>
            </a:lvl3pPr>
            <a:lvl4pPr lvl="3" algn="l" rtl="0">
              <a:lnSpc>
                <a:spcPct val="100000"/>
              </a:lnSpc>
              <a:spcBef>
                <a:spcPts val="0"/>
              </a:spcBef>
              <a:spcAft>
                <a:spcPts val="0"/>
              </a:spcAft>
              <a:buSzPts val="6000"/>
              <a:buNone/>
              <a:defRPr sz="6000"/>
            </a:lvl4pPr>
            <a:lvl5pPr lvl="4" algn="l" rtl="0">
              <a:lnSpc>
                <a:spcPct val="100000"/>
              </a:lnSpc>
              <a:spcBef>
                <a:spcPts val="0"/>
              </a:spcBef>
              <a:spcAft>
                <a:spcPts val="0"/>
              </a:spcAft>
              <a:buSzPts val="6000"/>
              <a:buNone/>
              <a:defRPr sz="6000"/>
            </a:lvl5pPr>
            <a:lvl6pPr lvl="5" algn="l" rtl="0">
              <a:lnSpc>
                <a:spcPct val="100000"/>
              </a:lnSpc>
              <a:spcBef>
                <a:spcPts val="0"/>
              </a:spcBef>
              <a:spcAft>
                <a:spcPts val="0"/>
              </a:spcAft>
              <a:buSzPts val="6000"/>
              <a:buNone/>
              <a:defRPr sz="6000"/>
            </a:lvl6pPr>
            <a:lvl7pPr lvl="6" algn="l" rtl="0">
              <a:lnSpc>
                <a:spcPct val="100000"/>
              </a:lnSpc>
              <a:spcBef>
                <a:spcPts val="0"/>
              </a:spcBef>
              <a:spcAft>
                <a:spcPts val="0"/>
              </a:spcAft>
              <a:buSzPts val="6000"/>
              <a:buNone/>
              <a:defRPr sz="6000"/>
            </a:lvl7pPr>
            <a:lvl8pPr lvl="7" algn="l" rtl="0">
              <a:lnSpc>
                <a:spcPct val="100000"/>
              </a:lnSpc>
              <a:spcBef>
                <a:spcPts val="0"/>
              </a:spcBef>
              <a:spcAft>
                <a:spcPts val="0"/>
              </a:spcAft>
              <a:buSzPts val="6000"/>
              <a:buNone/>
              <a:defRPr sz="6000"/>
            </a:lvl8pPr>
            <a:lvl9pPr lvl="8" algn="l" rtl="0">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 image mask">
  <p:cSld name="TITLE_AND_BODY_1">
    <p:bg>
      <p:bgPr>
        <a:solidFill>
          <a:schemeClr val="accent1"/>
        </a:solidFill>
        <a:effectLst/>
      </p:bgPr>
    </p:bg>
    <p:spTree>
      <p:nvGrpSpPr>
        <p:cNvPr id="1" name="Shape 53"/>
        <p:cNvGrpSpPr/>
        <p:nvPr/>
      </p:nvGrpSpPr>
      <p:grpSpPr>
        <a:xfrm>
          <a:off x="0" y="0"/>
          <a:ext cx="0" cy="0"/>
          <a:chOff x="0" y="0"/>
          <a:chExt cx="0" cy="0"/>
        </a:xfrm>
      </p:grpSpPr>
      <p:grpSp>
        <p:nvGrpSpPr>
          <p:cNvPr id="54" name="Google Shape;54;p14"/>
          <p:cNvGrpSpPr/>
          <p:nvPr/>
        </p:nvGrpSpPr>
        <p:grpSpPr>
          <a:xfrm>
            <a:off x="-144" y="4104"/>
            <a:ext cx="9144000" cy="5143488"/>
            <a:chOff x="238125" y="848325"/>
            <a:chExt cx="7143750" cy="4018350"/>
          </a:xfrm>
        </p:grpSpPr>
        <p:sp>
          <p:nvSpPr>
            <p:cNvPr id="55" name="Google Shape;55;p14"/>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14"/>
          <p:cNvSpPr txBox="1">
            <a:spLocks noGrp="1"/>
          </p:cNvSpPr>
          <p:nvPr>
            <p:ph type="title"/>
          </p:nvPr>
        </p:nvSpPr>
        <p:spPr>
          <a:xfrm>
            <a:off x="457200" y="1425175"/>
            <a:ext cx="3101400" cy="8574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SzPts val="3600"/>
              <a:buNone/>
              <a:defRPr sz="3600"/>
            </a:lvl1pPr>
            <a:lvl2pPr lvl="1" algn="l" rtl="0">
              <a:lnSpc>
                <a:spcPct val="100000"/>
              </a:lnSpc>
              <a:spcBef>
                <a:spcPts val="0"/>
              </a:spcBef>
              <a:spcAft>
                <a:spcPts val="0"/>
              </a:spcAft>
              <a:buSzPts val="3600"/>
              <a:buNone/>
              <a:defRPr sz="3600"/>
            </a:lvl2pPr>
            <a:lvl3pPr lvl="2" algn="l" rtl="0">
              <a:lnSpc>
                <a:spcPct val="100000"/>
              </a:lnSpc>
              <a:spcBef>
                <a:spcPts val="0"/>
              </a:spcBef>
              <a:spcAft>
                <a:spcPts val="0"/>
              </a:spcAft>
              <a:buSzPts val="3600"/>
              <a:buNone/>
              <a:defRPr sz="3600"/>
            </a:lvl3pPr>
            <a:lvl4pPr lvl="3" algn="l" rtl="0">
              <a:lnSpc>
                <a:spcPct val="100000"/>
              </a:lnSpc>
              <a:spcBef>
                <a:spcPts val="0"/>
              </a:spcBef>
              <a:spcAft>
                <a:spcPts val="0"/>
              </a:spcAft>
              <a:buSzPts val="3600"/>
              <a:buNone/>
              <a:defRPr sz="3600"/>
            </a:lvl4pPr>
            <a:lvl5pPr lvl="4" algn="l" rtl="0">
              <a:lnSpc>
                <a:spcPct val="100000"/>
              </a:lnSpc>
              <a:spcBef>
                <a:spcPts val="0"/>
              </a:spcBef>
              <a:spcAft>
                <a:spcPts val="0"/>
              </a:spcAft>
              <a:buSzPts val="3600"/>
              <a:buNone/>
              <a:defRPr sz="3600"/>
            </a:lvl5pPr>
            <a:lvl6pPr lvl="5" algn="l" rtl="0">
              <a:lnSpc>
                <a:spcPct val="100000"/>
              </a:lnSpc>
              <a:spcBef>
                <a:spcPts val="0"/>
              </a:spcBef>
              <a:spcAft>
                <a:spcPts val="0"/>
              </a:spcAft>
              <a:buSzPts val="3600"/>
              <a:buNone/>
              <a:defRPr sz="3600"/>
            </a:lvl6pPr>
            <a:lvl7pPr lvl="6" algn="l" rtl="0">
              <a:lnSpc>
                <a:spcPct val="100000"/>
              </a:lnSpc>
              <a:spcBef>
                <a:spcPts val="0"/>
              </a:spcBef>
              <a:spcAft>
                <a:spcPts val="0"/>
              </a:spcAft>
              <a:buSzPts val="3600"/>
              <a:buNone/>
              <a:defRPr sz="3600"/>
            </a:lvl7pPr>
            <a:lvl8pPr lvl="7" algn="l" rtl="0">
              <a:lnSpc>
                <a:spcPct val="100000"/>
              </a:lnSpc>
              <a:spcBef>
                <a:spcPts val="0"/>
              </a:spcBef>
              <a:spcAft>
                <a:spcPts val="0"/>
              </a:spcAft>
              <a:buSzPts val="3600"/>
              <a:buNone/>
              <a:defRPr sz="3600"/>
            </a:lvl8pPr>
            <a:lvl9pPr lvl="8" algn="l" rtl="0">
              <a:lnSpc>
                <a:spcPct val="100000"/>
              </a:lnSpc>
              <a:spcBef>
                <a:spcPts val="0"/>
              </a:spcBef>
              <a:spcAft>
                <a:spcPts val="0"/>
              </a:spcAft>
              <a:buSzPts val="3600"/>
              <a:buNone/>
              <a:defRPr sz="3600"/>
            </a:lvl9pPr>
          </a:lstStyle>
          <a:p>
            <a:endParaRPr/>
          </a:p>
        </p:txBody>
      </p:sp>
      <p:sp>
        <p:nvSpPr>
          <p:cNvPr id="58" name="Google Shape;58;p14"/>
          <p:cNvSpPr txBox="1">
            <a:spLocks noGrp="1"/>
          </p:cNvSpPr>
          <p:nvPr>
            <p:ph type="body" idx="1"/>
          </p:nvPr>
        </p:nvSpPr>
        <p:spPr>
          <a:xfrm>
            <a:off x="457200" y="2419350"/>
            <a:ext cx="3101400" cy="1862700"/>
          </a:xfrm>
          <a:prstGeom prst="rect">
            <a:avLst/>
          </a:prstGeom>
          <a:noFill/>
          <a:ln>
            <a:noFill/>
          </a:ln>
        </p:spPr>
        <p:txBody>
          <a:bodyPr spcFirstLastPara="1" wrap="square" lIns="0" tIns="0" rIns="0" bIns="0" anchor="t" anchorCtr="0">
            <a:noAutofit/>
          </a:bodyPr>
          <a:lstStyle>
            <a:lvl1pPr marL="457200" lvl="0" indent="-355600" algn="l" rtl="0">
              <a:lnSpc>
                <a:spcPct val="115000"/>
              </a:lnSpc>
              <a:spcBef>
                <a:spcPts val="600"/>
              </a:spcBef>
              <a:spcAft>
                <a:spcPts val="0"/>
              </a:spcAft>
              <a:buSzPts val="2000"/>
              <a:buChar char="●"/>
              <a:defRPr sz="2000"/>
            </a:lvl1pPr>
            <a:lvl2pPr marL="914400" lvl="1" indent="-355600" algn="l" rtl="0">
              <a:lnSpc>
                <a:spcPct val="115000"/>
              </a:lnSpc>
              <a:spcBef>
                <a:spcPts val="0"/>
              </a:spcBef>
              <a:spcAft>
                <a:spcPts val="0"/>
              </a:spcAft>
              <a:buSzPts val="2000"/>
              <a:buChar char="○"/>
              <a:defRPr sz="2000"/>
            </a:lvl2pPr>
            <a:lvl3pPr marL="1371600" lvl="2" indent="-355600" algn="l" rtl="0">
              <a:lnSpc>
                <a:spcPct val="115000"/>
              </a:lnSpc>
              <a:spcBef>
                <a:spcPts val="0"/>
              </a:spcBef>
              <a:spcAft>
                <a:spcPts val="0"/>
              </a:spcAft>
              <a:buSzPts val="2000"/>
              <a:buChar char="■"/>
              <a:defRPr sz="2000"/>
            </a:lvl3pPr>
            <a:lvl4pPr marL="1828800" lvl="3" indent="-355600" algn="l" rtl="0">
              <a:lnSpc>
                <a:spcPct val="115000"/>
              </a:lnSpc>
              <a:spcBef>
                <a:spcPts val="0"/>
              </a:spcBef>
              <a:spcAft>
                <a:spcPts val="0"/>
              </a:spcAft>
              <a:buSzPts val="2000"/>
              <a:buChar char="●"/>
              <a:defRPr sz="2000"/>
            </a:lvl4pPr>
            <a:lvl5pPr marL="2286000" lvl="4" indent="-355600" algn="l" rtl="0">
              <a:lnSpc>
                <a:spcPct val="115000"/>
              </a:lnSpc>
              <a:spcBef>
                <a:spcPts val="0"/>
              </a:spcBef>
              <a:spcAft>
                <a:spcPts val="0"/>
              </a:spcAft>
              <a:buSzPts val="2000"/>
              <a:buChar char="○"/>
              <a:defRPr sz="2000"/>
            </a:lvl5pPr>
            <a:lvl6pPr marL="2743200" lvl="5" indent="-355600" algn="l" rtl="0">
              <a:lnSpc>
                <a:spcPct val="115000"/>
              </a:lnSpc>
              <a:spcBef>
                <a:spcPts val="0"/>
              </a:spcBef>
              <a:spcAft>
                <a:spcPts val="0"/>
              </a:spcAft>
              <a:buSzPts val="2000"/>
              <a:buChar char="■"/>
              <a:defRPr sz="2000"/>
            </a:lvl6pPr>
            <a:lvl7pPr marL="3200400" lvl="6" indent="-355600" algn="l" rtl="0">
              <a:lnSpc>
                <a:spcPct val="115000"/>
              </a:lnSpc>
              <a:spcBef>
                <a:spcPts val="0"/>
              </a:spcBef>
              <a:spcAft>
                <a:spcPts val="0"/>
              </a:spcAft>
              <a:buSzPts val="2000"/>
              <a:buChar char="●"/>
              <a:defRPr sz="2000"/>
            </a:lvl7pPr>
            <a:lvl8pPr marL="3657600" lvl="7" indent="-355600" algn="l" rtl="0">
              <a:lnSpc>
                <a:spcPct val="115000"/>
              </a:lnSpc>
              <a:spcBef>
                <a:spcPts val="0"/>
              </a:spcBef>
              <a:spcAft>
                <a:spcPts val="0"/>
              </a:spcAft>
              <a:buSzPts val="2000"/>
              <a:buChar char="○"/>
              <a:defRPr sz="2000"/>
            </a:lvl8pPr>
            <a:lvl9pPr marL="4114800" lvl="8" indent="-355600" algn="l" rtl="0">
              <a:lnSpc>
                <a:spcPct val="115000"/>
              </a:lnSpc>
              <a:spcBef>
                <a:spcPts val="0"/>
              </a:spcBef>
              <a:spcAft>
                <a:spcPts val="0"/>
              </a:spcAft>
              <a:buSzPts val="2000"/>
              <a:buChar char="■"/>
              <a:defRPr sz="2000"/>
            </a:lvl9pPr>
          </a:lstStyle>
          <a:p>
            <a:endParaRPr/>
          </a:p>
        </p:txBody>
      </p:sp>
      <p:sp>
        <p:nvSpPr>
          <p:cNvPr id="59" name="Google Shape;59;p1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60"/>
        <p:cNvGrpSpPr/>
        <p:nvPr/>
      </p:nvGrpSpPr>
      <p:grpSpPr>
        <a:xfrm>
          <a:off x="0" y="0"/>
          <a:ext cx="0" cy="0"/>
          <a:chOff x="0" y="0"/>
          <a:chExt cx="0" cy="0"/>
        </a:xfrm>
      </p:grpSpPr>
      <p:sp>
        <p:nvSpPr>
          <p:cNvPr id="61" name="Google Shape;61;p1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SzPts val="4800"/>
              <a:buNone/>
              <a:defRPr/>
            </a:lvl1pPr>
            <a:lvl2pPr lvl="1" algn="l" rtl="0">
              <a:lnSpc>
                <a:spcPct val="100000"/>
              </a:lnSpc>
              <a:spcBef>
                <a:spcPts val="0"/>
              </a:spcBef>
              <a:spcAft>
                <a:spcPts val="0"/>
              </a:spcAft>
              <a:buSzPts val="4800"/>
              <a:buNone/>
              <a:defRPr/>
            </a:lvl2pPr>
            <a:lvl3pPr lvl="2" algn="l" rtl="0">
              <a:lnSpc>
                <a:spcPct val="100000"/>
              </a:lnSpc>
              <a:spcBef>
                <a:spcPts val="0"/>
              </a:spcBef>
              <a:spcAft>
                <a:spcPts val="0"/>
              </a:spcAft>
              <a:buSzPts val="4800"/>
              <a:buNone/>
              <a:defRPr/>
            </a:lvl3pPr>
            <a:lvl4pPr lvl="3" algn="l" rtl="0">
              <a:lnSpc>
                <a:spcPct val="100000"/>
              </a:lnSpc>
              <a:spcBef>
                <a:spcPts val="0"/>
              </a:spcBef>
              <a:spcAft>
                <a:spcPts val="0"/>
              </a:spcAft>
              <a:buSzPts val="4800"/>
              <a:buNone/>
              <a:defRPr/>
            </a:lvl4pPr>
            <a:lvl5pPr lvl="4" algn="l" rtl="0">
              <a:lnSpc>
                <a:spcPct val="100000"/>
              </a:lnSpc>
              <a:spcBef>
                <a:spcPts val="0"/>
              </a:spcBef>
              <a:spcAft>
                <a:spcPts val="0"/>
              </a:spcAft>
              <a:buSzPts val="4800"/>
              <a:buNone/>
              <a:defRPr/>
            </a:lvl5pPr>
            <a:lvl6pPr lvl="5" algn="l" rtl="0">
              <a:lnSpc>
                <a:spcPct val="100000"/>
              </a:lnSpc>
              <a:spcBef>
                <a:spcPts val="0"/>
              </a:spcBef>
              <a:spcAft>
                <a:spcPts val="0"/>
              </a:spcAft>
              <a:buSzPts val="4800"/>
              <a:buNone/>
              <a:defRPr/>
            </a:lvl6pPr>
            <a:lvl7pPr lvl="6" algn="l" rtl="0">
              <a:lnSpc>
                <a:spcPct val="100000"/>
              </a:lnSpc>
              <a:spcBef>
                <a:spcPts val="0"/>
              </a:spcBef>
              <a:spcAft>
                <a:spcPts val="0"/>
              </a:spcAft>
              <a:buSzPts val="4800"/>
              <a:buNone/>
              <a:defRPr/>
            </a:lvl7pPr>
            <a:lvl8pPr lvl="7" algn="l" rtl="0">
              <a:lnSpc>
                <a:spcPct val="100000"/>
              </a:lnSpc>
              <a:spcBef>
                <a:spcPts val="0"/>
              </a:spcBef>
              <a:spcAft>
                <a:spcPts val="0"/>
              </a:spcAft>
              <a:buSzPts val="4800"/>
              <a:buNone/>
              <a:defRPr/>
            </a:lvl8pPr>
            <a:lvl9pPr lvl="8" algn="l" rtl="0">
              <a:lnSpc>
                <a:spcPct val="100000"/>
              </a:lnSpc>
              <a:spcBef>
                <a:spcPts val="0"/>
              </a:spcBef>
              <a:spcAft>
                <a:spcPts val="0"/>
              </a:spcAft>
              <a:buSzPts val="4800"/>
              <a:buNone/>
              <a:defRPr/>
            </a:lvl9pPr>
          </a:lstStyle>
          <a:p>
            <a:endParaRPr/>
          </a:p>
        </p:txBody>
      </p:sp>
      <p:sp>
        <p:nvSpPr>
          <p:cNvPr id="64" name="Google Shape;64;p16"/>
          <p:cNvSpPr txBox="1">
            <a:spLocks noGrp="1"/>
          </p:cNvSpPr>
          <p:nvPr>
            <p:ph type="body" idx="1"/>
          </p:nvPr>
        </p:nvSpPr>
        <p:spPr>
          <a:xfrm>
            <a:off x="457200" y="2082325"/>
            <a:ext cx="2359800" cy="2843400"/>
          </a:xfrm>
          <a:prstGeom prst="rect">
            <a:avLst/>
          </a:prstGeom>
          <a:noFill/>
          <a:ln>
            <a:noFill/>
          </a:ln>
        </p:spPr>
        <p:txBody>
          <a:bodyPr spcFirstLastPara="1" wrap="square" lIns="0" tIns="0" rIns="0" bIns="0" anchor="t" anchorCtr="0">
            <a:noAutofit/>
          </a:bodyPr>
          <a:lstStyle>
            <a:lvl1pPr marL="457200" lvl="0" indent="-330200" algn="l" rtl="0">
              <a:lnSpc>
                <a:spcPct val="115000"/>
              </a:lnSpc>
              <a:spcBef>
                <a:spcPts val="60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30200" algn="l" rtl="0">
              <a:lnSpc>
                <a:spcPct val="115000"/>
              </a:lnSpc>
              <a:spcBef>
                <a:spcPts val="0"/>
              </a:spcBef>
              <a:spcAft>
                <a:spcPts val="0"/>
              </a:spcAft>
              <a:buSzPts val="1600"/>
              <a:buChar char="●"/>
              <a:defRPr sz="1600"/>
            </a:lvl4pPr>
            <a:lvl5pPr marL="2286000" lvl="4" indent="-330200" algn="l" rtl="0">
              <a:lnSpc>
                <a:spcPct val="115000"/>
              </a:lnSpc>
              <a:spcBef>
                <a:spcPts val="0"/>
              </a:spcBef>
              <a:spcAft>
                <a:spcPts val="0"/>
              </a:spcAft>
              <a:buSzPts val="1600"/>
              <a:buChar char="○"/>
              <a:defRPr sz="1600"/>
            </a:lvl5pPr>
            <a:lvl6pPr marL="2743200" lvl="5" indent="-330200" algn="l" rtl="0">
              <a:lnSpc>
                <a:spcPct val="115000"/>
              </a:lnSpc>
              <a:spcBef>
                <a:spcPts val="0"/>
              </a:spcBef>
              <a:spcAft>
                <a:spcPts val="0"/>
              </a:spcAft>
              <a:buSzPts val="1600"/>
              <a:buChar char="■"/>
              <a:defRPr sz="1600"/>
            </a:lvl6pPr>
            <a:lvl7pPr marL="3200400" lvl="6" indent="-330200" algn="l" rtl="0">
              <a:lnSpc>
                <a:spcPct val="115000"/>
              </a:lnSpc>
              <a:spcBef>
                <a:spcPts val="0"/>
              </a:spcBef>
              <a:spcAft>
                <a:spcPts val="0"/>
              </a:spcAft>
              <a:buSzPts val="1600"/>
              <a:buChar char="●"/>
              <a:defRPr sz="1600"/>
            </a:lvl7pPr>
            <a:lvl8pPr marL="3657600" lvl="7" indent="-330200" algn="l" rtl="0">
              <a:lnSpc>
                <a:spcPct val="115000"/>
              </a:lnSpc>
              <a:spcBef>
                <a:spcPts val="0"/>
              </a:spcBef>
              <a:spcAft>
                <a:spcPts val="0"/>
              </a:spcAft>
              <a:buSzPts val="1600"/>
              <a:buChar char="○"/>
              <a:defRPr sz="1600"/>
            </a:lvl8pPr>
            <a:lvl9pPr marL="4114800" lvl="8" indent="-330200" algn="l" rtl="0">
              <a:lnSpc>
                <a:spcPct val="115000"/>
              </a:lnSpc>
              <a:spcBef>
                <a:spcPts val="0"/>
              </a:spcBef>
              <a:spcAft>
                <a:spcPts val="0"/>
              </a:spcAft>
              <a:buSzPts val="1600"/>
              <a:buChar char="■"/>
              <a:defRPr sz="1600"/>
            </a:lvl9pPr>
          </a:lstStyle>
          <a:p>
            <a:endParaRPr/>
          </a:p>
        </p:txBody>
      </p:sp>
      <p:sp>
        <p:nvSpPr>
          <p:cNvPr id="65" name="Google Shape;65;p16"/>
          <p:cNvSpPr txBox="1">
            <a:spLocks noGrp="1"/>
          </p:cNvSpPr>
          <p:nvPr>
            <p:ph type="body" idx="2"/>
          </p:nvPr>
        </p:nvSpPr>
        <p:spPr>
          <a:xfrm>
            <a:off x="3392100" y="2082325"/>
            <a:ext cx="2359800" cy="2843400"/>
          </a:xfrm>
          <a:prstGeom prst="rect">
            <a:avLst/>
          </a:prstGeom>
          <a:noFill/>
          <a:ln>
            <a:noFill/>
          </a:ln>
        </p:spPr>
        <p:txBody>
          <a:bodyPr spcFirstLastPara="1" wrap="square" lIns="0" tIns="0" rIns="0" bIns="0" anchor="t" anchorCtr="0">
            <a:noAutofit/>
          </a:bodyPr>
          <a:lstStyle>
            <a:lvl1pPr marL="457200" lvl="0" indent="-330200" algn="l" rtl="0">
              <a:lnSpc>
                <a:spcPct val="115000"/>
              </a:lnSpc>
              <a:spcBef>
                <a:spcPts val="60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30200" algn="l" rtl="0">
              <a:lnSpc>
                <a:spcPct val="115000"/>
              </a:lnSpc>
              <a:spcBef>
                <a:spcPts val="0"/>
              </a:spcBef>
              <a:spcAft>
                <a:spcPts val="0"/>
              </a:spcAft>
              <a:buSzPts val="1600"/>
              <a:buChar char="●"/>
              <a:defRPr sz="1600"/>
            </a:lvl4pPr>
            <a:lvl5pPr marL="2286000" lvl="4" indent="-330200" algn="l" rtl="0">
              <a:lnSpc>
                <a:spcPct val="115000"/>
              </a:lnSpc>
              <a:spcBef>
                <a:spcPts val="0"/>
              </a:spcBef>
              <a:spcAft>
                <a:spcPts val="0"/>
              </a:spcAft>
              <a:buSzPts val="1600"/>
              <a:buChar char="○"/>
              <a:defRPr sz="1600"/>
            </a:lvl5pPr>
            <a:lvl6pPr marL="2743200" lvl="5" indent="-330200" algn="l" rtl="0">
              <a:lnSpc>
                <a:spcPct val="115000"/>
              </a:lnSpc>
              <a:spcBef>
                <a:spcPts val="0"/>
              </a:spcBef>
              <a:spcAft>
                <a:spcPts val="0"/>
              </a:spcAft>
              <a:buSzPts val="1600"/>
              <a:buChar char="■"/>
              <a:defRPr sz="1600"/>
            </a:lvl6pPr>
            <a:lvl7pPr marL="3200400" lvl="6" indent="-330200" algn="l" rtl="0">
              <a:lnSpc>
                <a:spcPct val="115000"/>
              </a:lnSpc>
              <a:spcBef>
                <a:spcPts val="0"/>
              </a:spcBef>
              <a:spcAft>
                <a:spcPts val="0"/>
              </a:spcAft>
              <a:buSzPts val="1600"/>
              <a:buChar char="●"/>
              <a:defRPr sz="1600"/>
            </a:lvl7pPr>
            <a:lvl8pPr marL="3657600" lvl="7" indent="-330200" algn="l" rtl="0">
              <a:lnSpc>
                <a:spcPct val="115000"/>
              </a:lnSpc>
              <a:spcBef>
                <a:spcPts val="0"/>
              </a:spcBef>
              <a:spcAft>
                <a:spcPts val="0"/>
              </a:spcAft>
              <a:buSzPts val="1600"/>
              <a:buChar char="○"/>
              <a:defRPr sz="1600"/>
            </a:lvl8pPr>
            <a:lvl9pPr marL="4114800" lvl="8" indent="-330200" algn="l" rtl="0">
              <a:lnSpc>
                <a:spcPct val="115000"/>
              </a:lnSpc>
              <a:spcBef>
                <a:spcPts val="0"/>
              </a:spcBef>
              <a:spcAft>
                <a:spcPts val="0"/>
              </a:spcAft>
              <a:buSzPts val="1600"/>
              <a:buChar char="■"/>
              <a:defRPr sz="1600"/>
            </a:lvl9pPr>
          </a:lstStyle>
          <a:p>
            <a:endParaRPr/>
          </a:p>
        </p:txBody>
      </p:sp>
      <p:sp>
        <p:nvSpPr>
          <p:cNvPr id="66" name="Google Shape;66;p16"/>
          <p:cNvSpPr txBox="1">
            <a:spLocks noGrp="1"/>
          </p:cNvSpPr>
          <p:nvPr>
            <p:ph type="body" idx="3"/>
          </p:nvPr>
        </p:nvSpPr>
        <p:spPr>
          <a:xfrm>
            <a:off x="6326997" y="2082325"/>
            <a:ext cx="2359800" cy="2843400"/>
          </a:xfrm>
          <a:prstGeom prst="rect">
            <a:avLst/>
          </a:prstGeom>
          <a:noFill/>
          <a:ln>
            <a:noFill/>
          </a:ln>
        </p:spPr>
        <p:txBody>
          <a:bodyPr spcFirstLastPara="1" wrap="square" lIns="0" tIns="0" rIns="0" bIns="0" anchor="t" anchorCtr="0">
            <a:noAutofit/>
          </a:bodyPr>
          <a:lstStyle>
            <a:lvl1pPr marL="457200" lvl="0" indent="-330200" algn="l" rtl="0">
              <a:lnSpc>
                <a:spcPct val="115000"/>
              </a:lnSpc>
              <a:spcBef>
                <a:spcPts val="60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30200" algn="l" rtl="0">
              <a:lnSpc>
                <a:spcPct val="115000"/>
              </a:lnSpc>
              <a:spcBef>
                <a:spcPts val="0"/>
              </a:spcBef>
              <a:spcAft>
                <a:spcPts val="0"/>
              </a:spcAft>
              <a:buSzPts val="1600"/>
              <a:buChar char="●"/>
              <a:defRPr sz="1600"/>
            </a:lvl4pPr>
            <a:lvl5pPr marL="2286000" lvl="4" indent="-330200" algn="l" rtl="0">
              <a:lnSpc>
                <a:spcPct val="115000"/>
              </a:lnSpc>
              <a:spcBef>
                <a:spcPts val="0"/>
              </a:spcBef>
              <a:spcAft>
                <a:spcPts val="0"/>
              </a:spcAft>
              <a:buSzPts val="1600"/>
              <a:buChar char="○"/>
              <a:defRPr sz="1600"/>
            </a:lvl5pPr>
            <a:lvl6pPr marL="2743200" lvl="5" indent="-330200" algn="l" rtl="0">
              <a:lnSpc>
                <a:spcPct val="115000"/>
              </a:lnSpc>
              <a:spcBef>
                <a:spcPts val="0"/>
              </a:spcBef>
              <a:spcAft>
                <a:spcPts val="0"/>
              </a:spcAft>
              <a:buSzPts val="1600"/>
              <a:buChar char="■"/>
              <a:defRPr sz="1600"/>
            </a:lvl6pPr>
            <a:lvl7pPr marL="3200400" lvl="6" indent="-330200" algn="l" rtl="0">
              <a:lnSpc>
                <a:spcPct val="115000"/>
              </a:lnSpc>
              <a:spcBef>
                <a:spcPts val="0"/>
              </a:spcBef>
              <a:spcAft>
                <a:spcPts val="0"/>
              </a:spcAft>
              <a:buSzPts val="1600"/>
              <a:buChar char="●"/>
              <a:defRPr sz="1600"/>
            </a:lvl7pPr>
            <a:lvl8pPr marL="3657600" lvl="7" indent="-330200" algn="l" rtl="0">
              <a:lnSpc>
                <a:spcPct val="115000"/>
              </a:lnSpc>
              <a:spcBef>
                <a:spcPts val="0"/>
              </a:spcBef>
              <a:spcAft>
                <a:spcPts val="0"/>
              </a:spcAft>
              <a:buSzPts val="1600"/>
              <a:buChar char="○"/>
              <a:defRPr sz="1600"/>
            </a:lvl8pPr>
            <a:lvl9pPr marL="4114800" lvl="8" indent="-330200" algn="l" rtl="0">
              <a:lnSpc>
                <a:spcPct val="115000"/>
              </a:lnSpc>
              <a:spcBef>
                <a:spcPts val="0"/>
              </a:spcBef>
              <a:spcAft>
                <a:spcPts val="0"/>
              </a:spcAft>
              <a:buSzPts val="1600"/>
              <a:buChar char="■"/>
              <a:defRPr sz="1600"/>
            </a:lvl9pPr>
          </a:lstStyle>
          <a:p>
            <a:endParaRPr/>
          </a:p>
        </p:txBody>
      </p:sp>
      <p:sp>
        <p:nvSpPr>
          <p:cNvPr id="67" name="Google Shape;67;p1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no illustration">
  <p:cSld name="TITLE_ONLY_1">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SzPts val="4800"/>
              <a:buNone/>
              <a:defRPr/>
            </a:lvl1pPr>
            <a:lvl2pPr lvl="1" algn="l" rtl="0">
              <a:lnSpc>
                <a:spcPct val="100000"/>
              </a:lnSpc>
              <a:spcBef>
                <a:spcPts val="0"/>
              </a:spcBef>
              <a:spcAft>
                <a:spcPts val="0"/>
              </a:spcAft>
              <a:buSzPts val="4800"/>
              <a:buNone/>
              <a:defRPr/>
            </a:lvl2pPr>
            <a:lvl3pPr lvl="2" algn="l" rtl="0">
              <a:lnSpc>
                <a:spcPct val="100000"/>
              </a:lnSpc>
              <a:spcBef>
                <a:spcPts val="0"/>
              </a:spcBef>
              <a:spcAft>
                <a:spcPts val="0"/>
              </a:spcAft>
              <a:buSzPts val="4800"/>
              <a:buNone/>
              <a:defRPr/>
            </a:lvl3pPr>
            <a:lvl4pPr lvl="3" algn="l" rtl="0">
              <a:lnSpc>
                <a:spcPct val="100000"/>
              </a:lnSpc>
              <a:spcBef>
                <a:spcPts val="0"/>
              </a:spcBef>
              <a:spcAft>
                <a:spcPts val="0"/>
              </a:spcAft>
              <a:buSzPts val="4800"/>
              <a:buNone/>
              <a:defRPr/>
            </a:lvl4pPr>
            <a:lvl5pPr lvl="4" algn="l" rtl="0">
              <a:lnSpc>
                <a:spcPct val="100000"/>
              </a:lnSpc>
              <a:spcBef>
                <a:spcPts val="0"/>
              </a:spcBef>
              <a:spcAft>
                <a:spcPts val="0"/>
              </a:spcAft>
              <a:buSzPts val="4800"/>
              <a:buNone/>
              <a:defRPr/>
            </a:lvl5pPr>
            <a:lvl6pPr lvl="5" algn="l" rtl="0">
              <a:lnSpc>
                <a:spcPct val="100000"/>
              </a:lnSpc>
              <a:spcBef>
                <a:spcPts val="0"/>
              </a:spcBef>
              <a:spcAft>
                <a:spcPts val="0"/>
              </a:spcAft>
              <a:buSzPts val="4800"/>
              <a:buNone/>
              <a:defRPr/>
            </a:lvl6pPr>
            <a:lvl7pPr lvl="6" algn="l" rtl="0">
              <a:lnSpc>
                <a:spcPct val="100000"/>
              </a:lnSpc>
              <a:spcBef>
                <a:spcPts val="0"/>
              </a:spcBef>
              <a:spcAft>
                <a:spcPts val="0"/>
              </a:spcAft>
              <a:buSzPts val="4800"/>
              <a:buNone/>
              <a:defRPr/>
            </a:lvl7pPr>
            <a:lvl8pPr lvl="7" algn="l" rtl="0">
              <a:lnSpc>
                <a:spcPct val="100000"/>
              </a:lnSpc>
              <a:spcBef>
                <a:spcPts val="0"/>
              </a:spcBef>
              <a:spcAft>
                <a:spcPts val="0"/>
              </a:spcAft>
              <a:buSzPts val="4800"/>
              <a:buNone/>
              <a:defRPr/>
            </a:lvl8pPr>
            <a:lvl9pPr lvl="8" algn="l" rtl="0">
              <a:lnSpc>
                <a:spcPct val="100000"/>
              </a:lnSpc>
              <a:spcBef>
                <a:spcPts val="0"/>
              </a:spcBef>
              <a:spcAft>
                <a:spcPts val="0"/>
              </a:spcAft>
              <a:buSzPts val="4800"/>
              <a:buNone/>
              <a:defRPr/>
            </a:lvl9pPr>
          </a:lstStyle>
          <a:p>
            <a:endParaRPr/>
          </a:p>
        </p:txBody>
      </p:sp>
      <p:sp>
        <p:nvSpPr>
          <p:cNvPr id="70" name="Google Shape;70;p1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7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0"/>
          <p:cNvSpPr txBox="1">
            <a:spLocks noGrp="1"/>
          </p:cNvSpPr>
          <p:nvPr>
            <p:ph type="ctrTitle" idx="4294967295"/>
          </p:nvPr>
        </p:nvSpPr>
        <p:spPr>
          <a:xfrm>
            <a:off x="307050" y="79925"/>
            <a:ext cx="8529900" cy="1206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6000"/>
              <a:buFont typeface="Arial"/>
              <a:buNone/>
            </a:pPr>
            <a:r>
              <a:rPr lang="en" sz="3500" b="1"/>
              <a:t>Digital MTC Pass using PWA</a:t>
            </a:r>
            <a:endParaRPr sz="3500" b="1"/>
          </a:p>
        </p:txBody>
      </p:sp>
      <p:sp>
        <p:nvSpPr>
          <p:cNvPr id="78" name="Google Shape;7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
        <p:nvSpPr>
          <p:cNvPr id="79" name="Google Shape;79;p20"/>
          <p:cNvSpPr txBox="1">
            <a:spLocks noGrp="1"/>
          </p:cNvSpPr>
          <p:nvPr>
            <p:ph type="ctrTitle" idx="4294967295"/>
          </p:nvPr>
        </p:nvSpPr>
        <p:spPr>
          <a:xfrm>
            <a:off x="706175" y="1653725"/>
            <a:ext cx="4057800" cy="2214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4800"/>
              <a:buFont typeface="Poppins"/>
              <a:buNone/>
            </a:pPr>
            <a:r>
              <a:rPr lang="en" sz="3000" dirty="0">
                <a:solidFill>
                  <a:srgbClr val="000000"/>
                </a:solidFill>
                <a:latin typeface="Times New Roman"/>
                <a:ea typeface="Times New Roman"/>
                <a:cs typeface="Times New Roman"/>
                <a:sym typeface="Times New Roman"/>
              </a:rPr>
              <a:t>Team Members</a:t>
            </a:r>
            <a:endParaRPr sz="3000"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2"/>
              </a:buClr>
              <a:buSzPts val="4800"/>
              <a:buFont typeface="Poppins"/>
              <a:buNone/>
            </a:pPr>
            <a:endParaRPr sz="30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latin typeface="Times New Roman"/>
                <a:ea typeface="Times New Roman"/>
                <a:cs typeface="Times New Roman"/>
                <a:sym typeface="Times New Roman"/>
              </a:rPr>
              <a:t>Divya Prakash J      - 113217104030</a:t>
            </a:r>
            <a:endParaRPr sz="2000" dirty="0">
              <a:latin typeface="Times New Roman"/>
              <a:ea typeface="Times New Roman"/>
              <a:cs typeface="Times New Roman"/>
              <a:sym typeface="Times New Roman"/>
            </a:endParaRPr>
          </a:p>
          <a:p>
            <a:pPr marL="0" lvl="0" indent="0" algn="l" rtl="0">
              <a:spcBef>
                <a:spcPts val="1200"/>
              </a:spcBef>
              <a:spcAft>
                <a:spcPts val="0"/>
              </a:spcAft>
              <a:buNone/>
            </a:pPr>
            <a:r>
              <a:rPr lang="en" sz="2000" dirty="0">
                <a:latin typeface="Times New Roman"/>
                <a:ea typeface="Times New Roman"/>
                <a:cs typeface="Times New Roman"/>
                <a:sym typeface="Times New Roman"/>
              </a:rPr>
              <a:t>Praveenkumar RA  - 113217104090</a:t>
            </a:r>
            <a:endParaRPr sz="2000" dirty="0">
              <a:latin typeface="Times New Roman"/>
              <a:ea typeface="Times New Roman"/>
              <a:cs typeface="Times New Roman"/>
              <a:sym typeface="Times New Roman"/>
            </a:endParaRPr>
          </a:p>
          <a:p>
            <a:pPr marL="0" lvl="0" indent="0" algn="l" rtl="0">
              <a:spcBef>
                <a:spcPts val="1200"/>
              </a:spcBef>
              <a:spcAft>
                <a:spcPts val="1200"/>
              </a:spcAft>
              <a:buNone/>
            </a:pPr>
            <a:r>
              <a:rPr lang="en" sz="2000" dirty="0">
                <a:latin typeface="Times New Roman"/>
                <a:ea typeface="Times New Roman"/>
                <a:cs typeface="Times New Roman"/>
                <a:sym typeface="Times New Roman"/>
              </a:rPr>
              <a:t>Sriram B                 - 113217104122</a:t>
            </a:r>
            <a:endParaRPr sz="2000" dirty="0">
              <a:solidFill>
                <a:srgbClr val="000000"/>
              </a:solidFill>
              <a:latin typeface="Times New Roman"/>
              <a:ea typeface="Times New Roman"/>
              <a:cs typeface="Times New Roman"/>
              <a:sym typeface="Times New Roman"/>
            </a:endParaRPr>
          </a:p>
        </p:txBody>
      </p:sp>
      <p:sp>
        <p:nvSpPr>
          <p:cNvPr id="80" name="Google Shape;80;p20"/>
          <p:cNvSpPr txBox="1"/>
          <p:nvPr/>
        </p:nvSpPr>
        <p:spPr>
          <a:xfrm>
            <a:off x="5153050" y="1653725"/>
            <a:ext cx="3651600" cy="218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dk1"/>
                </a:solidFill>
                <a:latin typeface="Times New Roman"/>
                <a:ea typeface="Times New Roman"/>
                <a:cs typeface="Times New Roman"/>
                <a:sym typeface="Times New Roman"/>
              </a:rPr>
              <a:t>Guide </a:t>
            </a:r>
            <a:endParaRPr sz="3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3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Mrs.T.Subashini  </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(Assistant Professor - III)</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2"/>
              </a:buClr>
              <a:buSzPts val="4800"/>
              <a:buFont typeface="Poppins"/>
              <a:buNone/>
            </a:pP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57200" y="-41750"/>
            <a:ext cx="8296800" cy="5562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4800"/>
              <a:buNone/>
            </a:pPr>
            <a:r>
              <a:rPr lang="en" sz="3000" b="1">
                <a:solidFill>
                  <a:srgbClr val="000000"/>
                </a:solidFill>
                <a:latin typeface="Times New Roman"/>
                <a:ea typeface="Times New Roman"/>
                <a:cs typeface="Times New Roman"/>
                <a:sym typeface="Times New Roman"/>
              </a:rPr>
              <a:t>Modules</a:t>
            </a:r>
            <a:endParaRPr sz="3000" b="1">
              <a:solidFill>
                <a:srgbClr val="000000"/>
              </a:solidFill>
              <a:latin typeface="Times New Roman"/>
              <a:ea typeface="Times New Roman"/>
              <a:cs typeface="Times New Roman"/>
              <a:sym typeface="Times New Roman"/>
            </a:endParaRPr>
          </a:p>
        </p:txBody>
      </p:sp>
      <p:sp>
        <p:nvSpPr>
          <p:cNvPr id="193" name="Google Shape;193;p32"/>
          <p:cNvSpPr txBox="1">
            <a:spLocks noGrp="1"/>
          </p:cNvSpPr>
          <p:nvPr>
            <p:ph type="body" idx="1"/>
          </p:nvPr>
        </p:nvSpPr>
        <p:spPr>
          <a:xfrm>
            <a:off x="6327000" y="989325"/>
            <a:ext cx="2359800" cy="1307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None/>
            </a:pPr>
            <a:r>
              <a:rPr lang="en" sz="1500" b="1">
                <a:solidFill>
                  <a:srgbClr val="000000"/>
                </a:solidFill>
                <a:latin typeface="Times New Roman"/>
                <a:ea typeface="Times New Roman"/>
                <a:cs typeface="Times New Roman"/>
                <a:sym typeface="Times New Roman"/>
              </a:rPr>
              <a:t>3) QR Code Scanning</a:t>
            </a:r>
            <a:endParaRPr sz="1500" b="1">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Clr>
                <a:srgbClr val="000000"/>
              </a:buClr>
              <a:buSzPts val="1600"/>
              <a:buFont typeface="Arial"/>
              <a:buNone/>
            </a:pPr>
            <a:r>
              <a:rPr lang="en" sz="1500">
                <a:solidFill>
                  <a:srgbClr val="000000"/>
                </a:solidFill>
                <a:latin typeface="Times New Roman"/>
                <a:ea typeface="Times New Roman"/>
                <a:cs typeface="Times New Roman"/>
                <a:sym typeface="Times New Roman"/>
              </a:rPr>
              <a:t>Scanning the QR code to mark the trip.</a:t>
            </a:r>
            <a:endParaRPr sz="1500">
              <a:solidFill>
                <a:srgbClr val="000000"/>
              </a:solidFill>
              <a:latin typeface="Times New Roman"/>
              <a:ea typeface="Times New Roman"/>
              <a:cs typeface="Times New Roman"/>
              <a:sym typeface="Times New Roman"/>
            </a:endParaRPr>
          </a:p>
        </p:txBody>
      </p:sp>
      <p:sp>
        <p:nvSpPr>
          <p:cNvPr id="194" name="Google Shape;194;p32"/>
          <p:cNvSpPr txBox="1">
            <a:spLocks noGrp="1"/>
          </p:cNvSpPr>
          <p:nvPr>
            <p:ph type="body" idx="2"/>
          </p:nvPr>
        </p:nvSpPr>
        <p:spPr>
          <a:xfrm>
            <a:off x="3221675" y="989325"/>
            <a:ext cx="2359800" cy="1028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None/>
            </a:pPr>
            <a:r>
              <a:rPr lang="en" sz="1500" b="1">
                <a:solidFill>
                  <a:srgbClr val="000000"/>
                </a:solidFill>
                <a:latin typeface="Times New Roman"/>
                <a:ea typeface="Times New Roman"/>
                <a:cs typeface="Times New Roman"/>
                <a:sym typeface="Times New Roman"/>
              </a:rPr>
              <a:t>2) Dashboard</a:t>
            </a:r>
            <a:endParaRPr sz="1500" b="1">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SzPts val="1600"/>
              <a:buNone/>
            </a:pPr>
            <a:r>
              <a:rPr lang="en" sz="1500">
                <a:solidFill>
                  <a:srgbClr val="000000"/>
                </a:solidFill>
                <a:latin typeface="Times New Roman"/>
                <a:ea typeface="Times New Roman"/>
                <a:cs typeface="Times New Roman"/>
                <a:sym typeface="Times New Roman"/>
              </a:rPr>
              <a:t>Provides an option to scan qr or renew bus pass</a:t>
            </a:r>
            <a:endParaRPr sz="1500">
              <a:solidFill>
                <a:srgbClr val="000000"/>
              </a:solidFill>
              <a:latin typeface="Times New Roman"/>
              <a:ea typeface="Times New Roman"/>
              <a:cs typeface="Times New Roman"/>
              <a:sym typeface="Times New Roman"/>
            </a:endParaRPr>
          </a:p>
        </p:txBody>
      </p:sp>
      <p:sp>
        <p:nvSpPr>
          <p:cNvPr id="195" name="Google Shape;195;p3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sz="1500">
                <a:solidFill>
                  <a:srgbClr val="000000"/>
                </a:solidFill>
                <a:latin typeface="Times New Roman"/>
                <a:ea typeface="Times New Roman"/>
                <a:cs typeface="Times New Roman"/>
                <a:sym typeface="Times New Roman"/>
              </a:rPr>
              <a:t>10</a:t>
            </a:fld>
            <a:endParaRPr sz="1500">
              <a:solidFill>
                <a:srgbClr val="000000"/>
              </a:solidFill>
              <a:latin typeface="Times New Roman"/>
              <a:ea typeface="Times New Roman"/>
              <a:cs typeface="Times New Roman"/>
              <a:sym typeface="Times New Roman"/>
            </a:endParaRPr>
          </a:p>
        </p:txBody>
      </p:sp>
      <p:sp>
        <p:nvSpPr>
          <p:cNvPr id="196" name="Google Shape;196;p32"/>
          <p:cNvSpPr txBox="1">
            <a:spLocks noGrp="1"/>
          </p:cNvSpPr>
          <p:nvPr>
            <p:ph type="body" idx="1"/>
          </p:nvPr>
        </p:nvSpPr>
        <p:spPr>
          <a:xfrm>
            <a:off x="3221675" y="2175500"/>
            <a:ext cx="2359800" cy="1307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None/>
            </a:pPr>
            <a:r>
              <a:rPr lang="en" sz="1500" b="1">
                <a:solidFill>
                  <a:srgbClr val="000000"/>
                </a:solidFill>
                <a:latin typeface="Times New Roman"/>
                <a:ea typeface="Times New Roman"/>
                <a:cs typeface="Times New Roman"/>
                <a:sym typeface="Times New Roman"/>
              </a:rPr>
              <a:t>5) Trip Details</a:t>
            </a:r>
            <a:endParaRPr sz="1500" b="1">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500">
                <a:solidFill>
                  <a:srgbClr val="000000"/>
                </a:solidFill>
                <a:latin typeface="Times New Roman"/>
                <a:ea typeface="Times New Roman"/>
                <a:cs typeface="Times New Roman"/>
                <a:sym typeface="Times New Roman"/>
              </a:rPr>
              <a:t>Capturing &amp; Storing the trip details for monitoring purpose</a:t>
            </a: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SzPts val="1600"/>
              <a:buNone/>
            </a:pPr>
            <a:endParaRPr sz="1500">
              <a:solidFill>
                <a:srgbClr val="000000"/>
              </a:solidFill>
              <a:latin typeface="Times New Roman"/>
              <a:ea typeface="Times New Roman"/>
              <a:cs typeface="Times New Roman"/>
              <a:sym typeface="Times New Roman"/>
            </a:endParaRPr>
          </a:p>
        </p:txBody>
      </p:sp>
      <p:sp>
        <p:nvSpPr>
          <p:cNvPr id="197" name="Google Shape;197;p32"/>
          <p:cNvSpPr txBox="1">
            <a:spLocks noGrp="1"/>
          </p:cNvSpPr>
          <p:nvPr>
            <p:ph type="body" idx="2"/>
          </p:nvPr>
        </p:nvSpPr>
        <p:spPr>
          <a:xfrm>
            <a:off x="6327000" y="2077000"/>
            <a:ext cx="2359800" cy="11103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None/>
            </a:pPr>
            <a:r>
              <a:rPr lang="en" sz="1500" b="1">
                <a:solidFill>
                  <a:srgbClr val="000000"/>
                </a:solidFill>
                <a:latin typeface="Times New Roman"/>
                <a:ea typeface="Times New Roman"/>
                <a:cs typeface="Times New Roman"/>
                <a:sym typeface="Times New Roman"/>
              </a:rPr>
              <a:t>6) Renewal Process</a:t>
            </a:r>
            <a:endParaRPr sz="1500" b="1">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500">
                <a:solidFill>
                  <a:srgbClr val="000000"/>
                </a:solidFill>
                <a:latin typeface="Times New Roman"/>
                <a:ea typeface="Times New Roman"/>
                <a:cs typeface="Times New Roman"/>
                <a:sym typeface="Times New Roman"/>
              </a:rPr>
              <a:t>e-Renewal of bus pass. Available only for seasonal pass</a:t>
            </a: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SzPts val="1600"/>
              <a:buNone/>
            </a:pPr>
            <a:endParaRPr sz="1500">
              <a:solidFill>
                <a:srgbClr val="000000"/>
              </a:solidFill>
              <a:latin typeface="Times New Roman"/>
              <a:ea typeface="Times New Roman"/>
              <a:cs typeface="Times New Roman"/>
              <a:sym typeface="Times New Roman"/>
            </a:endParaRPr>
          </a:p>
        </p:txBody>
      </p:sp>
      <p:sp>
        <p:nvSpPr>
          <p:cNvPr id="198" name="Google Shape;198;p32"/>
          <p:cNvSpPr txBox="1">
            <a:spLocks noGrp="1"/>
          </p:cNvSpPr>
          <p:nvPr>
            <p:ph type="body" idx="3"/>
          </p:nvPr>
        </p:nvSpPr>
        <p:spPr>
          <a:xfrm>
            <a:off x="457200" y="989325"/>
            <a:ext cx="2359800" cy="708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None/>
            </a:pPr>
            <a:r>
              <a:rPr lang="en" sz="1500" b="1">
                <a:solidFill>
                  <a:srgbClr val="000000"/>
                </a:solidFill>
                <a:latin typeface="Times New Roman"/>
                <a:ea typeface="Times New Roman"/>
                <a:cs typeface="Times New Roman"/>
                <a:sym typeface="Times New Roman"/>
              </a:rPr>
              <a:t>1) Login</a:t>
            </a:r>
            <a:endParaRPr sz="1500" b="1">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500">
                <a:solidFill>
                  <a:srgbClr val="000000"/>
                </a:solidFill>
                <a:latin typeface="Times New Roman"/>
                <a:ea typeface="Times New Roman"/>
                <a:cs typeface="Times New Roman"/>
                <a:sym typeface="Times New Roman"/>
              </a:rPr>
              <a:t>Authenticating the bus commuter</a:t>
            </a: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SzPts val="1600"/>
              <a:buNone/>
            </a:pP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SzPts val="1600"/>
              <a:buNone/>
            </a:pPr>
            <a:endParaRPr sz="1500">
              <a:solidFill>
                <a:srgbClr val="000000"/>
              </a:solidFill>
              <a:latin typeface="Times New Roman"/>
              <a:ea typeface="Times New Roman"/>
              <a:cs typeface="Times New Roman"/>
              <a:sym typeface="Times New Roman"/>
            </a:endParaRPr>
          </a:p>
        </p:txBody>
      </p:sp>
      <p:sp>
        <p:nvSpPr>
          <p:cNvPr id="199" name="Google Shape;199;p32"/>
          <p:cNvSpPr txBox="1">
            <a:spLocks noGrp="1"/>
          </p:cNvSpPr>
          <p:nvPr>
            <p:ph type="body" idx="1"/>
          </p:nvPr>
        </p:nvSpPr>
        <p:spPr>
          <a:xfrm>
            <a:off x="457200" y="2175500"/>
            <a:ext cx="2359800" cy="1307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None/>
            </a:pPr>
            <a:r>
              <a:rPr lang="en" sz="1500" b="1">
                <a:solidFill>
                  <a:srgbClr val="000000"/>
                </a:solidFill>
                <a:latin typeface="Times New Roman"/>
                <a:ea typeface="Times New Roman"/>
                <a:cs typeface="Times New Roman"/>
                <a:sym typeface="Times New Roman"/>
              </a:rPr>
              <a:t>4) Route Detection &amp; Validation	</a:t>
            </a:r>
            <a:endParaRPr sz="1500" b="1">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500">
                <a:solidFill>
                  <a:srgbClr val="000000"/>
                </a:solidFill>
                <a:latin typeface="Times New Roman"/>
                <a:ea typeface="Times New Roman"/>
                <a:cs typeface="Times New Roman"/>
                <a:sym typeface="Times New Roman"/>
              </a:rPr>
              <a:t>Detecting the right route traveled by user</a:t>
            </a: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SzPts val="1600"/>
              <a:buNone/>
            </a:pPr>
            <a:endParaRPr sz="1500">
              <a:solidFill>
                <a:srgbClr val="000000"/>
              </a:solidFill>
              <a:latin typeface="Times New Roman"/>
              <a:ea typeface="Times New Roman"/>
              <a:cs typeface="Times New Roman"/>
              <a:sym typeface="Times New Roman"/>
            </a:endParaRPr>
          </a:p>
        </p:txBody>
      </p:sp>
      <p:sp>
        <p:nvSpPr>
          <p:cNvPr id="200" name="Google Shape;200;p32"/>
          <p:cNvSpPr txBox="1">
            <a:spLocks noGrp="1"/>
          </p:cNvSpPr>
          <p:nvPr>
            <p:ph type="body" idx="3"/>
          </p:nvPr>
        </p:nvSpPr>
        <p:spPr>
          <a:xfrm>
            <a:off x="457199" y="3943700"/>
            <a:ext cx="2359800" cy="1307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None/>
            </a:pPr>
            <a:r>
              <a:rPr lang="en" sz="1500" b="1">
                <a:solidFill>
                  <a:srgbClr val="000000"/>
                </a:solidFill>
                <a:latin typeface="Times New Roman"/>
                <a:ea typeface="Times New Roman"/>
                <a:cs typeface="Times New Roman"/>
                <a:sym typeface="Times New Roman"/>
              </a:rPr>
              <a:t>1) Registration </a:t>
            </a:r>
            <a:endParaRPr sz="1500" b="1">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500">
                <a:solidFill>
                  <a:srgbClr val="000000"/>
                </a:solidFill>
                <a:latin typeface="Times New Roman"/>
                <a:ea typeface="Times New Roman"/>
                <a:cs typeface="Times New Roman"/>
                <a:sym typeface="Times New Roman"/>
              </a:rPr>
              <a:t>User Registration at depot. For college and regular commuters</a:t>
            </a: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SzPts val="1600"/>
              <a:buNone/>
            </a:pP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SzPts val="1600"/>
              <a:buNone/>
            </a:pPr>
            <a:endParaRPr sz="1500">
              <a:solidFill>
                <a:srgbClr val="000000"/>
              </a:solidFill>
              <a:latin typeface="Times New Roman"/>
              <a:ea typeface="Times New Roman"/>
              <a:cs typeface="Times New Roman"/>
              <a:sym typeface="Times New Roman"/>
            </a:endParaRPr>
          </a:p>
        </p:txBody>
      </p:sp>
      <p:sp>
        <p:nvSpPr>
          <p:cNvPr id="201" name="Google Shape;201;p32"/>
          <p:cNvSpPr txBox="1">
            <a:spLocks noGrp="1"/>
          </p:cNvSpPr>
          <p:nvPr>
            <p:ph type="body" idx="3"/>
          </p:nvPr>
        </p:nvSpPr>
        <p:spPr>
          <a:xfrm>
            <a:off x="3221674" y="3944875"/>
            <a:ext cx="2359800" cy="1307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None/>
            </a:pPr>
            <a:r>
              <a:rPr lang="en" sz="1500" b="1">
                <a:solidFill>
                  <a:srgbClr val="000000"/>
                </a:solidFill>
                <a:latin typeface="Times New Roman"/>
                <a:ea typeface="Times New Roman"/>
                <a:cs typeface="Times New Roman"/>
                <a:sym typeface="Times New Roman"/>
              </a:rPr>
              <a:t>2) Fare Calculation</a:t>
            </a:r>
            <a:endParaRPr sz="1500" b="1">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500">
                <a:solidFill>
                  <a:srgbClr val="000000"/>
                </a:solidFill>
                <a:latin typeface="Times New Roman"/>
                <a:ea typeface="Times New Roman"/>
                <a:cs typeface="Times New Roman"/>
                <a:sym typeface="Times New Roman"/>
              </a:rPr>
              <a:t>Fare calculation is based on types of user , travelling routes</a:t>
            </a: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SzPts val="1600"/>
              <a:buNone/>
            </a:pP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SzPts val="1600"/>
              <a:buNone/>
            </a:pPr>
            <a:endParaRPr sz="1500">
              <a:solidFill>
                <a:srgbClr val="000000"/>
              </a:solidFill>
              <a:latin typeface="Times New Roman"/>
              <a:ea typeface="Times New Roman"/>
              <a:cs typeface="Times New Roman"/>
              <a:sym typeface="Times New Roman"/>
            </a:endParaRPr>
          </a:p>
        </p:txBody>
      </p:sp>
      <p:sp>
        <p:nvSpPr>
          <p:cNvPr id="202" name="Google Shape;202;p32"/>
          <p:cNvSpPr txBox="1"/>
          <p:nvPr/>
        </p:nvSpPr>
        <p:spPr>
          <a:xfrm>
            <a:off x="393000" y="559200"/>
            <a:ext cx="235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Times New Roman"/>
                <a:ea typeface="Times New Roman"/>
                <a:cs typeface="Times New Roman"/>
                <a:sym typeface="Times New Roman"/>
              </a:rPr>
              <a:t>Commuter End</a:t>
            </a:r>
            <a:endParaRPr b="1" u="sng">
              <a:latin typeface="Times New Roman"/>
              <a:ea typeface="Times New Roman"/>
              <a:cs typeface="Times New Roman"/>
              <a:sym typeface="Times New Roman"/>
            </a:endParaRPr>
          </a:p>
        </p:txBody>
      </p:sp>
      <p:sp>
        <p:nvSpPr>
          <p:cNvPr id="203" name="Google Shape;203;p32"/>
          <p:cNvSpPr txBox="1"/>
          <p:nvPr/>
        </p:nvSpPr>
        <p:spPr>
          <a:xfrm>
            <a:off x="393000" y="3513050"/>
            <a:ext cx="235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Times New Roman"/>
                <a:ea typeface="Times New Roman"/>
                <a:cs typeface="Times New Roman"/>
                <a:sym typeface="Times New Roman"/>
              </a:rPr>
              <a:t>Admin End (Depot)</a:t>
            </a:r>
            <a:endParaRPr b="1" u="sng">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0"/>
        <p:cNvGrpSpPr/>
        <p:nvPr/>
      </p:nvGrpSpPr>
      <p:grpSpPr>
        <a:xfrm>
          <a:off x="0" y="0"/>
          <a:ext cx="0" cy="0"/>
          <a:chOff x="0" y="0"/>
          <a:chExt cx="0" cy="0"/>
        </a:xfrm>
      </p:grpSpPr>
      <p:sp>
        <p:nvSpPr>
          <p:cNvPr id="291" name="Google Shape;291;p39"/>
          <p:cNvSpPr txBox="1">
            <a:spLocks noGrp="1"/>
          </p:cNvSpPr>
          <p:nvPr>
            <p:ph type="body" idx="4294967295"/>
          </p:nvPr>
        </p:nvSpPr>
        <p:spPr>
          <a:xfrm>
            <a:off x="457200" y="1380725"/>
            <a:ext cx="3948600" cy="2698200"/>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Fare is calculated based on the number of stages between the Boarding and Destination Point</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In case of more routes, fare is calculated with the route which has maximum number of stages</a:t>
            </a:r>
            <a:endParaRPr sz="2000">
              <a:solidFill>
                <a:srgbClr val="000000"/>
              </a:solidFill>
              <a:latin typeface="Times New Roman"/>
              <a:ea typeface="Times New Roman"/>
              <a:cs typeface="Times New Roman"/>
              <a:sym typeface="Times New Roman"/>
            </a:endParaRPr>
          </a:p>
        </p:txBody>
      </p:sp>
      <p:sp>
        <p:nvSpPr>
          <p:cNvPr id="292" name="Google Shape;292;p39"/>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11</a:t>
            </a:fld>
            <a:endParaRPr>
              <a:solidFill>
                <a:srgbClr val="000000"/>
              </a:solidFill>
              <a:latin typeface="Times New Roman"/>
              <a:ea typeface="Times New Roman"/>
              <a:cs typeface="Times New Roman"/>
              <a:sym typeface="Times New Roman"/>
            </a:endParaRPr>
          </a:p>
        </p:txBody>
      </p:sp>
      <p:sp>
        <p:nvSpPr>
          <p:cNvPr id="293" name="Google Shape;293;p39"/>
          <p:cNvSpPr txBox="1">
            <a:spLocks noGrp="1"/>
          </p:cNvSpPr>
          <p:nvPr>
            <p:ph type="title"/>
          </p:nvPr>
        </p:nvSpPr>
        <p:spPr>
          <a:xfrm>
            <a:off x="351825" y="504425"/>
            <a:ext cx="4433400" cy="528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3000" b="1">
                <a:solidFill>
                  <a:srgbClr val="000000"/>
                </a:solidFill>
                <a:latin typeface="Times New Roman"/>
                <a:ea typeface="Times New Roman"/>
                <a:cs typeface="Times New Roman"/>
                <a:sym typeface="Times New Roman"/>
              </a:rPr>
              <a:t>Registration and Fare Calculation</a:t>
            </a:r>
            <a:endParaRPr sz="3000" b="1">
              <a:solidFill>
                <a:srgbClr val="000000"/>
              </a:solidFill>
              <a:latin typeface="Times New Roman"/>
              <a:ea typeface="Times New Roman"/>
              <a:cs typeface="Times New Roman"/>
              <a:sym typeface="Times New Roman"/>
            </a:endParaRPr>
          </a:p>
        </p:txBody>
      </p:sp>
      <p:pic>
        <p:nvPicPr>
          <p:cNvPr id="294" name="Google Shape;294;p39"/>
          <p:cNvPicPr preferRelativeResize="0"/>
          <p:nvPr/>
        </p:nvPicPr>
        <p:blipFill>
          <a:blip r:embed="rId3">
            <a:alphaModFix/>
          </a:blip>
          <a:stretch>
            <a:fillRect/>
          </a:stretch>
        </p:blipFill>
        <p:spPr>
          <a:xfrm>
            <a:off x="4600325" y="368925"/>
            <a:ext cx="4356148" cy="420542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sp>
        <p:nvSpPr>
          <p:cNvPr id="208" name="Google Shape;208;p33"/>
          <p:cNvSpPr txBox="1">
            <a:spLocks noGrp="1"/>
          </p:cNvSpPr>
          <p:nvPr>
            <p:ph type="body" idx="4294967295"/>
          </p:nvPr>
        </p:nvSpPr>
        <p:spPr>
          <a:xfrm>
            <a:off x="457200" y="1518850"/>
            <a:ext cx="5457300" cy="3005400"/>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Contains login form for authentication purpose.</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 Commuter can login into the app using their mobile number and Name. </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Also , commuter can buy monthly / daily pass from this page.</a:t>
            </a:r>
            <a:endParaRPr sz="2000">
              <a:solidFill>
                <a:srgbClr val="000000"/>
              </a:solidFill>
              <a:latin typeface="Times New Roman"/>
              <a:ea typeface="Times New Roman"/>
              <a:cs typeface="Times New Roman"/>
              <a:sym typeface="Times New Roman"/>
            </a:endParaRPr>
          </a:p>
        </p:txBody>
      </p:sp>
      <p:sp>
        <p:nvSpPr>
          <p:cNvPr id="209" name="Google Shape;209;p3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12</a:t>
            </a:fld>
            <a:endParaRPr/>
          </a:p>
        </p:txBody>
      </p:sp>
      <p:grpSp>
        <p:nvGrpSpPr>
          <p:cNvPr id="210" name="Google Shape;210;p33"/>
          <p:cNvGrpSpPr/>
          <p:nvPr/>
        </p:nvGrpSpPr>
        <p:grpSpPr>
          <a:xfrm>
            <a:off x="6530051" y="373572"/>
            <a:ext cx="2119546" cy="4396359"/>
            <a:chOff x="2547150" y="238125"/>
            <a:chExt cx="2525675" cy="5238750"/>
          </a:xfrm>
        </p:grpSpPr>
        <p:sp>
          <p:nvSpPr>
            <p:cNvPr id="211" name="Google Shape;211;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5" name="Google Shape;215;p33"/>
          <p:cNvSpPr txBox="1">
            <a:spLocks noGrp="1"/>
          </p:cNvSpPr>
          <p:nvPr>
            <p:ph type="title" idx="4294967295"/>
          </p:nvPr>
        </p:nvSpPr>
        <p:spPr>
          <a:xfrm>
            <a:off x="385775" y="144500"/>
            <a:ext cx="5996100" cy="6525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None/>
            </a:pPr>
            <a:r>
              <a:rPr lang="en" sz="3000" b="1">
                <a:solidFill>
                  <a:srgbClr val="000000"/>
                </a:solidFill>
                <a:latin typeface="Times New Roman"/>
                <a:ea typeface="Times New Roman"/>
                <a:cs typeface="Times New Roman"/>
                <a:sym typeface="Times New Roman"/>
              </a:rPr>
              <a:t>Login Module</a:t>
            </a:r>
            <a:endParaRPr sz="3000" b="1">
              <a:solidFill>
                <a:srgbClr val="000000"/>
              </a:solidFill>
              <a:latin typeface="Times New Roman"/>
              <a:ea typeface="Times New Roman"/>
              <a:cs typeface="Times New Roman"/>
              <a:sym typeface="Times New Roman"/>
            </a:endParaRPr>
          </a:p>
        </p:txBody>
      </p:sp>
      <p:pic>
        <p:nvPicPr>
          <p:cNvPr id="216" name="Google Shape;216;p33"/>
          <p:cNvPicPr preferRelativeResize="0"/>
          <p:nvPr/>
        </p:nvPicPr>
        <p:blipFill>
          <a:blip r:embed="rId3">
            <a:alphaModFix/>
          </a:blip>
          <a:stretch>
            <a:fillRect/>
          </a:stretch>
        </p:blipFill>
        <p:spPr>
          <a:xfrm>
            <a:off x="6601513" y="797025"/>
            <a:ext cx="1976625" cy="3549450"/>
          </a:xfrm>
          <a:prstGeom prst="rect">
            <a:avLst/>
          </a:prstGeom>
          <a:noFill/>
          <a:ln w="19050" cap="flat" cmpd="sng">
            <a:solidFill>
              <a:srgbClr val="233A44"/>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13</a:t>
            </a:fld>
            <a:endParaRPr/>
          </a:p>
        </p:txBody>
      </p:sp>
      <p:sp>
        <p:nvSpPr>
          <p:cNvPr id="222" name="Google Shape;222;p34"/>
          <p:cNvSpPr txBox="1">
            <a:spLocks noGrp="1"/>
          </p:cNvSpPr>
          <p:nvPr>
            <p:ph type="body" idx="4294967295"/>
          </p:nvPr>
        </p:nvSpPr>
        <p:spPr>
          <a:xfrm>
            <a:off x="457200" y="1518850"/>
            <a:ext cx="4941300" cy="2232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None/>
            </a:pP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Option to Scan the QR code</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Option to renew the bus pass</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Displays the count of trips taken</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Displays the route details - Boarding point &amp; Destination point</a:t>
            </a:r>
            <a:endParaRPr sz="2000">
              <a:solidFill>
                <a:srgbClr val="000000"/>
              </a:solidFill>
              <a:latin typeface="Times New Roman"/>
              <a:ea typeface="Times New Roman"/>
              <a:cs typeface="Times New Roman"/>
              <a:sym typeface="Times New Roman"/>
            </a:endParaRPr>
          </a:p>
        </p:txBody>
      </p:sp>
      <p:sp>
        <p:nvSpPr>
          <p:cNvPr id="223" name="Google Shape;223;p3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13</a:t>
            </a:fld>
            <a:endParaRPr/>
          </a:p>
        </p:txBody>
      </p:sp>
      <p:grpSp>
        <p:nvGrpSpPr>
          <p:cNvPr id="224" name="Google Shape;224;p34"/>
          <p:cNvGrpSpPr/>
          <p:nvPr/>
        </p:nvGrpSpPr>
        <p:grpSpPr>
          <a:xfrm>
            <a:off x="6466551" y="373572"/>
            <a:ext cx="2119546" cy="4396359"/>
            <a:chOff x="2547150" y="238125"/>
            <a:chExt cx="2525675" cy="5238750"/>
          </a:xfrm>
        </p:grpSpPr>
        <p:sp>
          <p:nvSpPr>
            <p:cNvPr id="225" name="Google Shape;22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9" name="Google Shape;229;p34"/>
          <p:cNvSpPr txBox="1">
            <a:spLocks noGrp="1"/>
          </p:cNvSpPr>
          <p:nvPr>
            <p:ph type="title" idx="4294967295"/>
          </p:nvPr>
        </p:nvSpPr>
        <p:spPr>
          <a:xfrm>
            <a:off x="457200" y="525500"/>
            <a:ext cx="5866800" cy="6234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None/>
            </a:pPr>
            <a:r>
              <a:rPr lang="en" sz="3000" b="1">
                <a:solidFill>
                  <a:srgbClr val="000000"/>
                </a:solidFill>
                <a:latin typeface="Times New Roman"/>
                <a:ea typeface="Times New Roman"/>
                <a:cs typeface="Times New Roman"/>
                <a:sym typeface="Times New Roman"/>
              </a:rPr>
              <a:t>Dashboard</a:t>
            </a:r>
            <a:endParaRPr sz="3000" b="1">
              <a:solidFill>
                <a:srgbClr val="000000"/>
              </a:solidFill>
              <a:latin typeface="Times New Roman"/>
              <a:ea typeface="Times New Roman"/>
              <a:cs typeface="Times New Roman"/>
              <a:sym typeface="Times New Roman"/>
            </a:endParaRPr>
          </a:p>
        </p:txBody>
      </p:sp>
      <p:pic>
        <p:nvPicPr>
          <p:cNvPr id="230" name="Google Shape;230;p34"/>
          <p:cNvPicPr preferRelativeResize="0"/>
          <p:nvPr/>
        </p:nvPicPr>
        <p:blipFill>
          <a:blip r:embed="rId3">
            <a:alphaModFix/>
          </a:blip>
          <a:stretch>
            <a:fillRect/>
          </a:stretch>
        </p:blipFill>
        <p:spPr>
          <a:xfrm>
            <a:off x="6528816" y="782138"/>
            <a:ext cx="1993392" cy="3576787"/>
          </a:xfrm>
          <a:prstGeom prst="rect">
            <a:avLst/>
          </a:prstGeom>
          <a:noFill/>
          <a:ln w="19050" cap="flat" cmpd="sng">
            <a:solidFill>
              <a:srgbClr val="233A44"/>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14</a:t>
            </a:fld>
            <a:endParaRPr/>
          </a:p>
        </p:txBody>
      </p:sp>
      <p:sp>
        <p:nvSpPr>
          <p:cNvPr id="236" name="Google Shape;236;p35"/>
          <p:cNvSpPr txBox="1">
            <a:spLocks noGrp="1"/>
          </p:cNvSpPr>
          <p:nvPr>
            <p:ph type="body" idx="4294967295"/>
          </p:nvPr>
        </p:nvSpPr>
        <p:spPr>
          <a:xfrm>
            <a:off x="534300" y="1937375"/>
            <a:ext cx="5494500" cy="2078400"/>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Marking the trip by scanning the QR Code</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QR Code contains the MTC bus number</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Scanning invalid QR Code will be alerted</a:t>
            </a:r>
            <a:endParaRPr sz="2000">
              <a:solidFill>
                <a:srgbClr val="000000"/>
              </a:solidFill>
              <a:latin typeface="Times New Roman"/>
              <a:ea typeface="Times New Roman"/>
              <a:cs typeface="Times New Roman"/>
              <a:sym typeface="Times New Roman"/>
            </a:endParaRPr>
          </a:p>
        </p:txBody>
      </p:sp>
      <p:sp>
        <p:nvSpPr>
          <p:cNvPr id="237" name="Google Shape;237;p3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14</a:t>
            </a:fld>
            <a:endParaRPr/>
          </a:p>
        </p:txBody>
      </p:sp>
      <p:grpSp>
        <p:nvGrpSpPr>
          <p:cNvPr id="238" name="Google Shape;238;p35"/>
          <p:cNvGrpSpPr/>
          <p:nvPr/>
        </p:nvGrpSpPr>
        <p:grpSpPr>
          <a:xfrm>
            <a:off x="6250298" y="373575"/>
            <a:ext cx="2335997" cy="4396359"/>
            <a:chOff x="2547150" y="238125"/>
            <a:chExt cx="2525675" cy="5238750"/>
          </a:xfrm>
        </p:grpSpPr>
        <p:sp>
          <p:nvSpPr>
            <p:cNvPr id="239" name="Google Shape;239;p35"/>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5"/>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5"/>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5"/>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3" name="Google Shape;243;p35"/>
          <p:cNvSpPr txBox="1">
            <a:spLocks noGrp="1"/>
          </p:cNvSpPr>
          <p:nvPr>
            <p:ph type="title" idx="4294967295"/>
          </p:nvPr>
        </p:nvSpPr>
        <p:spPr>
          <a:xfrm>
            <a:off x="457200" y="525500"/>
            <a:ext cx="5719200" cy="591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3000" b="1">
                <a:solidFill>
                  <a:srgbClr val="000000"/>
                </a:solidFill>
                <a:latin typeface="Times New Roman"/>
                <a:ea typeface="Times New Roman"/>
                <a:cs typeface="Times New Roman"/>
                <a:sym typeface="Times New Roman"/>
              </a:rPr>
              <a:t>QR Code Scanning </a:t>
            </a:r>
            <a:endParaRPr sz="3000" b="1">
              <a:solidFill>
                <a:srgbClr val="000000"/>
              </a:solidFill>
              <a:latin typeface="Times New Roman"/>
              <a:ea typeface="Times New Roman"/>
              <a:cs typeface="Times New Roman"/>
              <a:sym typeface="Times New Roman"/>
            </a:endParaRPr>
          </a:p>
        </p:txBody>
      </p:sp>
      <p:pic>
        <p:nvPicPr>
          <p:cNvPr id="244" name="Google Shape;244;p35"/>
          <p:cNvPicPr preferRelativeResize="0"/>
          <p:nvPr/>
        </p:nvPicPr>
        <p:blipFill>
          <a:blip r:embed="rId3">
            <a:alphaModFix/>
          </a:blip>
          <a:stretch>
            <a:fillRect/>
          </a:stretch>
        </p:blipFill>
        <p:spPr>
          <a:xfrm>
            <a:off x="6323975" y="712025"/>
            <a:ext cx="2206675" cy="3704226"/>
          </a:xfrm>
          <a:prstGeom prst="rect">
            <a:avLst/>
          </a:prstGeom>
          <a:noFill/>
          <a:ln w="19050" cap="flat" cmpd="sng">
            <a:solidFill>
              <a:srgbClr val="233A44"/>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8"/>
        <p:cNvGrpSpPr/>
        <p:nvPr/>
      </p:nvGrpSpPr>
      <p:grpSpPr>
        <a:xfrm>
          <a:off x="0" y="0"/>
          <a:ext cx="0" cy="0"/>
          <a:chOff x="0" y="0"/>
          <a:chExt cx="0" cy="0"/>
        </a:xfrm>
      </p:grpSpPr>
      <p:sp>
        <p:nvSpPr>
          <p:cNvPr id="249" name="Google Shape;249;p36"/>
          <p:cNvSpPr txBox="1">
            <a:spLocks noGrp="1"/>
          </p:cNvSpPr>
          <p:nvPr>
            <p:ph type="body" idx="4294967295"/>
          </p:nvPr>
        </p:nvSpPr>
        <p:spPr>
          <a:xfrm>
            <a:off x="457200" y="1297525"/>
            <a:ext cx="8267700" cy="1601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None/>
            </a:pP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Validates whether the commuter scans the QR belongs to his bus pass route</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Throws alert, if commuter scans the QR of different route </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Otherwise, mark the trip in epass</a:t>
            </a:r>
            <a:endParaRPr sz="20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2000">
              <a:solidFill>
                <a:srgbClr val="000000"/>
              </a:solidFill>
              <a:latin typeface="Times New Roman"/>
              <a:ea typeface="Times New Roman"/>
              <a:cs typeface="Times New Roman"/>
              <a:sym typeface="Times New Roman"/>
            </a:endParaRPr>
          </a:p>
        </p:txBody>
      </p:sp>
      <p:sp>
        <p:nvSpPr>
          <p:cNvPr id="250" name="Google Shape;250;p36"/>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15</a:t>
            </a:fld>
            <a:endParaRPr>
              <a:solidFill>
                <a:srgbClr val="000000"/>
              </a:solidFill>
              <a:latin typeface="Times New Roman"/>
              <a:ea typeface="Times New Roman"/>
              <a:cs typeface="Times New Roman"/>
              <a:sym typeface="Times New Roman"/>
            </a:endParaRPr>
          </a:p>
        </p:txBody>
      </p:sp>
      <p:sp>
        <p:nvSpPr>
          <p:cNvPr id="251" name="Google Shape;251;p36"/>
          <p:cNvSpPr txBox="1">
            <a:spLocks noGrp="1"/>
          </p:cNvSpPr>
          <p:nvPr>
            <p:ph type="title" idx="4294967295"/>
          </p:nvPr>
        </p:nvSpPr>
        <p:spPr>
          <a:xfrm>
            <a:off x="457200" y="525500"/>
            <a:ext cx="8267700" cy="539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3000" b="1">
                <a:solidFill>
                  <a:srgbClr val="000000"/>
                </a:solidFill>
                <a:latin typeface="Times New Roman"/>
                <a:ea typeface="Times New Roman"/>
                <a:cs typeface="Times New Roman"/>
                <a:sym typeface="Times New Roman"/>
              </a:rPr>
              <a:t>Route Detection and Validation</a:t>
            </a:r>
            <a:endParaRPr sz="3000" b="1">
              <a:solidFill>
                <a:srgbClr val="000000"/>
              </a:solidFill>
              <a:latin typeface="Times New Roman"/>
              <a:ea typeface="Times New Roman"/>
              <a:cs typeface="Times New Roman"/>
              <a:sym typeface="Times New Roman"/>
            </a:endParaRPr>
          </a:p>
        </p:txBody>
      </p:sp>
      <p:pic>
        <p:nvPicPr>
          <p:cNvPr id="252" name="Google Shape;252;p36"/>
          <p:cNvPicPr preferRelativeResize="0"/>
          <p:nvPr/>
        </p:nvPicPr>
        <p:blipFill>
          <a:blip r:embed="rId3">
            <a:alphaModFix/>
          </a:blip>
          <a:stretch>
            <a:fillRect/>
          </a:stretch>
        </p:blipFill>
        <p:spPr>
          <a:xfrm>
            <a:off x="1924050" y="2898613"/>
            <a:ext cx="5334000" cy="155257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16</a:t>
            </a:fld>
            <a:endParaRPr/>
          </a:p>
        </p:txBody>
      </p:sp>
      <p:sp>
        <p:nvSpPr>
          <p:cNvPr id="258" name="Google Shape;258;p37"/>
          <p:cNvSpPr txBox="1">
            <a:spLocks noGrp="1"/>
          </p:cNvSpPr>
          <p:nvPr>
            <p:ph type="body" idx="4294967295"/>
          </p:nvPr>
        </p:nvSpPr>
        <p:spPr>
          <a:xfrm>
            <a:off x="457200" y="1549375"/>
            <a:ext cx="4941300" cy="2476200"/>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Displays the following trip details</a:t>
            </a:r>
            <a:endParaRPr sz="2000">
              <a:solidFill>
                <a:srgbClr val="000000"/>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Route</a:t>
            </a:r>
            <a:endParaRPr sz="2000">
              <a:solidFill>
                <a:srgbClr val="000000"/>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Date of the trip</a:t>
            </a:r>
            <a:endParaRPr sz="2000">
              <a:solidFill>
                <a:srgbClr val="000000"/>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Time when trip is marked</a:t>
            </a:r>
            <a:endParaRPr sz="20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p:txBody>
      </p:sp>
      <p:sp>
        <p:nvSpPr>
          <p:cNvPr id="259" name="Google Shape;259;p3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16</a:t>
            </a:fld>
            <a:endParaRPr/>
          </a:p>
        </p:txBody>
      </p:sp>
      <p:grpSp>
        <p:nvGrpSpPr>
          <p:cNvPr id="260" name="Google Shape;260;p37"/>
          <p:cNvGrpSpPr/>
          <p:nvPr/>
        </p:nvGrpSpPr>
        <p:grpSpPr>
          <a:xfrm>
            <a:off x="6466551" y="373572"/>
            <a:ext cx="2119546" cy="4396359"/>
            <a:chOff x="2547150" y="238125"/>
            <a:chExt cx="2525675" cy="5238750"/>
          </a:xfrm>
        </p:grpSpPr>
        <p:sp>
          <p:nvSpPr>
            <p:cNvPr id="261" name="Google Shape;261;p37"/>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7"/>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7"/>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7"/>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5" name="Google Shape;265;p37"/>
          <p:cNvSpPr txBox="1">
            <a:spLocks noGrp="1"/>
          </p:cNvSpPr>
          <p:nvPr>
            <p:ph type="title" idx="4294967295"/>
          </p:nvPr>
        </p:nvSpPr>
        <p:spPr>
          <a:xfrm>
            <a:off x="457200" y="525500"/>
            <a:ext cx="5750700" cy="507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3000" b="1">
                <a:solidFill>
                  <a:srgbClr val="000000"/>
                </a:solidFill>
                <a:latin typeface="Times New Roman"/>
                <a:ea typeface="Times New Roman"/>
                <a:cs typeface="Times New Roman"/>
                <a:sym typeface="Times New Roman"/>
              </a:rPr>
              <a:t>Trip Details</a:t>
            </a:r>
            <a:endParaRPr sz="3000" b="1">
              <a:solidFill>
                <a:srgbClr val="000000"/>
              </a:solidFill>
              <a:latin typeface="Times New Roman"/>
              <a:ea typeface="Times New Roman"/>
              <a:cs typeface="Times New Roman"/>
              <a:sym typeface="Times New Roman"/>
            </a:endParaRPr>
          </a:p>
        </p:txBody>
      </p:sp>
      <p:pic>
        <p:nvPicPr>
          <p:cNvPr id="266" name="Google Shape;266;p37"/>
          <p:cNvPicPr preferRelativeResize="0"/>
          <p:nvPr/>
        </p:nvPicPr>
        <p:blipFill rotWithShape="1">
          <a:blip r:embed="rId3">
            <a:alphaModFix/>
          </a:blip>
          <a:srcRect r="2657"/>
          <a:stretch/>
        </p:blipFill>
        <p:spPr>
          <a:xfrm>
            <a:off x="6540800" y="754525"/>
            <a:ext cx="1975104" cy="3591949"/>
          </a:xfrm>
          <a:prstGeom prst="rect">
            <a:avLst/>
          </a:prstGeom>
          <a:noFill/>
          <a:ln w="19050" cap="flat" cmpd="sng">
            <a:solidFill>
              <a:srgbClr val="233A44"/>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17</a:t>
            </a:fld>
            <a:endParaRPr/>
          </a:p>
        </p:txBody>
      </p:sp>
      <p:sp>
        <p:nvSpPr>
          <p:cNvPr id="272" name="Google Shape;272;p38"/>
          <p:cNvSpPr txBox="1">
            <a:spLocks noGrp="1"/>
          </p:cNvSpPr>
          <p:nvPr>
            <p:ph type="body" idx="4294967295"/>
          </p:nvPr>
        </p:nvSpPr>
        <p:spPr>
          <a:xfrm>
            <a:off x="457200" y="1382900"/>
            <a:ext cx="3388800" cy="3315900"/>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Online Bus pass Renewal process</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User can renew from the 1st day of the month.</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Once the bus pass gets expired, user must renew their bus pass to continue</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Once renewed, user can use the bus pass</a:t>
            </a:r>
            <a:endParaRPr sz="2000">
              <a:solidFill>
                <a:srgbClr val="000000"/>
              </a:solidFill>
              <a:latin typeface="Times New Roman"/>
              <a:ea typeface="Times New Roman"/>
              <a:cs typeface="Times New Roman"/>
              <a:sym typeface="Times New Roman"/>
            </a:endParaRPr>
          </a:p>
        </p:txBody>
      </p:sp>
      <p:sp>
        <p:nvSpPr>
          <p:cNvPr id="273" name="Google Shape;273;p3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17</a:t>
            </a:fld>
            <a:endParaRPr/>
          </a:p>
        </p:txBody>
      </p:sp>
      <p:grpSp>
        <p:nvGrpSpPr>
          <p:cNvPr id="274" name="Google Shape;274;p38"/>
          <p:cNvGrpSpPr/>
          <p:nvPr/>
        </p:nvGrpSpPr>
        <p:grpSpPr>
          <a:xfrm>
            <a:off x="6466551" y="373572"/>
            <a:ext cx="2119546" cy="4396359"/>
            <a:chOff x="2547150" y="238125"/>
            <a:chExt cx="2525675" cy="5238750"/>
          </a:xfrm>
        </p:grpSpPr>
        <p:sp>
          <p:nvSpPr>
            <p:cNvPr id="275" name="Google Shape;275;p38"/>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8"/>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8"/>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8"/>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9" name="Google Shape;279;p38"/>
          <p:cNvSpPr txBox="1">
            <a:spLocks noGrp="1"/>
          </p:cNvSpPr>
          <p:nvPr>
            <p:ph type="title" idx="4294967295"/>
          </p:nvPr>
        </p:nvSpPr>
        <p:spPr>
          <a:xfrm>
            <a:off x="457200" y="373575"/>
            <a:ext cx="3558600" cy="6972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3000" b="1">
                <a:solidFill>
                  <a:srgbClr val="000000"/>
                </a:solidFill>
                <a:latin typeface="Times New Roman"/>
                <a:ea typeface="Times New Roman"/>
                <a:cs typeface="Times New Roman"/>
                <a:sym typeface="Times New Roman"/>
              </a:rPr>
              <a:t>Renewal Process</a:t>
            </a:r>
            <a:endParaRPr sz="3000" b="1">
              <a:solidFill>
                <a:srgbClr val="000000"/>
              </a:solidFill>
              <a:latin typeface="Times New Roman"/>
              <a:ea typeface="Times New Roman"/>
              <a:cs typeface="Times New Roman"/>
              <a:sym typeface="Times New Roman"/>
            </a:endParaRPr>
          </a:p>
        </p:txBody>
      </p:sp>
      <p:grpSp>
        <p:nvGrpSpPr>
          <p:cNvPr id="280" name="Google Shape;280;p38"/>
          <p:cNvGrpSpPr/>
          <p:nvPr/>
        </p:nvGrpSpPr>
        <p:grpSpPr>
          <a:xfrm>
            <a:off x="4096512" y="373572"/>
            <a:ext cx="2119546" cy="4396359"/>
            <a:chOff x="2547150" y="238125"/>
            <a:chExt cx="2525675" cy="5238750"/>
          </a:xfrm>
        </p:grpSpPr>
        <p:sp>
          <p:nvSpPr>
            <p:cNvPr id="281" name="Google Shape;281;p38"/>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8"/>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8"/>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8"/>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85" name="Google Shape;285;p38"/>
          <p:cNvPicPr preferRelativeResize="0"/>
          <p:nvPr/>
        </p:nvPicPr>
        <p:blipFill>
          <a:blip r:embed="rId3">
            <a:alphaModFix/>
          </a:blip>
          <a:stretch>
            <a:fillRect/>
          </a:stretch>
        </p:blipFill>
        <p:spPr>
          <a:xfrm>
            <a:off x="4121725" y="768821"/>
            <a:ext cx="2066550" cy="3593592"/>
          </a:xfrm>
          <a:prstGeom prst="rect">
            <a:avLst/>
          </a:prstGeom>
          <a:noFill/>
          <a:ln>
            <a:noFill/>
          </a:ln>
        </p:spPr>
      </p:pic>
      <p:pic>
        <p:nvPicPr>
          <p:cNvPr id="286" name="Google Shape;286;p38"/>
          <p:cNvPicPr preferRelativeResize="0"/>
          <p:nvPr/>
        </p:nvPicPr>
        <p:blipFill>
          <a:blip r:embed="rId4">
            <a:alphaModFix/>
          </a:blip>
          <a:stretch>
            <a:fillRect/>
          </a:stretch>
        </p:blipFill>
        <p:spPr>
          <a:xfrm>
            <a:off x="6493058" y="768827"/>
            <a:ext cx="2066544" cy="35935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solidFill>
                  <a:srgbClr val="000000"/>
                </a:solidFill>
                <a:latin typeface="Times New Roman"/>
                <a:ea typeface="Times New Roman"/>
                <a:cs typeface="Times New Roman"/>
                <a:sym typeface="Times New Roman"/>
              </a:rPr>
              <a:t>18</a:t>
            </a:fld>
            <a:endParaRPr>
              <a:solidFill>
                <a:srgbClr val="000000"/>
              </a:solidFill>
              <a:latin typeface="Times New Roman"/>
              <a:ea typeface="Times New Roman"/>
              <a:cs typeface="Times New Roman"/>
              <a:sym typeface="Times New Roman"/>
            </a:endParaRPr>
          </a:p>
        </p:txBody>
      </p:sp>
      <p:sp>
        <p:nvSpPr>
          <p:cNvPr id="300" name="Google Shape;300;p4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000000"/>
                </a:solidFill>
                <a:latin typeface="Times New Roman"/>
                <a:ea typeface="Times New Roman"/>
                <a:cs typeface="Times New Roman"/>
                <a:sym typeface="Times New Roman"/>
              </a:rPr>
              <a:t>18</a:t>
            </a:fld>
            <a:endParaRPr>
              <a:solidFill>
                <a:srgbClr val="000000"/>
              </a:solidFill>
              <a:latin typeface="Times New Roman"/>
              <a:ea typeface="Times New Roman"/>
              <a:cs typeface="Times New Roman"/>
              <a:sym typeface="Times New Roman"/>
            </a:endParaRPr>
          </a:p>
        </p:txBody>
      </p:sp>
      <p:sp>
        <p:nvSpPr>
          <p:cNvPr id="301" name="Google Shape;301;p40"/>
          <p:cNvSpPr txBox="1">
            <a:spLocks noGrp="1"/>
          </p:cNvSpPr>
          <p:nvPr>
            <p:ph type="title" idx="4294967295"/>
          </p:nvPr>
        </p:nvSpPr>
        <p:spPr>
          <a:xfrm>
            <a:off x="400975" y="305650"/>
            <a:ext cx="8563800" cy="42897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z="3000" b="1">
                <a:solidFill>
                  <a:srgbClr val="000000"/>
                </a:solidFill>
                <a:latin typeface="Times New Roman"/>
                <a:ea typeface="Times New Roman"/>
                <a:cs typeface="Times New Roman"/>
                <a:sym typeface="Times New Roman"/>
              </a:rPr>
              <a:t>Conclusion</a:t>
            </a:r>
            <a:endParaRPr sz="30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3000" b="1">
              <a:solidFill>
                <a:srgbClr val="000000"/>
              </a:solidFill>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Makes the application more user - friendly for the bus commuters. </a:t>
            </a:r>
            <a:endParaRPr sz="2000">
              <a:solidFill>
                <a:srgbClr val="000000"/>
              </a:solidFill>
              <a:highlight>
                <a:srgbClr val="FFFFFF"/>
              </a:highlight>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000">
              <a:solidFill>
                <a:srgbClr val="000000"/>
              </a:solidFill>
              <a:highlight>
                <a:srgbClr val="FFFFFF"/>
              </a:highlight>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Provides easy platform to buy and renew the MTC pass.</a:t>
            </a:r>
            <a:endParaRPr sz="2000">
              <a:solidFill>
                <a:srgbClr val="000000"/>
              </a:solidFill>
              <a:highlight>
                <a:srgbClr val="FFFFFF"/>
              </a:highlight>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000">
              <a:solidFill>
                <a:srgbClr val="000000"/>
              </a:solidFill>
              <a:highlight>
                <a:srgbClr val="FFFFFF"/>
              </a:highlight>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This single app takes care of all types of Bus Passes and their Renewal Process.</a:t>
            </a:r>
            <a:endParaRPr sz="39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19</a:t>
            </a:fld>
            <a:endParaRPr/>
          </a:p>
        </p:txBody>
      </p:sp>
      <p:sp>
        <p:nvSpPr>
          <p:cNvPr id="307" name="Google Shape;307;p41"/>
          <p:cNvSpPr txBox="1"/>
          <p:nvPr/>
        </p:nvSpPr>
        <p:spPr>
          <a:xfrm>
            <a:off x="463750" y="385200"/>
            <a:ext cx="8305500" cy="437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dk1"/>
                </a:solidFill>
                <a:latin typeface="Times New Roman"/>
                <a:ea typeface="Times New Roman"/>
                <a:cs typeface="Times New Roman"/>
                <a:sym typeface="Times New Roman"/>
              </a:rPr>
              <a:t>Future Work</a:t>
            </a:r>
            <a:endParaRPr sz="3000" b="1">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3000" b="1">
              <a:solidFill>
                <a:schemeClr val="dk1"/>
              </a:solidFill>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 sz="2000">
                <a:solidFill>
                  <a:schemeClr val="dk1"/>
                </a:solidFill>
                <a:highlight>
                  <a:schemeClr val="lt1"/>
                </a:highlight>
                <a:latin typeface="Times New Roman"/>
                <a:ea typeface="Times New Roman"/>
                <a:cs typeface="Times New Roman"/>
                <a:sym typeface="Times New Roman"/>
              </a:rPr>
              <a:t>In future, this application will be replaced with simple PVC card</a:t>
            </a:r>
            <a:endParaRPr sz="2000">
              <a:solidFill>
                <a:schemeClr val="dk1"/>
              </a:solidFill>
              <a:highlight>
                <a:schemeClr val="lt1"/>
              </a:highlight>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000">
              <a:solidFill>
                <a:schemeClr val="dk1"/>
              </a:solidFill>
              <a:highlight>
                <a:schemeClr val="lt1"/>
              </a:highlight>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 sz="2000">
                <a:solidFill>
                  <a:schemeClr val="dk1"/>
                </a:solidFill>
                <a:highlight>
                  <a:schemeClr val="lt1"/>
                </a:highlight>
                <a:latin typeface="Times New Roman"/>
                <a:ea typeface="Times New Roman"/>
                <a:cs typeface="Times New Roman"/>
                <a:sym typeface="Times New Roman"/>
              </a:rPr>
              <a:t>In future, Bus pass process for Handicap will be included.</a:t>
            </a:r>
            <a:endParaRPr sz="2000">
              <a:solidFill>
                <a:schemeClr val="dk1"/>
              </a:solidFill>
              <a:highlight>
                <a:schemeClr val="lt1"/>
              </a:highlight>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2000">
                <a:solidFill>
                  <a:schemeClr val="dk1"/>
                </a:solidFill>
                <a:highlight>
                  <a:schemeClr val="lt1"/>
                </a:highlight>
                <a:latin typeface="Times New Roman"/>
                <a:ea typeface="Times New Roman"/>
                <a:cs typeface="Times New Roman"/>
                <a:sym typeface="Times New Roman"/>
              </a:rPr>
              <a:t> </a:t>
            </a:r>
            <a:endParaRPr sz="2000">
              <a:solidFill>
                <a:schemeClr val="dk1"/>
              </a:solidFill>
              <a:highlight>
                <a:schemeClr val="lt1"/>
              </a:highlight>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 sz="2000">
                <a:solidFill>
                  <a:schemeClr val="dk1"/>
                </a:solidFill>
                <a:highlight>
                  <a:schemeClr val="lt1"/>
                </a:highlight>
                <a:latin typeface="Times New Roman"/>
                <a:ea typeface="Times New Roman"/>
                <a:cs typeface="Times New Roman"/>
                <a:sym typeface="Times New Roman"/>
              </a:rPr>
              <a:t>In future, the mockup payment will be replaced with paid payment gateway.</a:t>
            </a:r>
            <a:endParaRPr>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1"/>
          <p:cNvSpPr txBox="1">
            <a:spLocks noGrp="1"/>
          </p:cNvSpPr>
          <p:nvPr>
            <p:ph type="title" idx="4294967295"/>
          </p:nvPr>
        </p:nvSpPr>
        <p:spPr>
          <a:xfrm>
            <a:off x="420725" y="431125"/>
            <a:ext cx="8359200" cy="857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Problem Statement</a:t>
            </a:r>
            <a:endParaRPr sz="3000" b="1">
              <a:latin typeface="Times New Roman"/>
              <a:ea typeface="Times New Roman"/>
              <a:cs typeface="Times New Roman"/>
              <a:sym typeface="Times New Roman"/>
            </a:endParaRPr>
          </a:p>
        </p:txBody>
      </p:sp>
      <p:sp>
        <p:nvSpPr>
          <p:cNvPr id="86" name="Google Shape;8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latin typeface="Arial"/>
                <a:ea typeface="Arial"/>
                <a:cs typeface="Arial"/>
                <a:sym typeface="Arial"/>
              </a:rPr>
              <a:t>2</a:t>
            </a:fld>
            <a:endParaRPr sz="1000">
              <a:latin typeface="Arial"/>
              <a:ea typeface="Arial"/>
              <a:cs typeface="Arial"/>
              <a:sym typeface="Arial"/>
            </a:endParaRPr>
          </a:p>
        </p:txBody>
      </p:sp>
      <p:sp>
        <p:nvSpPr>
          <p:cNvPr id="87" name="Google Shape;87;p21"/>
          <p:cNvSpPr txBox="1"/>
          <p:nvPr/>
        </p:nvSpPr>
        <p:spPr>
          <a:xfrm>
            <a:off x="658325" y="1462550"/>
            <a:ext cx="7884000" cy="2784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2000">
                <a:latin typeface="Times New Roman"/>
                <a:ea typeface="Times New Roman"/>
                <a:cs typeface="Times New Roman"/>
                <a:sym typeface="Times New Roman"/>
              </a:rPr>
              <a:t>Now a days, at Tamil Nadu Depot , MTC bus passes are processed manually such as bus pass fares are calculated manually, consumes more time on waiting in queue to renew bus pass. On other side, commuters are carrying bus pass on hand which has more probability of missing it. Also, the entry in bus pass are done manually by the conductors. This process becomes too hectic in a crowded bus.</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latin typeface="Times New Roman"/>
                <a:ea typeface="Times New Roman"/>
                <a:cs typeface="Times New Roman"/>
                <a:sym typeface="Times New Roman"/>
              </a:rPr>
              <a:t>20</a:t>
            </a:fld>
            <a:endParaRPr>
              <a:latin typeface="Times New Roman"/>
              <a:ea typeface="Times New Roman"/>
              <a:cs typeface="Times New Roman"/>
              <a:sym typeface="Times New Roman"/>
            </a:endParaRPr>
          </a:p>
        </p:txBody>
      </p:sp>
      <p:sp>
        <p:nvSpPr>
          <p:cNvPr id="313" name="Google Shape;313;p42"/>
          <p:cNvSpPr txBox="1"/>
          <p:nvPr/>
        </p:nvSpPr>
        <p:spPr>
          <a:xfrm>
            <a:off x="236325" y="1189950"/>
            <a:ext cx="8712000" cy="3374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a:solidFill>
                  <a:srgbClr val="111111"/>
                </a:solidFill>
                <a:highlight>
                  <a:srgbClr val="FFFFFF"/>
                </a:highlight>
                <a:latin typeface="Times New Roman"/>
                <a:ea typeface="Times New Roman"/>
                <a:cs typeface="Times New Roman"/>
                <a:sym typeface="Times New Roman"/>
              </a:rPr>
              <a:t>[1]  V, Pandimurugan &amp; R, Jayaprakash &amp; V, Rajashekar &amp; K, Yogeshwar, “Smart Buspass System Using Android” in </a:t>
            </a:r>
            <a:r>
              <a:rPr lang="en">
                <a:solidFill>
                  <a:srgbClr val="333333"/>
                </a:solidFill>
                <a:highlight>
                  <a:srgbClr val="FFFFFF"/>
                </a:highlight>
                <a:latin typeface="Times New Roman"/>
                <a:ea typeface="Times New Roman"/>
                <a:cs typeface="Times New Roman"/>
                <a:sym typeface="Times New Roman"/>
              </a:rPr>
              <a:t>Conference on Innovations in Information and Communication Technology (ICIICT), Chennai, India, 2019</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[2] </a:t>
            </a:r>
            <a:r>
              <a:rPr lang="en">
                <a:solidFill>
                  <a:schemeClr val="dk1"/>
                </a:solidFill>
                <a:highlight>
                  <a:srgbClr val="FFFFFF"/>
                </a:highlight>
                <a:latin typeface="Times New Roman"/>
                <a:ea typeface="Times New Roman"/>
                <a:cs typeface="Times New Roman"/>
                <a:sym typeface="Times New Roman"/>
              </a:rPr>
              <a:t>Sim Liew Fong; David Wui Yung Chin; Rabab Alyaham Abbas; Arshad Jamal; Falah Y. H. Ahmed</a:t>
            </a:r>
            <a:r>
              <a:rPr lang="en">
                <a:solidFill>
                  <a:schemeClr val="dk1"/>
                </a:solidFill>
                <a:latin typeface="Times New Roman"/>
                <a:ea typeface="Times New Roman"/>
                <a:cs typeface="Times New Roman"/>
                <a:sym typeface="Times New Roman"/>
              </a:rPr>
              <a:t>, “Smart City Bus Application With QR Code : A Review”, </a:t>
            </a:r>
            <a:r>
              <a:rPr lang="en">
                <a:solidFill>
                  <a:schemeClr val="dk1"/>
                </a:solidFill>
                <a:highlight>
                  <a:schemeClr val="lt1"/>
                </a:highlight>
                <a:latin typeface="Times New Roman"/>
                <a:ea typeface="Times New Roman"/>
                <a:cs typeface="Times New Roman"/>
                <a:sym typeface="Times New Roman"/>
              </a:rPr>
              <a:t>2019 IEEE International Conference on Automatic Control and Intelligent Systems (I2CACIS)</a:t>
            </a:r>
            <a:r>
              <a:rPr lang="en">
                <a:solidFill>
                  <a:schemeClr val="dk1"/>
                </a:solidFill>
                <a:latin typeface="Times New Roman"/>
                <a:ea typeface="Times New Roman"/>
                <a:cs typeface="Times New Roman"/>
                <a:sym typeface="Times New Roman"/>
              </a:rPr>
              <a:t>,  29th June 2019</a:t>
            </a:r>
            <a:endParaRPr>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[3] P.Sharmila ,A.Ponmalar, Skanda Gurunathan R, “Bus Pass and Ticket automation System” , International Journal of Computer Engineering In Research Trends , Volume 3, Issue 8, August-2016.</a:t>
            </a:r>
            <a:endParaRPr>
              <a:solidFill>
                <a:schemeClr val="dk1"/>
              </a:solidFill>
              <a:highlight>
                <a:schemeClr val="lt1"/>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[4] N. Krishnammal, Ramya C, Shiva Ganesh K, ShrenidhiR, “Efficient Bus Pass Generation and Authentication using QR Code”, International Journal of Innovative Technology and Exploring Engineering (IJITEE) ISSN: 2278-3075, Volume-9 Issue-7, May 2020</a:t>
            </a:r>
            <a:endParaRPr sz="1500">
              <a:latin typeface="Times New Roman"/>
              <a:ea typeface="Times New Roman"/>
              <a:cs typeface="Times New Roman"/>
              <a:sym typeface="Times New Roman"/>
            </a:endParaRPr>
          </a:p>
        </p:txBody>
      </p:sp>
      <p:sp>
        <p:nvSpPr>
          <p:cNvPr id="314" name="Google Shape;314;p42"/>
          <p:cNvSpPr txBox="1">
            <a:spLocks noGrp="1"/>
          </p:cNvSpPr>
          <p:nvPr>
            <p:ph type="title" idx="4294967295"/>
          </p:nvPr>
        </p:nvSpPr>
        <p:spPr>
          <a:xfrm>
            <a:off x="318525" y="231900"/>
            <a:ext cx="8547600" cy="59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References</a:t>
            </a:r>
            <a:endParaRPr sz="3000" b="1">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21</a:t>
            </a:fld>
            <a:endParaRPr/>
          </a:p>
        </p:txBody>
      </p:sp>
      <p:sp>
        <p:nvSpPr>
          <p:cNvPr id="320" name="Google Shape;320;p43"/>
          <p:cNvSpPr txBox="1"/>
          <p:nvPr/>
        </p:nvSpPr>
        <p:spPr>
          <a:xfrm>
            <a:off x="347825" y="411050"/>
            <a:ext cx="8516400" cy="3955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[5]  Miss. Mohini S. Shirsath ,Pooja M. Chinchole,Vaishnavi R. Mahajan, Varsha   G. Mogal , “A Review on Smart Bus Ticketing System using QR-Code” , International Research Journal of Engineering and Technology (IRJET) Volume: 05 Issue: 03 | Mar-2018</a:t>
            </a:r>
            <a:endParaRPr>
              <a:solidFill>
                <a:schemeClr val="dk1"/>
              </a:solidFill>
              <a:latin typeface="Times New Roman"/>
              <a:ea typeface="Times New Roman"/>
              <a:cs typeface="Times New Roman"/>
              <a:sym typeface="Times New Roman"/>
            </a:endParaRPr>
          </a:p>
          <a:p>
            <a:pPr marL="0" lvl="0" indent="457200" algn="just" rtl="0">
              <a:lnSpc>
                <a:spcPct val="115000"/>
              </a:lnSpc>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[6] Nwakanma Ifeanyi Cosmas, Etus C, Ajere I.U. &amp; Agomuo Uchechukwu Godswill , “</a:t>
            </a:r>
            <a:r>
              <a:rPr lang="en">
                <a:solidFill>
                  <a:srgbClr val="111111"/>
                </a:solidFill>
                <a:highlight>
                  <a:srgbClr val="FFFFFF"/>
                </a:highlight>
                <a:latin typeface="Times New Roman"/>
                <a:ea typeface="Times New Roman"/>
                <a:cs typeface="Times New Roman"/>
                <a:sym typeface="Times New Roman"/>
              </a:rPr>
              <a:t>Online Bus Ticket Reservation System” , </a:t>
            </a:r>
            <a:r>
              <a:rPr lang="en">
                <a:solidFill>
                  <a:schemeClr val="dk1"/>
                </a:solidFill>
                <a:highlight>
                  <a:srgbClr val="FFFFFF"/>
                </a:highlight>
                <a:latin typeface="Times New Roman"/>
                <a:ea typeface="Times New Roman"/>
                <a:cs typeface="Times New Roman"/>
                <a:sym typeface="Times New Roman"/>
              </a:rPr>
              <a:t>International Journal Of Computer Science And Statistics Vol. 1 No.2, 2015  </a:t>
            </a:r>
            <a:endParaRPr>
              <a:solidFill>
                <a:srgbClr val="333333"/>
              </a:solidFill>
              <a:highlight>
                <a:srgbClr val="FFFFFF"/>
              </a:highlight>
              <a:latin typeface="Times New Roman"/>
              <a:ea typeface="Times New Roman"/>
              <a:cs typeface="Times New Roman"/>
              <a:sym typeface="Times New Roman"/>
            </a:endParaRPr>
          </a:p>
          <a:p>
            <a:pPr marL="0" lvl="0" indent="457200" algn="just" rtl="0">
              <a:lnSpc>
                <a:spcPct val="115000"/>
              </a:lnSpc>
              <a:spcBef>
                <a:spcPts val="0"/>
              </a:spcBef>
              <a:spcAft>
                <a:spcPts val="0"/>
              </a:spcAft>
              <a:buClr>
                <a:schemeClr val="dk1"/>
              </a:buClr>
              <a:buSzPts val="1100"/>
              <a:buFont typeface="Arial"/>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[7]  Prof. B. A. Khivsara, Mr. Kakshil J. Jain, Mr. Nilesh M. Shinde, Miss. Kavita B.Pachorkar, Miss. Prachi A. Gandhi, “Smart Bus Ticketing System”, International Research Journal of Engineering and Technology (IRJET) Volume: 07 Issue: 01 | Jan-2020</a:t>
            </a:r>
            <a:endParaRPr sz="15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solidFill>
                  <a:srgbClr val="000000"/>
                </a:solidFill>
                <a:latin typeface="Times New Roman"/>
                <a:ea typeface="Times New Roman"/>
                <a:cs typeface="Times New Roman"/>
                <a:sym typeface="Times New Roman"/>
              </a:rPr>
              <a:t>22</a:t>
            </a:fld>
            <a:endParaRPr>
              <a:solidFill>
                <a:srgbClr val="000000"/>
              </a:solidFill>
              <a:latin typeface="Times New Roman"/>
              <a:ea typeface="Times New Roman"/>
              <a:cs typeface="Times New Roman"/>
              <a:sym typeface="Times New Roman"/>
            </a:endParaRPr>
          </a:p>
        </p:txBody>
      </p:sp>
      <p:sp>
        <p:nvSpPr>
          <p:cNvPr id="326" name="Google Shape;326;p44"/>
          <p:cNvSpPr txBox="1"/>
          <p:nvPr/>
        </p:nvSpPr>
        <p:spPr>
          <a:xfrm>
            <a:off x="305650" y="895900"/>
            <a:ext cx="8531400" cy="31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Thank You !!</a:t>
            </a:r>
            <a:endParaRPr sz="4000"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2"/>
          <p:cNvSpPr txBox="1">
            <a:spLocks noGrp="1"/>
          </p:cNvSpPr>
          <p:nvPr>
            <p:ph type="ctrTitle" idx="4294967295"/>
          </p:nvPr>
        </p:nvSpPr>
        <p:spPr>
          <a:xfrm>
            <a:off x="145800" y="338800"/>
            <a:ext cx="8852400" cy="589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2"/>
              </a:buClr>
              <a:buSzPts val="4800"/>
              <a:buFont typeface="Poppins"/>
              <a:buNone/>
            </a:pPr>
            <a:r>
              <a:rPr lang="en" sz="3000" b="1">
                <a:latin typeface="Times New Roman"/>
                <a:ea typeface="Times New Roman"/>
                <a:cs typeface="Times New Roman"/>
                <a:sym typeface="Times New Roman"/>
              </a:rPr>
              <a:t>Abstract</a:t>
            </a:r>
            <a:endParaRPr sz="3000" b="1" i="0" u="none" strike="noStrike" cap="none">
              <a:solidFill>
                <a:schemeClr val="dk2"/>
              </a:solidFill>
              <a:latin typeface="Times New Roman"/>
              <a:ea typeface="Times New Roman"/>
              <a:cs typeface="Times New Roman"/>
              <a:sym typeface="Times New Roman"/>
            </a:endParaRPr>
          </a:p>
        </p:txBody>
      </p:sp>
      <p:sp>
        <p:nvSpPr>
          <p:cNvPr id="93" name="Google Shape;93;p22"/>
          <p:cNvSpPr txBox="1">
            <a:spLocks noGrp="1"/>
          </p:cNvSpPr>
          <p:nvPr>
            <p:ph type="subTitle" idx="4294967295"/>
          </p:nvPr>
        </p:nvSpPr>
        <p:spPr>
          <a:xfrm>
            <a:off x="305650" y="1201500"/>
            <a:ext cx="8522100" cy="3391500"/>
          </a:xfrm>
          <a:prstGeom prst="rect">
            <a:avLst/>
          </a:prstGeom>
          <a:noFill/>
          <a:ln>
            <a:noFill/>
          </a:ln>
        </p:spPr>
        <p:txBody>
          <a:bodyPr spcFirstLastPara="1" wrap="square" lIns="0" tIns="0" rIns="0" bIns="0" anchor="t" anchorCtr="0">
            <a:noAutofit/>
          </a:bodyPr>
          <a:lstStyle/>
          <a:p>
            <a:pPr marL="0" lvl="0" indent="457200" algn="just" rtl="0">
              <a:lnSpc>
                <a:spcPct val="100000"/>
              </a:lnSpc>
              <a:spcBef>
                <a:spcPts val="0"/>
              </a:spcBef>
              <a:spcAft>
                <a:spcPts val="1200"/>
              </a:spcAft>
              <a:buNone/>
            </a:pPr>
            <a:r>
              <a:rPr lang="en">
                <a:solidFill>
                  <a:srgbClr val="000000"/>
                </a:solidFill>
                <a:latin typeface="Times New Roman"/>
                <a:ea typeface="Times New Roman"/>
                <a:cs typeface="Times New Roman"/>
                <a:sym typeface="Times New Roman"/>
              </a:rPr>
              <a:t>As digital Technology dominates the current situation, the objective of this app is to provide the latest digital way of using MTC Pass which allows commuters to mark their trip by scanning QR codes to monitor their travel.  With the help of the Progressive web app, bus commuters can digitally mark their trip by just scanning a QR code. Instead of carrying an MTC card, commuters can install this app and mark their trip digitally by scanning the QR Code.  Also, bus commuters can check the dashboard provided by the app to see the number of trips taken on a respective day with the boarding and destination point.  This app maintains a database that stores the commuter's trip details and updates the trip count every day.  This app also provides an option to renew the current bus pass. Once renewed, this app starts monitoring the trips till the next renewal. For security purposes, commuters must log in to the app with their mobile number/ bus pass id with their Date of Birth. The login credentials are verified with the details provided at the time of applying for a bus pass.</a:t>
            </a:r>
            <a:endParaRPr>
              <a:solidFill>
                <a:srgbClr val="000000"/>
              </a:solidFill>
              <a:latin typeface="Times New Roman"/>
              <a:ea typeface="Times New Roman"/>
              <a:cs typeface="Times New Roman"/>
              <a:sym typeface="Times New Roman"/>
            </a:endParaRPr>
          </a:p>
        </p:txBody>
      </p:sp>
      <p:sp>
        <p:nvSpPr>
          <p:cNvPr id="94" name="Google Shape;94;p22"/>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000">
                <a:latin typeface="Arial"/>
                <a:ea typeface="Arial"/>
                <a:cs typeface="Arial"/>
                <a:sym typeface="Arial"/>
              </a:rPr>
              <a:t>3</a:t>
            </a:fld>
            <a:endParaRPr sz="1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432175" y="969650"/>
            <a:ext cx="8048400" cy="3337200"/>
          </a:xfrm>
          <a:prstGeom prst="rect">
            <a:avLst/>
          </a:prstGeom>
        </p:spPr>
        <p:txBody>
          <a:bodyPr spcFirstLastPara="1" wrap="square" lIns="0" tIns="0" rIns="0" bIns="0" anchor="ctr" anchorCtr="0">
            <a:noAutofit/>
          </a:bodyPr>
          <a:lstStyle/>
          <a:p>
            <a:pPr marL="457200" lvl="0" indent="-355600" algn="l"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Manual MTC Bus pass </a:t>
            </a:r>
            <a:r>
              <a:rPr lang="en" sz="2000">
                <a:latin typeface="Times New Roman"/>
                <a:ea typeface="Times New Roman"/>
                <a:cs typeface="Times New Roman"/>
                <a:sym typeface="Times New Roman"/>
              </a:rPr>
              <a:t>Renewal </a:t>
            </a:r>
            <a:r>
              <a:rPr lang="en" sz="2000">
                <a:solidFill>
                  <a:schemeClr val="dk1"/>
                </a:solidFill>
                <a:latin typeface="Times New Roman"/>
                <a:ea typeface="Times New Roman"/>
                <a:cs typeface="Times New Roman"/>
                <a:sym typeface="Times New Roman"/>
              </a:rPr>
              <a:t>at Tamil Nadu Depot (Renewal Counters) - More waiting time</a:t>
            </a: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60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lnSpc>
                <a:spcPct val="100000"/>
              </a:lnSpc>
              <a:spcBef>
                <a:spcPts val="6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Manual Fare Calculation at Depot - </a:t>
            </a:r>
            <a:r>
              <a:rPr lang="en" sz="2000">
                <a:latin typeface="Times New Roman"/>
                <a:ea typeface="Times New Roman"/>
                <a:cs typeface="Times New Roman"/>
                <a:sym typeface="Times New Roman"/>
              </a:rPr>
              <a:t>Manual Work</a:t>
            </a:r>
            <a:endParaRPr sz="20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lnSpc>
                <a:spcPct val="100000"/>
              </a:lnSpc>
              <a:spcBef>
                <a:spcPts val="600"/>
              </a:spcBef>
              <a:spcAft>
                <a:spcPts val="0"/>
              </a:spcAft>
              <a:buSzPts val="2000"/>
              <a:buFont typeface="Times New Roman"/>
              <a:buChar char="●"/>
            </a:pPr>
            <a:r>
              <a:rPr lang="en" sz="2000">
                <a:solidFill>
                  <a:schemeClr val="dk1"/>
                </a:solidFill>
                <a:latin typeface="Times New Roman"/>
                <a:ea typeface="Times New Roman"/>
                <a:cs typeface="Times New Roman"/>
                <a:sym typeface="Times New Roman"/>
              </a:rPr>
              <a:t>Manual entry of rides in MTC card - Lots of Paperwork</a:t>
            </a:r>
            <a:endParaRPr sz="2000">
              <a:latin typeface="Times New Roman"/>
              <a:ea typeface="Times New Roman"/>
              <a:cs typeface="Times New Roman"/>
              <a:sym typeface="Times New Roman"/>
            </a:endParaRPr>
          </a:p>
        </p:txBody>
      </p:sp>
      <p:sp>
        <p:nvSpPr>
          <p:cNvPr id="100" name="Google Shape;100;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
        <p:nvSpPr>
          <p:cNvPr id="101" name="Google Shape;101;p23"/>
          <p:cNvSpPr txBox="1"/>
          <p:nvPr/>
        </p:nvSpPr>
        <p:spPr>
          <a:xfrm>
            <a:off x="389900" y="206525"/>
            <a:ext cx="8368800" cy="6465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1100"/>
              <a:buFont typeface="Arial"/>
              <a:buNone/>
            </a:pPr>
            <a:r>
              <a:rPr lang="en" sz="3000" b="1">
                <a:solidFill>
                  <a:schemeClr val="dk1"/>
                </a:solidFill>
                <a:latin typeface="Times New Roman"/>
                <a:ea typeface="Times New Roman"/>
                <a:cs typeface="Times New Roman"/>
                <a:sym typeface="Times New Roman"/>
              </a:rPr>
              <a:t>Existing Work</a:t>
            </a:r>
            <a:endParaRPr sz="3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4"/>
          <p:cNvSpPr txBox="1">
            <a:spLocks noGrp="1"/>
          </p:cNvSpPr>
          <p:nvPr>
            <p:ph type="title"/>
          </p:nvPr>
        </p:nvSpPr>
        <p:spPr>
          <a:xfrm>
            <a:off x="634400" y="878375"/>
            <a:ext cx="8271900" cy="3579600"/>
          </a:xfrm>
          <a:prstGeom prst="rect">
            <a:avLst/>
          </a:prstGeom>
        </p:spPr>
        <p:txBody>
          <a:bodyPr spcFirstLastPara="1" wrap="square" lIns="0" tIns="0" rIns="0" bIns="0" anchor="ctr" anchorCtr="0">
            <a:noAutofit/>
          </a:bodyPr>
          <a:lstStyle/>
          <a:p>
            <a:pPr marL="0" lvl="0" indent="0" algn="l" rtl="0">
              <a:lnSpc>
                <a:spcPct val="115000"/>
              </a:lnSpc>
              <a:spcBef>
                <a:spcPts val="60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600"/>
              </a:spcBef>
              <a:spcAft>
                <a:spcPts val="0"/>
              </a:spcAft>
              <a:buSzPts val="2000"/>
              <a:buFont typeface="Times New Roman"/>
              <a:buChar char="●"/>
            </a:pPr>
            <a:r>
              <a:rPr lang="en" sz="2000">
                <a:solidFill>
                  <a:schemeClr val="dk1"/>
                </a:solidFill>
                <a:latin typeface="Times New Roman"/>
                <a:ea typeface="Times New Roman"/>
                <a:cs typeface="Times New Roman"/>
                <a:sym typeface="Times New Roman"/>
              </a:rPr>
              <a:t>Online Bus pass Renewing Process - Saves time</a:t>
            </a:r>
            <a:endParaRPr sz="2000">
              <a:solidFill>
                <a:schemeClr val="dk1"/>
              </a:solidFill>
              <a:latin typeface="Times New Roman"/>
              <a:ea typeface="Times New Roman"/>
              <a:cs typeface="Times New Roman"/>
              <a:sym typeface="Times New Roman"/>
            </a:endParaRPr>
          </a:p>
          <a:p>
            <a:pPr marL="457200" lvl="0" indent="0" algn="l" rtl="0">
              <a:lnSpc>
                <a:spcPct val="115000"/>
              </a:lnSpc>
              <a:spcBef>
                <a:spcPts val="600"/>
              </a:spcBef>
              <a:spcAft>
                <a:spcPts val="0"/>
              </a:spcAft>
              <a:buNone/>
            </a:pPr>
            <a:endParaRPr sz="2000">
              <a:latin typeface="Times New Roman"/>
              <a:ea typeface="Times New Roman"/>
              <a:cs typeface="Times New Roman"/>
              <a:sym typeface="Times New Roman"/>
            </a:endParaRPr>
          </a:p>
          <a:p>
            <a:pPr marL="457200" lvl="0" indent="-355600" algn="l" rtl="0">
              <a:lnSpc>
                <a:spcPct val="115000"/>
              </a:lnSpc>
              <a:spcBef>
                <a:spcPts val="6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Automated Fare Calculation - Reduces manual work</a:t>
            </a:r>
            <a:endParaRPr sz="2000">
              <a:solidFill>
                <a:schemeClr val="dk1"/>
              </a:solidFill>
              <a:latin typeface="Times New Roman"/>
              <a:ea typeface="Times New Roman"/>
              <a:cs typeface="Times New Roman"/>
              <a:sym typeface="Times New Roman"/>
            </a:endParaRPr>
          </a:p>
          <a:p>
            <a:pPr marL="457200" lvl="0" indent="0" algn="l" rtl="0">
              <a:lnSpc>
                <a:spcPct val="115000"/>
              </a:lnSpc>
              <a:spcBef>
                <a:spcPts val="600"/>
              </a:spcBef>
              <a:spcAft>
                <a:spcPts val="0"/>
              </a:spcAft>
              <a:buNone/>
            </a:pPr>
            <a:endParaRPr sz="2000">
              <a:latin typeface="Times New Roman"/>
              <a:ea typeface="Times New Roman"/>
              <a:cs typeface="Times New Roman"/>
              <a:sym typeface="Times New Roman"/>
            </a:endParaRPr>
          </a:p>
          <a:p>
            <a:pPr marL="457200" lvl="0" indent="-355600" algn="l" rtl="0">
              <a:lnSpc>
                <a:spcPct val="115000"/>
              </a:lnSpc>
              <a:spcBef>
                <a:spcPts val="600"/>
              </a:spcBef>
              <a:spcAft>
                <a:spcPts val="0"/>
              </a:spcAft>
              <a:buSzPts val="2000"/>
              <a:buFont typeface="Times New Roman"/>
              <a:buChar char="●"/>
            </a:pPr>
            <a:r>
              <a:rPr lang="en" sz="2000">
                <a:latin typeface="Times New Roman"/>
                <a:ea typeface="Times New Roman"/>
                <a:cs typeface="Times New Roman"/>
                <a:sym typeface="Times New Roman"/>
              </a:rPr>
              <a:t>Route Detection and Validation </a:t>
            </a:r>
            <a:r>
              <a:rPr lang="en" sz="2000">
                <a:solidFill>
                  <a:schemeClr val="dk1"/>
                </a:solidFill>
                <a:latin typeface="Times New Roman"/>
                <a:ea typeface="Times New Roman"/>
                <a:cs typeface="Times New Roman"/>
                <a:sym typeface="Times New Roman"/>
              </a:rPr>
              <a:t>- </a:t>
            </a:r>
            <a:r>
              <a:rPr lang="en" sz="2000">
                <a:latin typeface="Times New Roman"/>
                <a:ea typeface="Times New Roman"/>
                <a:cs typeface="Times New Roman"/>
                <a:sym typeface="Times New Roman"/>
              </a:rPr>
              <a:t>Prevents Illegal use of Pass</a:t>
            </a:r>
            <a:endParaRPr sz="2000">
              <a:latin typeface="Times New Roman"/>
              <a:ea typeface="Times New Roman"/>
              <a:cs typeface="Times New Roman"/>
              <a:sym typeface="Times New Roman"/>
            </a:endParaRPr>
          </a:p>
        </p:txBody>
      </p:sp>
      <p:sp>
        <p:nvSpPr>
          <p:cNvPr id="107" name="Google Shape;107;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5</a:t>
            </a:fld>
            <a:endParaRPr/>
          </a:p>
        </p:txBody>
      </p:sp>
      <p:sp>
        <p:nvSpPr>
          <p:cNvPr id="108" name="Google Shape;108;p24"/>
          <p:cNvSpPr txBox="1"/>
          <p:nvPr/>
        </p:nvSpPr>
        <p:spPr>
          <a:xfrm>
            <a:off x="210800" y="231875"/>
            <a:ext cx="8695500" cy="6465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1100"/>
              <a:buFont typeface="Arial"/>
              <a:buNone/>
            </a:pPr>
            <a:r>
              <a:rPr lang="en" sz="3000" b="1">
                <a:solidFill>
                  <a:schemeClr val="dk1"/>
                </a:solidFill>
                <a:latin typeface="Times New Roman"/>
                <a:ea typeface="Times New Roman"/>
                <a:cs typeface="Times New Roman"/>
                <a:sym typeface="Times New Roman"/>
              </a:rPr>
              <a:t>Proposed System</a:t>
            </a:r>
            <a:endParaRPr sz="3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title"/>
          </p:nvPr>
        </p:nvSpPr>
        <p:spPr>
          <a:xfrm>
            <a:off x="189725" y="348550"/>
            <a:ext cx="8839500" cy="1474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000" b="1">
                <a:latin typeface="Times New Roman"/>
                <a:ea typeface="Times New Roman"/>
                <a:cs typeface="Times New Roman"/>
                <a:sym typeface="Times New Roman"/>
              </a:rPr>
              <a:t>Literature Survey</a:t>
            </a:r>
            <a:r>
              <a:rPr lang="en"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a:p>
            <a:pPr marL="0" lvl="0" indent="0" algn="ctr" rtl="0">
              <a:lnSpc>
                <a:spcPct val="115000"/>
              </a:lnSpc>
              <a:spcBef>
                <a:spcPts val="1200"/>
              </a:spcBef>
              <a:spcAft>
                <a:spcPts val="1200"/>
              </a:spcAft>
              <a:buNone/>
            </a:pPr>
            <a:r>
              <a:rPr lang="en" sz="2000" i="1">
                <a:latin typeface="Times New Roman"/>
                <a:ea typeface="Times New Roman"/>
                <a:cs typeface="Times New Roman"/>
                <a:sym typeface="Times New Roman"/>
              </a:rPr>
              <a:t>“Smart Bus pass System Using Android”, </a:t>
            </a:r>
            <a:r>
              <a:rPr lang="en" sz="2000" b="1" i="1">
                <a:highlight>
                  <a:srgbClr val="FFFFFF"/>
                </a:highlight>
                <a:latin typeface="Times New Roman"/>
                <a:ea typeface="Times New Roman"/>
                <a:cs typeface="Times New Roman"/>
                <a:sym typeface="Times New Roman"/>
              </a:rPr>
              <a:t> </a:t>
            </a:r>
            <a:r>
              <a:rPr lang="en" sz="2000" i="1">
                <a:highlight>
                  <a:srgbClr val="FFFFFF"/>
                </a:highlight>
                <a:latin typeface="Times New Roman"/>
                <a:ea typeface="Times New Roman"/>
                <a:cs typeface="Times New Roman"/>
                <a:sym typeface="Times New Roman"/>
              </a:rPr>
              <a:t>2019 1st International Conference on Innovations in Information and Communication Technology (ICIICT), </a:t>
            </a:r>
            <a:r>
              <a:rPr lang="en" sz="2000" i="1">
                <a:latin typeface="Times New Roman"/>
                <a:ea typeface="Times New Roman"/>
                <a:cs typeface="Times New Roman"/>
                <a:sym typeface="Times New Roman"/>
              </a:rPr>
              <a:t>25th April 2019</a:t>
            </a:r>
            <a:endParaRPr sz="2000" i="1">
              <a:latin typeface="Times New Roman"/>
              <a:ea typeface="Times New Roman"/>
              <a:cs typeface="Times New Roman"/>
              <a:sym typeface="Times New Roman"/>
            </a:endParaRPr>
          </a:p>
        </p:txBody>
      </p:sp>
      <p:sp>
        <p:nvSpPr>
          <p:cNvPr id="114" name="Google Shape;114;p25"/>
          <p:cNvSpPr txBox="1">
            <a:spLocks noGrp="1"/>
          </p:cNvSpPr>
          <p:nvPr>
            <p:ph type="body" idx="1"/>
          </p:nvPr>
        </p:nvSpPr>
        <p:spPr>
          <a:xfrm>
            <a:off x="474300" y="1823425"/>
            <a:ext cx="8295300" cy="2698200"/>
          </a:xfrm>
          <a:prstGeom prst="rect">
            <a:avLst/>
          </a:prstGeom>
          <a:noFill/>
          <a:ln>
            <a:noFill/>
          </a:ln>
        </p:spPr>
        <p:txBody>
          <a:bodyPr spcFirstLastPara="1" wrap="square" lIns="91425" tIns="91425" rIns="91425" bIns="91425" anchor="ctr" anchorCtr="0">
            <a:noAutofit/>
          </a:bodyPr>
          <a:lstStyle/>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Online Platform for buying and renewing bus pass.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Focusses on Monthly, Student &amp; Senior citizen pass.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Documents will be verified by School/ College Admin or Depot officer.</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Bus pass will be sent to the registered email id.</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Adds watermark to reduce duplicate passes. </a:t>
            </a:r>
            <a:endParaRPr sz="2000">
              <a:latin typeface="Times New Roman"/>
              <a:ea typeface="Times New Roman"/>
              <a:cs typeface="Times New Roman"/>
              <a:sym typeface="Times New Roman"/>
            </a:endParaRPr>
          </a:p>
        </p:txBody>
      </p:sp>
      <p:sp>
        <p:nvSpPr>
          <p:cNvPr id="115" name="Google Shape;115;p25"/>
          <p:cNvSpPr txBox="1">
            <a:spLocks noGrp="1"/>
          </p:cNvSpPr>
          <p:nvPr>
            <p:ph type="sldNum" idx="12"/>
          </p:nvPr>
        </p:nvSpPr>
        <p:spPr>
          <a:xfrm>
            <a:off x="84805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body" idx="1"/>
          </p:nvPr>
        </p:nvSpPr>
        <p:spPr>
          <a:xfrm>
            <a:off x="308550" y="1707475"/>
            <a:ext cx="8526900" cy="23577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endParaRPr sz="2000">
              <a:latin typeface="Times New Roman"/>
              <a:ea typeface="Times New Roman"/>
              <a:cs typeface="Times New Roman"/>
              <a:sym typeface="Times New Roman"/>
            </a:endParaRPr>
          </a:p>
          <a:p>
            <a:pPr marL="457200" lvl="0" indent="-355600" algn="just" rtl="0">
              <a:lnSpc>
                <a:spcPct val="115000"/>
              </a:lnSpc>
              <a:spcBef>
                <a:spcPts val="1200"/>
              </a:spcBef>
              <a:spcAft>
                <a:spcPts val="0"/>
              </a:spcAft>
              <a:buSzPts val="2000"/>
              <a:buFont typeface="Times New Roman"/>
              <a:buChar char="●"/>
            </a:pPr>
            <a:r>
              <a:rPr lang="en" sz="2000">
                <a:latin typeface="Times New Roman"/>
                <a:ea typeface="Times New Roman"/>
                <a:cs typeface="Times New Roman"/>
                <a:sym typeface="Times New Roman"/>
              </a:rPr>
              <a:t>Displays Bus routes using Google Maps API</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Tracks the live location of the bus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Focusses on QR Payment for buying tickets</a:t>
            </a:r>
            <a:endParaRPr sz="2000">
              <a:latin typeface="Times New Roman"/>
              <a:ea typeface="Times New Roman"/>
              <a:cs typeface="Times New Roman"/>
              <a:sym typeface="Times New Roman"/>
            </a:endParaRPr>
          </a:p>
        </p:txBody>
      </p:sp>
      <p:sp>
        <p:nvSpPr>
          <p:cNvPr id="121" name="Google Shape;121;p26"/>
          <p:cNvSpPr txBox="1">
            <a:spLocks noGrp="1"/>
          </p:cNvSpPr>
          <p:nvPr>
            <p:ph type="sldNum" idx="12"/>
          </p:nvPr>
        </p:nvSpPr>
        <p:spPr>
          <a:xfrm>
            <a:off x="84805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latin typeface="Arial"/>
                <a:ea typeface="Arial"/>
                <a:cs typeface="Arial"/>
                <a:sym typeface="Arial"/>
              </a:rPr>
              <a:t>7</a:t>
            </a:fld>
            <a:endParaRPr>
              <a:latin typeface="Arial"/>
              <a:ea typeface="Arial"/>
              <a:cs typeface="Arial"/>
              <a:sym typeface="Arial"/>
            </a:endParaRPr>
          </a:p>
        </p:txBody>
      </p:sp>
      <p:sp>
        <p:nvSpPr>
          <p:cNvPr id="122" name="Google Shape;122;p26"/>
          <p:cNvSpPr txBox="1"/>
          <p:nvPr/>
        </p:nvSpPr>
        <p:spPr>
          <a:xfrm>
            <a:off x="203250" y="388900"/>
            <a:ext cx="8737500" cy="1200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000" i="1">
                <a:latin typeface="Times New Roman"/>
                <a:ea typeface="Times New Roman"/>
                <a:cs typeface="Times New Roman"/>
                <a:sym typeface="Times New Roman"/>
              </a:rPr>
              <a:t>“Smart City Bus Application With QR Code : A Review”, </a:t>
            </a:r>
            <a:r>
              <a:rPr lang="en" sz="2000" i="1">
                <a:highlight>
                  <a:srgbClr val="FFFFFF"/>
                </a:highlight>
                <a:latin typeface="Times New Roman"/>
                <a:ea typeface="Times New Roman"/>
                <a:cs typeface="Times New Roman"/>
                <a:sym typeface="Times New Roman"/>
              </a:rPr>
              <a:t>2019 IEEE International Conference on Automatic Control and Intelligent Systems (I2CACIS)</a:t>
            </a:r>
            <a:r>
              <a:rPr lang="en" sz="2000" i="1">
                <a:latin typeface="Times New Roman"/>
                <a:ea typeface="Times New Roman"/>
                <a:cs typeface="Times New Roman"/>
                <a:sym typeface="Times New Roman"/>
              </a:rPr>
              <a:t>,  29th June 2019</a:t>
            </a:r>
            <a:endParaRPr sz="2000" i="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373800" y="316925"/>
            <a:ext cx="8396400" cy="95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i="1">
                <a:latin typeface="Times New Roman"/>
                <a:ea typeface="Times New Roman"/>
                <a:cs typeface="Times New Roman"/>
                <a:sym typeface="Times New Roman"/>
              </a:rPr>
              <a:t>“Bus Pass and Ticket automation System”,International Journal of Computer Engineering In Research Trends (IJCERT), 8th August 2016</a:t>
            </a:r>
            <a:endParaRPr sz="2000" i="1">
              <a:latin typeface="Times New Roman"/>
              <a:ea typeface="Times New Roman"/>
              <a:cs typeface="Times New Roman"/>
              <a:sym typeface="Times New Roman"/>
            </a:endParaRPr>
          </a:p>
        </p:txBody>
      </p:sp>
      <p:sp>
        <p:nvSpPr>
          <p:cNvPr id="128" name="Google Shape;128;p27"/>
          <p:cNvSpPr txBox="1">
            <a:spLocks noGrp="1"/>
          </p:cNvSpPr>
          <p:nvPr>
            <p:ph type="body" idx="1"/>
          </p:nvPr>
        </p:nvSpPr>
        <p:spPr>
          <a:xfrm>
            <a:off x="425600" y="1486125"/>
            <a:ext cx="8449200" cy="3188700"/>
          </a:xfrm>
          <a:prstGeom prst="rect">
            <a:avLst/>
          </a:prstGeom>
          <a:noFill/>
          <a:ln>
            <a:noFill/>
          </a:ln>
        </p:spPr>
        <p:txBody>
          <a:bodyPr spcFirstLastPara="1" wrap="square" lIns="91425" tIns="91425" rIns="91425" bIns="91425" anchor="ctr" anchorCtr="0">
            <a:noAutofit/>
          </a:bodyPr>
          <a:lstStyle/>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Provides an android application to avail and renew bus pass through online.</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Also user can buy tickets using this app.</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 sz="2000">
                <a:solidFill>
                  <a:schemeClr val="dk1"/>
                </a:solidFill>
                <a:latin typeface="Times New Roman"/>
                <a:ea typeface="Times New Roman"/>
                <a:cs typeface="Times New Roman"/>
                <a:sym typeface="Times New Roman"/>
              </a:rPr>
              <a:t>QR Code will be pasted on the bus containing bus details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Tickets can be bought by scanning the QR Code.</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Notifies the user if bus pass gets expired.</a:t>
            </a:r>
            <a:endParaRPr sz="20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000">
              <a:latin typeface="Times New Roman"/>
              <a:ea typeface="Times New Roman"/>
              <a:cs typeface="Times New Roman"/>
              <a:sym typeface="Times New Roman"/>
            </a:endParaRPr>
          </a:p>
        </p:txBody>
      </p:sp>
      <p:sp>
        <p:nvSpPr>
          <p:cNvPr id="129" name="Google Shape;129;p27"/>
          <p:cNvSpPr txBox="1">
            <a:spLocks noGrp="1"/>
          </p:cNvSpPr>
          <p:nvPr>
            <p:ph type="sldNum" idx="12"/>
          </p:nvPr>
        </p:nvSpPr>
        <p:spPr>
          <a:xfrm>
            <a:off x="84805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latin typeface="Times New Roman"/>
                <a:ea typeface="Times New Roman"/>
                <a:cs typeface="Times New Roman"/>
                <a:sym typeface="Times New Roman"/>
              </a:rPr>
              <a:t>8</a:t>
            </a:fld>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9</a:t>
            </a:fld>
            <a:endParaRPr/>
          </a:p>
        </p:txBody>
      </p:sp>
      <p:grpSp>
        <p:nvGrpSpPr>
          <p:cNvPr id="135" name="Google Shape;135;p28"/>
          <p:cNvGrpSpPr/>
          <p:nvPr/>
        </p:nvGrpSpPr>
        <p:grpSpPr>
          <a:xfrm>
            <a:off x="364075" y="923275"/>
            <a:ext cx="8542175" cy="3878700"/>
            <a:chOff x="364075" y="923275"/>
            <a:chExt cx="8542175" cy="3878700"/>
          </a:xfrm>
        </p:grpSpPr>
        <p:sp>
          <p:nvSpPr>
            <p:cNvPr id="136" name="Google Shape;136;p28"/>
            <p:cNvSpPr txBox="1"/>
            <p:nvPr/>
          </p:nvSpPr>
          <p:spPr>
            <a:xfrm>
              <a:off x="1468975" y="2344600"/>
              <a:ext cx="10485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Commuter </a:t>
              </a:r>
              <a:endParaRPr/>
            </a:p>
            <a:p>
              <a:pPr marL="0" lvl="0" indent="0" algn="ctr" rtl="0">
                <a:spcBef>
                  <a:spcPts val="0"/>
                </a:spcBef>
                <a:spcAft>
                  <a:spcPts val="0"/>
                </a:spcAft>
                <a:buNone/>
              </a:pPr>
              <a:r>
                <a:rPr lang="en"/>
                <a:t>Login</a:t>
              </a:r>
              <a:endParaRPr/>
            </a:p>
          </p:txBody>
        </p:sp>
        <p:sp>
          <p:nvSpPr>
            <p:cNvPr id="137" name="Google Shape;137;p28"/>
            <p:cNvSpPr txBox="1"/>
            <p:nvPr/>
          </p:nvSpPr>
          <p:spPr>
            <a:xfrm>
              <a:off x="1812875" y="1001650"/>
              <a:ext cx="2049600" cy="78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t>MTC Pass Registration/ Authentication and</a:t>
              </a:r>
              <a:endParaRPr sz="1300"/>
            </a:p>
            <a:p>
              <a:pPr marL="0" lvl="0" indent="0" algn="ctr" rtl="0">
                <a:spcBef>
                  <a:spcPts val="0"/>
                </a:spcBef>
                <a:spcAft>
                  <a:spcPts val="0"/>
                </a:spcAft>
                <a:buNone/>
              </a:pPr>
              <a:r>
                <a:rPr lang="en" sz="1300"/>
                <a:t> Fare Calculation</a:t>
              </a:r>
              <a:endParaRPr sz="1300"/>
            </a:p>
          </p:txBody>
        </p:sp>
        <p:sp>
          <p:nvSpPr>
            <p:cNvPr id="138" name="Google Shape;138;p28"/>
            <p:cNvSpPr txBox="1"/>
            <p:nvPr/>
          </p:nvSpPr>
          <p:spPr>
            <a:xfrm>
              <a:off x="2758825" y="2344600"/>
              <a:ext cx="11037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Dashboard</a:t>
              </a:r>
              <a:endParaRPr/>
            </a:p>
          </p:txBody>
        </p:sp>
        <p:sp>
          <p:nvSpPr>
            <p:cNvPr id="139" name="Google Shape;139;p28"/>
            <p:cNvSpPr txBox="1"/>
            <p:nvPr/>
          </p:nvSpPr>
          <p:spPr>
            <a:xfrm>
              <a:off x="4301775" y="2344600"/>
              <a:ext cx="11037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QR Code Scanning</a:t>
              </a:r>
              <a:endParaRPr/>
            </a:p>
          </p:txBody>
        </p:sp>
        <p:sp>
          <p:nvSpPr>
            <p:cNvPr id="140" name="Google Shape;140;p28"/>
            <p:cNvSpPr txBox="1"/>
            <p:nvPr/>
          </p:nvSpPr>
          <p:spPr>
            <a:xfrm>
              <a:off x="4329375" y="3109900"/>
              <a:ext cx="10485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Renewing Seasonal Pass</a:t>
              </a:r>
              <a:endParaRPr/>
            </a:p>
          </p:txBody>
        </p:sp>
        <p:sp>
          <p:nvSpPr>
            <p:cNvPr id="141" name="Google Shape;141;p28"/>
            <p:cNvSpPr txBox="1"/>
            <p:nvPr/>
          </p:nvSpPr>
          <p:spPr>
            <a:xfrm>
              <a:off x="5706075" y="3109900"/>
              <a:ext cx="9405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Mockup Payment</a:t>
              </a:r>
              <a:endParaRPr/>
            </a:p>
          </p:txBody>
        </p:sp>
        <p:sp>
          <p:nvSpPr>
            <p:cNvPr id="142" name="Google Shape;142;p28"/>
            <p:cNvSpPr txBox="1"/>
            <p:nvPr/>
          </p:nvSpPr>
          <p:spPr>
            <a:xfrm>
              <a:off x="4238175" y="1442200"/>
              <a:ext cx="12309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Displaying Commuter Profile</a:t>
              </a:r>
              <a:endParaRPr/>
            </a:p>
          </p:txBody>
        </p:sp>
        <p:pic>
          <p:nvPicPr>
            <p:cNvPr id="143" name="Google Shape;143;p28"/>
            <p:cNvPicPr preferRelativeResize="0"/>
            <p:nvPr/>
          </p:nvPicPr>
          <p:blipFill>
            <a:blip r:embed="rId3">
              <a:alphaModFix/>
            </a:blip>
            <a:stretch>
              <a:fillRect/>
            </a:stretch>
          </p:blipFill>
          <p:spPr>
            <a:xfrm>
              <a:off x="580525" y="1063300"/>
              <a:ext cx="615601" cy="615601"/>
            </a:xfrm>
            <a:prstGeom prst="rect">
              <a:avLst/>
            </a:prstGeom>
            <a:noFill/>
            <a:ln>
              <a:noFill/>
            </a:ln>
          </p:spPr>
        </p:pic>
        <p:pic>
          <p:nvPicPr>
            <p:cNvPr id="144" name="Google Shape;144;p28"/>
            <p:cNvPicPr preferRelativeResize="0"/>
            <p:nvPr/>
          </p:nvPicPr>
          <p:blipFill>
            <a:blip r:embed="rId3">
              <a:alphaModFix/>
            </a:blip>
            <a:stretch>
              <a:fillRect/>
            </a:stretch>
          </p:blipFill>
          <p:spPr>
            <a:xfrm>
              <a:off x="580525" y="2344600"/>
              <a:ext cx="615601" cy="615601"/>
            </a:xfrm>
            <a:prstGeom prst="rect">
              <a:avLst/>
            </a:prstGeom>
            <a:noFill/>
            <a:ln>
              <a:noFill/>
            </a:ln>
          </p:spPr>
        </p:pic>
        <p:cxnSp>
          <p:nvCxnSpPr>
            <p:cNvPr id="145" name="Google Shape;145;p28"/>
            <p:cNvCxnSpPr>
              <a:stCxn id="144" idx="3"/>
              <a:endCxn id="136" idx="1"/>
            </p:cNvCxnSpPr>
            <p:nvPr/>
          </p:nvCxnSpPr>
          <p:spPr>
            <a:xfrm>
              <a:off x="1196126" y="2652400"/>
              <a:ext cx="272700" cy="0"/>
            </a:xfrm>
            <a:prstGeom prst="straightConnector1">
              <a:avLst/>
            </a:prstGeom>
            <a:noFill/>
            <a:ln w="9525" cap="flat" cmpd="sng">
              <a:solidFill>
                <a:schemeClr val="dk2"/>
              </a:solidFill>
              <a:prstDash val="solid"/>
              <a:round/>
              <a:headEnd type="none" w="med" len="med"/>
              <a:tailEnd type="triangle" w="med" len="med"/>
            </a:ln>
          </p:spPr>
        </p:cxnSp>
        <p:cxnSp>
          <p:nvCxnSpPr>
            <p:cNvPr id="146" name="Google Shape;146;p28"/>
            <p:cNvCxnSpPr>
              <a:stCxn id="136" idx="3"/>
              <a:endCxn id="138" idx="1"/>
            </p:cNvCxnSpPr>
            <p:nvPr/>
          </p:nvCxnSpPr>
          <p:spPr>
            <a:xfrm>
              <a:off x="2517475" y="2652400"/>
              <a:ext cx="241500" cy="0"/>
            </a:xfrm>
            <a:prstGeom prst="straightConnector1">
              <a:avLst/>
            </a:prstGeom>
            <a:noFill/>
            <a:ln w="9525" cap="flat" cmpd="sng">
              <a:solidFill>
                <a:schemeClr val="dk2"/>
              </a:solidFill>
              <a:prstDash val="solid"/>
              <a:round/>
              <a:headEnd type="none" w="med" len="med"/>
              <a:tailEnd type="triangle" w="med" len="med"/>
            </a:ln>
          </p:spPr>
        </p:cxnSp>
        <p:sp>
          <p:nvSpPr>
            <p:cNvPr id="147" name="Google Shape;147;p28"/>
            <p:cNvSpPr txBox="1"/>
            <p:nvPr/>
          </p:nvSpPr>
          <p:spPr>
            <a:xfrm>
              <a:off x="364075" y="2888950"/>
              <a:ext cx="104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Commuter</a:t>
              </a:r>
              <a:endParaRPr/>
            </a:p>
          </p:txBody>
        </p:sp>
        <p:sp>
          <p:nvSpPr>
            <p:cNvPr id="148" name="Google Shape;148;p28"/>
            <p:cNvSpPr txBox="1"/>
            <p:nvPr/>
          </p:nvSpPr>
          <p:spPr>
            <a:xfrm>
              <a:off x="517825" y="1550050"/>
              <a:ext cx="741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Depot Admin</a:t>
              </a:r>
              <a:endParaRPr/>
            </a:p>
          </p:txBody>
        </p:sp>
        <p:pic>
          <p:nvPicPr>
            <p:cNvPr id="149" name="Google Shape;149;p28"/>
            <p:cNvPicPr preferRelativeResize="0"/>
            <p:nvPr/>
          </p:nvPicPr>
          <p:blipFill>
            <a:blip r:embed="rId4">
              <a:alphaModFix/>
            </a:blip>
            <a:stretch>
              <a:fillRect/>
            </a:stretch>
          </p:blipFill>
          <p:spPr>
            <a:xfrm>
              <a:off x="8019050" y="1063300"/>
              <a:ext cx="615600" cy="615600"/>
            </a:xfrm>
            <a:prstGeom prst="rect">
              <a:avLst/>
            </a:prstGeom>
            <a:noFill/>
            <a:ln w="9525" cap="flat" cmpd="sng">
              <a:solidFill>
                <a:srgbClr val="FFFFFF"/>
              </a:solidFill>
              <a:prstDash val="solid"/>
              <a:round/>
              <a:headEnd type="none" w="sm" len="sm"/>
              <a:tailEnd type="none" w="sm" len="sm"/>
            </a:ln>
          </p:spPr>
        </p:pic>
        <p:cxnSp>
          <p:nvCxnSpPr>
            <p:cNvPr id="150" name="Google Shape;150;p28"/>
            <p:cNvCxnSpPr>
              <a:stCxn id="143" idx="3"/>
              <a:endCxn id="137" idx="1"/>
            </p:cNvCxnSpPr>
            <p:nvPr/>
          </p:nvCxnSpPr>
          <p:spPr>
            <a:xfrm>
              <a:off x="1196126" y="1371100"/>
              <a:ext cx="616800" cy="231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28"/>
            <p:cNvCxnSpPr>
              <a:stCxn id="138" idx="3"/>
              <a:endCxn id="139" idx="1"/>
            </p:cNvCxnSpPr>
            <p:nvPr/>
          </p:nvCxnSpPr>
          <p:spPr>
            <a:xfrm>
              <a:off x="3862525" y="2652400"/>
              <a:ext cx="439200" cy="0"/>
            </a:xfrm>
            <a:prstGeom prst="straightConnector1">
              <a:avLst/>
            </a:prstGeom>
            <a:noFill/>
            <a:ln w="9525" cap="flat" cmpd="sng">
              <a:solidFill>
                <a:schemeClr val="dk2"/>
              </a:solidFill>
              <a:prstDash val="solid"/>
              <a:round/>
              <a:headEnd type="none" w="med" len="med"/>
              <a:tailEnd type="triangle" w="med" len="med"/>
            </a:ln>
          </p:spPr>
        </p:cxnSp>
        <p:cxnSp>
          <p:nvCxnSpPr>
            <p:cNvPr id="152" name="Google Shape;152;p28"/>
            <p:cNvCxnSpPr>
              <a:stCxn id="138" idx="3"/>
              <a:endCxn id="140" idx="1"/>
            </p:cNvCxnSpPr>
            <p:nvPr/>
          </p:nvCxnSpPr>
          <p:spPr>
            <a:xfrm>
              <a:off x="3862525" y="2652400"/>
              <a:ext cx="466800" cy="873300"/>
            </a:xfrm>
            <a:prstGeom prst="bentConnector3">
              <a:avLst>
                <a:gd name="adj1" fmla="val 50005"/>
              </a:avLst>
            </a:prstGeom>
            <a:noFill/>
            <a:ln w="9525" cap="flat" cmpd="sng">
              <a:solidFill>
                <a:schemeClr val="dk2"/>
              </a:solidFill>
              <a:prstDash val="solid"/>
              <a:round/>
              <a:headEnd type="none" w="med" len="med"/>
              <a:tailEnd type="none" w="med" len="med"/>
            </a:ln>
          </p:spPr>
        </p:cxnSp>
        <p:cxnSp>
          <p:nvCxnSpPr>
            <p:cNvPr id="153" name="Google Shape;153;p28"/>
            <p:cNvCxnSpPr>
              <a:stCxn id="140" idx="3"/>
              <a:endCxn id="141" idx="1"/>
            </p:cNvCxnSpPr>
            <p:nvPr/>
          </p:nvCxnSpPr>
          <p:spPr>
            <a:xfrm>
              <a:off x="5377875" y="3525550"/>
              <a:ext cx="328200" cy="0"/>
            </a:xfrm>
            <a:prstGeom prst="straightConnector1">
              <a:avLst/>
            </a:prstGeom>
            <a:noFill/>
            <a:ln w="9525" cap="flat" cmpd="sng">
              <a:solidFill>
                <a:schemeClr val="dk2"/>
              </a:solidFill>
              <a:prstDash val="solid"/>
              <a:round/>
              <a:headEnd type="none" w="med" len="med"/>
              <a:tailEnd type="triangle" w="med" len="med"/>
            </a:ln>
          </p:spPr>
        </p:cxnSp>
        <p:sp>
          <p:nvSpPr>
            <p:cNvPr id="154" name="Google Shape;154;p28"/>
            <p:cNvSpPr txBox="1"/>
            <p:nvPr/>
          </p:nvSpPr>
          <p:spPr>
            <a:xfrm>
              <a:off x="5706075" y="2129050"/>
              <a:ext cx="11037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Route Detection &amp; Validation</a:t>
              </a:r>
              <a:endParaRPr/>
            </a:p>
          </p:txBody>
        </p:sp>
        <p:sp>
          <p:nvSpPr>
            <p:cNvPr id="155" name="Google Shape;155;p28"/>
            <p:cNvSpPr txBox="1"/>
            <p:nvPr/>
          </p:nvSpPr>
          <p:spPr>
            <a:xfrm>
              <a:off x="4301775" y="4046275"/>
              <a:ext cx="11037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View Trip Details</a:t>
              </a:r>
              <a:endParaRPr/>
            </a:p>
          </p:txBody>
        </p:sp>
        <p:cxnSp>
          <p:nvCxnSpPr>
            <p:cNvPr id="156" name="Google Shape;156;p28"/>
            <p:cNvCxnSpPr>
              <a:stCxn id="138" idx="3"/>
              <a:endCxn id="155" idx="1"/>
            </p:cNvCxnSpPr>
            <p:nvPr/>
          </p:nvCxnSpPr>
          <p:spPr>
            <a:xfrm>
              <a:off x="3862525" y="2652400"/>
              <a:ext cx="439200" cy="1701600"/>
            </a:xfrm>
            <a:prstGeom prst="bentConnector3">
              <a:avLst>
                <a:gd name="adj1" fmla="val 53165"/>
              </a:avLst>
            </a:prstGeom>
            <a:noFill/>
            <a:ln w="9525" cap="flat" cmpd="sng">
              <a:solidFill>
                <a:schemeClr val="dk2"/>
              </a:solidFill>
              <a:prstDash val="solid"/>
              <a:round/>
              <a:headEnd type="none" w="med" len="med"/>
              <a:tailEnd type="none" w="med" len="med"/>
            </a:ln>
          </p:spPr>
        </p:cxnSp>
        <p:cxnSp>
          <p:nvCxnSpPr>
            <p:cNvPr id="157" name="Google Shape;157;p28"/>
            <p:cNvCxnSpPr>
              <a:stCxn id="138" idx="3"/>
              <a:endCxn id="142" idx="1"/>
            </p:cNvCxnSpPr>
            <p:nvPr/>
          </p:nvCxnSpPr>
          <p:spPr>
            <a:xfrm rot="10800000" flipH="1">
              <a:off x="3862525" y="1857700"/>
              <a:ext cx="375600" cy="794700"/>
            </a:xfrm>
            <a:prstGeom prst="bentConnector3">
              <a:avLst>
                <a:gd name="adj1" fmla="val 50007"/>
              </a:avLst>
            </a:prstGeom>
            <a:noFill/>
            <a:ln w="9525" cap="flat" cmpd="sng">
              <a:solidFill>
                <a:schemeClr val="dk2"/>
              </a:solidFill>
              <a:prstDash val="solid"/>
              <a:round/>
              <a:headEnd type="none" w="med" len="med"/>
              <a:tailEnd type="none" w="med" len="med"/>
            </a:ln>
          </p:spPr>
        </p:cxnSp>
        <p:cxnSp>
          <p:nvCxnSpPr>
            <p:cNvPr id="158" name="Google Shape;158;p28"/>
            <p:cNvCxnSpPr>
              <a:stCxn id="137" idx="3"/>
              <a:endCxn id="149" idx="1"/>
            </p:cNvCxnSpPr>
            <p:nvPr/>
          </p:nvCxnSpPr>
          <p:spPr>
            <a:xfrm rot="10800000" flipH="1">
              <a:off x="3862475" y="1371100"/>
              <a:ext cx="4156500" cy="23100"/>
            </a:xfrm>
            <a:prstGeom prst="straightConnector1">
              <a:avLst/>
            </a:prstGeom>
            <a:noFill/>
            <a:ln w="9525" cap="flat" cmpd="sng">
              <a:solidFill>
                <a:schemeClr val="dk2"/>
              </a:solidFill>
              <a:prstDash val="solid"/>
              <a:round/>
              <a:headEnd type="none" w="med" len="med"/>
              <a:tailEnd type="triangle" w="med" len="med"/>
            </a:ln>
          </p:spPr>
        </p:cxnSp>
        <p:sp>
          <p:nvSpPr>
            <p:cNvPr id="159" name="Google Shape;159;p28"/>
            <p:cNvSpPr txBox="1"/>
            <p:nvPr/>
          </p:nvSpPr>
          <p:spPr>
            <a:xfrm>
              <a:off x="7917750" y="1694650"/>
              <a:ext cx="98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Database</a:t>
              </a:r>
              <a:endParaRPr/>
            </a:p>
          </p:txBody>
        </p:sp>
        <p:cxnSp>
          <p:nvCxnSpPr>
            <p:cNvPr id="160" name="Google Shape;160;p28"/>
            <p:cNvCxnSpPr>
              <a:stCxn id="154" idx="3"/>
              <a:endCxn id="149" idx="1"/>
            </p:cNvCxnSpPr>
            <p:nvPr/>
          </p:nvCxnSpPr>
          <p:spPr>
            <a:xfrm rot="10800000" flipH="1">
              <a:off x="6809775" y="1371100"/>
              <a:ext cx="1209300" cy="1173600"/>
            </a:xfrm>
            <a:prstGeom prst="bentConnector3">
              <a:avLst>
                <a:gd name="adj1" fmla="val 49999"/>
              </a:avLst>
            </a:prstGeom>
            <a:noFill/>
            <a:ln w="9525" cap="flat" cmpd="sng">
              <a:solidFill>
                <a:schemeClr val="dk2"/>
              </a:solidFill>
              <a:prstDash val="solid"/>
              <a:round/>
              <a:headEnd type="none" w="med" len="med"/>
              <a:tailEnd type="none" w="med" len="med"/>
            </a:ln>
          </p:spPr>
        </p:cxnSp>
        <p:cxnSp>
          <p:nvCxnSpPr>
            <p:cNvPr id="161" name="Google Shape;161;p28"/>
            <p:cNvCxnSpPr>
              <a:stCxn id="141" idx="3"/>
              <a:endCxn id="149" idx="1"/>
            </p:cNvCxnSpPr>
            <p:nvPr/>
          </p:nvCxnSpPr>
          <p:spPr>
            <a:xfrm rot="10800000" flipH="1">
              <a:off x="6646575" y="1370950"/>
              <a:ext cx="1372500" cy="2154600"/>
            </a:xfrm>
            <a:prstGeom prst="bentConnector3">
              <a:avLst>
                <a:gd name="adj1" fmla="val 56067"/>
              </a:avLst>
            </a:prstGeom>
            <a:noFill/>
            <a:ln w="9525" cap="flat" cmpd="sng">
              <a:solidFill>
                <a:schemeClr val="dk2"/>
              </a:solidFill>
              <a:prstDash val="solid"/>
              <a:round/>
              <a:headEnd type="none" w="med" len="med"/>
              <a:tailEnd type="none" w="med" len="med"/>
            </a:ln>
          </p:spPr>
        </p:cxnSp>
        <p:cxnSp>
          <p:nvCxnSpPr>
            <p:cNvPr id="162" name="Google Shape;162;p28"/>
            <p:cNvCxnSpPr>
              <a:stCxn id="155" idx="3"/>
              <a:endCxn id="149" idx="1"/>
            </p:cNvCxnSpPr>
            <p:nvPr/>
          </p:nvCxnSpPr>
          <p:spPr>
            <a:xfrm rot="10800000" flipH="1">
              <a:off x="5405475" y="1371175"/>
              <a:ext cx="2613600" cy="2982900"/>
            </a:xfrm>
            <a:prstGeom prst="bentConnector3">
              <a:avLst>
                <a:gd name="adj1" fmla="val 76929"/>
              </a:avLst>
            </a:prstGeom>
            <a:noFill/>
            <a:ln w="9525" cap="flat" cmpd="sng">
              <a:solidFill>
                <a:schemeClr val="dk2"/>
              </a:solidFill>
              <a:prstDash val="solid"/>
              <a:round/>
              <a:headEnd type="none" w="med" len="med"/>
              <a:tailEnd type="none" w="med" len="med"/>
            </a:ln>
          </p:spPr>
        </p:cxnSp>
        <p:cxnSp>
          <p:nvCxnSpPr>
            <p:cNvPr id="163" name="Google Shape;163;p28"/>
            <p:cNvCxnSpPr>
              <a:stCxn id="142" idx="3"/>
              <a:endCxn id="149" idx="1"/>
            </p:cNvCxnSpPr>
            <p:nvPr/>
          </p:nvCxnSpPr>
          <p:spPr>
            <a:xfrm rot="10800000" flipH="1">
              <a:off x="5469075" y="1371250"/>
              <a:ext cx="2550000" cy="4866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64" name="Google Shape;164;p28"/>
            <p:cNvSpPr/>
            <p:nvPr/>
          </p:nvSpPr>
          <p:spPr>
            <a:xfrm>
              <a:off x="449550" y="923275"/>
              <a:ext cx="8408700" cy="3878700"/>
            </a:xfrm>
            <a:prstGeom prst="flowChartProcess">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8"/>
          <p:cNvSpPr txBox="1">
            <a:spLocks noGrp="1"/>
          </p:cNvSpPr>
          <p:nvPr>
            <p:ph type="title"/>
          </p:nvPr>
        </p:nvSpPr>
        <p:spPr>
          <a:xfrm>
            <a:off x="322350" y="124475"/>
            <a:ext cx="8535900" cy="518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System Architecture Diagram</a:t>
            </a:r>
            <a:endParaRPr sz="3000" b="1">
              <a:latin typeface="Times New Roman"/>
              <a:ea typeface="Times New Roman"/>
              <a:cs typeface="Times New Roman"/>
              <a:sym typeface="Times New Roman"/>
            </a:endParaRPr>
          </a:p>
        </p:txBody>
      </p:sp>
      <p:cxnSp>
        <p:nvCxnSpPr>
          <p:cNvPr id="166" name="Google Shape;166;p28"/>
          <p:cNvCxnSpPr/>
          <p:nvPr/>
        </p:nvCxnSpPr>
        <p:spPr>
          <a:xfrm>
            <a:off x="5407000" y="2645525"/>
            <a:ext cx="326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1413</Words>
  <Application>Microsoft Office PowerPoint</Application>
  <PresentationFormat>On-screen Show (16:9)</PresentationFormat>
  <Paragraphs>169</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Times New Roman</vt:lpstr>
      <vt:lpstr>Poppins</vt:lpstr>
      <vt:lpstr>Arial</vt:lpstr>
      <vt:lpstr>Simple Light</vt:lpstr>
      <vt:lpstr>Custom</vt:lpstr>
      <vt:lpstr>Digital MTC Pass using PWA</vt:lpstr>
      <vt:lpstr>Problem Statement</vt:lpstr>
      <vt:lpstr>Abstract</vt:lpstr>
      <vt:lpstr>Manual MTC Bus pass Renewal at Tamil Nadu Depot (Renewal Counters) - More waiting time  Manual Fare Calculation at Depot - Manual Work  Manual entry of rides in MTC card - Lots of Paperwork</vt:lpstr>
      <vt:lpstr> Online Bus pass Renewing Process - Saves time  Automated Fare Calculation - Reduces manual work  Route Detection and Validation - Prevents Illegal use of Pass</vt:lpstr>
      <vt:lpstr>Literature Survey  “Smart Bus pass System Using Android”,  2019 1st International Conference on Innovations in Information and Communication Technology (ICIICT), 25th April 2019</vt:lpstr>
      <vt:lpstr>PowerPoint Presentation</vt:lpstr>
      <vt:lpstr>“Bus Pass and Ticket automation System”,International Journal of Computer Engineering In Research Trends (IJCERT), 8th August 2016</vt:lpstr>
      <vt:lpstr>System Architecture Diagram</vt:lpstr>
      <vt:lpstr>Modules</vt:lpstr>
      <vt:lpstr>Registration and Fare Calculation</vt:lpstr>
      <vt:lpstr>Login Module</vt:lpstr>
      <vt:lpstr>Dashboard</vt:lpstr>
      <vt:lpstr>QR Code Scanning </vt:lpstr>
      <vt:lpstr>Route Detection and Validation</vt:lpstr>
      <vt:lpstr>Trip Details</vt:lpstr>
      <vt:lpstr>Renewal Process</vt:lpstr>
      <vt:lpstr>Conclusion  Makes the application more user - friendly for the bus commuters.   Provides easy platform to buy and renew the MTC pass.  This single app takes care of all types of Bus Passes and their Renewal Process.</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MTC Pass using PWA</dc:title>
  <cp:lastModifiedBy>Sriram B</cp:lastModifiedBy>
  <cp:revision>2</cp:revision>
  <dcterms:modified xsi:type="dcterms:W3CDTF">2021-08-09T08:22:59Z</dcterms:modified>
</cp:coreProperties>
</file>