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60"/>
  </p:normalViewPr>
  <p:slideViewPr>
    <p:cSldViewPr snapToGrid="0">
      <p:cViewPr varScale="1">
        <p:scale>
          <a:sx n="59" d="100"/>
          <a:sy n="59" d="100"/>
        </p:scale>
        <p:origin x="940" y="44"/>
      </p:cViewPr>
      <p:guideLst/>
    </p:cSldViewPr>
  </p:slideViewPr>
  <p:outlineViewPr>
    <p:cViewPr>
      <p:scale>
        <a:sx n="33" d="100"/>
        <a:sy n="33" d="100"/>
      </p:scale>
      <p:origin x="-32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7DB39-31A0-1F46-A5E1-5CA96D46997E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38E4A-EB64-6B42-BD20-5BAA4404E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6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38E4A-EB64-6B42-BD20-5BAA4404ED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75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38E4A-EB64-6B42-BD20-5BAA4404ED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94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38E4A-EB64-6B42-BD20-5BAA4404ED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06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5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4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79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5327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35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51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6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59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0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16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7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76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22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2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0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4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56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with a logo in the front of a movie theater&#10;&#10;AI-generated content may be incorrect.">
            <a:extLst>
              <a:ext uri="{FF2B5EF4-FFF2-40B4-BE49-F238E27FC236}">
                <a16:creationId xmlns:a16="http://schemas.microsoft.com/office/drawing/2014/main" id="{D40BDBAA-5057-0636-FCB6-B41581A1C13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b="34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1A496A-25D1-C1DA-0043-9C4A7241B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br>
              <a:rPr lang="en-US" sz="4000" b="1" dirty="0">
                <a:effectLst/>
              </a:rPr>
            </a:b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D7881-E78C-5BE7-58DF-34245704A434}"/>
              </a:ext>
            </a:extLst>
          </p:cNvPr>
          <p:cNvSpPr txBox="1"/>
          <p:nvPr/>
        </p:nvSpPr>
        <p:spPr>
          <a:xfrm>
            <a:off x="0" y="0"/>
            <a:ext cx="12192000" cy="6940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4000" b="1" i="1" u="none" strike="noStrike" dirty="0">
              <a:effectLst/>
            </a:endParaRP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4000" b="1" i="1" u="none" strike="noStrike" dirty="0">
              <a:effectLst/>
            </a:endParaRP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4500" b="1" i="1" u="none" strike="noStrike" dirty="0">
              <a:effectLst/>
            </a:endParaRP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4500" b="1" i="1" u="none" strike="noStrike" dirty="0">
                <a:effectLst/>
              </a:rPr>
              <a:t>Streaming Wars: Are Streaming Platforms Killing the Movie Theater Experience?</a:t>
            </a:r>
          </a:p>
          <a:p>
            <a:pPr indent="-228600" algn="ctr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i="1" dirty="0"/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b="1" i="1" dirty="0"/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b="1" i="1" dirty="0"/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b="1" i="1" dirty="0"/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b="1" i="1" dirty="0"/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b="1" i="1" dirty="0"/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4000" b="1" i="1" dirty="0"/>
              <a:t>Sriram Chunduri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1097351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black and gold thank you card&#10;&#10;Description automatically generated">
            <a:extLst>
              <a:ext uri="{FF2B5EF4-FFF2-40B4-BE49-F238E27FC236}">
                <a16:creationId xmlns:a16="http://schemas.microsoft.com/office/drawing/2014/main" id="{2476EFFF-36CB-30EA-FAF5-D3513A27D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2420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D150A-D29F-5939-2185-A52CF39F2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ctr">
              <a:buNone/>
            </a:pPr>
            <a:r>
              <a:rPr lang="en-US" sz="40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  <a:br>
              <a:rPr lang="en-IN" sz="29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IN" sz="29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COVID-19 pandemic accelerated the shift toward hybrid film release models combining theater and streaming.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3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The decline of theaters could negatively impact local economies by reducing jobs and surrounding business activity.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3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Streaming platforms like Netflix and Disney+ have transformed content consumption, becoming the primary medium over traditional theaters</a:t>
            </a:r>
            <a:r>
              <a:rPr lang="en-US" sz="2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3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future of entertainment distribution may require balancing streaming innovations with preserving traditional cinematic experiences.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20000"/>
              </a:lnSpc>
            </a:pPr>
            <a:endParaRPr lang="en-IN" sz="36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00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00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46C341-4A7C-4107-49F6-ED7C40848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jobs and surrounding business activity.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70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B289AE4-1C17-73B2-EC7B-2A5CD46D8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 fontScale="32500" lnSpcReduction="20000"/>
          </a:bodyPr>
          <a:lstStyle/>
          <a:p>
            <a:pPr marL="0" indent="0">
              <a:buNone/>
            </a:pPr>
            <a:endParaRPr lang="en-US" sz="1000" b="1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ctr">
              <a:buNone/>
            </a:pPr>
            <a:r>
              <a:rPr lang="en-US" sz="123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Research Goals</a:t>
            </a:r>
            <a:endParaRPr lang="en-IN" sz="123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5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Analyze viewer reviews to uncover opinions on:</a:t>
            </a:r>
          </a:p>
          <a:p>
            <a:pPr>
              <a:lnSpc>
                <a:spcPct val="120000"/>
              </a:lnSpc>
            </a:pPr>
            <a:r>
              <a:rPr lang="en-US" sz="5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Accessibility of content</a:t>
            </a:r>
          </a:p>
          <a:p>
            <a:pPr>
              <a:lnSpc>
                <a:spcPct val="120000"/>
              </a:lnSpc>
            </a:pPr>
            <a:r>
              <a:rPr lang="en-US" sz="5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Economic impacts</a:t>
            </a:r>
          </a:p>
          <a:p>
            <a:pPr>
              <a:lnSpc>
                <a:spcPct val="120000"/>
              </a:lnSpc>
            </a:pPr>
            <a:r>
              <a:rPr lang="en-US" sz="5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Artistic quality and value</a:t>
            </a:r>
          </a:p>
          <a:p>
            <a:pPr>
              <a:lnSpc>
                <a:spcPct val="120000"/>
              </a:lnSpc>
            </a:pPr>
            <a:r>
              <a:rPr lang="en-US" sz="5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Future of cinema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7700" b="1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Discovery Focus:</a:t>
            </a:r>
          </a:p>
          <a:p>
            <a:pPr>
              <a:lnSpc>
                <a:spcPct val="120000"/>
              </a:lnSpc>
            </a:pPr>
            <a:r>
              <a:rPr lang="en-US" sz="5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 streaming and theaters coexist and compete.</a:t>
            </a:r>
          </a:p>
          <a:p>
            <a:pPr>
              <a:lnSpc>
                <a:spcPct val="120000"/>
              </a:lnSpc>
            </a:pPr>
            <a:r>
              <a:rPr lang="en-US" sz="5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 viewer sentiments shape the entertainment landscape.</a:t>
            </a:r>
          </a:p>
          <a:p>
            <a:pPr>
              <a:lnSpc>
                <a:spcPct val="120000"/>
              </a:lnSpc>
            </a:pPr>
            <a:endParaRPr lang="en-US" sz="52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7700" b="1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Beneficiaries:</a:t>
            </a:r>
          </a:p>
          <a:p>
            <a:pPr>
              <a:lnSpc>
                <a:spcPct val="120000"/>
              </a:lnSpc>
            </a:pPr>
            <a:r>
              <a:rPr lang="en-US" sz="5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Streaming platforms</a:t>
            </a:r>
          </a:p>
          <a:p>
            <a:pPr>
              <a:lnSpc>
                <a:spcPct val="120000"/>
              </a:lnSpc>
            </a:pPr>
            <a:r>
              <a:rPr lang="en-US" sz="5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Movie theaters</a:t>
            </a:r>
          </a:p>
          <a:p>
            <a:pPr>
              <a:lnSpc>
                <a:spcPct val="120000"/>
              </a:lnSpc>
            </a:pPr>
            <a:r>
              <a:rPr lang="en-US" sz="5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Content creators</a:t>
            </a:r>
          </a:p>
          <a:p>
            <a:pPr>
              <a:lnSpc>
                <a:spcPct val="120000"/>
              </a:lnSpc>
            </a:pPr>
            <a:r>
              <a:rPr lang="en-US" sz="5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Marketing and strategy teams</a:t>
            </a:r>
            <a:endParaRPr lang="en-IN" sz="52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109704-EBCB-4692-4F31-DFB09187D952}"/>
              </a:ext>
            </a:extLst>
          </p:cNvPr>
          <p:cNvSpPr txBox="1"/>
          <p:nvPr/>
        </p:nvSpPr>
        <p:spPr>
          <a:xfrm>
            <a:off x="9308592" y="4133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5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4093F-6122-8296-0062-AD9575D1D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000" b="1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ctr">
              <a:buNone/>
            </a:pPr>
            <a:r>
              <a:rPr lang="en-US" sz="40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Raw &amp; Cleaned Data</a:t>
            </a:r>
          </a:p>
          <a:p>
            <a:pPr marL="0" indent="0" algn="ctr">
              <a:buNone/>
            </a:pPr>
            <a:r>
              <a:rPr lang="en-US" sz="30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marL="0" indent="0" algn="ctr">
              <a:buNone/>
            </a:pPr>
            <a:endParaRPr lang="en-US" sz="3000" b="1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388DF9-8991-114D-17AB-26D08E440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00" y="1230004"/>
            <a:ext cx="7116729" cy="30345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F1335B-F577-72F9-8746-97CFF0262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060" y="4365171"/>
            <a:ext cx="8035211" cy="23948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4EE092F-BB5B-E513-445C-80E4594C0F27}"/>
              </a:ext>
            </a:extLst>
          </p:cNvPr>
          <p:cNvSpPr txBox="1"/>
          <p:nvPr/>
        </p:nvSpPr>
        <p:spPr>
          <a:xfrm>
            <a:off x="176700" y="4563546"/>
            <a:ext cx="32493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Lemmatization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Count Vectorization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TF-IDF Vectorization</a:t>
            </a:r>
          </a:p>
          <a:p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707A21-2A6C-71A3-AD00-8A2F637C7288}"/>
              </a:ext>
            </a:extLst>
          </p:cNvPr>
          <p:cNvSpPr txBox="1"/>
          <p:nvPr/>
        </p:nvSpPr>
        <p:spPr>
          <a:xfrm>
            <a:off x="7231648" y="1217560"/>
            <a:ext cx="48426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Cleaning Steps</a:t>
            </a:r>
          </a:p>
          <a:p>
            <a:pPr algn="ctr"/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Special and Single Character Removal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Stop Words Removal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Punctuations and Extra Space Removal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Tokenization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8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7E7B620-CF3C-0572-3A73-5F5DE1FE2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04" y="72037"/>
            <a:ext cx="3358201" cy="33330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5570F6-09B7-37DB-F755-022B72A497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76" r="1627" b="-2"/>
          <a:stretch/>
        </p:blipFill>
        <p:spPr>
          <a:xfrm>
            <a:off x="516199" y="3549127"/>
            <a:ext cx="3137262" cy="316479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E53C221-4E0E-0AE8-C51C-6AB0576A5C23}"/>
              </a:ext>
            </a:extLst>
          </p:cNvPr>
          <p:cNvSpPr txBox="1"/>
          <p:nvPr/>
        </p:nvSpPr>
        <p:spPr>
          <a:xfrm flipH="1">
            <a:off x="4367966" y="661012"/>
            <a:ext cx="76257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Key Insights of K-Means Clustering</a:t>
            </a:r>
          </a:p>
          <a:p>
            <a:endParaRPr lang="en-US" sz="2500" b="1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Silhouette and Elbow methods confirmed k=4 as optimal for strong cluster separation.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3D PCA visualization validated clear clustering with minimal outliers.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Hierarchical clustering also supported k=4, showing deeper nested structures.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K-Means offered fast assignments, while Hierarchical revealed deeper insights.</a:t>
            </a:r>
          </a:p>
          <a:p>
            <a:endParaRPr lang="en-US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28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B61C3-65A7-E7BE-42BE-011D98C04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5080"/>
            <a:ext cx="6499952" cy="6152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ctr">
              <a:buNone/>
            </a:pPr>
            <a:r>
              <a:rPr lang="en-US" sz="35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About LDA</a:t>
            </a:r>
          </a:p>
          <a:p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Five major topics identified: business, society, streaming, and theater innovation.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Topics 1 &amp; 4 show shift from traditional box office to digital streaming.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Topics 2 &amp; 3 highlight economic and social impacts, including AI and job creation.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Topic 5 focuses on evolving theater experiences using new technologies.</a:t>
            </a:r>
            <a:endParaRPr lang="en-IN" sz="14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2FF3D38-7AA5-E2F5-A521-BEE7BE8474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940" b="-5"/>
          <a:stretch/>
        </p:blipFill>
        <p:spPr>
          <a:xfrm>
            <a:off x="7094861" y="282919"/>
            <a:ext cx="4869455" cy="3176120"/>
          </a:xfrm>
          <a:prstGeom prst="rect">
            <a:avLst/>
          </a:prstGeom>
        </p:spPr>
      </p:pic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D0454F5E-FE0C-69AD-069D-1ADAD0F4E8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45"/>
          <a:stretch/>
        </p:blipFill>
        <p:spPr>
          <a:xfrm>
            <a:off x="7094862" y="3588300"/>
            <a:ext cx="4869456" cy="317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3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graph&#10;&#10;AI-generated content may be incorrect.">
            <a:extLst>
              <a:ext uri="{FF2B5EF4-FFF2-40B4-BE49-F238E27FC236}">
                <a16:creationId xmlns:a16="http://schemas.microsoft.com/office/drawing/2014/main" id="{B9C50A3A-9534-D5AD-DCF9-17C2FF2CEA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11" r="5" b="5"/>
          <a:stretch/>
        </p:blipFill>
        <p:spPr>
          <a:xfrm>
            <a:off x="145962" y="132484"/>
            <a:ext cx="4527637" cy="3089536"/>
          </a:xfrm>
          <a:prstGeom prst="rect">
            <a:avLst/>
          </a:prstGeom>
        </p:spPr>
      </p:pic>
      <p:pic>
        <p:nvPicPr>
          <p:cNvPr id="9" name="Picture 8" descr="A graph of a diagram&#10;&#10;AI-generated content may be incorrect.">
            <a:extLst>
              <a:ext uri="{FF2B5EF4-FFF2-40B4-BE49-F238E27FC236}">
                <a16:creationId xmlns:a16="http://schemas.microsoft.com/office/drawing/2014/main" id="{A5826340-0BA9-01C9-8796-47AF281D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421" r="3" b="15963"/>
          <a:stretch/>
        </p:blipFill>
        <p:spPr>
          <a:xfrm>
            <a:off x="145962" y="3635981"/>
            <a:ext cx="4527637" cy="3092578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EC3E53C-C5EB-D361-BBB6-36F6867F2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0" y="253388"/>
            <a:ext cx="7518400" cy="66046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500" b="1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ctr">
              <a:buNone/>
            </a:pPr>
            <a:r>
              <a:rPr lang="en-US" sz="35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Key Insights of Decision Trees</a:t>
            </a:r>
          </a:p>
          <a:p>
            <a:pPr marL="0" indent="0" algn="ctr">
              <a:buNone/>
            </a:pPr>
            <a:endParaRPr lang="en-US" sz="2500" b="1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"Streaming," "Netflix," and "industry" were key TF-IDF predictors across all trees.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Full-depth trees captured fine language variations to predict Pro-Streaming or Pro-Theaters.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Gini-based depth-4 tree balanced performance and interpretability well.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Confusion matrix showed 67% accuracy, slightly favoring Pro-Streaming predictions.</a:t>
            </a:r>
          </a:p>
        </p:txBody>
      </p:sp>
    </p:spTree>
    <p:extLst>
      <p:ext uri="{BB962C8B-B14F-4D97-AF65-F5344CB8AC3E}">
        <p14:creationId xmlns:p14="http://schemas.microsoft.com/office/powerpoint/2010/main" val="11750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8BE0F-5CC1-34AC-4204-3333E3023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500" b="1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ctr">
              <a:buNone/>
            </a:pPr>
            <a:r>
              <a:rPr lang="en-US" sz="40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About Support Vector Machines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39E98B-E767-4CC4-80A9-42B58389B9C1}"/>
              </a:ext>
            </a:extLst>
          </p:cNvPr>
          <p:cNvSpPr txBox="1"/>
          <p:nvPr/>
        </p:nvSpPr>
        <p:spPr>
          <a:xfrm>
            <a:off x="4357131" y="1521353"/>
            <a:ext cx="78348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RBF kernel (C=1.0) achieved highest accuracy (~70%), outperforming linear and polynomial kernels.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SVM with RBF significantly outperformed baselines like Naïve Bayes for complex text classification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F890F0-9504-4575-99E8-C284866A1E36}"/>
              </a:ext>
            </a:extLst>
          </p:cNvPr>
          <p:cNvSpPr txBox="1"/>
          <p:nvPr/>
        </p:nvSpPr>
        <p:spPr>
          <a:xfrm>
            <a:off x="17164" y="4902560"/>
            <a:ext cx="7154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Confusion matrix showed balanced classification with low false negatives for both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Kernel and cost tuning were critical, with RBF best handling non-linear, high-dimensional TF-IDF data.</a:t>
            </a:r>
            <a:r>
              <a:rPr lang="en-IN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3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CC542C79-2F27-D723-436F-5996040C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7" y="1241625"/>
            <a:ext cx="4299823" cy="2867779"/>
          </a:xfrm>
          <a:prstGeom prst="rect">
            <a:avLst/>
          </a:prstGeom>
        </p:spPr>
      </p:pic>
      <p:pic>
        <p:nvPicPr>
          <p:cNvPr id="9" name="Picture 8" descr="A blue squares with black text&#10;&#10;AI-generated content may be incorrect.">
            <a:extLst>
              <a:ext uri="{FF2B5EF4-FFF2-40B4-BE49-F238E27FC236}">
                <a16:creationId xmlns:a16="http://schemas.microsoft.com/office/drawing/2014/main" id="{1BC96281-E3B9-AF22-59D4-9328FB3EC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538" y="3310162"/>
            <a:ext cx="3997155" cy="347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59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C90FF-4B70-FCFA-E67F-8F30A441B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ctr">
              <a:buNone/>
            </a:pPr>
            <a:r>
              <a:rPr lang="en-US" sz="40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Final Thoughts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Streaming and theaters represent two evolving but interconnected models in entertainment.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Clustering and LDA revealed clear thematic divisions around business, society, streaming habits, and innovation.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Trees highlighted key predictive terms like "streaming" and "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netflix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 for sentiment classification.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SVM models (especially RBF) achieved the best performance for classifying editorial opinions.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Combining clustering, topic modeling, and classification provided a deep, multi-angle understanding of the debate.</a:t>
            </a:r>
            <a:endParaRPr lang="en-US" sz="17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48714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1647</TotalTime>
  <Words>496</Words>
  <Application>Microsoft Office PowerPoint</Application>
  <PresentationFormat>Widescreen</PresentationFormat>
  <Paragraphs>111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Century Gothic</vt:lpstr>
      <vt:lpstr>Lato</vt:lpstr>
      <vt:lpstr>Times New Roman</vt:lpstr>
      <vt:lpstr>Vapor Trail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Divya Kuntamalla</dc:creator>
  <cp:lastModifiedBy>sriram chunduri</cp:lastModifiedBy>
  <cp:revision>2</cp:revision>
  <dcterms:created xsi:type="dcterms:W3CDTF">2024-12-06T18:43:43Z</dcterms:created>
  <dcterms:modified xsi:type="dcterms:W3CDTF">2025-04-27T20:57:33Z</dcterms:modified>
</cp:coreProperties>
</file>