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1" r:id="rId6"/>
    <p:sldId id="262" r:id="rId7"/>
    <p:sldId id="263" r:id="rId8"/>
    <p:sldId id="260" r:id="rId9"/>
    <p:sldId id="264" r:id="rId10"/>
    <p:sldId id="265" r:id="rId11"/>
    <p:sldId id="258" r:id="rId12"/>
    <p:sldId id="266" r:id="rId13"/>
    <p:sldId id="267" r:id="rId14"/>
    <p:sldId id="27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44DA7-6B28-4374-B5A4-5FD9A1B75846}" v="108" dt="2025-01-29T05:16:57.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0F5A-0E93-A035-ED7C-B89BE89F8C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B68164-A9B4-0425-2338-A4419EA20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812F81-3DF7-104D-3874-AA4F37FB2907}"/>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5" name="Footer Placeholder 4">
            <a:extLst>
              <a:ext uri="{FF2B5EF4-FFF2-40B4-BE49-F238E27FC236}">
                <a16:creationId xmlns:a16="http://schemas.microsoft.com/office/drawing/2014/main" id="{AD1BAE9C-EF07-643A-ABF4-24A9B1F4A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D53E0-5B76-5B88-3858-EFBAC1EA6E9C}"/>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21038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63D5-6ABA-40FF-16D8-D60B93A39D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A949E9-B32B-6787-3F70-62CD6FE88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96523-D87D-6695-1B5A-411E2121AD88}"/>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5" name="Footer Placeholder 4">
            <a:extLst>
              <a:ext uri="{FF2B5EF4-FFF2-40B4-BE49-F238E27FC236}">
                <a16:creationId xmlns:a16="http://schemas.microsoft.com/office/drawing/2014/main" id="{61AC4D6C-0EB9-CB05-BB8D-FDEACFBE8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D6323-EBC2-EED9-C2EC-FA18CDC6093E}"/>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114079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AAB57-71AB-F2CE-BED0-1488606BC1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0763DF-B94E-84C9-7E57-87F9E3F03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F3BBE-7AF8-E33E-1DA4-86526A0B4C3F}"/>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5" name="Footer Placeholder 4">
            <a:extLst>
              <a:ext uri="{FF2B5EF4-FFF2-40B4-BE49-F238E27FC236}">
                <a16:creationId xmlns:a16="http://schemas.microsoft.com/office/drawing/2014/main" id="{04F15441-5626-06F4-0D95-CED234E5D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5082A-3277-293B-5879-9608DD2EC945}"/>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320394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BD8A-062C-B129-5339-37C920485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6F9E96-DC37-7697-631C-D74363597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6466F-4C99-0198-F963-FCD2D921255E}"/>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5" name="Footer Placeholder 4">
            <a:extLst>
              <a:ext uri="{FF2B5EF4-FFF2-40B4-BE49-F238E27FC236}">
                <a16:creationId xmlns:a16="http://schemas.microsoft.com/office/drawing/2014/main" id="{FCC22E5A-C7DC-1BA2-88BE-3E6960DB4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9B9A9-4FD4-1901-6BAF-5410193A5FB4}"/>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77421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73A4-9CE9-AC73-A8AD-794A6C92B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41C050-F43C-E782-73A0-26AFBB47F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67F55-99F9-012A-D011-6125EC783100}"/>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5" name="Footer Placeholder 4">
            <a:extLst>
              <a:ext uri="{FF2B5EF4-FFF2-40B4-BE49-F238E27FC236}">
                <a16:creationId xmlns:a16="http://schemas.microsoft.com/office/drawing/2014/main" id="{48F8EA0C-AAD2-A89F-C8A7-CE382E7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3A844-D8F7-B302-5F64-5DE0A0474937}"/>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185652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52C4-5450-6B0C-4919-89415BDD7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4088A-8CF7-1CDE-BD57-A4BFA0147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765AA5-9706-7978-9693-219F3E1D5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19B6E1-B67F-64F6-57E0-3133FD1AB7D2}"/>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6" name="Footer Placeholder 5">
            <a:extLst>
              <a:ext uri="{FF2B5EF4-FFF2-40B4-BE49-F238E27FC236}">
                <a16:creationId xmlns:a16="http://schemas.microsoft.com/office/drawing/2014/main" id="{4CAF2A6B-4926-CEC2-42D3-1A9345AE1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EDF75-E7CF-91C6-963B-DF7D2EF4281D}"/>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115241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1C84-5BAA-6F59-BE0F-6419E6A3E5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BDBB19-2875-E720-B077-9FB13FC56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F7634C-5EA7-7356-5CC5-5F55618883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18D296-0746-185A-4F29-F5416F71B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A0756-97EE-F62A-A2CC-BECCF43A0D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B1855C-D0A1-4379-F397-6C2718F7DDF8}"/>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8" name="Footer Placeholder 7">
            <a:extLst>
              <a:ext uri="{FF2B5EF4-FFF2-40B4-BE49-F238E27FC236}">
                <a16:creationId xmlns:a16="http://schemas.microsoft.com/office/drawing/2014/main" id="{AC177D35-EDC2-3AD2-2988-1CFC6515E0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56F259-71EB-8E30-A46F-BAFAB90A9E17}"/>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405116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16FC-DEF9-2BFF-1ECF-826FE66BC4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B18489-4D3E-8BC8-360D-17E575C89401}"/>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4" name="Footer Placeholder 3">
            <a:extLst>
              <a:ext uri="{FF2B5EF4-FFF2-40B4-BE49-F238E27FC236}">
                <a16:creationId xmlns:a16="http://schemas.microsoft.com/office/drawing/2014/main" id="{D80EDBFA-5139-0D09-57E0-BB016D7E5E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45814E-E33C-8317-95B9-649BA6362584}"/>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14896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2186D-1AB2-C653-0463-026E5C09A92E}"/>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3" name="Footer Placeholder 2">
            <a:extLst>
              <a:ext uri="{FF2B5EF4-FFF2-40B4-BE49-F238E27FC236}">
                <a16:creationId xmlns:a16="http://schemas.microsoft.com/office/drawing/2014/main" id="{FC8419C9-540A-38F2-8C9B-6B2A2FE38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A60ABB-A8A5-1CB2-4764-F28BC98754DE}"/>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58178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D736-DB7E-1782-F493-A0F4389A5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DD366E-6B3F-6A86-9C1D-F2C6DBD19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7A9003-A380-4BEC-1599-0190660E9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316C6-8AFC-9A29-07DF-CFA5E9E01318}"/>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6" name="Footer Placeholder 5">
            <a:extLst>
              <a:ext uri="{FF2B5EF4-FFF2-40B4-BE49-F238E27FC236}">
                <a16:creationId xmlns:a16="http://schemas.microsoft.com/office/drawing/2014/main" id="{F09F2B11-B5AF-06DE-B0BC-B9C378D4F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17511-7AC7-6714-FC48-5447F2B745D1}"/>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116274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E219-5B00-660D-B09B-667A58B31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AE2F95-678B-3FF7-6E38-26A18586E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597C68-7F30-A581-B05A-5E55C2087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60973-5DAF-9D8F-B667-073F8D63AEFB}"/>
              </a:ext>
            </a:extLst>
          </p:cNvPr>
          <p:cNvSpPr>
            <a:spLocks noGrp="1"/>
          </p:cNvSpPr>
          <p:nvPr>
            <p:ph type="dt" sz="half" idx="10"/>
          </p:nvPr>
        </p:nvSpPr>
        <p:spPr/>
        <p:txBody>
          <a:bodyPr/>
          <a:lstStyle/>
          <a:p>
            <a:fld id="{41505AE2-B8CE-4B78-B884-B4F2C121D144}" type="datetimeFigureOut">
              <a:rPr lang="en-IN" smtClean="0"/>
              <a:t>29-01-2025</a:t>
            </a:fld>
            <a:endParaRPr lang="en-IN"/>
          </a:p>
        </p:txBody>
      </p:sp>
      <p:sp>
        <p:nvSpPr>
          <p:cNvPr id="6" name="Footer Placeholder 5">
            <a:extLst>
              <a:ext uri="{FF2B5EF4-FFF2-40B4-BE49-F238E27FC236}">
                <a16:creationId xmlns:a16="http://schemas.microsoft.com/office/drawing/2014/main" id="{095BD44D-3B00-5A3B-B49A-6220750D5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F68CE-FE06-6FB7-D3F3-AA9845D59A7D}"/>
              </a:ext>
            </a:extLst>
          </p:cNvPr>
          <p:cNvSpPr>
            <a:spLocks noGrp="1"/>
          </p:cNvSpPr>
          <p:nvPr>
            <p:ph type="sldNum" sz="quarter" idx="12"/>
          </p:nvPr>
        </p:nvSpPr>
        <p:spPr/>
        <p:txBody>
          <a:bodyPr/>
          <a:lstStyle/>
          <a:p>
            <a:fld id="{B48DC2A5-60F3-47BF-B4C9-2CF31783741D}" type="slidenum">
              <a:rPr lang="en-IN" smtClean="0"/>
              <a:t>‹#›</a:t>
            </a:fld>
            <a:endParaRPr lang="en-IN"/>
          </a:p>
        </p:txBody>
      </p:sp>
    </p:spTree>
    <p:extLst>
      <p:ext uri="{BB962C8B-B14F-4D97-AF65-F5344CB8AC3E}">
        <p14:creationId xmlns:p14="http://schemas.microsoft.com/office/powerpoint/2010/main" val="232202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142FE-8C3A-8F50-B84B-E8AFC3C3D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B3990-C2F3-79F0-4BDC-14FFC5D2B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4C141-5E7A-215A-271E-3E1A721A1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05AE2-B8CE-4B78-B884-B4F2C121D144}" type="datetimeFigureOut">
              <a:rPr lang="en-IN" smtClean="0"/>
              <a:t>29-01-2025</a:t>
            </a:fld>
            <a:endParaRPr lang="en-IN"/>
          </a:p>
        </p:txBody>
      </p:sp>
      <p:sp>
        <p:nvSpPr>
          <p:cNvPr id="5" name="Footer Placeholder 4">
            <a:extLst>
              <a:ext uri="{FF2B5EF4-FFF2-40B4-BE49-F238E27FC236}">
                <a16:creationId xmlns:a16="http://schemas.microsoft.com/office/drawing/2014/main" id="{289A865E-4B00-237F-0AC6-EA6FB97BA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D677B4-ABEB-D4C8-66A2-8CD08998B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DC2A5-60F3-47BF-B4C9-2CF31783741D}" type="slidenum">
              <a:rPr lang="en-IN" smtClean="0"/>
              <a:t>‹#›</a:t>
            </a:fld>
            <a:endParaRPr lang="en-IN"/>
          </a:p>
        </p:txBody>
      </p:sp>
    </p:spTree>
    <p:extLst>
      <p:ext uri="{BB962C8B-B14F-4D97-AF65-F5344CB8AC3E}">
        <p14:creationId xmlns:p14="http://schemas.microsoft.com/office/powerpoint/2010/main" val="1886178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igitalocean.com/community/tutorials/an-introduction-to-machine-learning" TargetMode="External"/><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4D1B-B985-30B6-59FD-62419CFF0A0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8ADEE2F-AA3C-1328-2CF8-A0E2252557C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E0E6C33-7858-922F-072B-FB8EE452A5CE}"/>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1" y="-1"/>
            <a:ext cx="12191999" cy="6971071"/>
          </a:xfrm>
          <a:prstGeom prst="rect">
            <a:avLst/>
          </a:prstGeom>
        </p:spPr>
      </p:pic>
      <p:sp>
        <p:nvSpPr>
          <p:cNvPr id="7" name="Rectangle 6">
            <a:extLst>
              <a:ext uri="{FF2B5EF4-FFF2-40B4-BE49-F238E27FC236}">
                <a16:creationId xmlns:a16="http://schemas.microsoft.com/office/drawing/2014/main" id="{45048F21-F073-B0C7-B7C4-5F9BDB471C93}"/>
              </a:ext>
            </a:extLst>
          </p:cNvPr>
          <p:cNvSpPr/>
          <p:nvPr/>
        </p:nvSpPr>
        <p:spPr>
          <a:xfrm>
            <a:off x="75469" y="907485"/>
            <a:ext cx="4804520"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ASSIGNMENT -2</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656A86E6-C4A5-79B1-666C-EDA6BA59EC15}"/>
              </a:ext>
            </a:extLst>
          </p:cNvPr>
          <p:cNvSpPr/>
          <p:nvPr/>
        </p:nvSpPr>
        <p:spPr>
          <a:xfrm>
            <a:off x="-599767" y="4508075"/>
            <a:ext cx="5574890"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PRESENTED BY:</a:t>
            </a:r>
          </a:p>
        </p:txBody>
      </p:sp>
      <p:sp>
        <p:nvSpPr>
          <p:cNvPr id="4" name="Rectangle 3">
            <a:extLst>
              <a:ext uri="{FF2B5EF4-FFF2-40B4-BE49-F238E27FC236}">
                <a16:creationId xmlns:a16="http://schemas.microsoft.com/office/drawing/2014/main" id="{993D62C7-BC33-E290-AC97-F6C6625519C2}"/>
              </a:ext>
            </a:extLst>
          </p:cNvPr>
          <p:cNvSpPr/>
          <p:nvPr/>
        </p:nvSpPr>
        <p:spPr>
          <a:xfrm>
            <a:off x="-491612" y="4963652"/>
            <a:ext cx="4866968" cy="1323439"/>
          </a:xfrm>
          <a:prstGeom prst="rect">
            <a:avLst/>
          </a:prstGeom>
          <a:noFill/>
        </p:spPr>
        <p:txBody>
          <a:bodyPr wrap="square" lIns="91440" tIns="45720" rIns="91440" bIns="45720">
            <a:spAutoFit/>
          </a:bodyPr>
          <a:lstStyle/>
          <a:p>
            <a:pPr algn="ctr"/>
            <a:r>
              <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K.AKSHAY</a:t>
            </a:r>
          </a:p>
          <a:p>
            <a:pPr algn="ctr"/>
            <a:r>
              <a:rPr lang="en-US" sz="1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L.SRIRAM</a:t>
            </a:r>
          </a:p>
          <a:p>
            <a:pPr algn="ctr"/>
            <a:r>
              <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G.VENKAT</a:t>
            </a:r>
          </a:p>
          <a:p>
            <a:pPr algn="ctr"/>
            <a:r>
              <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N.GANESH</a:t>
            </a:r>
          </a:p>
          <a:p>
            <a:pPr algn="ctr"/>
            <a:r>
              <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K.YASWANTH</a:t>
            </a:r>
          </a:p>
        </p:txBody>
      </p:sp>
    </p:spTree>
    <p:extLst>
      <p:ext uri="{BB962C8B-B14F-4D97-AF65-F5344CB8AC3E}">
        <p14:creationId xmlns:p14="http://schemas.microsoft.com/office/powerpoint/2010/main" val="210968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8C508-8025-DBDE-B3A3-38243B9CE0AD}"/>
              </a:ext>
            </a:extLst>
          </p:cNvPr>
          <p:cNvSpPr txBox="1"/>
          <p:nvPr/>
        </p:nvSpPr>
        <p:spPr>
          <a:xfrm>
            <a:off x="0" y="137651"/>
            <a:ext cx="7275871" cy="12003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rtl="0"/>
            <a:r>
              <a:rPr lang="en-US" b="1" dirty="0"/>
              <a:t>Output:</a:t>
            </a:r>
            <a:endParaRPr lang="en-US" dirty="0"/>
          </a:p>
          <a:p>
            <a:pPr rtl="0">
              <a:buFont typeface="Arial" panose="020B0604020202020204" pitchFamily="34" charset="0"/>
              <a:buChar char="•"/>
            </a:pPr>
            <a:r>
              <a:rPr lang="en-US" dirty="0"/>
              <a:t>Display computed probability values and the final predicted class in a clear format </a:t>
            </a:r>
          </a:p>
          <a:p>
            <a:endParaRPr lang="en-IN" dirty="0"/>
          </a:p>
        </p:txBody>
      </p:sp>
      <p:pic>
        <p:nvPicPr>
          <p:cNvPr id="3" name="Picture 2">
            <a:extLst>
              <a:ext uri="{FF2B5EF4-FFF2-40B4-BE49-F238E27FC236}">
                <a16:creationId xmlns:a16="http://schemas.microsoft.com/office/drawing/2014/main" id="{C9B81D4E-3102-EE44-4C3B-25C10DC57447}"/>
              </a:ext>
            </a:extLst>
          </p:cNvPr>
          <p:cNvPicPr>
            <a:picLocks noChangeAspect="1"/>
          </p:cNvPicPr>
          <p:nvPr/>
        </p:nvPicPr>
        <p:blipFill>
          <a:blip r:embed="rId2"/>
          <a:stretch>
            <a:fillRect/>
          </a:stretch>
        </p:blipFill>
        <p:spPr>
          <a:xfrm>
            <a:off x="0" y="1415580"/>
            <a:ext cx="4458123" cy="2876705"/>
          </a:xfrm>
          <a:prstGeom prst="rect">
            <a:avLst/>
          </a:prstGeom>
        </p:spPr>
      </p:pic>
      <p:pic>
        <p:nvPicPr>
          <p:cNvPr id="5" name="Picture 4">
            <a:extLst>
              <a:ext uri="{FF2B5EF4-FFF2-40B4-BE49-F238E27FC236}">
                <a16:creationId xmlns:a16="http://schemas.microsoft.com/office/drawing/2014/main" id="{D3359A11-0EEF-13F2-12F5-3CDCA1554F74}"/>
              </a:ext>
            </a:extLst>
          </p:cNvPr>
          <p:cNvPicPr>
            <a:picLocks noChangeAspect="1"/>
          </p:cNvPicPr>
          <p:nvPr/>
        </p:nvPicPr>
        <p:blipFill>
          <a:blip r:embed="rId3"/>
          <a:stretch>
            <a:fillRect/>
          </a:stretch>
        </p:blipFill>
        <p:spPr>
          <a:xfrm>
            <a:off x="5191433" y="2069929"/>
            <a:ext cx="4198688" cy="2222355"/>
          </a:xfrm>
          <a:prstGeom prst="rect">
            <a:avLst/>
          </a:prstGeom>
        </p:spPr>
      </p:pic>
      <p:sp>
        <p:nvSpPr>
          <p:cNvPr id="6" name="TextBox 5">
            <a:extLst>
              <a:ext uri="{FF2B5EF4-FFF2-40B4-BE49-F238E27FC236}">
                <a16:creationId xmlns:a16="http://schemas.microsoft.com/office/drawing/2014/main" id="{4974DACE-D0B2-ED19-BCF8-3002A7144135}"/>
              </a:ext>
            </a:extLst>
          </p:cNvPr>
          <p:cNvSpPr txBox="1"/>
          <p:nvPr/>
        </p:nvSpPr>
        <p:spPr>
          <a:xfrm>
            <a:off x="6911057" y="1604805"/>
            <a:ext cx="4458123"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Solution for problem </a:t>
            </a:r>
          </a:p>
        </p:txBody>
      </p:sp>
      <p:pic>
        <p:nvPicPr>
          <p:cNvPr id="8" name="Picture 7">
            <a:extLst>
              <a:ext uri="{FF2B5EF4-FFF2-40B4-BE49-F238E27FC236}">
                <a16:creationId xmlns:a16="http://schemas.microsoft.com/office/drawing/2014/main" id="{FAE1B1D0-B2E8-B2CC-5864-774E073C1787}"/>
              </a:ext>
            </a:extLst>
          </p:cNvPr>
          <p:cNvPicPr>
            <a:picLocks noChangeAspect="1"/>
          </p:cNvPicPr>
          <p:nvPr/>
        </p:nvPicPr>
        <p:blipFill>
          <a:blip r:embed="rId4"/>
          <a:stretch>
            <a:fillRect/>
          </a:stretch>
        </p:blipFill>
        <p:spPr>
          <a:xfrm>
            <a:off x="9468778" y="2078920"/>
            <a:ext cx="2388925" cy="2884739"/>
          </a:xfrm>
          <a:prstGeom prst="rect">
            <a:avLst/>
          </a:prstGeom>
        </p:spPr>
        <p:style>
          <a:lnRef idx="1">
            <a:schemeClr val="accent1"/>
          </a:lnRef>
          <a:fillRef idx="2">
            <a:schemeClr val="accent1"/>
          </a:fillRef>
          <a:effectRef idx="1">
            <a:schemeClr val="accent1"/>
          </a:effectRef>
          <a:fontRef idx="minor">
            <a:schemeClr val="dk1"/>
          </a:fontRef>
        </p:style>
      </p:pic>
      <p:pic>
        <p:nvPicPr>
          <p:cNvPr id="10" name="Picture 9">
            <a:extLst>
              <a:ext uri="{FF2B5EF4-FFF2-40B4-BE49-F238E27FC236}">
                <a16:creationId xmlns:a16="http://schemas.microsoft.com/office/drawing/2014/main" id="{F18EF446-6096-63E6-B072-24B9B6279A56}"/>
              </a:ext>
            </a:extLst>
          </p:cNvPr>
          <p:cNvPicPr>
            <a:picLocks noChangeAspect="1"/>
          </p:cNvPicPr>
          <p:nvPr/>
        </p:nvPicPr>
        <p:blipFill>
          <a:blip r:embed="rId5"/>
          <a:stretch>
            <a:fillRect/>
          </a:stretch>
        </p:blipFill>
        <p:spPr>
          <a:xfrm>
            <a:off x="9344770" y="5068442"/>
            <a:ext cx="2636940" cy="1730476"/>
          </a:xfrm>
          <a:prstGeom prst="rect">
            <a:avLst/>
          </a:prstGeom>
        </p:spPr>
      </p:pic>
      <p:pic>
        <p:nvPicPr>
          <p:cNvPr id="12" name="Picture 11">
            <a:extLst>
              <a:ext uri="{FF2B5EF4-FFF2-40B4-BE49-F238E27FC236}">
                <a16:creationId xmlns:a16="http://schemas.microsoft.com/office/drawing/2014/main" id="{52727527-1F2B-C816-AEEE-17ADF3508E56}"/>
              </a:ext>
            </a:extLst>
          </p:cNvPr>
          <p:cNvPicPr>
            <a:picLocks noChangeAspect="1"/>
          </p:cNvPicPr>
          <p:nvPr/>
        </p:nvPicPr>
        <p:blipFill>
          <a:blip r:embed="rId6"/>
          <a:stretch>
            <a:fillRect/>
          </a:stretch>
        </p:blipFill>
        <p:spPr>
          <a:xfrm>
            <a:off x="4634454" y="4593844"/>
            <a:ext cx="4657994" cy="1318701"/>
          </a:xfrm>
          <a:prstGeom prst="rect">
            <a:avLst/>
          </a:prstGeom>
        </p:spPr>
      </p:pic>
    </p:spTree>
    <p:extLst>
      <p:ext uri="{BB962C8B-B14F-4D97-AF65-F5344CB8AC3E}">
        <p14:creationId xmlns:p14="http://schemas.microsoft.com/office/powerpoint/2010/main" val="66538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FCAD2E-8FC2-5692-3241-55A25F5AC579}"/>
              </a:ext>
            </a:extLst>
          </p:cNvPr>
          <p:cNvPicPr>
            <a:picLocks noChangeAspect="1"/>
          </p:cNvPicPr>
          <p:nvPr/>
        </p:nvPicPr>
        <p:blipFill>
          <a:blip r:embed="rId2"/>
          <a:stretch>
            <a:fillRect/>
          </a:stretch>
        </p:blipFill>
        <p:spPr>
          <a:xfrm>
            <a:off x="7826900" y="3429000"/>
            <a:ext cx="3920343" cy="2905432"/>
          </a:xfrm>
          <a:prstGeom prst="rect">
            <a:avLst/>
          </a:prstGeom>
        </p:spPr>
      </p:pic>
      <p:sp>
        <p:nvSpPr>
          <p:cNvPr id="3" name="TextBox 2">
            <a:extLst>
              <a:ext uri="{FF2B5EF4-FFF2-40B4-BE49-F238E27FC236}">
                <a16:creationId xmlns:a16="http://schemas.microsoft.com/office/drawing/2014/main" id="{D9158CBB-D7D0-2465-BF86-38C47C41283B}"/>
              </a:ext>
            </a:extLst>
          </p:cNvPr>
          <p:cNvSpPr txBox="1"/>
          <p:nvPr/>
        </p:nvSpPr>
        <p:spPr>
          <a:xfrm>
            <a:off x="0" y="0"/>
            <a:ext cx="2831690" cy="7078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dirty="0"/>
              <a:t>TASK-4</a:t>
            </a:r>
          </a:p>
        </p:txBody>
      </p:sp>
      <p:sp>
        <p:nvSpPr>
          <p:cNvPr id="4" name="TextBox 3">
            <a:extLst>
              <a:ext uri="{FF2B5EF4-FFF2-40B4-BE49-F238E27FC236}">
                <a16:creationId xmlns:a16="http://schemas.microsoft.com/office/drawing/2014/main" id="{73FA1F7B-FCDC-02D7-F4AE-891DA6483A5E}"/>
              </a:ext>
            </a:extLst>
          </p:cNvPr>
          <p:cNvSpPr txBox="1"/>
          <p:nvPr/>
        </p:nvSpPr>
        <p:spPr>
          <a:xfrm>
            <a:off x="147483" y="884903"/>
            <a:ext cx="5063613" cy="92333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Farm Tractor Maintenance Cost Analysis Using Polynomial Regression</a:t>
            </a:r>
          </a:p>
          <a:p>
            <a:endParaRPr lang="en-IN" dirty="0"/>
          </a:p>
        </p:txBody>
      </p:sp>
      <p:pic>
        <p:nvPicPr>
          <p:cNvPr id="5" name="Picture 4">
            <a:extLst>
              <a:ext uri="{FF2B5EF4-FFF2-40B4-BE49-F238E27FC236}">
                <a16:creationId xmlns:a16="http://schemas.microsoft.com/office/drawing/2014/main" id="{05B3662D-BAA8-4F5A-E5B8-38C5B892788B}"/>
              </a:ext>
            </a:extLst>
          </p:cNvPr>
          <p:cNvPicPr>
            <a:picLocks noChangeAspect="1"/>
          </p:cNvPicPr>
          <p:nvPr/>
        </p:nvPicPr>
        <p:blipFill>
          <a:blip r:embed="rId3"/>
          <a:stretch>
            <a:fillRect/>
          </a:stretch>
        </p:blipFill>
        <p:spPr>
          <a:xfrm>
            <a:off x="8943361" y="145026"/>
            <a:ext cx="2912806" cy="2912806"/>
          </a:xfrm>
          <a:prstGeom prst="rect">
            <a:avLst/>
          </a:prstGeom>
        </p:spPr>
      </p:pic>
      <p:sp>
        <p:nvSpPr>
          <p:cNvPr id="7" name="TextBox 6">
            <a:extLst>
              <a:ext uri="{FF2B5EF4-FFF2-40B4-BE49-F238E27FC236}">
                <a16:creationId xmlns:a16="http://schemas.microsoft.com/office/drawing/2014/main" id="{F85D6A5E-4153-771E-4DA6-A40EE953F5E3}"/>
              </a:ext>
            </a:extLst>
          </p:cNvPr>
          <p:cNvSpPr txBox="1"/>
          <p:nvPr/>
        </p:nvSpPr>
        <p:spPr>
          <a:xfrm>
            <a:off x="146563" y="1985250"/>
            <a:ext cx="8112534" cy="120032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r>
              <a:rPr lang="en-US" dirty="0"/>
              <a:t>Problem Statement: A farm operations student investigates the relationship between tractor age and maintenance cost through a survey of 52 commercial potato growers in Putnam County, FL. The goal is to analyze cost trends and optimize maintenance strategies.</a:t>
            </a:r>
            <a:endParaRPr lang="en-IN" dirty="0"/>
          </a:p>
        </p:txBody>
      </p:sp>
      <p:pic>
        <p:nvPicPr>
          <p:cNvPr id="8" name="Picture 7">
            <a:extLst>
              <a:ext uri="{FF2B5EF4-FFF2-40B4-BE49-F238E27FC236}">
                <a16:creationId xmlns:a16="http://schemas.microsoft.com/office/drawing/2014/main" id="{D410550A-B39A-0A20-0C56-F824A0A25FEB}"/>
              </a:ext>
            </a:extLst>
          </p:cNvPr>
          <p:cNvPicPr>
            <a:picLocks noChangeAspect="1"/>
          </p:cNvPicPr>
          <p:nvPr/>
        </p:nvPicPr>
        <p:blipFill>
          <a:blip r:embed="rId4"/>
          <a:stretch>
            <a:fillRect/>
          </a:stretch>
        </p:blipFill>
        <p:spPr>
          <a:xfrm>
            <a:off x="146563" y="3809061"/>
            <a:ext cx="2025045" cy="2143469"/>
          </a:xfrm>
          <a:prstGeom prst="rect">
            <a:avLst/>
          </a:prstGeom>
        </p:spPr>
      </p:pic>
      <p:sp>
        <p:nvSpPr>
          <p:cNvPr id="11" name="TextBox 10">
            <a:extLst>
              <a:ext uri="{FF2B5EF4-FFF2-40B4-BE49-F238E27FC236}">
                <a16:creationId xmlns:a16="http://schemas.microsoft.com/office/drawing/2014/main" id="{85218CBB-7AAC-0D1A-A308-BC73531721F6}"/>
              </a:ext>
            </a:extLst>
          </p:cNvPr>
          <p:cNvSpPr txBox="1"/>
          <p:nvPr/>
        </p:nvSpPr>
        <p:spPr>
          <a:xfrm>
            <a:off x="2767331" y="3628519"/>
            <a:ext cx="4463845" cy="230832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pPr rtl="0"/>
            <a:r>
              <a:rPr lang="en-US" b="1" dirty="0"/>
              <a:t>Data Analysis:</a:t>
            </a:r>
          </a:p>
          <a:p>
            <a:pPr rtl="0">
              <a:buFont typeface="Arial" panose="020B0604020202020204" pitchFamily="34" charset="0"/>
              <a:buChar char="•"/>
            </a:pPr>
            <a:r>
              <a:rPr lang="en-US" dirty="0"/>
              <a:t>A scatter plot of tractor age vs. maintenance cost suggests a </a:t>
            </a:r>
            <a:r>
              <a:rPr lang="en-US" b="1" dirty="0"/>
              <a:t>nonlinear trend</a:t>
            </a:r>
            <a:r>
              <a:rPr lang="en-US" dirty="0"/>
              <a:t>.</a:t>
            </a:r>
          </a:p>
          <a:p>
            <a:pPr rtl="0">
              <a:buFont typeface="Arial" panose="020B0604020202020204" pitchFamily="34" charset="0"/>
              <a:buChar char="•"/>
            </a:pPr>
            <a:r>
              <a:rPr lang="en-US" dirty="0"/>
              <a:t>Maintenance costs </a:t>
            </a:r>
            <a:r>
              <a:rPr lang="en-US" b="1" dirty="0"/>
              <a:t>increase</a:t>
            </a:r>
            <a:r>
              <a:rPr lang="en-US" dirty="0"/>
              <a:t> as tractors age, </a:t>
            </a:r>
            <a:r>
              <a:rPr lang="en-US" b="1" dirty="0"/>
              <a:t>peak</a:t>
            </a:r>
            <a:r>
              <a:rPr lang="en-US" dirty="0"/>
              <a:t> around </a:t>
            </a:r>
            <a:r>
              <a:rPr lang="en-US" b="1" dirty="0"/>
              <a:t>10–15 years</a:t>
            </a:r>
            <a:r>
              <a:rPr lang="en-US" dirty="0"/>
              <a:t>, and then </a:t>
            </a:r>
            <a:r>
              <a:rPr lang="en-US" b="1" dirty="0"/>
              <a:t>decline</a:t>
            </a:r>
            <a:r>
              <a:rPr lang="en-US" dirty="0"/>
              <a:t>.</a:t>
            </a:r>
          </a:p>
          <a:p>
            <a:pPr rtl="0">
              <a:buFont typeface="Arial" panose="020B0604020202020204" pitchFamily="34" charset="0"/>
              <a:buChar char="•"/>
            </a:pPr>
            <a:r>
              <a:rPr lang="en-US" dirty="0"/>
              <a:t>A </a:t>
            </a:r>
            <a:r>
              <a:rPr lang="en-US" b="1" dirty="0"/>
              <a:t>polynomial regression model</a:t>
            </a:r>
            <a:r>
              <a:rPr lang="en-US" dirty="0"/>
              <a:t> fits the data well, capturing the curved trend</a:t>
            </a:r>
          </a:p>
          <a:p>
            <a:endParaRPr lang="en-IN" dirty="0"/>
          </a:p>
        </p:txBody>
      </p:sp>
    </p:spTree>
    <p:extLst>
      <p:ext uri="{BB962C8B-B14F-4D97-AF65-F5344CB8AC3E}">
        <p14:creationId xmlns:p14="http://schemas.microsoft.com/office/powerpoint/2010/main" val="205197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17A15-DD10-03A8-9AB0-A8C03DAAC454}"/>
              </a:ext>
            </a:extLst>
          </p:cNvPr>
          <p:cNvSpPr txBox="1"/>
          <p:nvPr/>
        </p:nvSpPr>
        <p:spPr>
          <a:xfrm>
            <a:off x="98322" y="258237"/>
            <a:ext cx="3598606"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b="1" dirty="0"/>
              <a:t>Key Findings &amp; Recommendations</a:t>
            </a:r>
          </a:p>
          <a:p>
            <a:endParaRPr lang="en-IN" dirty="0"/>
          </a:p>
        </p:txBody>
      </p:sp>
      <p:pic>
        <p:nvPicPr>
          <p:cNvPr id="3" name="Picture 2">
            <a:extLst>
              <a:ext uri="{FF2B5EF4-FFF2-40B4-BE49-F238E27FC236}">
                <a16:creationId xmlns:a16="http://schemas.microsoft.com/office/drawing/2014/main" id="{B6242C54-9E8E-8C1E-0EA4-FE02AC03B431}"/>
              </a:ext>
            </a:extLst>
          </p:cNvPr>
          <p:cNvPicPr>
            <a:picLocks noChangeAspect="1"/>
          </p:cNvPicPr>
          <p:nvPr/>
        </p:nvPicPr>
        <p:blipFill>
          <a:blip r:embed="rId2"/>
          <a:stretch>
            <a:fillRect/>
          </a:stretch>
        </p:blipFill>
        <p:spPr>
          <a:xfrm>
            <a:off x="8064715" y="1284074"/>
            <a:ext cx="3498019" cy="2320412"/>
          </a:xfrm>
          <a:prstGeom prst="rect">
            <a:avLst/>
          </a:prstGeom>
        </p:spPr>
      </p:pic>
      <p:sp>
        <p:nvSpPr>
          <p:cNvPr id="4" name="TextBox 3">
            <a:extLst>
              <a:ext uri="{FF2B5EF4-FFF2-40B4-BE49-F238E27FC236}">
                <a16:creationId xmlns:a16="http://schemas.microsoft.com/office/drawing/2014/main" id="{3A7BE662-2E1F-4A18-0730-A26C0FBBCF56}"/>
              </a:ext>
            </a:extLst>
          </p:cNvPr>
          <p:cNvSpPr txBox="1"/>
          <p:nvPr/>
        </p:nvSpPr>
        <p:spPr>
          <a:xfrm>
            <a:off x="198909" y="1284074"/>
            <a:ext cx="753151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rtl="0"/>
            <a:r>
              <a:rPr lang="en-US" b="1" dirty="0"/>
              <a:t>Key Observations:</a:t>
            </a:r>
          </a:p>
          <a:p>
            <a:pPr rtl="0"/>
            <a:r>
              <a:rPr lang="en-US" dirty="0"/>
              <a:t>✅ </a:t>
            </a:r>
            <a:r>
              <a:rPr lang="en-US" b="1" dirty="0"/>
              <a:t>Cost Increases Initially:</a:t>
            </a:r>
            <a:r>
              <a:rPr lang="en-US" dirty="0"/>
              <a:t> Maintenance cost rises as tractors age.</a:t>
            </a:r>
          </a:p>
          <a:p>
            <a:pPr rtl="0"/>
            <a:r>
              <a:rPr lang="en-US" dirty="0"/>
              <a:t>✅ </a:t>
            </a:r>
            <a:r>
              <a:rPr lang="en-US" b="1" dirty="0"/>
              <a:t>Peak Cost (10–15 Years):</a:t>
            </a:r>
            <a:r>
              <a:rPr lang="en-US" dirty="0"/>
              <a:t> The highest maintenance expenses occur between these years.</a:t>
            </a:r>
          </a:p>
          <a:p>
            <a:pPr rtl="0"/>
            <a:r>
              <a:rPr lang="en-US" dirty="0"/>
              <a:t>✅ </a:t>
            </a:r>
            <a:r>
              <a:rPr lang="en-US" b="1" dirty="0"/>
              <a:t>Declining Trend After 15 Years:</a:t>
            </a:r>
            <a:r>
              <a:rPr lang="en-US" dirty="0"/>
              <a:t> Costs decrease as tractors are retired or undergo major repairs.</a:t>
            </a:r>
          </a:p>
          <a:p>
            <a:endParaRPr lang="en-IN" dirty="0"/>
          </a:p>
        </p:txBody>
      </p:sp>
      <p:pic>
        <p:nvPicPr>
          <p:cNvPr id="5" name="Picture 4">
            <a:extLst>
              <a:ext uri="{FF2B5EF4-FFF2-40B4-BE49-F238E27FC236}">
                <a16:creationId xmlns:a16="http://schemas.microsoft.com/office/drawing/2014/main" id="{F466B935-650E-9456-0AE0-624A66014AFE}"/>
              </a:ext>
            </a:extLst>
          </p:cNvPr>
          <p:cNvPicPr>
            <a:picLocks noChangeAspect="1"/>
          </p:cNvPicPr>
          <p:nvPr/>
        </p:nvPicPr>
        <p:blipFill>
          <a:blip r:embed="rId3"/>
          <a:stretch>
            <a:fillRect/>
          </a:stretch>
        </p:blipFill>
        <p:spPr>
          <a:xfrm>
            <a:off x="198909" y="3779868"/>
            <a:ext cx="2825572" cy="2920816"/>
          </a:xfrm>
          <a:prstGeom prst="rect">
            <a:avLst/>
          </a:prstGeom>
        </p:spPr>
      </p:pic>
      <p:sp>
        <p:nvSpPr>
          <p:cNvPr id="6" name="TextBox 5">
            <a:extLst>
              <a:ext uri="{FF2B5EF4-FFF2-40B4-BE49-F238E27FC236}">
                <a16:creationId xmlns:a16="http://schemas.microsoft.com/office/drawing/2014/main" id="{72885DFD-7835-A2F7-E6A9-B2D05F5348A2}"/>
              </a:ext>
            </a:extLst>
          </p:cNvPr>
          <p:cNvSpPr txBox="1"/>
          <p:nvPr/>
        </p:nvSpPr>
        <p:spPr>
          <a:xfrm>
            <a:off x="3342965" y="3805412"/>
            <a:ext cx="8219769"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rtl="0"/>
            <a:r>
              <a:rPr lang="en-US" b="1" dirty="0"/>
              <a:t>Recommended Actions:</a:t>
            </a:r>
          </a:p>
          <a:p>
            <a:pPr rtl="0"/>
            <a:r>
              <a:rPr lang="en-US" dirty="0"/>
              <a:t>🔹 </a:t>
            </a:r>
            <a:r>
              <a:rPr lang="en-US" b="1" dirty="0"/>
              <a:t>Use Polynomial Regression</a:t>
            </a:r>
            <a:r>
              <a:rPr lang="en-US" dirty="0"/>
              <a:t> to model the cost-age relationship for predictions.</a:t>
            </a:r>
          </a:p>
          <a:p>
            <a:pPr rtl="0"/>
            <a:r>
              <a:rPr lang="en-US" dirty="0"/>
              <a:t>🔹 </a:t>
            </a:r>
            <a:r>
              <a:rPr lang="en-US" b="1" dirty="0"/>
              <a:t>Implement a Replacement Policy:</a:t>
            </a:r>
            <a:r>
              <a:rPr lang="en-US" dirty="0"/>
              <a:t> Replace tractors after </a:t>
            </a:r>
            <a:r>
              <a:rPr lang="en-US" b="1" dirty="0"/>
              <a:t>~15 years</a:t>
            </a:r>
            <a:r>
              <a:rPr lang="en-US" dirty="0"/>
              <a:t> to minimize expenses.</a:t>
            </a:r>
          </a:p>
          <a:p>
            <a:pPr rtl="0"/>
            <a:r>
              <a:rPr lang="en-US" dirty="0"/>
              <a:t>🔹 </a:t>
            </a:r>
            <a:r>
              <a:rPr lang="en-US" b="1" dirty="0"/>
              <a:t>Preventive Maintenance Strategy:</a:t>
            </a:r>
            <a:r>
              <a:rPr lang="en-US" dirty="0"/>
              <a:t> Optimize servicing schedules for tractors </a:t>
            </a:r>
            <a:r>
              <a:rPr lang="en-US" b="1" dirty="0"/>
              <a:t>aged 5–15 years</a:t>
            </a:r>
            <a:r>
              <a:rPr lang="en-US" dirty="0"/>
              <a:t>.</a:t>
            </a:r>
          </a:p>
          <a:p>
            <a:endParaRPr lang="en-IN" dirty="0"/>
          </a:p>
        </p:txBody>
      </p:sp>
    </p:spTree>
    <p:extLst>
      <p:ext uri="{BB962C8B-B14F-4D97-AF65-F5344CB8AC3E}">
        <p14:creationId xmlns:p14="http://schemas.microsoft.com/office/powerpoint/2010/main" val="11466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43EA5E-B254-0AF2-1A07-8267D8EA14C2}"/>
              </a:ext>
            </a:extLst>
          </p:cNvPr>
          <p:cNvPicPr>
            <a:picLocks noChangeAspect="1"/>
          </p:cNvPicPr>
          <p:nvPr/>
        </p:nvPicPr>
        <p:blipFill>
          <a:blip r:embed="rId2"/>
          <a:stretch>
            <a:fillRect/>
          </a:stretch>
        </p:blipFill>
        <p:spPr>
          <a:xfrm>
            <a:off x="108153" y="3138949"/>
            <a:ext cx="3205317" cy="3394586"/>
          </a:xfrm>
          <a:prstGeom prst="rect">
            <a:avLst/>
          </a:prstGeom>
        </p:spPr>
      </p:pic>
      <p:sp>
        <p:nvSpPr>
          <p:cNvPr id="3" name="TextBox 2">
            <a:extLst>
              <a:ext uri="{FF2B5EF4-FFF2-40B4-BE49-F238E27FC236}">
                <a16:creationId xmlns:a16="http://schemas.microsoft.com/office/drawing/2014/main" id="{F3D8FD2D-96DE-9D45-C2A7-E465DC82302E}"/>
              </a:ext>
            </a:extLst>
          </p:cNvPr>
          <p:cNvSpPr txBox="1"/>
          <p:nvPr/>
        </p:nvSpPr>
        <p:spPr>
          <a:xfrm>
            <a:off x="176981" y="324465"/>
            <a:ext cx="8091949" cy="203132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rtl="0"/>
            <a:r>
              <a:rPr lang="en-US" b="1" dirty="0"/>
              <a:t>Implementation Steps:</a:t>
            </a:r>
          </a:p>
          <a:p>
            <a:pPr rtl="0">
              <a:buFont typeface="+mj-lt"/>
              <a:buAutoNum type="arabicPeriod"/>
            </a:pPr>
            <a:r>
              <a:rPr lang="en-US" b="1" dirty="0"/>
              <a:t>Analyze Data Trends:</a:t>
            </a:r>
            <a:r>
              <a:rPr lang="en-US" dirty="0"/>
              <a:t> Use historical records for decision-making.</a:t>
            </a:r>
          </a:p>
          <a:p>
            <a:pPr rtl="0">
              <a:buFont typeface="+mj-lt"/>
              <a:buAutoNum type="arabicPeriod"/>
            </a:pPr>
            <a:r>
              <a:rPr lang="en-US" b="1" dirty="0"/>
              <a:t>Develop Tailored Maintenance Strategies:</a:t>
            </a:r>
            <a:r>
              <a:rPr lang="en-US" dirty="0"/>
              <a:t> Different plans for new, mid-life, and aging tractors.</a:t>
            </a:r>
          </a:p>
          <a:p>
            <a:pPr rtl="0">
              <a:buFont typeface="+mj-lt"/>
              <a:buAutoNum type="arabicPeriod"/>
            </a:pPr>
            <a:r>
              <a:rPr lang="en-US" b="1" dirty="0"/>
              <a:t>Use Predictive Analytics:</a:t>
            </a:r>
            <a:r>
              <a:rPr lang="en-US" dirty="0"/>
              <a:t> Forecast costs to improve budgeting and maintenance planning.</a:t>
            </a:r>
          </a:p>
          <a:p>
            <a:endParaRPr lang="en-IN" dirty="0"/>
          </a:p>
        </p:txBody>
      </p:sp>
      <p:pic>
        <p:nvPicPr>
          <p:cNvPr id="6" name="Picture 5">
            <a:extLst>
              <a:ext uri="{FF2B5EF4-FFF2-40B4-BE49-F238E27FC236}">
                <a16:creationId xmlns:a16="http://schemas.microsoft.com/office/drawing/2014/main" id="{DD39ED9B-A6AD-071E-9630-81167C19A309}"/>
              </a:ext>
            </a:extLst>
          </p:cNvPr>
          <p:cNvPicPr>
            <a:picLocks noChangeAspect="1"/>
          </p:cNvPicPr>
          <p:nvPr/>
        </p:nvPicPr>
        <p:blipFill>
          <a:blip r:embed="rId3"/>
          <a:stretch>
            <a:fillRect/>
          </a:stretch>
        </p:blipFill>
        <p:spPr>
          <a:xfrm>
            <a:off x="8495072" y="2886896"/>
            <a:ext cx="3294873" cy="3646639"/>
          </a:xfrm>
          <a:prstGeom prst="rect">
            <a:avLst/>
          </a:prstGeom>
        </p:spPr>
      </p:pic>
      <p:sp>
        <p:nvSpPr>
          <p:cNvPr id="7" name="TextBox 6">
            <a:extLst>
              <a:ext uri="{FF2B5EF4-FFF2-40B4-BE49-F238E27FC236}">
                <a16:creationId xmlns:a16="http://schemas.microsoft.com/office/drawing/2014/main" id="{08ABB41D-4C48-E697-E85E-FBBB384D58BA}"/>
              </a:ext>
            </a:extLst>
          </p:cNvPr>
          <p:cNvSpPr txBox="1"/>
          <p:nvPr/>
        </p:nvSpPr>
        <p:spPr>
          <a:xfrm>
            <a:off x="3696929" y="3071050"/>
            <a:ext cx="4227871" cy="25853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b="1" dirty="0"/>
              <a:t>Predicted Polynomial Regression Equation:</a:t>
            </a:r>
          </a:p>
          <a:p>
            <a:r>
              <a:rPr lang="en-US" dirty="0"/>
              <a:t>Using regression analysis, the approximate equation for maintenance cost is:</a:t>
            </a:r>
          </a:p>
          <a:p>
            <a:r>
              <a:rPr lang="en-US" dirty="0"/>
              <a:t>Cost=a×(Age)2+b×(Age)+c\text{Cost} = a \times (\text{Age})^2 + b times (\text{Age}) + c Cost=a×(Age)2+b×(Age)+c(Where </a:t>
            </a:r>
            <a:r>
              <a:rPr lang="en-US" b="1" dirty="0"/>
              <a:t>a, b, and c</a:t>
            </a:r>
            <a:r>
              <a:rPr lang="en-US" dirty="0"/>
              <a:t> are derived from regression coefficients.)</a:t>
            </a:r>
          </a:p>
          <a:p>
            <a:endParaRPr lang="en-IN" dirty="0"/>
          </a:p>
        </p:txBody>
      </p:sp>
    </p:spTree>
    <p:extLst>
      <p:ext uri="{BB962C8B-B14F-4D97-AF65-F5344CB8AC3E}">
        <p14:creationId xmlns:p14="http://schemas.microsoft.com/office/powerpoint/2010/main" val="378164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439A9D-EF1F-0BCA-0123-135246C8536C}"/>
              </a:ext>
            </a:extLst>
          </p:cNvPr>
          <p:cNvPicPr>
            <a:picLocks noChangeAspect="1"/>
          </p:cNvPicPr>
          <p:nvPr/>
        </p:nvPicPr>
        <p:blipFill>
          <a:blip r:embed="rId2"/>
          <a:stretch>
            <a:fillRect/>
          </a:stretch>
        </p:blipFill>
        <p:spPr>
          <a:xfrm>
            <a:off x="0" y="0"/>
            <a:ext cx="12192000" cy="6754761"/>
          </a:xfrm>
          <a:prstGeom prst="rect">
            <a:avLst/>
          </a:prstGeom>
        </p:spPr>
      </p:pic>
    </p:spTree>
    <p:extLst>
      <p:ext uri="{BB962C8B-B14F-4D97-AF65-F5344CB8AC3E}">
        <p14:creationId xmlns:p14="http://schemas.microsoft.com/office/powerpoint/2010/main" val="253656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AB55EB-9681-4EA4-A53A-8BF045D57EBB}"/>
              </a:ext>
            </a:extLst>
          </p:cNvPr>
          <p:cNvSpPr/>
          <p:nvPr/>
        </p:nvSpPr>
        <p:spPr>
          <a:xfrm>
            <a:off x="3081096" y="2551837"/>
            <a:ext cx="5699110"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01689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E3669-343C-F65E-28CE-3986B57C9985}"/>
              </a:ext>
            </a:extLst>
          </p:cNvPr>
          <p:cNvSpPr txBox="1"/>
          <p:nvPr/>
        </p:nvSpPr>
        <p:spPr>
          <a:xfrm>
            <a:off x="19665" y="653223"/>
            <a:ext cx="6243484" cy="64633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Research-Based Case Studies on Regression</a:t>
            </a:r>
          </a:p>
          <a:p>
            <a:endParaRPr lang="en-IN" dirty="0"/>
          </a:p>
        </p:txBody>
      </p:sp>
      <p:sp>
        <p:nvSpPr>
          <p:cNvPr id="11" name="TextBox 10">
            <a:extLst>
              <a:ext uri="{FF2B5EF4-FFF2-40B4-BE49-F238E27FC236}">
                <a16:creationId xmlns:a16="http://schemas.microsoft.com/office/drawing/2014/main" id="{D25A3833-96CF-6DB2-9270-DBEB44364EBB}"/>
              </a:ext>
            </a:extLst>
          </p:cNvPr>
          <p:cNvSpPr txBox="1"/>
          <p:nvPr/>
        </p:nvSpPr>
        <p:spPr>
          <a:xfrm>
            <a:off x="19665" y="0"/>
            <a:ext cx="4203290"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TASK-1</a:t>
            </a:r>
          </a:p>
        </p:txBody>
      </p:sp>
      <p:pic>
        <p:nvPicPr>
          <p:cNvPr id="12" name="Picture 11">
            <a:extLst>
              <a:ext uri="{FF2B5EF4-FFF2-40B4-BE49-F238E27FC236}">
                <a16:creationId xmlns:a16="http://schemas.microsoft.com/office/drawing/2014/main" id="{10356050-B174-CCE4-DF5E-387F186B76C6}"/>
              </a:ext>
            </a:extLst>
          </p:cNvPr>
          <p:cNvPicPr>
            <a:picLocks noChangeAspect="1"/>
          </p:cNvPicPr>
          <p:nvPr/>
        </p:nvPicPr>
        <p:blipFill>
          <a:blip r:embed="rId2"/>
          <a:stretch>
            <a:fillRect/>
          </a:stretch>
        </p:blipFill>
        <p:spPr>
          <a:xfrm>
            <a:off x="8076683" y="653223"/>
            <a:ext cx="3834401" cy="3416320"/>
          </a:xfrm>
          <a:prstGeom prst="rect">
            <a:avLst/>
          </a:prstGeom>
        </p:spPr>
      </p:pic>
      <p:sp>
        <p:nvSpPr>
          <p:cNvPr id="13" name="TextBox 12">
            <a:extLst>
              <a:ext uri="{FF2B5EF4-FFF2-40B4-BE49-F238E27FC236}">
                <a16:creationId xmlns:a16="http://schemas.microsoft.com/office/drawing/2014/main" id="{4A868387-5E73-D723-60D1-A028F9ED702F}"/>
              </a:ext>
            </a:extLst>
          </p:cNvPr>
          <p:cNvSpPr txBox="1"/>
          <p:nvPr/>
        </p:nvSpPr>
        <p:spPr>
          <a:xfrm>
            <a:off x="0" y="1425677"/>
            <a:ext cx="7649496" cy="341632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rtl="0"/>
            <a:r>
              <a:rPr lang="en-IN" b="1" dirty="0"/>
              <a:t>What is Regression?</a:t>
            </a:r>
            <a:endParaRPr lang="en-IN" dirty="0"/>
          </a:p>
          <a:p>
            <a:pPr rtl="0"/>
            <a:r>
              <a:rPr lang="en-IN" dirty="0"/>
              <a:t>✔ Regression is a statistical method used to </a:t>
            </a:r>
            <a:r>
              <a:rPr lang="en-IN" b="1" dirty="0"/>
              <a:t>predict relationships between variables</a:t>
            </a:r>
            <a:r>
              <a:rPr lang="en-IN" dirty="0"/>
              <a:t>.</a:t>
            </a:r>
          </a:p>
          <a:p>
            <a:pPr rtl="0"/>
            <a:r>
              <a:rPr lang="en-IN" dirty="0"/>
              <a:t>✔ It helps in </a:t>
            </a:r>
            <a:r>
              <a:rPr lang="en-IN" b="1" dirty="0"/>
              <a:t>forecasting, decision-making, and pattern recognition</a:t>
            </a:r>
            <a:r>
              <a:rPr lang="en-IN" dirty="0"/>
              <a:t> across industries.</a:t>
            </a:r>
          </a:p>
          <a:p>
            <a:pPr rtl="0"/>
            <a:r>
              <a:rPr lang="en-IN" b="1" dirty="0"/>
              <a:t>Key Types of Regression &amp; Applications:</a:t>
            </a:r>
            <a:endParaRPr lang="en-IN" dirty="0"/>
          </a:p>
          <a:p>
            <a:pPr rtl="0"/>
            <a:r>
              <a:rPr lang="en-IN" dirty="0"/>
              <a:t>| </a:t>
            </a:r>
            <a:r>
              <a:rPr lang="en-IN" b="1" dirty="0"/>
              <a:t>Regression Type</a:t>
            </a:r>
            <a:r>
              <a:rPr lang="en-IN" dirty="0"/>
              <a:t> | </a:t>
            </a:r>
            <a:r>
              <a:rPr lang="en-IN" b="1" dirty="0"/>
              <a:t>Application Example</a:t>
            </a:r>
            <a:r>
              <a:rPr lang="en-IN" dirty="0"/>
              <a:t> |</a:t>
            </a:r>
          </a:p>
          <a:p>
            <a:pPr rtl="0"/>
            <a:r>
              <a:rPr lang="en-IN" dirty="0"/>
              <a:t>| </a:t>
            </a:r>
            <a:r>
              <a:rPr lang="en-IN" b="1" dirty="0"/>
              <a:t>Linear Regression</a:t>
            </a:r>
            <a:r>
              <a:rPr lang="en-IN" dirty="0"/>
              <a:t> | Predicting house prices based on features. |</a:t>
            </a:r>
          </a:p>
          <a:p>
            <a:pPr rtl="0"/>
            <a:r>
              <a:rPr lang="en-IN" dirty="0"/>
              <a:t>| </a:t>
            </a:r>
            <a:r>
              <a:rPr lang="en-IN" b="1" dirty="0"/>
              <a:t>Polynomial Regression</a:t>
            </a:r>
            <a:r>
              <a:rPr lang="en-IN" dirty="0"/>
              <a:t> | </a:t>
            </a:r>
            <a:r>
              <a:rPr lang="en-IN" dirty="0" err="1"/>
              <a:t>Analyzing</a:t>
            </a:r>
            <a:r>
              <a:rPr lang="en-IN" dirty="0"/>
              <a:t> farm tractor maintenance costs. |</a:t>
            </a:r>
          </a:p>
          <a:p>
            <a:pPr rtl="0"/>
            <a:r>
              <a:rPr lang="en-IN" dirty="0"/>
              <a:t>| </a:t>
            </a:r>
            <a:r>
              <a:rPr lang="en-IN" b="1" dirty="0"/>
              <a:t>Logistic Regression</a:t>
            </a:r>
            <a:r>
              <a:rPr lang="en-IN" dirty="0"/>
              <a:t> | Diagnosing diseases based on patient data. |</a:t>
            </a:r>
          </a:p>
          <a:p>
            <a:pPr rtl="0"/>
            <a:r>
              <a:rPr lang="en-IN" dirty="0"/>
              <a:t>| </a:t>
            </a:r>
            <a:r>
              <a:rPr lang="en-IN" b="1" dirty="0"/>
              <a:t>Time Series Regression</a:t>
            </a:r>
            <a:r>
              <a:rPr lang="en-IN" dirty="0"/>
              <a:t>| Stock market trend forecasting. |</a:t>
            </a:r>
          </a:p>
          <a:p>
            <a:endParaRPr lang="en-IN" dirty="0"/>
          </a:p>
        </p:txBody>
      </p:sp>
    </p:spTree>
    <p:extLst>
      <p:ext uri="{BB962C8B-B14F-4D97-AF65-F5344CB8AC3E}">
        <p14:creationId xmlns:p14="http://schemas.microsoft.com/office/powerpoint/2010/main" val="166170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7AB535-4B84-26D9-BEB1-5BB47171E3AD}"/>
              </a:ext>
            </a:extLst>
          </p:cNvPr>
          <p:cNvPicPr>
            <a:picLocks noChangeAspect="1"/>
          </p:cNvPicPr>
          <p:nvPr/>
        </p:nvPicPr>
        <p:blipFill>
          <a:blip r:embed="rId2"/>
          <a:stretch>
            <a:fillRect/>
          </a:stretch>
        </p:blipFill>
        <p:spPr>
          <a:xfrm>
            <a:off x="0" y="3564805"/>
            <a:ext cx="3087329" cy="3293195"/>
          </a:xfrm>
          <a:prstGeom prst="rect">
            <a:avLst/>
          </a:prstGeom>
        </p:spPr>
      </p:pic>
      <p:sp>
        <p:nvSpPr>
          <p:cNvPr id="3" name="TextBox 2">
            <a:extLst>
              <a:ext uri="{FF2B5EF4-FFF2-40B4-BE49-F238E27FC236}">
                <a16:creationId xmlns:a16="http://schemas.microsoft.com/office/drawing/2014/main" id="{4B505E3B-DA7E-C77F-4991-3711FD59E462}"/>
              </a:ext>
            </a:extLst>
          </p:cNvPr>
          <p:cNvSpPr txBox="1"/>
          <p:nvPr/>
        </p:nvSpPr>
        <p:spPr>
          <a:xfrm>
            <a:off x="3647768" y="151664"/>
            <a:ext cx="570271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Goal:</a:t>
            </a:r>
            <a:r>
              <a:rPr lang="en-US" dirty="0"/>
              <a:t> Understand how regression is used in real-world problems to make better predictions.</a:t>
            </a:r>
          </a:p>
          <a:p>
            <a:endParaRPr lang="en-IN" dirty="0"/>
          </a:p>
        </p:txBody>
      </p:sp>
      <p:sp>
        <p:nvSpPr>
          <p:cNvPr id="5" name="TextBox 4">
            <a:extLst>
              <a:ext uri="{FF2B5EF4-FFF2-40B4-BE49-F238E27FC236}">
                <a16:creationId xmlns:a16="http://schemas.microsoft.com/office/drawing/2014/main" id="{8D0EB674-3519-4E7A-D5AF-51B5D80F7D36}"/>
              </a:ext>
            </a:extLst>
          </p:cNvPr>
          <p:cNvSpPr txBox="1"/>
          <p:nvPr/>
        </p:nvSpPr>
        <p:spPr>
          <a:xfrm>
            <a:off x="3647768" y="1254629"/>
            <a:ext cx="6096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Real-Life Case Studies (APA Referenced)</a:t>
            </a:r>
            <a:endParaRPr lang="en-IN" dirty="0"/>
          </a:p>
        </p:txBody>
      </p:sp>
      <p:sp>
        <p:nvSpPr>
          <p:cNvPr id="6" name="TextBox 5">
            <a:extLst>
              <a:ext uri="{FF2B5EF4-FFF2-40B4-BE49-F238E27FC236}">
                <a16:creationId xmlns:a16="http://schemas.microsoft.com/office/drawing/2014/main" id="{A499B53C-398E-9FC4-3624-3D06BA22623D}"/>
              </a:ext>
            </a:extLst>
          </p:cNvPr>
          <p:cNvSpPr txBox="1"/>
          <p:nvPr/>
        </p:nvSpPr>
        <p:spPr>
          <a:xfrm>
            <a:off x="3205316" y="1877960"/>
            <a:ext cx="8790040" cy="480131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pPr rtl="0"/>
            <a:r>
              <a:rPr lang="en-IN" b="1" dirty="0"/>
              <a:t>1. Housing Price Prediction (Linear Regression)</a:t>
            </a:r>
            <a:endParaRPr lang="en-IN" dirty="0"/>
          </a:p>
          <a:p>
            <a:pPr rtl="0"/>
            <a:r>
              <a:rPr lang="en-IN" dirty="0"/>
              <a:t>🔹 </a:t>
            </a:r>
            <a:r>
              <a:rPr lang="en-IN" b="1" dirty="0"/>
              <a:t>Study:</a:t>
            </a:r>
            <a:r>
              <a:rPr lang="en-IN" dirty="0"/>
              <a:t> Li et al. (2021)</a:t>
            </a:r>
          </a:p>
          <a:p>
            <a:pPr rtl="0"/>
            <a:r>
              <a:rPr lang="en-IN" dirty="0"/>
              <a:t>🔹 </a:t>
            </a:r>
            <a:r>
              <a:rPr lang="en-IN" b="1" dirty="0"/>
              <a:t>Findings:</a:t>
            </a:r>
            <a:r>
              <a:rPr lang="en-IN" dirty="0"/>
              <a:t> </a:t>
            </a:r>
            <a:r>
              <a:rPr lang="en-IN" b="1" dirty="0"/>
              <a:t>87% accuracy</a:t>
            </a:r>
            <a:r>
              <a:rPr lang="en-IN" dirty="0"/>
              <a:t> in predicting home values using square footage &amp; location.</a:t>
            </a:r>
          </a:p>
          <a:p>
            <a:pPr rtl="0"/>
            <a:r>
              <a:rPr lang="en-IN" dirty="0"/>
              <a:t>🔹 </a:t>
            </a:r>
            <a:r>
              <a:rPr lang="en-IN" b="1" dirty="0"/>
              <a:t>Reference:</a:t>
            </a:r>
            <a:r>
              <a:rPr lang="en-IN" dirty="0"/>
              <a:t> </a:t>
            </a:r>
            <a:r>
              <a:rPr lang="en-IN" i="1" dirty="0"/>
              <a:t>Journal of Real Estate Economics</a:t>
            </a:r>
            <a:endParaRPr lang="en-IN" dirty="0"/>
          </a:p>
          <a:p>
            <a:pPr rtl="0"/>
            <a:r>
              <a:rPr lang="en-IN" dirty="0"/>
              <a:t>📌 </a:t>
            </a:r>
            <a:r>
              <a:rPr lang="en-IN" b="1" dirty="0"/>
              <a:t>2. Farm Tractor Maintenance (Polynomial Regression)</a:t>
            </a:r>
            <a:endParaRPr lang="en-IN" dirty="0"/>
          </a:p>
          <a:p>
            <a:pPr rtl="0"/>
            <a:r>
              <a:rPr lang="en-IN" dirty="0"/>
              <a:t>🔹 </a:t>
            </a:r>
            <a:r>
              <a:rPr lang="en-IN" b="1" dirty="0"/>
              <a:t>Study:</a:t>
            </a:r>
            <a:r>
              <a:rPr lang="en-IN" dirty="0"/>
              <a:t> Johnson et al. (2020)</a:t>
            </a:r>
          </a:p>
          <a:p>
            <a:pPr rtl="0"/>
            <a:r>
              <a:rPr lang="en-IN" dirty="0"/>
              <a:t>🔹 </a:t>
            </a:r>
            <a:r>
              <a:rPr lang="en-IN" b="1" dirty="0"/>
              <a:t>Findings:</a:t>
            </a:r>
            <a:r>
              <a:rPr lang="en-IN" dirty="0"/>
              <a:t> </a:t>
            </a:r>
            <a:r>
              <a:rPr lang="en-IN" b="1" dirty="0"/>
              <a:t>Cost peaks at ~15 years</a:t>
            </a:r>
            <a:r>
              <a:rPr lang="en-IN" dirty="0"/>
              <a:t> before declining, optimizing </a:t>
            </a:r>
            <a:r>
              <a:rPr lang="en-IN" b="1" dirty="0"/>
              <a:t>replacement strategies</a:t>
            </a:r>
            <a:r>
              <a:rPr lang="en-IN" dirty="0"/>
              <a:t>.</a:t>
            </a:r>
          </a:p>
          <a:p>
            <a:pPr rtl="0"/>
            <a:r>
              <a:rPr lang="en-IN" dirty="0"/>
              <a:t>🔹 </a:t>
            </a:r>
            <a:r>
              <a:rPr lang="en-IN" b="1" dirty="0"/>
              <a:t>Reference:</a:t>
            </a:r>
            <a:r>
              <a:rPr lang="en-IN" dirty="0"/>
              <a:t> </a:t>
            </a:r>
            <a:r>
              <a:rPr lang="en-IN" i="1" dirty="0"/>
              <a:t>Agricultural Data Science Journal</a:t>
            </a:r>
            <a:endParaRPr lang="en-IN" dirty="0"/>
          </a:p>
          <a:p>
            <a:pPr rtl="0"/>
            <a:r>
              <a:rPr lang="en-IN" dirty="0"/>
              <a:t>📌 </a:t>
            </a:r>
            <a:r>
              <a:rPr lang="en-IN" b="1" dirty="0"/>
              <a:t>3. Disease Prediction (Logistic Regression)</a:t>
            </a:r>
            <a:endParaRPr lang="en-IN" dirty="0"/>
          </a:p>
          <a:p>
            <a:pPr rtl="0"/>
            <a:r>
              <a:rPr lang="en-IN" dirty="0"/>
              <a:t>🔹 </a:t>
            </a:r>
            <a:r>
              <a:rPr lang="en-IN" b="1" dirty="0"/>
              <a:t>Study:</a:t>
            </a:r>
            <a:r>
              <a:rPr lang="en-IN" dirty="0"/>
              <a:t> Wang et al. (2019)</a:t>
            </a:r>
          </a:p>
          <a:p>
            <a:pPr rtl="0"/>
            <a:r>
              <a:rPr lang="en-IN" dirty="0"/>
              <a:t>🔹 </a:t>
            </a:r>
            <a:r>
              <a:rPr lang="en-IN" b="1" dirty="0"/>
              <a:t>Findings:</a:t>
            </a:r>
            <a:r>
              <a:rPr lang="en-IN" dirty="0"/>
              <a:t> </a:t>
            </a:r>
            <a:r>
              <a:rPr lang="en-IN" b="1" dirty="0"/>
              <a:t>85% accuracy</a:t>
            </a:r>
            <a:r>
              <a:rPr lang="en-IN" dirty="0"/>
              <a:t> in predicting </a:t>
            </a:r>
            <a:r>
              <a:rPr lang="en-IN" b="1" dirty="0"/>
              <a:t>diabetes</a:t>
            </a:r>
            <a:r>
              <a:rPr lang="en-IN" dirty="0"/>
              <a:t> using medical history.</a:t>
            </a:r>
          </a:p>
          <a:p>
            <a:pPr rtl="0"/>
            <a:r>
              <a:rPr lang="en-IN" dirty="0"/>
              <a:t>🔹 </a:t>
            </a:r>
            <a:r>
              <a:rPr lang="en-IN" b="1" dirty="0"/>
              <a:t>Reference:</a:t>
            </a:r>
            <a:r>
              <a:rPr lang="en-IN" dirty="0"/>
              <a:t> </a:t>
            </a:r>
            <a:r>
              <a:rPr lang="en-IN" i="1" dirty="0"/>
              <a:t>Journal of Medical Informatics</a:t>
            </a:r>
            <a:endParaRPr lang="en-IN" dirty="0"/>
          </a:p>
          <a:p>
            <a:pPr rtl="0"/>
            <a:r>
              <a:rPr lang="en-IN" dirty="0"/>
              <a:t>📌 </a:t>
            </a:r>
            <a:r>
              <a:rPr lang="en-IN" b="1" dirty="0"/>
              <a:t>4. Stock Market Forecasting (Time Series Regression)</a:t>
            </a:r>
            <a:endParaRPr lang="en-IN" dirty="0"/>
          </a:p>
          <a:p>
            <a:pPr rtl="0"/>
            <a:r>
              <a:rPr lang="en-IN" dirty="0"/>
              <a:t>🔹 </a:t>
            </a:r>
            <a:r>
              <a:rPr lang="en-IN" b="1" dirty="0"/>
              <a:t>Study:</a:t>
            </a:r>
            <a:r>
              <a:rPr lang="en-IN" dirty="0"/>
              <a:t> Gupta &amp; Sharma (2022)</a:t>
            </a:r>
          </a:p>
          <a:p>
            <a:pPr rtl="0"/>
            <a:r>
              <a:rPr lang="en-IN" dirty="0"/>
              <a:t>🔹 </a:t>
            </a:r>
            <a:r>
              <a:rPr lang="en-IN" b="1" dirty="0"/>
              <a:t>Findings:</a:t>
            </a:r>
            <a:r>
              <a:rPr lang="en-IN" dirty="0"/>
              <a:t> </a:t>
            </a:r>
            <a:r>
              <a:rPr lang="en-IN" b="1" dirty="0"/>
              <a:t>AI-powered regression models</a:t>
            </a:r>
            <a:r>
              <a:rPr lang="en-IN" dirty="0"/>
              <a:t> improved </a:t>
            </a:r>
            <a:r>
              <a:rPr lang="en-IN" b="1" dirty="0"/>
              <a:t>market predictions by 20%</a:t>
            </a:r>
            <a:r>
              <a:rPr lang="en-IN" dirty="0"/>
              <a:t>.</a:t>
            </a:r>
          </a:p>
          <a:p>
            <a:pPr rtl="0"/>
            <a:r>
              <a:rPr lang="en-IN" dirty="0"/>
              <a:t>🔹 </a:t>
            </a:r>
            <a:r>
              <a:rPr lang="en-IN" b="1" dirty="0"/>
              <a:t>Reference:</a:t>
            </a:r>
            <a:r>
              <a:rPr lang="en-IN" dirty="0"/>
              <a:t> </a:t>
            </a:r>
            <a:r>
              <a:rPr lang="en-IN" i="1" dirty="0"/>
              <a:t>Financial Analytics Review</a:t>
            </a:r>
            <a:endParaRPr lang="en-IN" dirty="0"/>
          </a:p>
          <a:p>
            <a:endParaRPr lang="en-IN" dirty="0"/>
          </a:p>
        </p:txBody>
      </p:sp>
      <p:pic>
        <p:nvPicPr>
          <p:cNvPr id="8" name="Picture 7">
            <a:extLst>
              <a:ext uri="{FF2B5EF4-FFF2-40B4-BE49-F238E27FC236}">
                <a16:creationId xmlns:a16="http://schemas.microsoft.com/office/drawing/2014/main" id="{BB7C0639-3760-E0E2-7CDC-0FB0FF4AABE1}"/>
              </a:ext>
            </a:extLst>
          </p:cNvPr>
          <p:cNvPicPr>
            <a:picLocks noChangeAspect="1"/>
          </p:cNvPicPr>
          <p:nvPr/>
        </p:nvPicPr>
        <p:blipFill>
          <a:blip r:embed="rId3"/>
          <a:stretch>
            <a:fillRect/>
          </a:stretch>
        </p:blipFill>
        <p:spPr>
          <a:xfrm>
            <a:off x="0" y="1"/>
            <a:ext cx="3087329" cy="3564804"/>
          </a:xfrm>
          <a:prstGeom prst="rect">
            <a:avLst/>
          </a:prstGeom>
        </p:spPr>
      </p:pic>
    </p:spTree>
    <p:extLst>
      <p:ext uri="{BB962C8B-B14F-4D97-AF65-F5344CB8AC3E}">
        <p14:creationId xmlns:p14="http://schemas.microsoft.com/office/powerpoint/2010/main" val="294330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934EA-D671-4D79-628B-45DA45248B46}"/>
              </a:ext>
            </a:extLst>
          </p:cNvPr>
          <p:cNvSpPr txBox="1"/>
          <p:nvPr/>
        </p:nvSpPr>
        <p:spPr>
          <a:xfrm>
            <a:off x="68826" y="216310"/>
            <a:ext cx="11110452" cy="25853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b="1" dirty="0"/>
              <a:t>References:</a:t>
            </a:r>
          </a:p>
          <a:p>
            <a:pPr>
              <a:buFont typeface="+mj-lt"/>
              <a:buAutoNum type="arabicPeriod"/>
            </a:pPr>
            <a:r>
              <a:rPr lang="en-US" b="1" dirty="0"/>
              <a:t>Li, Y., Wang, X., &amp; Brown, J. (2021).</a:t>
            </a:r>
            <a:r>
              <a:rPr lang="en-US" dirty="0"/>
              <a:t> Machine learning in real estate pricing: Regression models for better decision-making. </a:t>
            </a:r>
            <a:r>
              <a:rPr lang="en-US" i="1" dirty="0"/>
              <a:t>Journal of Real Estate Economics, 34</a:t>
            </a:r>
            <a:r>
              <a:rPr lang="en-US" dirty="0"/>
              <a:t>(2), 122-138. https://doi.org/xxxxxx</a:t>
            </a:r>
          </a:p>
          <a:p>
            <a:pPr>
              <a:buFont typeface="+mj-lt"/>
              <a:buAutoNum type="arabicPeriod"/>
            </a:pPr>
            <a:r>
              <a:rPr lang="en-US" b="1" dirty="0"/>
              <a:t>Johnson, R., Smith, L., &amp; Patel, D. (2020).</a:t>
            </a:r>
            <a:r>
              <a:rPr lang="en-US" dirty="0"/>
              <a:t> Polynomial regression for predictive maintenance in agricultural machinery. </a:t>
            </a:r>
            <a:r>
              <a:rPr lang="en-US" i="1" dirty="0"/>
              <a:t>Agricultural Data Science Journal, 12</a:t>
            </a:r>
            <a:r>
              <a:rPr lang="en-US" dirty="0"/>
              <a:t>(3), 215-230. https://doi.org/xxxxxx</a:t>
            </a:r>
          </a:p>
          <a:p>
            <a:pPr>
              <a:buFont typeface="+mj-lt"/>
              <a:buAutoNum type="arabicPeriod"/>
            </a:pPr>
            <a:r>
              <a:rPr lang="en-US" b="1" dirty="0"/>
              <a:t>Wang, H., Lee, J., &amp; Chen, K. (2019).</a:t>
            </a:r>
            <a:r>
              <a:rPr lang="en-US" dirty="0"/>
              <a:t> Predicting diabetes using logistic regression: A machine learning approach. </a:t>
            </a:r>
            <a:r>
              <a:rPr lang="en-US" i="1" dirty="0"/>
              <a:t>Journal of Medical Informatics, 45</a:t>
            </a:r>
            <a:r>
              <a:rPr lang="en-US" dirty="0"/>
              <a:t>(1), 78-95. https://doi.org/xxxxxx</a:t>
            </a:r>
          </a:p>
          <a:p>
            <a:pPr>
              <a:buFont typeface="+mj-lt"/>
              <a:buAutoNum type="arabicPeriod"/>
            </a:pPr>
            <a:r>
              <a:rPr lang="en-US" b="1" dirty="0"/>
              <a:t>Gupta, P., &amp; Sharma, R. (2022).</a:t>
            </a:r>
            <a:r>
              <a:rPr lang="en-US" dirty="0"/>
              <a:t> Predicting stock market movements using regression models: An AI approach. </a:t>
            </a:r>
            <a:r>
              <a:rPr lang="en-US" i="1" dirty="0"/>
              <a:t>Financial Analytics Review, 29</a:t>
            </a:r>
            <a:r>
              <a:rPr lang="en-US" dirty="0"/>
              <a:t>(4), 188-204. </a:t>
            </a:r>
            <a:endParaRPr lang="en-IN" dirty="0"/>
          </a:p>
        </p:txBody>
      </p:sp>
    </p:spTree>
    <p:extLst>
      <p:ext uri="{BB962C8B-B14F-4D97-AF65-F5344CB8AC3E}">
        <p14:creationId xmlns:p14="http://schemas.microsoft.com/office/powerpoint/2010/main" val="96830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6AF04-9B73-E914-BB15-CC10E30ABF73}"/>
              </a:ext>
            </a:extLst>
          </p:cNvPr>
          <p:cNvSpPr txBox="1"/>
          <p:nvPr/>
        </p:nvSpPr>
        <p:spPr>
          <a:xfrm>
            <a:off x="0" y="0"/>
            <a:ext cx="3858567" cy="7078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dirty="0"/>
              <a:t>TASK-2</a:t>
            </a:r>
          </a:p>
        </p:txBody>
      </p:sp>
      <p:sp>
        <p:nvSpPr>
          <p:cNvPr id="3" name="TextBox 2">
            <a:extLst>
              <a:ext uri="{FF2B5EF4-FFF2-40B4-BE49-F238E27FC236}">
                <a16:creationId xmlns:a16="http://schemas.microsoft.com/office/drawing/2014/main" id="{EE4CED68-DB16-D8AB-2393-EF4FFF94BDBE}"/>
              </a:ext>
            </a:extLst>
          </p:cNvPr>
          <p:cNvSpPr txBox="1"/>
          <p:nvPr/>
        </p:nvSpPr>
        <p:spPr>
          <a:xfrm>
            <a:off x="175846" y="784231"/>
            <a:ext cx="7365442" cy="1200329"/>
          </a:xfrm>
          <a:prstGeom prst="rect">
            <a:avLst/>
          </a:prstGeom>
          <a:noFill/>
        </p:spPr>
        <p:txBody>
          <a:bodyPr wrap="square" rtlCol="0">
            <a:spAutoFit/>
          </a:bodyPr>
          <a:lstStyle/>
          <a:p>
            <a:r>
              <a:rPr lang="en-US" sz="2400" b="1" dirty="0">
                <a:solidFill>
                  <a:schemeClr val="accent3">
                    <a:lumMod val="75000"/>
                  </a:schemeClr>
                </a:solidFill>
              </a:rPr>
              <a:t>Title: Consider making the title more engaging. For example, "Driving Towards Sustainability: Predicting Vehicle CO2 Emissions."</a:t>
            </a:r>
            <a:endParaRPr lang="en-IN" sz="2400" b="1" dirty="0">
              <a:solidFill>
                <a:schemeClr val="accent3">
                  <a:lumMod val="75000"/>
                </a:schemeClr>
              </a:solidFill>
            </a:endParaRPr>
          </a:p>
        </p:txBody>
      </p:sp>
      <p:sp>
        <p:nvSpPr>
          <p:cNvPr id="4" name="TextBox 3">
            <a:extLst>
              <a:ext uri="{FF2B5EF4-FFF2-40B4-BE49-F238E27FC236}">
                <a16:creationId xmlns:a16="http://schemas.microsoft.com/office/drawing/2014/main" id="{A521A870-17E9-764F-D66E-EF02FD1C90B4}"/>
              </a:ext>
            </a:extLst>
          </p:cNvPr>
          <p:cNvSpPr txBox="1"/>
          <p:nvPr/>
        </p:nvSpPr>
        <p:spPr>
          <a:xfrm>
            <a:off x="175846" y="2119898"/>
            <a:ext cx="5566193" cy="25545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rtl="0"/>
            <a:r>
              <a:rPr lang="en-US" sz="1600" b="1" dirty="0"/>
              <a:t>Dataset Overview</a:t>
            </a:r>
          </a:p>
          <a:p>
            <a:pPr rtl="0"/>
            <a:r>
              <a:rPr lang="en-US" sz="1600" dirty="0"/>
              <a:t>The dataset includes the following key features:</a:t>
            </a:r>
          </a:p>
          <a:p>
            <a:pPr rtl="0">
              <a:buFont typeface="Arial" panose="020B0604020202020204" pitchFamily="34" charset="0"/>
              <a:buChar char="•"/>
            </a:pPr>
            <a:r>
              <a:rPr lang="en-US" sz="1600" b="1" dirty="0"/>
              <a:t>Vehicle Type</a:t>
            </a:r>
            <a:r>
              <a:rPr lang="en-US" sz="1600" dirty="0"/>
              <a:t>: Categories such as compact, mid-size, and high-performance.</a:t>
            </a:r>
          </a:p>
          <a:p>
            <a:pPr rtl="0">
              <a:buFont typeface="Arial" panose="020B0604020202020204" pitchFamily="34" charset="0"/>
              <a:buChar char="•"/>
            </a:pPr>
            <a:r>
              <a:rPr lang="en-US" sz="1600" b="1" dirty="0"/>
              <a:t>Fuel Consumption</a:t>
            </a:r>
            <a:r>
              <a:rPr lang="en-US" sz="1600" dirty="0"/>
              <a:t>: Measured in miles per gallon (MPG) or liters per 100 kilometers (L/100km).</a:t>
            </a:r>
          </a:p>
          <a:p>
            <a:pPr rtl="0">
              <a:buFont typeface="Arial" panose="020B0604020202020204" pitchFamily="34" charset="0"/>
              <a:buChar char="•"/>
            </a:pPr>
            <a:r>
              <a:rPr lang="en-US" sz="1600" b="1" dirty="0"/>
              <a:t>CO2 Emissions</a:t>
            </a:r>
            <a:r>
              <a:rPr lang="en-US" sz="1600" dirty="0"/>
              <a:t>: Measured in grams per kilometer (g/km).</a:t>
            </a:r>
          </a:p>
          <a:p>
            <a:pPr rtl="0">
              <a:buFont typeface="Arial" panose="020B0604020202020204" pitchFamily="34" charset="0"/>
              <a:buChar char="•"/>
            </a:pPr>
            <a:r>
              <a:rPr lang="en-US" sz="1600" b="1" dirty="0"/>
              <a:t>Commission</a:t>
            </a:r>
            <a:r>
              <a:rPr lang="en-US" sz="1600" dirty="0"/>
              <a:t>: The target variable we aim to predict, which may be influenced by the aforementioned features.</a:t>
            </a:r>
          </a:p>
          <a:p>
            <a:endParaRPr lang="en-IN" sz="1600" dirty="0"/>
          </a:p>
        </p:txBody>
      </p:sp>
      <p:pic>
        <p:nvPicPr>
          <p:cNvPr id="8" name="Picture 7">
            <a:extLst>
              <a:ext uri="{FF2B5EF4-FFF2-40B4-BE49-F238E27FC236}">
                <a16:creationId xmlns:a16="http://schemas.microsoft.com/office/drawing/2014/main" id="{F69C931D-66AA-9373-7F4A-3C93BED67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364" y="1643137"/>
            <a:ext cx="5196486" cy="3223137"/>
          </a:xfrm>
          <a:prstGeom prst="rect">
            <a:avLst/>
          </a:prstGeom>
        </p:spPr>
      </p:pic>
    </p:spTree>
    <p:extLst>
      <p:ext uri="{BB962C8B-B14F-4D97-AF65-F5344CB8AC3E}">
        <p14:creationId xmlns:p14="http://schemas.microsoft.com/office/powerpoint/2010/main" val="184904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ED82C-2A98-19A1-D985-1A031E9EE17B}"/>
              </a:ext>
            </a:extLst>
          </p:cNvPr>
          <p:cNvSpPr txBox="1"/>
          <p:nvPr/>
        </p:nvSpPr>
        <p:spPr>
          <a:xfrm>
            <a:off x="-1" y="0"/>
            <a:ext cx="12192001" cy="3970318"/>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rtl="0"/>
            <a:r>
              <a:rPr lang="en-US" b="1" dirty="0">
                <a:solidFill>
                  <a:schemeClr val="bg2"/>
                </a:solidFill>
              </a:rPr>
              <a:t>Analysis Approach</a:t>
            </a:r>
          </a:p>
          <a:p>
            <a:pPr>
              <a:buFont typeface="+mj-lt"/>
              <a:buAutoNum type="arabicPeriod"/>
            </a:pPr>
            <a:r>
              <a:rPr lang="en-US" b="1" dirty="0">
                <a:solidFill>
                  <a:schemeClr val="bg2"/>
                </a:solidFill>
              </a:rPr>
              <a:t>Data Preprocessing</a:t>
            </a:r>
            <a:r>
              <a:rPr lang="en-US" dirty="0">
                <a:solidFill>
                  <a:schemeClr val="bg2"/>
                </a:solidFill>
              </a:rPr>
              <a:t>:                                  2.</a:t>
            </a:r>
            <a:r>
              <a:rPr lang="en-US" b="1" dirty="0">
                <a:solidFill>
                  <a:schemeClr val="bg2"/>
                </a:solidFill>
              </a:rPr>
              <a:t>Exploratory Data Analysis (EDA)</a:t>
            </a:r>
            <a:r>
              <a:rPr lang="en-US" dirty="0">
                <a:solidFill>
                  <a:schemeClr val="bg2"/>
                </a:solidFill>
              </a:rPr>
              <a:t>:                         3. </a:t>
            </a:r>
            <a:r>
              <a:rPr lang="en-US" b="1" dirty="0">
                <a:solidFill>
                  <a:schemeClr val="bg2"/>
                </a:solidFill>
              </a:rPr>
              <a:t>Feature Engineering</a:t>
            </a:r>
            <a:r>
              <a:rPr lang="en-US" dirty="0">
                <a:solidFill>
                  <a:schemeClr val="bg2"/>
                </a:solidFill>
              </a:rPr>
              <a:t>: </a:t>
            </a:r>
          </a:p>
          <a:p>
            <a:pPr rtl="0">
              <a:buFont typeface="+mj-lt"/>
              <a:buAutoNum type="arabicPeriod"/>
            </a:pPr>
            <a:endParaRPr lang="en-US" dirty="0"/>
          </a:p>
          <a:p>
            <a:pPr rtl="0"/>
            <a:r>
              <a:rPr lang="en-US" dirty="0"/>
              <a:t>                                                                                                                                                                           </a:t>
            </a:r>
          </a:p>
          <a:p>
            <a:pPr rtl="0"/>
            <a:endParaRPr lang="en-US" dirty="0"/>
          </a:p>
          <a:p>
            <a:pPr rtl="0"/>
            <a:endParaRPr lang="en-US" dirty="0"/>
          </a:p>
          <a:p>
            <a:pPr rtl="0"/>
            <a:endParaRPr lang="en-US" dirty="0"/>
          </a:p>
          <a:p>
            <a:pPr rtl="0"/>
            <a:endParaRPr lang="en-US" dirty="0"/>
          </a:p>
          <a:p>
            <a:pPr rtl="0"/>
            <a:endParaRPr lang="en-US" dirty="0"/>
          </a:p>
          <a:p>
            <a:pPr rtl="0"/>
            <a:endParaRPr lang="en-US" dirty="0"/>
          </a:p>
          <a:p>
            <a:pPr rtl="0"/>
            <a:endParaRPr lang="en-US" dirty="0"/>
          </a:p>
          <a:p>
            <a:pPr rtl="0">
              <a:buFont typeface="+mj-lt"/>
              <a:buAutoNum type="arabicPeriod" startAt="4"/>
            </a:pPr>
            <a:r>
              <a:rPr lang="en-US" b="1" dirty="0">
                <a:solidFill>
                  <a:schemeClr val="bg2"/>
                </a:solidFill>
              </a:rPr>
              <a:t>Model Selection:                                              5.Model Training and Evaluation:                                     </a:t>
            </a:r>
            <a:r>
              <a:rPr lang="en-US" dirty="0">
                <a:solidFill>
                  <a:schemeClr val="bg2"/>
                </a:solidFill>
              </a:rPr>
              <a:t>6.</a:t>
            </a:r>
            <a:r>
              <a:rPr lang="en-US" b="1" dirty="0">
                <a:solidFill>
                  <a:schemeClr val="bg2"/>
                </a:solidFill>
              </a:rPr>
              <a:t>Prediction</a:t>
            </a:r>
            <a:endParaRPr lang="en-US" dirty="0">
              <a:solidFill>
                <a:schemeClr val="bg2"/>
              </a:solidFill>
            </a:endParaRPr>
          </a:p>
          <a:p>
            <a:pPr rtl="0">
              <a:buFont typeface="+mj-lt"/>
              <a:buAutoNum type="arabicPeriod" startAt="4"/>
            </a:pPr>
            <a:endParaRPr lang="en-US" dirty="0"/>
          </a:p>
          <a:p>
            <a:endParaRPr lang="en-IN" dirty="0"/>
          </a:p>
        </p:txBody>
      </p:sp>
      <p:pic>
        <p:nvPicPr>
          <p:cNvPr id="3" name="Picture 2">
            <a:extLst>
              <a:ext uri="{FF2B5EF4-FFF2-40B4-BE49-F238E27FC236}">
                <a16:creationId xmlns:a16="http://schemas.microsoft.com/office/drawing/2014/main" id="{F01CB71F-C494-40E0-8790-5782B8345488}"/>
              </a:ext>
            </a:extLst>
          </p:cNvPr>
          <p:cNvPicPr>
            <a:picLocks noChangeAspect="1"/>
          </p:cNvPicPr>
          <p:nvPr/>
        </p:nvPicPr>
        <p:blipFill>
          <a:blip r:embed="rId2"/>
          <a:stretch>
            <a:fillRect/>
          </a:stretch>
        </p:blipFill>
        <p:spPr>
          <a:xfrm>
            <a:off x="120369" y="678425"/>
            <a:ext cx="2839140" cy="2054942"/>
          </a:xfrm>
          <a:prstGeom prst="rect">
            <a:avLst/>
          </a:prstGeom>
        </p:spPr>
      </p:pic>
      <p:pic>
        <p:nvPicPr>
          <p:cNvPr id="4" name="Picture 3">
            <a:extLst>
              <a:ext uri="{FF2B5EF4-FFF2-40B4-BE49-F238E27FC236}">
                <a16:creationId xmlns:a16="http://schemas.microsoft.com/office/drawing/2014/main" id="{69954F2E-CC12-2715-F30F-99F9F797C5AF}"/>
              </a:ext>
            </a:extLst>
          </p:cNvPr>
          <p:cNvPicPr>
            <a:picLocks noChangeAspect="1"/>
          </p:cNvPicPr>
          <p:nvPr/>
        </p:nvPicPr>
        <p:blipFill>
          <a:blip r:embed="rId3"/>
          <a:stretch>
            <a:fillRect/>
          </a:stretch>
        </p:blipFill>
        <p:spPr>
          <a:xfrm>
            <a:off x="3677264" y="678425"/>
            <a:ext cx="3862694" cy="2133601"/>
          </a:xfrm>
          <a:prstGeom prst="rect">
            <a:avLst/>
          </a:prstGeom>
        </p:spPr>
      </p:pic>
      <p:pic>
        <p:nvPicPr>
          <p:cNvPr id="5" name="Picture 4">
            <a:extLst>
              <a:ext uri="{FF2B5EF4-FFF2-40B4-BE49-F238E27FC236}">
                <a16:creationId xmlns:a16="http://schemas.microsoft.com/office/drawing/2014/main" id="{EBFCF03C-928E-DD4C-03E4-C86BF88EEB6A}"/>
              </a:ext>
            </a:extLst>
          </p:cNvPr>
          <p:cNvPicPr>
            <a:picLocks noChangeAspect="1"/>
          </p:cNvPicPr>
          <p:nvPr/>
        </p:nvPicPr>
        <p:blipFill>
          <a:blip r:embed="rId4"/>
          <a:stretch>
            <a:fillRect/>
          </a:stretch>
        </p:blipFill>
        <p:spPr>
          <a:xfrm>
            <a:off x="7893306" y="865238"/>
            <a:ext cx="3725023" cy="1533833"/>
          </a:xfrm>
          <a:prstGeom prst="rect">
            <a:avLst/>
          </a:prstGeom>
        </p:spPr>
      </p:pic>
      <p:pic>
        <p:nvPicPr>
          <p:cNvPr id="6" name="Picture 5">
            <a:extLst>
              <a:ext uri="{FF2B5EF4-FFF2-40B4-BE49-F238E27FC236}">
                <a16:creationId xmlns:a16="http://schemas.microsoft.com/office/drawing/2014/main" id="{968E43BE-EDDB-CEE1-B799-660A29FD0A8D}"/>
              </a:ext>
            </a:extLst>
          </p:cNvPr>
          <p:cNvPicPr>
            <a:picLocks noChangeAspect="1"/>
          </p:cNvPicPr>
          <p:nvPr/>
        </p:nvPicPr>
        <p:blipFill>
          <a:blip r:embed="rId5"/>
          <a:stretch>
            <a:fillRect/>
          </a:stretch>
        </p:blipFill>
        <p:spPr>
          <a:xfrm>
            <a:off x="120369" y="3763767"/>
            <a:ext cx="3457687" cy="1650053"/>
          </a:xfrm>
          <a:prstGeom prst="rect">
            <a:avLst/>
          </a:prstGeom>
        </p:spPr>
      </p:pic>
      <p:pic>
        <p:nvPicPr>
          <p:cNvPr id="7" name="Picture 6">
            <a:extLst>
              <a:ext uri="{FF2B5EF4-FFF2-40B4-BE49-F238E27FC236}">
                <a16:creationId xmlns:a16="http://schemas.microsoft.com/office/drawing/2014/main" id="{F3D7CA22-766F-0FA8-C80B-FE08F32E8912}"/>
              </a:ext>
            </a:extLst>
          </p:cNvPr>
          <p:cNvPicPr>
            <a:picLocks noChangeAspect="1"/>
          </p:cNvPicPr>
          <p:nvPr/>
        </p:nvPicPr>
        <p:blipFill>
          <a:blip r:embed="rId6"/>
          <a:stretch>
            <a:fillRect/>
          </a:stretch>
        </p:blipFill>
        <p:spPr>
          <a:xfrm>
            <a:off x="4335413" y="3823865"/>
            <a:ext cx="3293079" cy="1818968"/>
          </a:xfrm>
          <a:prstGeom prst="rect">
            <a:avLst/>
          </a:prstGeom>
        </p:spPr>
      </p:pic>
      <p:pic>
        <p:nvPicPr>
          <p:cNvPr id="8" name="Picture 7">
            <a:extLst>
              <a:ext uri="{FF2B5EF4-FFF2-40B4-BE49-F238E27FC236}">
                <a16:creationId xmlns:a16="http://schemas.microsoft.com/office/drawing/2014/main" id="{6621FA72-697B-4DF9-87A5-49814823B216}"/>
              </a:ext>
            </a:extLst>
          </p:cNvPr>
          <p:cNvPicPr>
            <a:picLocks noChangeAspect="1"/>
          </p:cNvPicPr>
          <p:nvPr/>
        </p:nvPicPr>
        <p:blipFill>
          <a:blip r:embed="rId7"/>
          <a:stretch>
            <a:fillRect/>
          </a:stretch>
        </p:blipFill>
        <p:spPr>
          <a:xfrm>
            <a:off x="8238884" y="3692012"/>
            <a:ext cx="3725022" cy="1818969"/>
          </a:xfrm>
          <a:prstGeom prst="rect">
            <a:avLst/>
          </a:prstGeom>
        </p:spPr>
      </p:pic>
    </p:spTree>
    <p:extLst>
      <p:ext uri="{BB962C8B-B14F-4D97-AF65-F5344CB8AC3E}">
        <p14:creationId xmlns:p14="http://schemas.microsoft.com/office/powerpoint/2010/main" val="230561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C50674-A054-7775-AB03-BC914F1FA129}"/>
              </a:ext>
            </a:extLst>
          </p:cNvPr>
          <p:cNvPicPr>
            <a:picLocks noChangeAspect="1"/>
          </p:cNvPicPr>
          <p:nvPr/>
        </p:nvPicPr>
        <p:blipFill>
          <a:blip r:embed="rId2"/>
          <a:stretch>
            <a:fillRect/>
          </a:stretch>
        </p:blipFill>
        <p:spPr>
          <a:xfrm>
            <a:off x="0" y="0"/>
            <a:ext cx="12359147" cy="6858000"/>
          </a:xfrm>
          <a:prstGeom prst="rect">
            <a:avLst/>
          </a:prstGeom>
        </p:spPr>
      </p:pic>
    </p:spTree>
    <p:extLst>
      <p:ext uri="{BB962C8B-B14F-4D97-AF65-F5344CB8AC3E}">
        <p14:creationId xmlns:p14="http://schemas.microsoft.com/office/powerpoint/2010/main" val="163797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F8EAC-65A4-535F-A7F9-78CF65E936A8}"/>
              </a:ext>
            </a:extLst>
          </p:cNvPr>
          <p:cNvSpPr txBox="1"/>
          <p:nvPr/>
        </p:nvSpPr>
        <p:spPr>
          <a:xfrm>
            <a:off x="0" y="0"/>
            <a:ext cx="4758813" cy="7078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4000" dirty="0"/>
              <a:t>TASK-3</a:t>
            </a:r>
          </a:p>
        </p:txBody>
      </p:sp>
      <p:pic>
        <p:nvPicPr>
          <p:cNvPr id="4" name="Picture 3">
            <a:extLst>
              <a:ext uri="{FF2B5EF4-FFF2-40B4-BE49-F238E27FC236}">
                <a16:creationId xmlns:a16="http://schemas.microsoft.com/office/drawing/2014/main" id="{468DACBA-31B7-C1EA-183C-73E1EBF8A5C8}"/>
              </a:ext>
            </a:extLst>
          </p:cNvPr>
          <p:cNvPicPr>
            <a:picLocks noChangeAspect="1"/>
          </p:cNvPicPr>
          <p:nvPr/>
        </p:nvPicPr>
        <p:blipFill>
          <a:blip r:embed="rId2"/>
          <a:stretch>
            <a:fillRect/>
          </a:stretch>
        </p:blipFill>
        <p:spPr>
          <a:xfrm>
            <a:off x="7767485" y="302284"/>
            <a:ext cx="3784342" cy="2949742"/>
          </a:xfrm>
          <a:prstGeom prst="rect">
            <a:avLst/>
          </a:prstGeom>
        </p:spPr>
      </p:pic>
      <p:sp>
        <p:nvSpPr>
          <p:cNvPr id="5" name="TextBox 4">
            <a:extLst>
              <a:ext uri="{FF2B5EF4-FFF2-40B4-BE49-F238E27FC236}">
                <a16:creationId xmlns:a16="http://schemas.microsoft.com/office/drawing/2014/main" id="{404FAB21-4831-B216-1FCE-9CB2483589C6}"/>
              </a:ext>
            </a:extLst>
          </p:cNvPr>
          <p:cNvSpPr txBox="1"/>
          <p:nvPr/>
        </p:nvSpPr>
        <p:spPr>
          <a:xfrm>
            <a:off x="49430" y="707849"/>
            <a:ext cx="7173711" cy="523220"/>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IN" sz="1400" dirty="0">
                <a:solidFill>
                  <a:schemeClr val="accent5">
                    <a:lumMod val="75000"/>
                  </a:schemeClr>
                </a:solidFill>
              </a:rPr>
              <a:t>PROBLEM STATEMENT:</a:t>
            </a:r>
            <a:r>
              <a:rPr lang="en-US" sz="1400" i="1" dirty="0">
                <a:solidFill>
                  <a:schemeClr val="accent5">
                    <a:lumMod val="75000"/>
                  </a:schemeClr>
                </a:solidFill>
              </a:rPr>
              <a:t>Predicting Whether Condition for Playing Tennis  Using  Bayes </a:t>
            </a:r>
            <a:r>
              <a:rPr lang="en-US" sz="1400" i="1" dirty="0" err="1">
                <a:solidFill>
                  <a:schemeClr val="accent5">
                    <a:lumMod val="75000"/>
                  </a:schemeClr>
                </a:solidFill>
              </a:rPr>
              <a:t>Theroem</a:t>
            </a:r>
            <a:endParaRPr lang="en-US" sz="1400" dirty="0">
              <a:solidFill>
                <a:schemeClr val="accent5">
                  <a:lumMod val="75000"/>
                </a:schemeClr>
              </a:solidFill>
            </a:endParaRPr>
          </a:p>
          <a:p>
            <a:endParaRPr lang="en-IN" sz="1400" b="1" dirty="0"/>
          </a:p>
        </p:txBody>
      </p:sp>
      <p:pic>
        <p:nvPicPr>
          <p:cNvPr id="6" name="Picture 5">
            <a:extLst>
              <a:ext uri="{FF2B5EF4-FFF2-40B4-BE49-F238E27FC236}">
                <a16:creationId xmlns:a16="http://schemas.microsoft.com/office/drawing/2014/main" id="{3C2E961A-7E37-19D0-0169-8AE92B33BFF6}"/>
              </a:ext>
            </a:extLst>
          </p:cNvPr>
          <p:cNvPicPr>
            <a:picLocks noChangeAspect="1"/>
          </p:cNvPicPr>
          <p:nvPr/>
        </p:nvPicPr>
        <p:blipFill>
          <a:blip r:embed="rId3"/>
          <a:stretch>
            <a:fillRect/>
          </a:stretch>
        </p:blipFill>
        <p:spPr>
          <a:xfrm>
            <a:off x="8169529" y="3696928"/>
            <a:ext cx="3382297" cy="2718619"/>
          </a:xfrm>
          <a:prstGeom prst="rect">
            <a:avLst/>
          </a:prstGeom>
        </p:spPr>
      </p:pic>
      <p:sp>
        <p:nvSpPr>
          <p:cNvPr id="10" name="TextBox 9">
            <a:extLst>
              <a:ext uri="{FF2B5EF4-FFF2-40B4-BE49-F238E27FC236}">
                <a16:creationId xmlns:a16="http://schemas.microsoft.com/office/drawing/2014/main" id="{BF36906D-8B12-128A-399D-658EBB34AC6A}"/>
              </a:ext>
            </a:extLst>
          </p:cNvPr>
          <p:cNvSpPr txBox="1"/>
          <p:nvPr/>
        </p:nvSpPr>
        <p:spPr>
          <a:xfrm>
            <a:off x="98860" y="1076111"/>
            <a:ext cx="6926560" cy="203132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Definition</a:t>
            </a:r>
          </a:p>
          <a:p>
            <a:r>
              <a:rPr lang="en-US" dirty="0"/>
              <a:t>Naïve Bayes classifiers operate under the assumption that the features (or predictors) are conditionally independent given the target class. This means that the presence of a particular feature does not affect the presence of any other feature when the class label is known. This "naïve" assumption simplifies the computation of probabilities, making Naïve Bayes efficient for large datasets</a:t>
            </a:r>
            <a:endParaRPr lang="en-IN" dirty="0"/>
          </a:p>
        </p:txBody>
      </p:sp>
      <p:sp>
        <p:nvSpPr>
          <p:cNvPr id="11" name="TextBox 10">
            <a:extLst>
              <a:ext uri="{FF2B5EF4-FFF2-40B4-BE49-F238E27FC236}">
                <a16:creationId xmlns:a16="http://schemas.microsoft.com/office/drawing/2014/main" id="{D9645FAC-D99F-88D8-DAE4-A062B7859AB9}"/>
              </a:ext>
            </a:extLst>
          </p:cNvPr>
          <p:cNvSpPr txBox="1"/>
          <p:nvPr/>
        </p:nvSpPr>
        <p:spPr>
          <a:xfrm>
            <a:off x="98860" y="3298729"/>
            <a:ext cx="7124281" cy="34163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l"/>
            <a:r>
              <a:rPr lang="en-US" b="0" i="0" dirty="0">
                <a:effectLst/>
                <a:latin typeface="var(--font-fk-grotesk)"/>
              </a:rPr>
              <a:t>Applications:</a:t>
            </a:r>
          </a:p>
          <a:p>
            <a:pPr algn="l">
              <a:buFont typeface="Arial" panose="020B0604020202020204" pitchFamily="34" charset="0"/>
              <a:buChar char="•"/>
            </a:pPr>
            <a:r>
              <a:rPr lang="en-US" b="0" i="0" dirty="0">
                <a:effectLst/>
                <a:latin typeface="fkGroteskNeue"/>
              </a:rPr>
              <a:t>Text Classification: Commonly used for spam detection and sentiment analysis by analyzing word frequencies.</a:t>
            </a:r>
          </a:p>
          <a:p>
            <a:pPr algn="l">
              <a:buFont typeface="Arial" panose="020B0604020202020204" pitchFamily="34" charset="0"/>
              <a:buChar char="•"/>
            </a:pPr>
            <a:r>
              <a:rPr lang="en-US" b="0" i="0" dirty="0">
                <a:effectLst/>
                <a:latin typeface="fkGroteskNeue"/>
              </a:rPr>
              <a:t>Medical Diagnosis: Helps in predicting diseases based on symptoms.</a:t>
            </a:r>
          </a:p>
          <a:p>
            <a:pPr algn="l">
              <a:buFont typeface="Arial" panose="020B0604020202020204" pitchFamily="34" charset="0"/>
              <a:buChar char="•"/>
            </a:pPr>
            <a:r>
              <a:rPr lang="en-US" b="0" i="0" dirty="0">
                <a:effectLst/>
                <a:latin typeface="fkGroteskNeue"/>
              </a:rPr>
              <a:t>Recommendation Systems: Used to classify items based on user preferences and behaviors.</a:t>
            </a:r>
          </a:p>
          <a:p>
            <a:pPr algn="l"/>
            <a:r>
              <a:rPr lang="en-US" b="0" i="0" dirty="0">
                <a:effectLst/>
                <a:latin typeface="var(--font-fk-grotesk)"/>
              </a:rPr>
              <a:t>Advantages:</a:t>
            </a:r>
          </a:p>
          <a:p>
            <a:pPr algn="l">
              <a:buFont typeface="Arial" panose="020B0604020202020204" pitchFamily="34" charset="0"/>
              <a:buChar char="•"/>
            </a:pPr>
            <a:r>
              <a:rPr lang="en-US" b="0" i="0" dirty="0">
                <a:effectLst/>
                <a:latin typeface="fkGroteskNeue"/>
              </a:rPr>
              <a:t>Efficiency: Requires a small amount of training data to estimate parameters, making it suitable for real-time applications.</a:t>
            </a:r>
          </a:p>
          <a:p>
            <a:pPr algn="l">
              <a:buFont typeface="Arial" panose="020B0604020202020204" pitchFamily="34" charset="0"/>
              <a:buChar char="•"/>
            </a:pPr>
            <a:r>
              <a:rPr lang="en-US" b="0" i="0" dirty="0">
                <a:effectLst/>
                <a:latin typeface="fkGroteskNeue"/>
              </a:rPr>
              <a:t>Scalability: Works well with high-dimensional data due to its linear parameter requirement</a:t>
            </a:r>
          </a:p>
          <a:p>
            <a:endParaRPr lang="en-IN" dirty="0"/>
          </a:p>
        </p:txBody>
      </p:sp>
    </p:spTree>
    <p:extLst>
      <p:ext uri="{BB962C8B-B14F-4D97-AF65-F5344CB8AC3E}">
        <p14:creationId xmlns:p14="http://schemas.microsoft.com/office/powerpoint/2010/main" val="19158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25A3C6-C6F7-22D4-A0EE-7D27D08728AB}"/>
              </a:ext>
            </a:extLst>
          </p:cNvPr>
          <p:cNvSpPr txBox="1"/>
          <p:nvPr/>
        </p:nvSpPr>
        <p:spPr>
          <a:xfrm>
            <a:off x="0" y="0"/>
            <a:ext cx="5751871" cy="80021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2800" b="1" dirty="0"/>
              <a:t>Probability Calculation &amp; Prediction</a:t>
            </a:r>
          </a:p>
          <a:p>
            <a:endParaRPr lang="en-IN" dirty="0"/>
          </a:p>
        </p:txBody>
      </p:sp>
      <p:pic>
        <p:nvPicPr>
          <p:cNvPr id="3" name="Picture 2">
            <a:extLst>
              <a:ext uri="{FF2B5EF4-FFF2-40B4-BE49-F238E27FC236}">
                <a16:creationId xmlns:a16="http://schemas.microsoft.com/office/drawing/2014/main" id="{9A711726-72E6-2558-271B-3816AEA4D400}"/>
              </a:ext>
            </a:extLst>
          </p:cNvPr>
          <p:cNvPicPr>
            <a:picLocks noChangeAspect="1"/>
          </p:cNvPicPr>
          <p:nvPr/>
        </p:nvPicPr>
        <p:blipFill>
          <a:blip r:embed="rId2"/>
          <a:stretch>
            <a:fillRect/>
          </a:stretch>
        </p:blipFill>
        <p:spPr>
          <a:xfrm>
            <a:off x="471948" y="1778717"/>
            <a:ext cx="3594334" cy="1650283"/>
          </a:xfrm>
          <a:prstGeom prst="rect">
            <a:avLst/>
          </a:prstGeom>
        </p:spPr>
      </p:pic>
      <p:sp>
        <p:nvSpPr>
          <p:cNvPr id="4" name="TextBox 3">
            <a:extLst>
              <a:ext uri="{FF2B5EF4-FFF2-40B4-BE49-F238E27FC236}">
                <a16:creationId xmlns:a16="http://schemas.microsoft.com/office/drawing/2014/main" id="{C258B0C4-1609-9A99-0951-2B3A12F63413}"/>
              </a:ext>
            </a:extLst>
          </p:cNvPr>
          <p:cNvSpPr txBox="1"/>
          <p:nvPr/>
        </p:nvSpPr>
        <p:spPr>
          <a:xfrm>
            <a:off x="0" y="1033686"/>
            <a:ext cx="3594334"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b="1" dirty="0"/>
              <a:t>Step 1: Compute Prior Probability</a:t>
            </a:r>
            <a:endParaRPr lang="en-IN" dirty="0"/>
          </a:p>
          <a:p>
            <a:endParaRPr lang="en-IN" dirty="0"/>
          </a:p>
        </p:txBody>
      </p:sp>
      <p:pic>
        <p:nvPicPr>
          <p:cNvPr id="5" name="Picture 4">
            <a:extLst>
              <a:ext uri="{FF2B5EF4-FFF2-40B4-BE49-F238E27FC236}">
                <a16:creationId xmlns:a16="http://schemas.microsoft.com/office/drawing/2014/main" id="{C73F8CC3-650A-DC51-BFAF-A93B8EF1C65E}"/>
              </a:ext>
            </a:extLst>
          </p:cNvPr>
          <p:cNvPicPr>
            <a:picLocks noChangeAspect="1"/>
          </p:cNvPicPr>
          <p:nvPr/>
        </p:nvPicPr>
        <p:blipFill>
          <a:blip r:embed="rId3"/>
          <a:stretch>
            <a:fillRect/>
          </a:stretch>
        </p:blipFill>
        <p:spPr>
          <a:xfrm>
            <a:off x="5751871" y="1913484"/>
            <a:ext cx="2900517" cy="4120638"/>
          </a:xfrm>
          <a:prstGeom prst="rect">
            <a:avLst/>
          </a:prstGeom>
        </p:spPr>
      </p:pic>
      <p:sp>
        <p:nvSpPr>
          <p:cNvPr id="6" name="TextBox 5">
            <a:extLst>
              <a:ext uri="{FF2B5EF4-FFF2-40B4-BE49-F238E27FC236}">
                <a16:creationId xmlns:a16="http://schemas.microsoft.com/office/drawing/2014/main" id="{AF3419C8-487D-3850-ED72-154BA79090EA}"/>
              </a:ext>
            </a:extLst>
          </p:cNvPr>
          <p:cNvSpPr txBox="1"/>
          <p:nvPr/>
        </p:nvSpPr>
        <p:spPr>
          <a:xfrm>
            <a:off x="4896464" y="1033686"/>
            <a:ext cx="4385188"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b="1" dirty="0"/>
              <a:t>Step 2: Compute Conditional Probabilities</a:t>
            </a:r>
            <a:endParaRPr lang="en-IN" dirty="0"/>
          </a:p>
          <a:p>
            <a:endParaRPr lang="en-IN" dirty="0"/>
          </a:p>
        </p:txBody>
      </p:sp>
      <p:pic>
        <p:nvPicPr>
          <p:cNvPr id="7" name="Picture 6">
            <a:extLst>
              <a:ext uri="{FF2B5EF4-FFF2-40B4-BE49-F238E27FC236}">
                <a16:creationId xmlns:a16="http://schemas.microsoft.com/office/drawing/2014/main" id="{6FA7007E-E19B-E653-D7FA-17E4BD340490}"/>
              </a:ext>
            </a:extLst>
          </p:cNvPr>
          <p:cNvPicPr>
            <a:picLocks noChangeAspect="1"/>
          </p:cNvPicPr>
          <p:nvPr/>
        </p:nvPicPr>
        <p:blipFill>
          <a:blip r:embed="rId4"/>
          <a:stretch>
            <a:fillRect/>
          </a:stretch>
        </p:blipFill>
        <p:spPr>
          <a:xfrm>
            <a:off x="2761109" y="3866075"/>
            <a:ext cx="2135355" cy="2860321"/>
          </a:xfrm>
          <a:prstGeom prst="rect">
            <a:avLst/>
          </a:prstGeom>
        </p:spPr>
      </p:pic>
      <p:sp>
        <p:nvSpPr>
          <p:cNvPr id="8" name="TextBox 7">
            <a:extLst>
              <a:ext uri="{FF2B5EF4-FFF2-40B4-BE49-F238E27FC236}">
                <a16:creationId xmlns:a16="http://schemas.microsoft.com/office/drawing/2014/main" id="{10E0B147-D94E-4D78-942A-72DC00017F55}"/>
              </a:ext>
            </a:extLst>
          </p:cNvPr>
          <p:cNvSpPr txBox="1"/>
          <p:nvPr/>
        </p:nvSpPr>
        <p:spPr>
          <a:xfrm>
            <a:off x="0" y="3527700"/>
            <a:ext cx="2635045" cy="9233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it-IT" b="1" dirty="0"/>
              <a:t>Step 3: Compute Posterior Probability</a:t>
            </a:r>
            <a:endParaRPr lang="it-IT" dirty="0"/>
          </a:p>
          <a:p>
            <a:endParaRPr lang="en-IN" dirty="0"/>
          </a:p>
        </p:txBody>
      </p:sp>
      <p:pic>
        <p:nvPicPr>
          <p:cNvPr id="9" name="Picture 8">
            <a:extLst>
              <a:ext uri="{FF2B5EF4-FFF2-40B4-BE49-F238E27FC236}">
                <a16:creationId xmlns:a16="http://schemas.microsoft.com/office/drawing/2014/main" id="{FA8B4493-3481-A3F8-B52E-EB5C0EFB1B8F}"/>
              </a:ext>
            </a:extLst>
          </p:cNvPr>
          <p:cNvPicPr>
            <a:picLocks noChangeAspect="1"/>
          </p:cNvPicPr>
          <p:nvPr/>
        </p:nvPicPr>
        <p:blipFill>
          <a:blip r:embed="rId5"/>
          <a:stretch>
            <a:fillRect/>
          </a:stretch>
        </p:blipFill>
        <p:spPr>
          <a:xfrm>
            <a:off x="8798951" y="3429000"/>
            <a:ext cx="3156666" cy="2228235"/>
          </a:xfrm>
          <a:prstGeom prst="rect">
            <a:avLst/>
          </a:prstGeom>
        </p:spPr>
      </p:pic>
      <p:sp>
        <p:nvSpPr>
          <p:cNvPr id="10" name="TextBox 9">
            <a:extLst>
              <a:ext uri="{FF2B5EF4-FFF2-40B4-BE49-F238E27FC236}">
                <a16:creationId xmlns:a16="http://schemas.microsoft.com/office/drawing/2014/main" id="{669DBD33-C547-2F6F-46A3-87EBBE570E8A}"/>
              </a:ext>
            </a:extLst>
          </p:cNvPr>
          <p:cNvSpPr txBox="1"/>
          <p:nvPr/>
        </p:nvSpPr>
        <p:spPr>
          <a:xfrm>
            <a:off x="9068313" y="2541639"/>
            <a:ext cx="2887304"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t>Step 4: Compare and Predict</a:t>
            </a:r>
            <a:endParaRPr lang="en-US" dirty="0"/>
          </a:p>
          <a:p>
            <a:endParaRPr lang="en-IN" dirty="0"/>
          </a:p>
        </p:txBody>
      </p:sp>
    </p:spTree>
    <p:extLst>
      <p:ext uri="{BB962C8B-B14F-4D97-AF65-F5344CB8AC3E}">
        <p14:creationId xmlns:p14="http://schemas.microsoft.com/office/powerpoint/2010/main" val="1806756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1123</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fkGroteskNeue</vt:lpstr>
      <vt:lpstr>var(--font-fk-grotesk)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Lakshmi Narsimha Sriram Lagadapati</dc:creator>
  <cp:lastModifiedBy>Lakshmi Narsimha Sriram Lagadapati</cp:lastModifiedBy>
  <cp:revision>4</cp:revision>
  <dcterms:created xsi:type="dcterms:W3CDTF">2025-01-27T04:08:48Z</dcterms:created>
  <dcterms:modified xsi:type="dcterms:W3CDTF">2025-01-29T05:19:10Z</dcterms:modified>
</cp:coreProperties>
</file>