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6657" y="1343343"/>
            <a:ext cx="10943167" cy="1082675"/>
          </a:xfrm>
        </p:spPr>
        <p:txBody>
          <a:bodyPr/>
          <a:p>
            <a:pPr algn="ctr"/>
            <a:r>
              <a:rPr lang="en-US">
                <a:ln w="22225">
                  <a:solidFill>
                    <a:schemeClr val="accent2"/>
                  </a:solidFill>
                  <a:prstDash val="solid"/>
                </a:ln>
                <a:solidFill>
                  <a:schemeClr val="accent2">
                    <a:lumMod val="40000"/>
                    <a:lumOff val="60000"/>
                  </a:schemeClr>
                </a:solidFill>
                <a:effectLst/>
              </a:rPr>
              <a:t>ATTENTION TO Emotions in Generative Models</a:t>
            </a:r>
            <a:endParaRPr lang="en-US">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7790180" y="5679440"/>
            <a:ext cx="4163060" cy="981075"/>
          </a:xfrm>
        </p:spPr>
        <p:txBody>
          <a:bodyPr/>
          <a:p>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rPr>
              <a:t>-Sri Ram Pavan Kumar Guttikonda</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endParaRPr>
          </a:p>
          <a:p>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rPr>
              <a:t>          </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cmpd="sng">
                  <a:solidFill>
                    <a:schemeClr val="accent1"/>
                  </a:solidFill>
                  <a:prstDash val="solid"/>
                </a:ln>
                <a:solidFill>
                  <a:srgbClr val="70AD47">
                    <a:tint val="1000"/>
                  </a:srgbClr>
                </a:solidFill>
                <a:effectLst>
                  <a:glow rad="38100">
                    <a:schemeClr val="accent1">
                      <a:alpha val="40000"/>
                    </a:schemeClr>
                  </a:glow>
                </a:effectLst>
              </a:rPr>
              <a:t>Introduction</a:t>
            </a:r>
            <a:endParaRPr lang="en-US">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p:txBody>
          <a:bodyPr/>
          <a:p>
            <a:r>
              <a:rPr lang="en-US" altLang="en-US" sz="2000">
                <a:latin typeface="Times New Roman" panose="02020603050405020304" charset="0"/>
                <a:cs typeface="Times New Roman" panose="02020603050405020304" charset="0"/>
              </a:rPr>
              <a:t> Objective: Investigate the interpretability of text-to-image models, focusing on their ability to attend to and represent emotional tones in textual prompts.</a:t>
            </a:r>
            <a:endParaRPr lang="en-US" altLang="en-US" sz="2000">
              <a:latin typeface="Times New Roman" panose="02020603050405020304" charset="0"/>
              <a:cs typeface="Times New Roman" panose="02020603050405020304" charset="0"/>
            </a:endParaRPr>
          </a:p>
          <a:p>
            <a:pPr marL="0" indent="0">
              <a:buNone/>
            </a:pP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Significance: Emotional alignment is critical for applications like storytelling, content creation, and sentiment-driven designs, yet remains underexplored in generative AI.</a:t>
            </a:r>
            <a:endParaRPr lang="en-US" altLang="en-US" sz="2000">
              <a:latin typeface="Times New Roman" panose="02020603050405020304" charset="0"/>
              <a:cs typeface="Times New Roman" panose="02020603050405020304" charset="0"/>
            </a:endParaRPr>
          </a:p>
          <a:p>
            <a:pPr marL="0" indent="0">
              <a:buNone/>
            </a:pP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Scope: Evaluate attention mechanisms and emotional fidelity using structured methodologies and interpretability metrics.</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cmpd="sng">
                  <a:solidFill>
                    <a:schemeClr val="accent1"/>
                  </a:solidFill>
                  <a:prstDash val="solid"/>
                </a:ln>
                <a:solidFill>
                  <a:srgbClr val="70AD47">
                    <a:tint val="1000"/>
                  </a:srgbClr>
                </a:solidFill>
                <a:effectLst>
                  <a:glow rad="38100">
                    <a:schemeClr val="accent1">
                      <a:alpha val="40000"/>
                    </a:schemeClr>
                  </a:glow>
                </a:effectLst>
              </a:rPr>
              <a:t>Problem Statement</a:t>
            </a:r>
            <a:endParaRPr lang="en-US">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Content Placeholder 5"/>
          <p:cNvPicPr>
            <a:picLocks noChangeAspect="1"/>
          </p:cNvPicPr>
          <p:nvPr>
            <p:ph sz="half" idx="1"/>
          </p:nvPr>
        </p:nvPicPr>
        <p:blipFill>
          <a:blip r:embed="rId1"/>
          <a:stretch>
            <a:fillRect/>
          </a:stretch>
        </p:blipFill>
        <p:spPr>
          <a:xfrm>
            <a:off x="1905635" y="1278255"/>
            <a:ext cx="3768090" cy="2943860"/>
          </a:xfrm>
          <a:prstGeom prst="rect">
            <a:avLst/>
          </a:prstGeom>
        </p:spPr>
      </p:pic>
      <p:pic>
        <p:nvPicPr>
          <p:cNvPr id="7" name="Content Placeholder 6"/>
          <p:cNvPicPr>
            <a:picLocks noChangeAspect="1"/>
          </p:cNvPicPr>
          <p:nvPr>
            <p:ph sz="half" idx="2"/>
          </p:nvPr>
        </p:nvPicPr>
        <p:blipFill>
          <a:blip r:embed="rId2"/>
          <a:stretch>
            <a:fillRect/>
          </a:stretch>
        </p:blipFill>
        <p:spPr>
          <a:xfrm>
            <a:off x="6723380" y="1278255"/>
            <a:ext cx="3863340" cy="2877185"/>
          </a:xfrm>
          <a:prstGeom prst="rect">
            <a:avLst/>
          </a:prstGeom>
        </p:spPr>
      </p:pic>
      <p:sp>
        <p:nvSpPr>
          <p:cNvPr id="8" name="Text Box 7"/>
          <p:cNvSpPr txBox="1"/>
          <p:nvPr/>
        </p:nvSpPr>
        <p:spPr>
          <a:xfrm>
            <a:off x="1905635" y="4222115"/>
            <a:ext cx="3805555" cy="368300"/>
          </a:xfrm>
          <a:prstGeom prst="rect">
            <a:avLst/>
          </a:prstGeom>
          <a:noFill/>
        </p:spPr>
        <p:txBody>
          <a:bodyPr wrap="square" rtlCol="0">
            <a:spAutoFit/>
          </a:bodyPr>
          <a:p>
            <a:pPr algn="ctr"/>
            <a:r>
              <a:rPr lang="en-US"/>
              <a:t>Original Image</a:t>
            </a:r>
            <a:endParaRPr lang="en-US"/>
          </a:p>
        </p:txBody>
      </p:sp>
      <p:sp>
        <p:nvSpPr>
          <p:cNvPr id="9" name="Text Box 8"/>
          <p:cNvSpPr txBox="1"/>
          <p:nvPr/>
        </p:nvSpPr>
        <p:spPr>
          <a:xfrm>
            <a:off x="7489190" y="4155440"/>
            <a:ext cx="2971165" cy="368300"/>
          </a:xfrm>
          <a:prstGeom prst="rect">
            <a:avLst/>
          </a:prstGeom>
          <a:noFill/>
        </p:spPr>
        <p:txBody>
          <a:bodyPr wrap="square" rtlCol="0">
            <a:spAutoFit/>
          </a:bodyPr>
          <a:p>
            <a:r>
              <a:rPr lang="en-US"/>
              <a:t>Generated Image</a:t>
            </a:r>
            <a:endParaRPr lang="en-US"/>
          </a:p>
        </p:txBody>
      </p:sp>
      <p:sp>
        <p:nvSpPr>
          <p:cNvPr id="10" name="Text Box 9"/>
          <p:cNvSpPr txBox="1"/>
          <p:nvPr/>
        </p:nvSpPr>
        <p:spPr>
          <a:xfrm>
            <a:off x="610235" y="5005705"/>
            <a:ext cx="11121390" cy="645160"/>
          </a:xfrm>
          <a:prstGeom prst="rect">
            <a:avLst/>
          </a:prstGeom>
          <a:noFill/>
        </p:spPr>
        <p:txBody>
          <a:bodyPr wrap="square" rtlCol="0">
            <a:spAutoFit/>
          </a:bodyPr>
          <a:p>
            <a:r>
              <a:rPr lang="en-US" altLang="en-US"/>
              <a:t>Caption:   An exhilarating moment of freedom and Love as Rose spreads her arms like wings on the ship’s bow, her spirit soaring in Jack’s steady embrace from behind, against the endless horizon of the open sea</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04800" y="-142240"/>
            <a:ext cx="5384800" cy="3230880"/>
          </a:xfrm>
          <a:prstGeom prst="rect">
            <a:avLst/>
          </a:prstGeom>
        </p:spPr>
      </p:pic>
      <p:sp>
        <p:nvSpPr>
          <p:cNvPr id="7" name="Text Box 6"/>
          <p:cNvSpPr txBox="1"/>
          <p:nvPr/>
        </p:nvSpPr>
        <p:spPr>
          <a:xfrm>
            <a:off x="2081530" y="3088640"/>
            <a:ext cx="1831340" cy="368300"/>
          </a:xfrm>
          <a:prstGeom prst="rect">
            <a:avLst/>
          </a:prstGeom>
          <a:noFill/>
        </p:spPr>
        <p:txBody>
          <a:bodyPr wrap="square" rtlCol="0">
            <a:spAutoFit/>
          </a:bodyPr>
          <a:p>
            <a:r>
              <a:rPr lang="en-US"/>
              <a:t>MS-COCO</a:t>
            </a:r>
            <a:endParaRPr lang="en-US"/>
          </a:p>
        </p:txBody>
      </p:sp>
      <p:pic>
        <p:nvPicPr>
          <p:cNvPr id="8" name="Content Placeholder 7"/>
          <p:cNvPicPr>
            <a:picLocks noChangeAspect="1"/>
          </p:cNvPicPr>
          <p:nvPr>
            <p:ph sz="half" idx="2"/>
          </p:nvPr>
        </p:nvPicPr>
        <p:blipFill>
          <a:blip r:embed="rId2"/>
          <a:stretch>
            <a:fillRect/>
          </a:stretch>
        </p:blipFill>
        <p:spPr>
          <a:xfrm>
            <a:off x="6329680" y="-142240"/>
            <a:ext cx="5384800" cy="3230880"/>
          </a:xfrm>
          <a:prstGeom prst="rect">
            <a:avLst/>
          </a:prstGeom>
        </p:spPr>
      </p:pic>
      <p:sp>
        <p:nvSpPr>
          <p:cNvPr id="10" name="Text Box 9"/>
          <p:cNvSpPr txBox="1"/>
          <p:nvPr/>
        </p:nvSpPr>
        <p:spPr>
          <a:xfrm>
            <a:off x="8822690" y="3060700"/>
            <a:ext cx="1993900" cy="368300"/>
          </a:xfrm>
          <a:prstGeom prst="rect">
            <a:avLst/>
          </a:prstGeom>
          <a:noFill/>
        </p:spPr>
        <p:txBody>
          <a:bodyPr wrap="square" rtlCol="0">
            <a:spAutoFit/>
          </a:bodyPr>
          <a:p>
            <a:r>
              <a:rPr lang="en-US"/>
              <a:t>Flickr</a:t>
            </a:r>
            <a:endParaRPr lang="en-US"/>
          </a:p>
        </p:txBody>
      </p:sp>
      <p:pic>
        <p:nvPicPr>
          <p:cNvPr id="11" name="Picture 10"/>
          <p:cNvPicPr>
            <a:picLocks noChangeAspect="1"/>
          </p:cNvPicPr>
          <p:nvPr/>
        </p:nvPicPr>
        <p:blipFill>
          <a:blip r:embed="rId3"/>
          <a:stretch>
            <a:fillRect/>
          </a:stretch>
        </p:blipFill>
        <p:spPr>
          <a:xfrm>
            <a:off x="3475990" y="3061335"/>
            <a:ext cx="5416550" cy="2857500"/>
          </a:xfrm>
          <a:prstGeom prst="rect">
            <a:avLst/>
          </a:prstGeom>
        </p:spPr>
      </p:pic>
      <p:sp>
        <p:nvSpPr>
          <p:cNvPr id="12" name="Text Box 11"/>
          <p:cNvSpPr txBox="1"/>
          <p:nvPr/>
        </p:nvSpPr>
        <p:spPr>
          <a:xfrm>
            <a:off x="5617845" y="5725795"/>
            <a:ext cx="2360295" cy="368300"/>
          </a:xfrm>
          <a:prstGeom prst="rect">
            <a:avLst/>
          </a:prstGeom>
          <a:noFill/>
        </p:spPr>
        <p:txBody>
          <a:bodyPr wrap="square" rtlCol="0">
            <a:spAutoFit/>
          </a:bodyPr>
          <a:p>
            <a:r>
              <a:rPr lang="en-US"/>
              <a:t>Conceptual Captions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cmpd="sng">
                  <a:solidFill>
                    <a:schemeClr val="accent1"/>
                  </a:solidFill>
                  <a:prstDash val="solid"/>
                </a:ln>
                <a:solidFill>
                  <a:srgbClr val="70AD47">
                    <a:tint val="1000"/>
                  </a:srgbClr>
                </a:solidFill>
                <a:effectLst>
                  <a:glow rad="38100">
                    <a:schemeClr val="accent1">
                      <a:alpha val="40000"/>
                    </a:schemeClr>
                  </a:glow>
                </a:effectLst>
              </a:rPr>
              <a:t>Method</a:t>
            </a:r>
            <a:endParaRPr lang="en-US">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Content Placeholder 4"/>
          <p:cNvPicPr>
            <a:picLocks noChangeAspect="1"/>
          </p:cNvPicPr>
          <p:nvPr>
            <p:ph sz="half" idx="1"/>
          </p:nvPr>
        </p:nvPicPr>
        <p:blipFill>
          <a:blip r:embed="rId1"/>
          <a:stretch>
            <a:fillRect/>
          </a:stretch>
        </p:blipFill>
        <p:spPr>
          <a:xfrm>
            <a:off x="538480" y="884555"/>
            <a:ext cx="10533380" cy="5226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cmpd="sng">
                  <a:solidFill>
                    <a:schemeClr val="accent1"/>
                  </a:solidFill>
                  <a:prstDash val="solid"/>
                </a:ln>
                <a:solidFill>
                  <a:srgbClr val="70AD47">
                    <a:tint val="1000"/>
                  </a:srgbClr>
                </a:solidFill>
                <a:effectLst>
                  <a:glow rad="38100">
                    <a:schemeClr val="accent1">
                      <a:alpha val="40000"/>
                    </a:schemeClr>
                  </a:glow>
                </a:effectLst>
              </a:rPr>
              <a:t>Results</a:t>
            </a:r>
            <a:endParaRPr lang="en-US">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5" name="Table 4"/>
          <p:cNvGraphicFramePr/>
          <p:nvPr>
            <p:custDataLst>
              <p:tags r:id="rId1"/>
            </p:custDataLst>
          </p:nvPr>
        </p:nvGraphicFramePr>
        <p:xfrm>
          <a:off x="1218565" y="1323975"/>
          <a:ext cx="10160000" cy="3441700"/>
        </p:xfrm>
        <a:graphic>
          <a:graphicData uri="http://schemas.openxmlformats.org/drawingml/2006/table">
            <a:tbl>
              <a:tblPr firstRow="1" bandRow="1">
                <a:tableStyleId>{5C22544A-7EE6-4342-B048-85BDC9FD1C3A}</a:tableStyleId>
              </a:tblPr>
              <a:tblGrid>
                <a:gridCol w="2540000"/>
                <a:gridCol w="2540000"/>
                <a:gridCol w="2540000"/>
                <a:gridCol w="2540000"/>
              </a:tblGrid>
              <a:tr h="1235710">
                <a:tc>
                  <a:txBody>
                    <a:bodyPr/>
                    <a:p>
                      <a:pPr>
                        <a:buNone/>
                      </a:pPr>
                      <a:endParaRPr lang="en-US"/>
                    </a:p>
                  </a:txBody>
                  <a:tcPr/>
                </a:tc>
                <a:tc>
                  <a:txBody>
                    <a:bodyPr/>
                    <a:p>
                      <a:pPr>
                        <a:buNone/>
                      </a:pPr>
                      <a:r>
                        <a:rPr lang="en-US"/>
                        <a:t>LLM Annotations</a:t>
                      </a:r>
                      <a:endParaRPr lang="en-US"/>
                    </a:p>
                  </a:txBody>
                  <a:tcPr/>
                </a:tc>
                <a:tc>
                  <a:txBody>
                    <a:bodyPr/>
                    <a:p>
                      <a:pPr>
                        <a:buNone/>
                      </a:pPr>
                      <a:r>
                        <a:rPr lang="en-US"/>
                        <a:t>Sentiment Classification</a:t>
                      </a:r>
                      <a:endParaRPr lang="en-US"/>
                    </a:p>
                  </a:txBody>
                  <a:tcPr/>
                </a:tc>
                <a:tc>
                  <a:txBody>
                    <a:bodyPr/>
                    <a:p>
                      <a:pPr>
                        <a:buNone/>
                      </a:pPr>
                      <a:r>
                        <a:rPr lang="en-US"/>
                        <a:t>HeatMap Similarity</a:t>
                      </a:r>
                      <a:endParaRPr lang="en-US"/>
                    </a:p>
                  </a:txBody>
                  <a:tcPr/>
                </a:tc>
              </a:tr>
              <a:tr h="735330">
                <a:tc>
                  <a:txBody>
                    <a:bodyPr/>
                    <a:p>
                      <a:pPr>
                        <a:buNone/>
                      </a:pPr>
                      <a:r>
                        <a:rPr lang="en-US"/>
                        <a:t>MS-COCO</a:t>
                      </a:r>
                      <a:endParaRPr lang="en-US"/>
                    </a:p>
                  </a:txBody>
                  <a:tcPr/>
                </a:tc>
                <a:tc>
                  <a:txBody>
                    <a:bodyPr/>
                    <a:p>
                      <a:pPr>
                        <a:buNone/>
                      </a:pPr>
                      <a:r>
                        <a:rPr lang="en-US"/>
                        <a:t>70.63</a:t>
                      </a:r>
                      <a:endParaRPr lang="en-US"/>
                    </a:p>
                  </a:txBody>
                  <a:tcPr/>
                </a:tc>
                <a:tc>
                  <a:txBody>
                    <a:bodyPr/>
                    <a:p>
                      <a:pPr>
                        <a:buNone/>
                      </a:pPr>
                      <a:r>
                        <a:rPr lang="en-US"/>
                        <a:t>3.6</a:t>
                      </a:r>
                      <a:endParaRPr lang="en-US"/>
                    </a:p>
                  </a:txBody>
                  <a:tcPr/>
                </a:tc>
                <a:tc>
                  <a:txBody>
                    <a:bodyPr/>
                    <a:p>
                      <a:pPr>
                        <a:buNone/>
                      </a:pPr>
                      <a:r>
                        <a:rPr lang="en-US"/>
                        <a:t>71.6</a:t>
                      </a:r>
                      <a:endParaRPr lang="en-US"/>
                    </a:p>
                  </a:txBody>
                  <a:tcPr/>
                </a:tc>
              </a:tr>
              <a:tr h="735330">
                <a:tc>
                  <a:txBody>
                    <a:bodyPr/>
                    <a:p>
                      <a:pPr>
                        <a:buNone/>
                      </a:pPr>
                      <a:r>
                        <a:rPr lang="en-US"/>
                        <a:t>Flickr</a:t>
                      </a:r>
                      <a:endParaRPr lang="en-US"/>
                    </a:p>
                  </a:txBody>
                  <a:tcPr/>
                </a:tc>
                <a:tc>
                  <a:txBody>
                    <a:bodyPr/>
                    <a:p>
                      <a:pPr>
                        <a:buNone/>
                      </a:pPr>
                      <a:r>
                        <a:rPr lang="en-US"/>
                        <a:t>73.31</a:t>
                      </a:r>
                      <a:endParaRPr lang="en-US"/>
                    </a:p>
                  </a:txBody>
                  <a:tcPr/>
                </a:tc>
                <a:tc>
                  <a:txBody>
                    <a:bodyPr/>
                    <a:p>
                      <a:pPr>
                        <a:buNone/>
                      </a:pPr>
                      <a:r>
                        <a:rPr lang="en-US"/>
                        <a:t>8.1</a:t>
                      </a:r>
                      <a:endParaRPr lang="en-US"/>
                    </a:p>
                  </a:txBody>
                  <a:tcPr/>
                </a:tc>
                <a:tc>
                  <a:txBody>
                    <a:bodyPr/>
                    <a:p>
                      <a:pPr>
                        <a:buNone/>
                      </a:pPr>
                      <a:r>
                        <a:rPr lang="en-US"/>
                        <a:t>72.1</a:t>
                      </a:r>
                      <a:endParaRPr lang="en-US"/>
                    </a:p>
                  </a:txBody>
                  <a:tcPr/>
                </a:tc>
              </a:tr>
              <a:tr h="735330">
                <a:tc>
                  <a:txBody>
                    <a:bodyPr/>
                    <a:p>
                      <a:pPr>
                        <a:buNone/>
                      </a:pPr>
                      <a:r>
                        <a:rPr lang="en-US"/>
                        <a:t>Conceptual Captions</a:t>
                      </a:r>
                      <a:endParaRPr lang="en-US"/>
                    </a:p>
                  </a:txBody>
                  <a:tcPr/>
                </a:tc>
                <a:tc>
                  <a:txBody>
                    <a:bodyPr/>
                    <a:p>
                      <a:pPr>
                        <a:buNone/>
                      </a:pPr>
                      <a:r>
                        <a:rPr lang="en-US"/>
                        <a:t>72.19</a:t>
                      </a:r>
                      <a:endParaRPr lang="en-US"/>
                    </a:p>
                  </a:txBody>
                  <a:tcPr/>
                </a:tc>
                <a:tc>
                  <a:txBody>
                    <a:bodyPr/>
                    <a:p>
                      <a:pPr>
                        <a:buNone/>
                      </a:pPr>
                      <a:r>
                        <a:rPr lang="en-US"/>
                        <a:t>4.4</a:t>
                      </a:r>
                      <a:endParaRPr lang="en-US"/>
                    </a:p>
                  </a:txBody>
                  <a:tcPr/>
                </a:tc>
                <a:tc>
                  <a:txBody>
                    <a:bodyPr/>
                    <a:p>
                      <a:pPr>
                        <a:buNone/>
                      </a:pPr>
                      <a:r>
                        <a:rPr lang="en-US"/>
                        <a:t>75.8</a:t>
                      </a:r>
                      <a:endParaRPr lang="en-US"/>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800*270"/>
  <p:tag name="TABLE_ENDDRAG_RECT" val="95*104*800*271"/>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Words>
  <Application>WPS Presentation</Application>
  <PresentationFormat>Widescreen</PresentationFormat>
  <Paragraphs>61</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Times New Roman</vt:lpstr>
      <vt:lpstr>Orange Waves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TO Emotions in Generative Models</dc:title>
  <dc:creator>gutti</dc:creator>
  <cp:lastModifiedBy>sriram</cp:lastModifiedBy>
  <cp:revision>15</cp:revision>
  <dcterms:created xsi:type="dcterms:W3CDTF">2024-11-26T03:08:05Z</dcterms:created>
  <dcterms:modified xsi:type="dcterms:W3CDTF">2024-11-26T04:18:12Z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19894D96A4C64B9ABE1F398CC5930E03_11</vt:lpwstr>
  </property>
  <property fmtid="{D5CDD505-2E9C-101B-9397-08002B2CF9AE}" pid="3" name="KSOProductBuildVer">
    <vt:lpwstr>1033-12.2.0.18911</vt:lpwstr>
  </property>
</Properties>
</file>