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1" r:id="rId4"/>
    <p:sldId id="292" r:id="rId5"/>
    <p:sldId id="293" r:id="rId6"/>
    <p:sldId id="257" r:id="rId7"/>
    <p:sldId id="275" r:id="rId8"/>
    <p:sldId id="258" r:id="rId9"/>
    <p:sldId id="259" r:id="rId10"/>
    <p:sldId id="260" r:id="rId11"/>
    <p:sldId id="261" r:id="rId12"/>
    <p:sldId id="263" r:id="rId13"/>
    <p:sldId id="264" r:id="rId14"/>
    <p:sldId id="265" r:id="rId15"/>
    <p:sldId id="266" r:id="rId16"/>
    <p:sldId id="267" r:id="rId17"/>
    <p:sldId id="268" r:id="rId18"/>
    <p:sldId id="269" r:id="rId19"/>
    <p:sldId id="270" r:id="rId20"/>
    <p:sldId id="271" r:id="rId21"/>
    <p:sldId id="274"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META REVIEW GENERATION</a:t>
            </a:r>
            <a:endParaRPr lang="en-US"/>
          </a:p>
        </p:txBody>
      </p:sp>
      <p:sp>
        <p:nvSpPr>
          <p:cNvPr id="4" name="Text Box 3"/>
          <p:cNvSpPr txBox="1"/>
          <p:nvPr/>
        </p:nvSpPr>
        <p:spPr>
          <a:xfrm>
            <a:off x="9229090" y="5673090"/>
            <a:ext cx="2861945" cy="368300"/>
          </a:xfrm>
          <a:prstGeom prst="rect">
            <a:avLst/>
          </a:prstGeom>
          <a:noFill/>
        </p:spPr>
        <p:txBody>
          <a:bodyPr wrap="square" rtlCol="0">
            <a:spAutoFit/>
          </a:bodyPr>
          <a:p>
            <a:r>
              <a:rPr lang="en-US"/>
              <a:t>-  G Sri Ram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BART Sentence Cluster</a:t>
            </a:r>
            <a:endParaRPr lang="en-US"/>
          </a:p>
        </p:txBody>
      </p:sp>
      <p:sp>
        <p:nvSpPr>
          <p:cNvPr id="3" name="Content Placeholder 2"/>
          <p:cNvSpPr>
            <a:spLocks noGrp="1"/>
          </p:cNvSpPr>
          <p:nvPr>
            <p:ph idx="1"/>
          </p:nvPr>
        </p:nvSpPr>
        <p:spPr/>
        <p:txBody>
          <a:bodyPr/>
          <a:p>
            <a:pPr lvl="1"/>
            <a:r>
              <a:rPr lang="en-US" sz="1800">
                <a:sym typeface="+mn-ea"/>
              </a:rPr>
              <a:t>bertscore(f1) : 0.8500</a:t>
            </a:r>
            <a:endParaRPr lang="en-US" sz="1800">
              <a:sym typeface="+mn-ea"/>
            </a:endParaRPr>
          </a:p>
          <a:p>
            <a:pPr lvl="1"/>
            <a:r>
              <a:rPr lang="en-US" sz="1800">
                <a:sym typeface="+mn-ea"/>
              </a:rPr>
              <a:t> sem_f1 : 0.3996</a:t>
            </a:r>
            <a:endParaRPr lang="en-US" sz="1800">
              <a:sym typeface="+mn-ea"/>
            </a:endParaRPr>
          </a:p>
          <a:p>
            <a:pPr marL="457200" lvl="1" indent="0">
              <a:buNone/>
            </a:pPr>
            <a:endParaRPr lang="en-US" sz="1800"/>
          </a:p>
          <a:p>
            <a:pPr lvl="1"/>
            <a:r>
              <a:rPr lang="en-US" sz="1800">
                <a:solidFill>
                  <a:srgbClr val="00B050"/>
                </a:solidFill>
                <a:sym typeface="+mn-ea"/>
              </a:rPr>
              <a:t>generated:</a:t>
            </a:r>
            <a:r>
              <a:rPr lang="en-US" sz="1800">
                <a:sym typeface="+mn-ea"/>
              </a:rPr>
              <a:t>This paper proposes a new method for learning the knowledge of the memory of a memory-based game. The authors propose a method for using image representation to learn the memory and knowledge of a scene. The idea is to use image representation as a graph of the space, and the visual information is used to train the memory. The reviewers agree that the paper is well written and well-motivated. The main concern raised by the reviewers is that the authors' rebuttal is not clear and the authors have addressed the concerns raised in the rebuttal in the final version of the paper. I recommend acceptance.</a:t>
            </a:r>
            <a:endParaRPr lang="en-US" sz="1800">
              <a:sym typeface="+mn-ea"/>
            </a:endParaRPr>
          </a:p>
          <a:p>
            <a:pPr marL="457200" lvl="1" indent="0">
              <a:buNone/>
            </a:pPr>
            <a:endParaRPr lang="en-US" sz="1800">
              <a:sym typeface="+mn-ea"/>
            </a:endParaRPr>
          </a:p>
          <a:p>
            <a:pPr lvl="1"/>
            <a:r>
              <a:rPr lang="en-US" sz="1800">
                <a:solidFill>
                  <a:srgbClr val="FF0000"/>
                </a:solidFill>
                <a:sym typeface="+mn-ea"/>
              </a:rPr>
              <a:t>original</a:t>
            </a:r>
            <a:r>
              <a:rPr lang="en-US" sz="1800">
                <a:sym typeface="+mn-ea"/>
              </a:rPr>
              <a:t>:The paper addresses vision-based and proprioception-based policies for learning quadrupedal locomotion, using simulation and real-robot experiments with the A1 robot dog. The reviewers agree on the significance of the algorithmic, simulation, and real-world results. Given that there are also real-robot evaluations, and an interesting sim-to-real transfer, the paper appears to be an important acceptance to ICLR.</a:t>
            </a:r>
            <a:endParaRPr lang="en-US" sz="1800">
              <a:sym typeface="+mn-ea"/>
            </a:endParaRPr>
          </a:p>
          <a:p>
            <a:endParaRPr 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Pegasus</a:t>
            </a:r>
            <a:endParaRPr lang="en-US"/>
          </a:p>
        </p:txBody>
      </p:sp>
      <p:sp>
        <p:nvSpPr>
          <p:cNvPr id="3" name="Content Placeholder 2"/>
          <p:cNvSpPr>
            <a:spLocks noGrp="1"/>
          </p:cNvSpPr>
          <p:nvPr>
            <p:ph idx="1"/>
          </p:nvPr>
        </p:nvSpPr>
        <p:spPr/>
        <p:txBody>
          <a:bodyPr/>
          <a:p>
            <a:pPr lvl="1"/>
            <a:r>
              <a:rPr lang="en-US" sz="1800">
                <a:sym typeface="+mn-ea"/>
              </a:rPr>
              <a:t>bertscore(f1) : 0.8625</a:t>
            </a:r>
            <a:endParaRPr lang="en-US" sz="1800">
              <a:sym typeface="+mn-ea"/>
            </a:endParaRPr>
          </a:p>
          <a:p>
            <a:pPr lvl="1"/>
            <a:r>
              <a:rPr lang="en-US" sz="1800">
                <a:sym typeface="+mn-ea"/>
              </a:rPr>
              <a:t> sem_f1 : 0.5913</a:t>
            </a:r>
            <a:endParaRPr lang="en-US" sz="1800">
              <a:sym typeface="+mn-ea"/>
            </a:endParaRPr>
          </a:p>
          <a:p>
            <a:pPr marL="457200" lvl="1" indent="0">
              <a:buNone/>
            </a:pPr>
            <a:endParaRPr lang="en-US" sz="1800"/>
          </a:p>
          <a:p>
            <a:pPr lvl="1"/>
            <a:r>
              <a:rPr lang="en-US" sz="1800">
                <a:solidFill>
                  <a:srgbClr val="00B050"/>
                </a:solidFill>
                <a:sym typeface="+mn-ea"/>
              </a:rPr>
              <a:t>generated:</a:t>
            </a:r>
            <a:r>
              <a:rPr lang="en-US" sz="1800">
                <a:sym typeface="+mn-ea"/>
              </a:rPr>
              <a:t>This paper tackles an important question of how to incorporate visual information in learning policies for quadrupedal locomotion.&lt;n&gt;The use of visual information can allow the robots to be less conservative and plan their actions for a longer time horizon.&lt;n&gt;While I like the direction this paper is going, I'm not entirely convinced that the real-world experiments in the paper fully demonstrate the necessity of visual information.</a:t>
            </a:r>
            <a:endParaRPr lang="en-US" sz="1800">
              <a:sym typeface="+mn-ea"/>
            </a:endParaRPr>
          </a:p>
          <a:p>
            <a:pPr marL="457200" lvl="1" indent="0">
              <a:buNone/>
            </a:pPr>
            <a:endParaRPr lang="en-US" sz="1800">
              <a:sym typeface="+mn-ea"/>
            </a:endParaRPr>
          </a:p>
          <a:p>
            <a:pPr lvl="1"/>
            <a:r>
              <a:rPr lang="en-US" sz="1800">
                <a:solidFill>
                  <a:srgbClr val="FF0000"/>
                </a:solidFill>
                <a:sym typeface="+mn-ea"/>
              </a:rPr>
              <a:t>original</a:t>
            </a:r>
            <a:r>
              <a:rPr lang="en-US" sz="1800">
                <a:sym typeface="+mn-ea"/>
              </a:rPr>
              <a:t>:The paper addresses vision-based and proprioception-based policies for learning quadrupedal locomotion, using simulation and real-robot experiments with the A1 robot dog. The reviewers agree on the significance of the algorithmic, simulation, and real-world results. Given that there are also real-robot evaluations, and an interesting sim-to-real transfer, the paper appears to be an important acceptance to ICLR.</a:t>
            </a:r>
            <a:endParaRPr lang="en-US" sz="1800">
              <a:sym typeface="+mn-ea"/>
            </a:endParaRPr>
          </a:p>
          <a:p>
            <a:endParaRPr 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Pegasus Fine Tuning</a:t>
            </a:r>
            <a:endParaRPr lang="en-US"/>
          </a:p>
        </p:txBody>
      </p:sp>
      <p:sp>
        <p:nvSpPr>
          <p:cNvPr id="3" name="Content Placeholder 2"/>
          <p:cNvSpPr>
            <a:spLocks noGrp="1"/>
          </p:cNvSpPr>
          <p:nvPr>
            <p:ph idx="1"/>
          </p:nvPr>
        </p:nvSpPr>
        <p:spPr/>
        <p:txBody>
          <a:bodyPr/>
          <a:p>
            <a:pPr lvl="1"/>
            <a:r>
              <a:rPr lang="en-US" sz="1800">
                <a:sym typeface="+mn-ea"/>
              </a:rPr>
              <a:t>bertscore(f1) : 0.8434</a:t>
            </a:r>
            <a:endParaRPr lang="en-US" sz="1800">
              <a:sym typeface="+mn-ea"/>
            </a:endParaRPr>
          </a:p>
          <a:p>
            <a:pPr lvl="1"/>
            <a:r>
              <a:rPr lang="en-US" sz="1800">
                <a:sym typeface="+mn-ea"/>
              </a:rPr>
              <a:t> sem_f1 : 0.4636</a:t>
            </a:r>
            <a:endParaRPr lang="en-US" sz="1800">
              <a:sym typeface="+mn-ea"/>
            </a:endParaRPr>
          </a:p>
          <a:p>
            <a:pPr marL="457200" lvl="1" indent="0">
              <a:buNone/>
            </a:pPr>
            <a:endParaRPr lang="en-US" sz="1800"/>
          </a:p>
          <a:p>
            <a:pPr lvl="1"/>
            <a:r>
              <a:rPr lang="en-US" sz="1800">
                <a:solidFill>
                  <a:srgbClr val="00B050"/>
                </a:solidFill>
                <a:sym typeface="+mn-ea"/>
              </a:rPr>
              <a:t>generated:</a:t>
            </a:r>
            <a:r>
              <a:rPr lang="en-US" sz="1800">
                <a:sym typeface="+mn-ea"/>
              </a:rPr>
              <a:t>The paper proposes a novel architecture that can train visual-locomotion policies end-to-end, and demonstrated good navigation/obstacle avoidance/uneven terrain walking results in the simulation. The main weakness of the paper: Not enough baselines to compare with. The authors may also shed light on under which scenarios we should choose RL-trained robots over Spot. The authors may also shed light on under which scenarios we should choose RL-trained robots over Spot.</a:t>
            </a:r>
            <a:endParaRPr lang="en-US" sz="1800">
              <a:sym typeface="+mn-ea"/>
            </a:endParaRPr>
          </a:p>
          <a:p>
            <a:pPr marL="457200" lvl="1" indent="0">
              <a:buNone/>
            </a:pPr>
            <a:endParaRPr lang="en-US" sz="1800">
              <a:sym typeface="+mn-ea"/>
            </a:endParaRPr>
          </a:p>
          <a:p>
            <a:pPr lvl="1"/>
            <a:r>
              <a:rPr lang="en-US" sz="1800">
                <a:solidFill>
                  <a:srgbClr val="FF0000"/>
                </a:solidFill>
                <a:sym typeface="+mn-ea"/>
              </a:rPr>
              <a:t>original</a:t>
            </a:r>
            <a:r>
              <a:rPr lang="en-US" sz="1800">
                <a:sym typeface="+mn-ea"/>
              </a:rPr>
              <a:t>:The paper addresses vision-based and proprioception-based policies for learning quadrupedal locomotion, using simulation and real-robot experiments with the A1 robot dog. The reviewers agree on the significance of the algorithmic, simulation, and real-world results. Given that there are also real-robot evaluations, and an interesting sim-to-real transfer, the paper appears to be an important acceptance to ICLR.</a:t>
            </a:r>
            <a:endParaRPr lang="en-US" sz="1800">
              <a:sym typeface="+mn-ea"/>
            </a:endParaRPr>
          </a:p>
          <a:p>
            <a:endParaRPr 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Pegasus Com Sentence</a:t>
            </a:r>
            <a:endParaRPr lang="en-US"/>
          </a:p>
        </p:txBody>
      </p:sp>
      <p:sp>
        <p:nvSpPr>
          <p:cNvPr id="3" name="Content Placeholder 2"/>
          <p:cNvSpPr>
            <a:spLocks noGrp="1"/>
          </p:cNvSpPr>
          <p:nvPr>
            <p:ph idx="1"/>
          </p:nvPr>
        </p:nvSpPr>
        <p:spPr/>
        <p:txBody>
          <a:bodyPr/>
          <a:p>
            <a:pPr lvl="1"/>
            <a:r>
              <a:rPr lang="en-US" sz="1800">
                <a:sym typeface="+mn-ea"/>
              </a:rPr>
              <a:t>bertscore(f1) : 0.8571</a:t>
            </a:r>
            <a:endParaRPr lang="en-US" sz="1800">
              <a:sym typeface="+mn-ea"/>
            </a:endParaRPr>
          </a:p>
          <a:p>
            <a:pPr lvl="1"/>
            <a:r>
              <a:rPr lang="en-US" sz="1800">
                <a:sym typeface="+mn-ea"/>
              </a:rPr>
              <a:t> sem_f1 : 0.4784</a:t>
            </a:r>
            <a:endParaRPr lang="en-US" sz="1800">
              <a:sym typeface="+mn-ea"/>
            </a:endParaRPr>
          </a:p>
          <a:p>
            <a:pPr marL="457200" lvl="1" indent="0">
              <a:buNone/>
            </a:pPr>
            <a:endParaRPr lang="en-US" sz="1800"/>
          </a:p>
          <a:p>
            <a:pPr lvl="1"/>
            <a:r>
              <a:rPr lang="en-US" sz="1800">
                <a:solidFill>
                  <a:srgbClr val="00B050"/>
                </a:solidFill>
                <a:sym typeface="+mn-ea"/>
              </a:rPr>
              <a:t>generated:</a:t>
            </a:r>
            <a:r>
              <a:rPr lang="en-US" sz="1800">
                <a:sym typeface="+mn-ea"/>
              </a:rPr>
              <a:t>This paper tackles an important question of how to incorporate visual information in learning policies for quadrupedal robots. The use of visual information can allow the robots to be less conservative and plan their actions for a longer time horizon. The paper has extensive experiments and in-depth analysis in simulation. This provides a good reference for the readers to understand the benefits and limitations of different design choices. The paper will be much stronger by including some more concrete comparisons with the current state-of-the-art learning approaches. The paper will be much stronger by including some more concrete comparisons with the current state-of-the-art learning approaches.</a:t>
            </a:r>
            <a:endParaRPr lang="en-US" sz="1800">
              <a:sym typeface="+mn-ea"/>
            </a:endParaRPr>
          </a:p>
          <a:p>
            <a:pPr marL="457200" lvl="1" indent="0">
              <a:buNone/>
            </a:pPr>
            <a:endParaRPr lang="en-US" sz="1800">
              <a:sym typeface="+mn-ea"/>
            </a:endParaRPr>
          </a:p>
          <a:p>
            <a:pPr lvl="1"/>
            <a:r>
              <a:rPr lang="en-US" sz="1800">
                <a:solidFill>
                  <a:srgbClr val="FF0000"/>
                </a:solidFill>
                <a:sym typeface="+mn-ea"/>
              </a:rPr>
              <a:t>original</a:t>
            </a:r>
            <a:r>
              <a:rPr lang="en-US" sz="1800">
                <a:sym typeface="+mn-ea"/>
              </a:rPr>
              <a:t>:The paper addresses vision-based and proprioception-based policies for learning quadrupedal locomotion, using simulation and real-robot experiments with the A1 robot dog. The reviewers agree on the significance of the algorithmic, simulation, and real-world results. Given that there are also real-robot evaluations, and an interesting sim-to-real transfer, the paper appears to be an important acceptance to ICLR.</a:t>
            </a:r>
            <a:endParaRPr lang="en-US" sz="1800">
              <a:sym typeface="+mn-ea"/>
            </a:endParaRPr>
          </a:p>
          <a:p>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Pegasus Sentence Cluster</a:t>
            </a:r>
            <a:endParaRPr lang="en-US"/>
          </a:p>
        </p:txBody>
      </p:sp>
      <p:sp>
        <p:nvSpPr>
          <p:cNvPr id="3" name="Content Placeholder 2"/>
          <p:cNvSpPr>
            <a:spLocks noGrp="1"/>
          </p:cNvSpPr>
          <p:nvPr>
            <p:ph idx="1"/>
          </p:nvPr>
        </p:nvSpPr>
        <p:spPr/>
        <p:txBody>
          <a:bodyPr/>
          <a:p>
            <a:pPr lvl="1"/>
            <a:r>
              <a:rPr lang="en-US" sz="1800">
                <a:sym typeface="+mn-ea"/>
              </a:rPr>
              <a:t>bertscore(f1) : 0.8632</a:t>
            </a:r>
            <a:endParaRPr lang="en-US" sz="1800">
              <a:sym typeface="+mn-ea"/>
            </a:endParaRPr>
          </a:p>
          <a:p>
            <a:pPr lvl="1"/>
            <a:r>
              <a:rPr lang="en-US" sz="1800">
                <a:sym typeface="+mn-ea"/>
              </a:rPr>
              <a:t> sem_f1 : 0.5779</a:t>
            </a:r>
            <a:endParaRPr lang="en-US" sz="1800">
              <a:sym typeface="+mn-ea"/>
            </a:endParaRPr>
          </a:p>
          <a:p>
            <a:pPr marL="457200" lvl="1" indent="0">
              <a:buNone/>
            </a:pPr>
            <a:endParaRPr lang="en-US" sz="1800"/>
          </a:p>
          <a:p>
            <a:pPr lvl="1"/>
            <a:r>
              <a:rPr lang="en-US" sz="1800">
                <a:solidFill>
                  <a:srgbClr val="00B050"/>
                </a:solidFill>
                <a:sym typeface="+mn-ea"/>
              </a:rPr>
              <a:t>generated:</a:t>
            </a:r>
            <a:r>
              <a:rPr lang="en-US" sz="1800">
                <a:sym typeface="+mn-ea"/>
              </a:rPr>
              <a:t>This paper tackles an important question of how to incorporate visual information in learning policies for quadrupedal, where most existing learning-based control of quadruped robots in the published works only considered proprioceptive information, and the robots are essentially "blind"</a:t>
            </a:r>
            <a:endParaRPr lang="en-US" sz="1800">
              <a:sym typeface="+mn-ea"/>
            </a:endParaRPr>
          </a:p>
          <a:p>
            <a:pPr marL="457200" lvl="1" indent="0">
              <a:buNone/>
            </a:pPr>
            <a:endParaRPr lang="en-US" sz="1800">
              <a:sym typeface="+mn-ea"/>
            </a:endParaRPr>
          </a:p>
          <a:p>
            <a:pPr lvl="1"/>
            <a:r>
              <a:rPr lang="en-US" sz="1800">
                <a:solidFill>
                  <a:srgbClr val="FF0000"/>
                </a:solidFill>
                <a:sym typeface="+mn-ea"/>
              </a:rPr>
              <a:t>original</a:t>
            </a:r>
            <a:r>
              <a:rPr lang="en-US" sz="1800">
                <a:sym typeface="+mn-ea"/>
              </a:rPr>
              <a:t>:The paper addresses vision-based and proprioception-based policies for learning quadrupedal locomotion, using simulation and real-robot experiments with the A1 robot dog. The reviewers agree on the significance of the algorithmic, simulation, and real-world results. Given that there are also real-robot evaluations, and an interesting sim-to-real transfer, the paper appears to be an important acceptance to ICLR.</a:t>
            </a:r>
            <a:endParaRPr lang="en-US" sz="1800">
              <a:sym typeface="+mn-ea"/>
            </a:endParaRPr>
          </a:p>
          <a:p>
            <a:endParaRPr 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T5</a:t>
            </a:r>
            <a:endParaRPr lang="en-US"/>
          </a:p>
        </p:txBody>
      </p:sp>
      <p:sp>
        <p:nvSpPr>
          <p:cNvPr id="3" name="Content Placeholder 2"/>
          <p:cNvSpPr>
            <a:spLocks noGrp="1"/>
          </p:cNvSpPr>
          <p:nvPr>
            <p:ph idx="1"/>
          </p:nvPr>
        </p:nvSpPr>
        <p:spPr/>
        <p:txBody>
          <a:bodyPr/>
          <a:p>
            <a:pPr lvl="1"/>
            <a:r>
              <a:rPr lang="en-US" sz="1800">
                <a:sym typeface="+mn-ea"/>
              </a:rPr>
              <a:t>bertscore(f1) : 0.8508</a:t>
            </a:r>
            <a:endParaRPr lang="en-US" sz="1800">
              <a:sym typeface="+mn-ea"/>
            </a:endParaRPr>
          </a:p>
          <a:p>
            <a:pPr lvl="1"/>
            <a:r>
              <a:rPr lang="en-US" sz="1800">
                <a:sym typeface="+mn-ea"/>
              </a:rPr>
              <a:t> sem_f1 : 0.4305</a:t>
            </a:r>
            <a:endParaRPr lang="en-US" sz="1800">
              <a:sym typeface="+mn-ea"/>
            </a:endParaRPr>
          </a:p>
          <a:p>
            <a:pPr marL="457200" lvl="1" indent="0">
              <a:buNone/>
            </a:pPr>
            <a:endParaRPr lang="en-US" sz="1800"/>
          </a:p>
          <a:p>
            <a:pPr lvl="1"/>
            <a:r>
              <a:rPr lang="en-US" sz="1800">
                <a:solidFill>
                  <a:srgbClr val="00B050"/>
                </a:solidFill>
                <a:sym typeface="+mn-ea"/>
              </a:rPr>
              <a:t>generated: </a:t>
            </a:r>
            <a:r>
              <a:rPr lang="en-US" sz="1800">
                <a:sym typeface="+mn-ea"/>
              </a:rPr>
              <a:t>a blind robot may have to make a few failed trials before it knows the height of a stair. the paper will be much stronger by including some more concrete comparisons with the current state-based learning approaches. the paper has extensive experiments and in-depth analysis in simulation.</a:t>
            </a:r>
            <a:endParaRPr lang="en-US" sz="1800">
              <a:sym typeface="+mn-ea"/>
            </a:endParaRPr>
          </a:p>
          <a:p>
            <a:pPr marL="457200" lvl="1" indent="0">
              <a:buNone/>
            </a:pPr>
            <a:endParaRPr lang="en-US" sz="1800">
              <a:sym typeface="+mn-ea"/>
            </a:endParaRPr>
          </a:p>
          <a:p>
            <a:pPr lvl="1"/>
            <a:r>
              <a:rPr lang="en-US" sz="1800">
                <a:solidFill>
                  <a:srgbClr val="FF0000"/>
                </a:solidFill>
                <a:sym typeface="+mn-ea"/>
              </a:rPr>
              <a:t>original</a:t>
            </a:r>
            <a:r>
              <a:rPr lang="en-US" sz="1800">
                <a:sym typeface="+mn-ea"/>
              </a:rPr>
              <a:t>:The paper addresses vision-based and proprioception-based policies for learning quadrupedal locomotion, using simulation and real-robot experiments with the A1 robot dog. The reviewers agree on the significance of the algorithmic, simulation, and real-world results. Given that there are also real-robot evaluations, and an interesting sim-to-real transfer, the paper appears to be an important acceptance to ICLR.</a:t>
            </a:r>
            <a:endParaRPr lang="en-US" sz="1800">
              <a:sym typeface="+mn-ea"/>
            </a:endParaRPr>
          </a:p>
          <a:p>
            <a:endParaRPr 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T5 Com Sentence</a:t>
            </a:r>
            <a:endParaRPr lang="en-US"/>
          </a:p>
        </p:txBody>
      </p:sp>
      <p:sp>
        <p:nvSpPr>
          <p:cNvPr id="3" name="Content Placeholder 2"/>
          <p:cNvSpPr>
            <a:spLocks noGrp="1"/>
          </p:cNvSpPr>
          <p:nvPr>
            <p:ph idx="1"/>
          </p:nvPr>
        </p:nvSpPr>
        <p:spPr/>
        <p:txBody>
          <a:bodyPr/>
          <a:p>
            <a:pPr lvl="1"/>
            <a:r>
              <a:rPr lang="en-US" sz="1800">
                <a:sym typeface="+mn-ea"/>
              </a:rPr>
              <a:t>bertscore(f1) : 0.8200</a:t>
            </a:r>
            <a:endParaRPr lang="en-US" sz="1800">
              <a:sym typeface="+mn-ea"/>
            </a:endParaRPr>
          </a:p>
          <a:p>
            <a:pPr lvl="1"/>
            <a:r>
              <a:rPr lang="en-US" sz="1800">
                <a:sym typeface="+mn-ea"/>
              </a:rPr>
              <a:t> sem_f1 : 0.2065</a:t>
            </a:r>
            <a:endParaRPr lang="en-US" sz="1800">
              <a:sym typeface="+mn-ea"/>
            </a:endParaRPr>
          </a:p>
          <a:p>
            <a:pPr marL="457200" lvl="1" indent="0">
              <a:buNone/>
            </a:pPr>
            <a:endParaRPr lang="en-US" sz="1800"/>
          </a:p>
          <a:p>
            <a:pPr lvl="1"/>
            <a:r>
              <a:rPr lang="en-US" sz="1800">
                <a:solidFill>
                  <a:srgbClr val="00B050"/>
                </a:solidFill>
                <a:sym typeface="+mn-ea"/>
              </a:rPr>
              <a:t>generated:</a:t>
            </a:r>
            <a:r>
              <a:rPr lang="en-US" sz="1800">
                <a:sym typeface="+mn-ea"/>
              </a:rPr>
              <a:t>'weakness': not enough baselines to compare with. 'the number of time steps where collision happens over the course of an episode' states the explanation seems a bit overly complicated. 'the number of time steps where collision happens over the course of an episode' states the explanation seems a bit overly complicated. 'the number of time steps where collision happens between the robot and obstacles over the course of an episode' states the explanation seems a bit overly complicated.</a:t>
            </a:r>
            <a:endParaRPr lang="en-US" sz="1800">
              <a:sym typeface="+mn-ea"/>
            </a:endParaRPr>
          </a:p>
          <a:p>
            <a:pPr marL="457200" lvl="1" indent="0">
              <a:buNone/>
            </a:pPr>
            <a:endParaRPr lang="en-US" sz="1800">
              <a:sym typeface="+mn-ea"/>
            </a:endParaRPr>
          </a:p>
          <a:p>
            <a:pPr lvl="1"/>
            <a:r>
              <a:rPr lang="en-US" sz="1800">
                <a:solidFill>
                  <a:srgbClr val="FF0000"/>
                </a:solidFill>
                <a:sym typeface="+mn-ea"/>
              </a:rPr>
              <a:t>original</a:t>
            </a:r>
            <a:r>
              <a:rPr lang="en-US" sz="1800">
                <a:sym typeface="+mn-ea"/>
              </a:rPr>
              <a:t>:The paper addresses vision-based and proprioception-based policies for learning quadrupedal locomotion, using simulation and real-robot experiments with the A1 robot dog. The reviewers agree on the significance of the algorithmic, simulation, and real-world results. Given that there are also real-robot evaluations, and an interesting sim-to-real transfer, the paper appears to be an important acceptance to ICLR.</a:t>
            </a:r>
            <a:endParaRPr lang="en-US" sz="1800">
              <a:sym typeface="+mn-ea"/>
            </a:endParaRPr>
          </a:p>
          <a:p>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T5 Sentence Cluster</a:t>
            </a:r>
            <a:endParaRPr lang="en-US"/>
          </a:p>
        </p:txBody>
      </p:sp>
      <p:sp>
        <p:nvSpPr>
          <p:cNvPr id="3" name="Content Placeholder 2"/>
          <p:cNvSpPr>
            <a:spLocks noGrp="1"/>
          </p:cNvSpPr>
          <p:nvPr>
            <p:ph idx="1"/>
          </p:nvPr>
        </p:nvSpPr>
        <p:spPr/>
        <p:txBody>
          <a:bodyPr/>
          <a:p>
            <a:pPr lvl="1"/>
            <a:r>
              <a:rPr lang="en-US" sz="1800">
                <a:sym typeface="+mn-ea"/>
              </a:rPr>
              <a:t>bertscore(f1) : 0.7392</a:t>
            </a:r>
            <a:endParaRPr lang="en-US" sz="1800">
              <a:sym typeface="+mn-ea"/>
            </a:endParaRPr>
          </a:p>
          <a:p>
            <a:pPr lvl="1"/>
            <a:r>
              <a:rPr lang="en-US" sz="1800">
                <a:sym typeface="+mn-ea"/>
              </a:rPr>
              <a:t> sem_f1 : 0.0877</a:t>
            </a:r>
            <a:endParaRPr lang="en-US" sz="1800">
              <a:sym typeface="+mn-ea"/>
            </a:endParaRPr>
          </a:p>
          <a:p>
            <a:pPr marL="457200" lvl="1" indent="0">
              <a:buNone/>
            </a:pPr>
            <a:endParaRPr lang="en-US" sz="1800"/>
          </a:p>
          <a:p>
            <a:pPr lvl="1"/>
            <a:r>
              <a:rPr lang="en-US" sz="1800">
                <a:solidFill>
                  <a:srgbClr val="00B050"/>
                </a:solidFill>
                <a:sym typeface="+mn-ea"/>
              </a:rPr>
              <a:t>generated:</a:t>
            </a:r>
            <a:r>
              <a:rPr lang="en-US" sz="1800">
                <a:sym typeface="+mn-ea"/>
              </a:rPr>
              <a:t>'. e. '. '. '. '. '. '. '. '. '. '. '. '. '. '. '. '. '. '. '. '. '. '. '. '. '. '. '. '. '. '. '. '. '. '. '. '</a:t>
            </a:r>
            <a:endParaRPr lang="en-US" sz="1800">
              <a:sym typeface="+mn-ea"/>
            </a:endParaRPr>
          </a:p>
          <a:p>
            <a:pPr marL="457200" lvl="1" indent="0">
              <a:buNone/>
            </a:pPr>
            <a:endParaRPr lang="en-US" sz="1800">
              <a:sym typeface="+mn-ea"/>
            </a:endParaRPr>
          </a:p>
          <a:p>
            <a:pPr lvl="1"/>
            <a:r>
              <a:rPr lang="en-US" sz="1800">
                <a:solidFill>
                  <a:srgbClr val="FF0000"/>
                </a:solidFill>
                <a:sym typeface="+mn-ea"/>
              </a:rPr>
              <a:t>original</a:t>
            </a:r>
            <a:r>
              <a:rPr lang="en-US" sz="1800">
                <a:sym typeface="+mn-ea"/>
              </a:rPr>
              <a:t>:The paper addresses vision-based and proprioception-based policies for learning quadrupedal locomotion, using simulation and real-robot experiments with the A1 robot dog. The reviewers agree on the significance of the algorithmic, simulation, and real-world results. Given that there are also real-robot evaluations, and an interesting sim-to-real transfer, the paper appears to be an important acceptance to ICLR.</a:t>
            </a:r>
            <a:endParaRPr lang="en-US" sz="1800">
              <a:sym typeface="+mn-ea"/>
            </a:endParaRPr>
          </a:p>
          <a:p>
            <a:endParaRPr 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 Sentence</a:t>
            </a:r>
            <a:endParaRPr lang="en-US"/>
          </a:p>
        </p:txBody>
      </p:sp>
      <p:sp>
        <p:nvSpPr>
          <p:cNvPr id="3" name="Content Placeholder 2"/>
          <p:cNvSpPr>
            <a:spLocks noGrp="1"/>
          </p:cNvSpPr>
          <p:nvPr>
            <p:ph idx="1"/>
          </p:nvPr>
        </p:nvSpPr>
        <p:spPr/>
        <p:txBody>
          <a:bodyPr/>
          <a:p>
            <a:pPr lvl="1"/>
            <a:r>
              <a:rPr lang="en-US" sz="1200">
                <a:sym typeface="+mn-ea"/>
              </a:rPr>
              <a:t>bertscore(f1) : 0.8365</a:t>
            </a:r>
            <a:endParaRPr lang="en-US" sz="1200">
              <a:sym typeface="+mn-ea"/>
            </a:endParaRPr>
          </a:p>
          <a:p>
            <a:pPr lvl="1"/>
            <a:r>
              <a:rPr lang="en-US" sz="1200">
                <a:sym typeface="+mn-ea"/>
              </a:rPr>
              <a:t> sem_f1 : 0.4127</a:t>
            </a:r>
            <a:endParaRPr lang="en-US" sz="1200">
              <a:sym typeface="+mn-ea"/>
            </a:endParaRPr>
          </a:p>
          <a:p>
            <a:pPr marL="457200" lvl="1" indent="0">
              <a:buNone/>
            </a:pPr>
            <a:endParaRPr lang="en-US" sz="1200"/>
          </a:p>
          <a:p>
            <a:pPr lvl="1"/>
            <a:r>
              <a:rPr lang="en-US" sz="1200">
                <a:solidFill>
                  <a:srgbClr val="00B050"/>
                </a:solidFill>
                <a:sym typeface="+mn-ea"/>
              </a:rPr>
              <a:t>generated:</a:t>
            </a:r>
            <a:r>
              <a:rPr lang="en-US" sz="1200">
                <a:sym typeface="+mn-ea"/>
              </a:rPr>
              <a:t>[Strength] This paper tackles an important question of how to incorporate visual information in learning policies for quadrupedal locomotion, where most existing learning-based control of quadruped robots in the published works only considered proprioceptive information, and the robots are essentially "blind." The use of visual information can allow the robots to be less conservative and plan their actions for a longer time horizon, as has been evident from the authors' comparison with a state-only baseline that only considers proprioceptive inputs. This paper has extensive experiments and in-depth analysis in simulation, which provides a good reference for the readers to understand the benefits and limitations of different design choices. [Weakness] While I like the direction this paper is going, I'm not entirely convinced that the real-world experiments in the paper fully demonstrate the necessity of visual information. You could also imagine the benefit of vision in cases that require more precise footstep planning (e. g., https://youtu. The paper will be much stronger by including some more concrete comparisons with the current state-of-the-art learning approaches on what can be made possible via vision while previous blinds robots struggle. You can then plan the trajectory based on the perception results. Using only 5 seeds is not great. Nevertheless, the provided training curves seem to have fairly small variance as illustrated in Figure 4 which makes me more inclined to agree that 5 seeds are sufficient to report on accurate results. Are these total number of collisions over 1000 steps? 'the number of time steps where collision happens between the robot and obstacles over the course of an episode' states the explanation seems a bit overly complicated.  The main weakness of the paper: Not enough baselines to compare with . The adopted model-free approach is known to have very unstable learning process of the dynamics function . It is great that the paper considers 15 runs per seed but I wonder if the results were acquired through cherry picking best n seeds . The distance measurement reported in meters is mentioned only in the text and not in the tables .</a:t>
            </a:r>
            <a:endParaRPr lang="en-US" sz="1200">
              <a:sym typeface="+mn-ea"/>
            </a:endParaRPr>
          </a:p>
          <a:p>
            <a:pPr marL="457200" lvl="1" indent="0">
              <a:buNone/>
            </a:pPr>
            <a:endParaRPr lang="en-US" sz="1200">
              <a:sym typeface="+mn-ea"/>
            </a:endParaRPr>
          </a:p>
          <a:p>
            <a:pPr lvl="1"/>
            <a:r>
              <a:rPr lang="en-US" sz="1200">
                <a:solidFill>
                  <a:srgbClr val="FF0000"/>
                </a:solidFill>
                <a:sym typeface="+mn-ea"/>
              </a:rPr>
              <a:t>original</a:t>
            </a:r>
            <a:r>
              <a:rPr lang="en-US" sz="1200">
                <a:sym typeface="+mn-ea"/>
              </a:rPr>
              <a:t>:The paper addresses vision-based and proprioception-based policies for learning quadrupedal locomotion, using simulation and real-robot experiments with the A1 robot dog. The reviewers agree on the significance of the algorithmic, simulation, and real-world results. Given that there are also real-robot evaluations, and an interesting sim-to-real transfer, the paper appears to be an important acceptance to ICLR.</a:t>
            </a:r>
            <a:endParaRPr lang="en-US" sz="1200">
              <a:sym typeface="+mn-ea"/>
            </a:endParaRPr>
          </a:p>
          <a:p>
            <a:endParaRPr 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Sentence Cluster</a:t>
            </a:r>
            <a:endParaRPr lang="en-US"/>
          </a:p>
        </p:txBody>
      </p:sp>
      <p:sp>
        <p:nvSpPr>
          <p:cNvPr id="3" name="Content Placeholder 2"/>
          <p:cNvSpPr>
            <a:spLocks noGrp="1"/>
          </p:cNvSpPr>
          <p:nvPr>
            <p:ph idx="1"/>
          </p:nvPr>
        </p:nvSpPr>
        <p:spPr/>
        <p:txBody>
          <a:bodyPr/>
          <a:p>
            <a:pPr lvl="1"/>
            <a:r>
              <a:rPr lang="en-US" sz="1200">
                <a:sym typeface="+mn-ea"/>
              </a:rPr>
              <a:t>bertscore(f1) : 0.8271</a:t>
            </a:r>
            <a:endParaRPr lang="en-US" sz="1200">
              <a:sym typeface="+mn-ea"/>
            </a:endParaRPr>
          </a:p>
          <a:p>
            <a:pPr lvl="1"/>
            <a:r>
              <a:rPr lang="en-US" sz="1200">
                <a:sym typeface="+mn-ea"/>
              </a:rPr>
              <a:t> sem_f1 : 0.3986</a:t>
            </a:r>
            <a:endParaRPr lang="en-US" sz="1200">
              <a:sym typeface="+mn-ea"/>
            </a:endParaRPr>
          </a:p>
          <a:p>
            <a:pPr marL="457200" lvl="1" indent="0">
              <a:buNone/>
            </a:pPr>
            <a:endParaRPr lang="en-US" sz="1200"/>
          </a:p>
          <a:p>
            <a:pPr lvl="1"/>
            <a:r>
              <a:rPr lang="en-US" sz="1200">
                <a:solidFill>
                  <a:srgbClr val="00B050"/>
                </a:solidFill>
                <a:sym typeface="+mn-ea"/>
              </a:rPr>
              <a:t>generated:</a:t>
            </a:r>
            <a:r>
              <a:rPr lang="en-US" sz="1200">
                <a:sym typeface="+mn-ea"/>
              </a:rPr>
              <a:t>Why not just 'the number of collisions with obstacles per 1k step long episode' or something along those lines? There is a typo in the contribution 'we the propose' should be 'we propose'.. For example, instead of treating the depth image as a 2D grid and processing it using CNN, one could use the depth camera to build a 3D map of the surrounding environment and blend in the explicit notion of what's traversable and what's not. This paper has extensive experiments and in-depth analysis in simulation, which provides a good reference for the readers to understand the benefits and limitations of different design choices. Great job! I have also read the reviews from other reviewers and decided to raise my score to 8: accept, good paper. g. youtube. Similarly, what exactly does the collision happened represent. a well written paper: overall the paper is well written and all sections are broadly very clearly described. Currently, the distance measurement reported in meters is mentioned only in the text and not in the tables." The use of visual information can allow the robots to be less conservative and plan their actions for a longer time horizon, as has been evident from the authors' comparison with a state-only baseline that only considers proprioceptive inputs. The main weakness of the paper: Not enough baselines to compare with., https://youtu. be/k7s1sr4JdlI?t=176). MPC) motions. Yet I saw non of them here.[Strength] This paper tackles an important question of how to incorporate visual information in learning policies for quadrupedal locomotion, where most existing learning-based control of quadruped robots in the published works only considered proprioceptive information, and the robots are essentially "blind. Another typo is '. e. You can then plan the trajectory based on the perception results. How does the method work in the real world if there are moving obstacles, e.</a:t>
            </a:r>
            <a:endParaRPr lang="en-US" sz="1200">
              <a:sym typeface="+mn-ea"/>
            </a:endParaRPr>
          </a:p>
          <a:p>
            <a:pPr marL="457200" lvl="1" indent="0">
              <a:buNone/>
            </a:pPr>
            <a:endParaRPr lang="en-US" sz="1200">
              <a:sym typeface="+mn-ea"/>
            </a:endParaRPr>
          </a:p>
          <a:p>
            <a:pPr lvl="1"/>
            <a:r>
              <a:rPr lang="en-US" sz="1200">
                <a:solidFill>
                  <a:srgbClr val="FF0000"/>
                </a:solidFill>
                <a:sym typeface="+mn-ea"/>
              </a:rPr>
              <a:t>original</a:t>
            </a:r>
            <a:r>
              <a:rPr lang="en-US" sz="1200">
                <a:sym typeface="+mn-ea"/>
              </a:rPr>
              <a:t>:The paper addresses vision-based and proprioception-based policies for learning quadrupedal locomotion, using simulation and real-robot experiments with the A1 robot dog. The reviewers agree on the significance of the algorithmic, simulation, and real-world results. Given that there are also real-robot evaluations, and an interesting sim-to-real transfer, the paper appears to be an important acceptance to ICLR.</a:t>
            </a:r>
            <a:endParaRPr lang="en-US" sz="1200">
              <a:sym typeface="+mn-ea"/>
            </a:endParaRPr>
          </a:p>
          <a:p>
            <a:endParaRPr 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Task</a:t>
            </a:r>
            <a:endParaRPr lang="en-US"/>
          </a:p>
        </p:txBody>
      </p:sp>
      <p:sp>
        <p:nvSpPr>
          <p:cNvPr id="3" name="Content Placeholder 2"/>
          <p:cNvSpPr>
            <a:spLocks noGrp="1"/>
          </p:cNvSpPr>
          <p:nvPr>
            <p:ph idx="1"/>
          </p:nvPr>
        </p:nvSpPr>
        <p:spPr/>
        <p:txBody>
          <a:bodyPr/>
          <a:p>
            <a:r>
              <a:rPr lang="en-US"/>
              <a:t> Given three peer reviews task is to generate a meta review from the three reviews.</a:t>
            </a:r>
            <a:endParaRPr lang="en-US"/>
          </a:p>
          <a:p>
            <a:endParaRPr lang="en-US"/>
          </a:p>
          <a:p>
            <a:r>
              <a:rPr lang="en-US"/>
              <a:t> Researched on finding out how the current summarization models perform on this task and what are the shortcomings.</a:t>
            </a:r>
            <a:endParaRPr lang="en-US"/>
          </a:p>
          <a:p>
            <a:endParaRPr lang="en-US"/>
          </a:p>
          <a:p>
            <a:r>
              <a:rPr lang="en-US"/>
              <a:t> Tried few case studies by defining my own extractive summarization methods.</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Conclusions:</a:t>
            </a:r>
            <a:endParaRPr lang="en-US"/>
          </a:p>
        </p:txBody>
      </p:sp>
      <p:sp>
        <p:nvSpPr>
          <p:cNvPr id="3" name="Content Placeholder 2"/>
          <p:cNvSpPr>
            <a:spLocks noGrp="1"/>
          </p:cNvSpPr>
          <p:nvPr>
            <p:ph idx="1"/>
          </p:nvPr>
        </p:nvSpPr>
        <p:spPr>
          <a:xfrm>
            <a:off x="609600" y="1174750"/>
            <a:ext cx="10972800" cy="5307330"/>
          </a:xfrm>
        </p:spPr>
        <p:txBody>
          <a:bodyPr/>
          <a:p>
            <a:r>
              <a:rPr lang="en-US"/>
              <a:t> </a:t>
            </a:r>
            <a:r>
              <a:rPr lang="en-US" sz="2400"/>
              <a:t>BART gives best performance overall</a:t>
            </a:r>
            <a:endParaRPr lang="en-US" sz="2400"/>
          </a:p>
          <a:p>
            <a:endParaRPr lang="en-US" sz="2400"/>
          </a:p>
          <a:p>
            <a:r>
              <a:rPr lang="en-US" sz="2400"/>
              <a:t> Pegasus takes the most appropriate sentences from the input but fails to transform the text as desired.</a:t>
            </a:r>
            <a:endParaRPr lang="en-US" sz="2400"/>
          </a:p>
          <a:p>
            <a:endParaRPr lang="en-US" sz="2400"/>
          </a:p>
          <a:p>
            <a:r>
              <a:rPr lang="en-US" sz="2400"/>
              <a:t> T5 has poor performance of all the three.</a:t>
            </a:r>
            <a:endParaRPr lang="en-US" sz="2400"/>
          </a:p>
          <a:p>
            <a:pPr marL="0" indent="0">
              <a:buNone/>
            </a:pPr>
            <a:endParaRPr lang="en-US" sz="2400"/>
          </a:p>
          <a:p>
            <a:pPr>
              <a:buFont typeface="Arial" panose="020B0604020202020204" pitchFamily="34" charset="0"/>
              <a:buChar char="•"/>
            </a:pPr>
            <a:r>
              <a:rPr lang="en-US" sz="2400"/>
              <a:t> More data is needed to fine tune the models and come up with better analyse. </a:t>
            </a:r>
            <a:endParaRPr lang="en-US" sz="2400"/>
          </a:p>
          <a:p>
            <a:pPr>
              <a:buFont typeface="Arial" panose="020B0604020202020204" pitchFamily="34" charset="0"/>
              <a:buChar char="•"/>
            </a:pPr>
            <a:endParaRPr lang="en-US" sz="2400"/>
          </a:p>
          <a:p>
            <a:pPr>
              <a:buFont typeface="Arial" panose="020B0604020202020204" pitchFamily="34" charset="0"/>
              <a:buChar char="•"/>
            </a:pPr>
            <a:r>
              <a:rPr lang="en-US" sz="2400"/>
              <a:t> The Best Rouge1 score in other papers is 0.31544, the current research looks promising.</a:t>
            </a:r>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Works</a:t>
            </a:r>
            <a:endParaRPr lang="en-US"/>
          </a:p>
        </p:txBody>
      </p:sp>
      <p:sp>
        <p:nvSpPr>
          <p:cNvPr id="3" name="Content Placeholder 2"/>
          <p:cNvSpPr>
            <a:spLocks noGrp="1"/>
          </p:cNvSpPr>
          <p:nvPr>
            <p:ph idx="1"/>
          </p:nvPr>
        </p:nvSpPr>
        <p:spPr/>
        <p:txBody>
          <a:bodyPr/>
          <a:p>
            <a:r>
              <a:rPr lang="en-US" sz="1600"/>
              <a:t> All the current works are based on decision of the AC or PC. The desicion is incorporated to the final review to generate better results. I beileve that decision doesn’t play much important role since I have examples where BART was able to generate the desicion on finetuning, even if desicion is not present in input. This can be studied.</a:t>
            </a:r>
            <a:endParaRPr lang="en-US" sz="1600"/>
          </a:p>
          <a:p>
            <a:pPr lvl="1"/>
            <a:r>
              <a:rPr lang="en-US" sz="1400"/>
              <a:t> </a:t>
            </a:r>
            <a:r>
              <a:rPr lang="en-US" sz="1400">
                <a:sym typeface="+mn-ea"/>
              </a:rPr>
              <a:t> Ex: This paper proposes a novel method for solving an important problem, and is well-written, well-motivated, and well-developed. The authors did a good job of addressing the problem of covariance in the paper, and the reviewers agree that the paper should be accepted for publication</a:t>
            </a:r>
            <a:endParaRPr lang="en-US" sz="1400"/>
          </a:p>
          <a:p>
            <a:pPr marL="457200" lvl="1" indent="0">
              <a:buNone/>
            </a:pPr>
            <a:endParaRPr lang="en-US" sz="1400"/>
          </a:p>
          <a:p>
            <a:endParaRPr lang="en-US" sz="1600"/>
          </a:p>
          <a:p>
            <a:endParaRPr lang="en-US" sz="1600"/>
          </a:p>
          <a:p>
            <a:r>
              <a:rPr lang="en-US" sz="1600"/>
              <a:t> Meta-Review is not only based on the three reviews it has many other factors surrounding it like the bias, sentiments of the reviewer. Future work can concentrate on incorporating these features while review generation. </a:t>
            </a:r>
            <a:endParaRPr lang="en-US" sz="1600"/>
          </a:p>
          <a:p>
            <a:endParaRPr lang="en-US" sz="1600"/>
          </a:p>
          <a:p>
            <a:r>
              <a:rPr lang="en-US" sz="1600"/>
              <a:t> </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Dataset</a:t>
            </a:r>
            <a:endParaRPr lang="en-US"/>
          </a:p>
        </p:txBody>
      </p:sp>
      <p:sp>
        <p:nvSpPr>
          <p:cNvPr id="3" name="Content Placeholder 2"/>
          <p:cNvSpPr>
            <a:spLocks noGrp="1"/>
          </p:cNvSpPr>
          <p:nvPr>
            <p:ph idx="1"/>
          </p:nvPr>
        </p:nvSpPr>
        <p:spPr/>
        <p:txBody>
          <a:bodyPr/>
          <a:p>
            <a:r>
              <a:rPr lang="en-US"/>
              <a:t>  Wrote the crawler scripts to get the peer review and meta review for the ICLR conference from Openreview website.</a:t>
            </a:r>
            <a:endParaRPr lang="en-US"/>
          </a:p>
          <a:p>
            <a:endParaRPr lang="en-US"/>
          </a:p>
          <a:p>
            <a:r>
              <a:rPr lang="en-US"/>
              <a:t> The data set consists of around 1200 datapoints.</a:t>
            </a:r>
            <a:endParaRPr lang="en-US"/>
          </a:p>
          <a:p>
            <a:pPr marL="0" indent="0">
              <a:buNone/>
            </a:pPr>
            <a:endParaRPr lang="en-US"/>
          </a:p>
          <a:p>
            <a:r>
              <a:rPr lang="en-US"/>
              <a:t> The average length of concatenated peer review is around 1014 and the average length of meta review is 114 words.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Experiments</a:t>
            </a:r>
            <a:endParaRPr lang="en-US"/>
          </a:p>
        </p:txBody>
      </p:sp>
      <p:sp>
        <p:nvSpPr>
          <p:cNvPr id="3" name="Content Placeholder 2"/>
          <p:cNvSpPr>
            <a:spLocks noGrp="1"/>
          </p:cNvSpPr>
          <p:nvPr>
            <p:ph idx="1"/>
          </p:nvPr>
        </p:nvSpPr>
        <p:spPr/>
        <p:txBody>
          <a:bodyPr/>
          <a:p>
            <a:r>
              <a:rPr lang="en-US" sz="2000"/>
              <a:t>   Get the abstractive summary using pretrained models like BART, Pegasus and T5.</a:t>
            </a:r>
            <a:endParaRPr lang="en-US" sz="2000"/>
          </a:p>
          <a:p>
            <a:pPr marL="0" indent="0">
              <a:buNone/>
            </a:pPr>
            <a:r>
              <a:rPr lang="en-US" sz="2000"/>
              <a:t>   </a:t>
            </a:r>
            <a:endParaRPr lang="en-US" sz="2000"/>
          </a:p>
          <a:p>
            <a:r>
              <a:rPr lang="en-US" sz="2000"/>
              <a:t>    Fine tune the pretrained models using the dataset and then obtain the abstractive summary (650 datapoints for training and 550 data points for testing).</a:t>
            </a:r>
            <a:endParaRPr lang="en-US" sz="2000"/>
          </a:p>
          <a:p>
            <a:endParaRPr lang="en-US" sz="2000"/>
          </a:p>
          <a:p>
            <a:r>
              <a:rPr lang="en-US" sz="2000"/>
              <a:t>    Get an extractive summary and then get the abstractive summary of the extractive summary. Here we have two ways of getting the extractive summary</a:t>
            </a:r>
            <a:endParaRPr lang="en-US" sz="2000"/>
          </a:p>
          <a:p>
            <a:pPr lvl="1"/>
            <a:r>
              <a:rPr lang="en-US" sz="1750"/>
              <a:t> </a:t>
            </a:r>
            <a:r>
              <a:rPr lang="en-US" sz="1750" b="1"/>
              <a:t>Com Sentences</a:t>
            </a:r>
            <a:r>
              <a:rPr lang="en-US" sz="1750"/>
              <a:t>:  get the common sentences from the three reviews and concatenate the summary of the uncommon sentences. </a:t>
            </a:r>
            <a:endParaRPr lang="en-US" sz="1750"/>
          </a:p>
          <a:p>
            <a:pPr marL="457200" lvl="1" indent="0">
              <a:buNone/>
            </a:pPr>
            <a:endParaRPr lang="en-US" sz="1750"/>
          </a:p>
          <a:p>
            <a:pPr lvl="1"/>
            <a:r>
              <a:rPr lang="en-US" sz="1750"/>
              <a:t>  </a:t>
            </a:r>
            <a:r>
              <a:rPr lang="en-US" sz="1750" b="1"/>
              <a:t>Sentence Cluster</a:t>
            </a:r>
            <a:r>
              <a:rPr lang="en-US" sz="1750"/>
              <a:t>: Cluster all the available sentences and then take one sentence from each cluster to form an extractive summary.</a:t>
            </a:r>
            <a:endParaRPr lang="en-US" sz="1750"/>
          </a:p>
          <a:p>
            <a:pPr marL="457200" lvl="1" indent="0">
              <a:buNone/>
            </a:pPr>
            <a:endParaRPr lang="en-US" sz="17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2260" y="0"/>
            <a:ext cx="10972800" cy="582613"/>
          </a:xfrm>
        </p:spPr>
        <p:txBody>
          <a:bodyPr/>
          <a:p>
            <a:r>
              <a:rPr lang="en-US"/>
              <a:t>Results</a:t>
            </a:r>
            <a:endParaRPr lang="en-US"/>
          </a:p>
        </p:txBody>
      </p:sp>
      <p:graphicFrame>
        <p:nvGraphicFramePr>
          <p:cNvPr id="4" name="Content Placeholder 3"/>
          <p:cNvGraphicFramePr/>
          <p:nvPr>
            <p:ph idx="1"/>
          </p:nvPr>
        </p:nvGraphicFramePr>
        <p:xfrm>
          <a:off x="386080" y="520065"/>
          <a:ext cx="10180955" cy="6583680"/>
        </p:xfrm>
        <a:graphic>
          <a:graphicData uri="http://schemas.openxmlformats.org/drawingml/2006/table">
            <a:tbl>
              <a:tblPr firstRow="1" bandRow="1">
                <a:tableStyleId>{5C22544A-7EE6-4342-B048-85BDC9FD1C3A}</a:tableStyleId>
              </a:tblPr>
              <a:tblGrid>
                <a:gridCol w="2596515"/>
                <a:gridCol w="1313815"/>
                <a:gridCol w="1254125"/>
                <a:gridCol w="1254760"/>
                <a:gridCol w="1254125"/>
                <a:gridCol w="1253490"/>
                <a:gridCol w="1254125"/>
              </a:tblGrid>
              <a:tr h="640080">
                <a:tc>
                  <a:txBody>
                    <a:bodyPr/>
                    <a:p>
                      <a:pPr>
                        <a:buNone/>
                      </a:pPr>
                      <a:r>
                        <a:rPr lang="en-US"/>
                        <a:t>Method</a:t>
                      </a:r>
                      <a:endParaRPr lang="en-US"/>
                    </a:p>
                  </a:txBody>
                  <a:tcPr/>
                </a:tc>
                <a:tc>
                  <a:txBody>
                    <a:bodyPr/>
                    <a:p>
                      <a:pPr>
                        <a:buNone/>
                      </a:pPr>
                      <a:r>
                        <a:rPr lang="en-US"/>
                        <a:t>Bert F1 Score</a:t>
                      </a:r>
                      <a:endParaRPr lang="en-US"/>
                    </a:p>
                  </a:txBody>
                  <a:tcPr/>
                </a:tc>
                <a:tc>
                  <a:txBody>
                    <a:bodyPr/>
                    <a:p>
                      <a:pPr>
                        <a:buNone/>
                      </a:pPr>
                      <a:r>
                        <a:rPr lang="en-US"/>
                        <a:t>Sem F1</a:t>
                      </a:r>
                      <a:endParaRPr lang="en-US"/>
                    </a:p>
                  </a:txBody>
                  <a:tcPr/>
                </a:tc>
                <a:tc>
                  <a:txBody>
                    <a:bodyPr/>
                    <a:p>
                      <a:pPr>
                        <a:buNone/>
                      </a:pPr>
                      <a:r>
                        <a:rPr lang="en-US"/>
                        <a:t>Rouge 1</a:t>
                      </a:r>
                      <a:endParaRPr lang="en-US"/>
                    </a:p>
                  </a:txBody>
                  <a:tcPr/>
                </a:tc>
                <a:tc>
                  <a:txBody>
                    <a:bodyPr/>
                    <a:p>
                      <a:pPr>
                        <a:buNone/>
                      </a:pPr>
                      <a:r>
                        <a:rPr lang="en-US"/>
                        <a:t>Rouge 2</a:t>
                      </a:r>
                      <a:endParaRPr lang="en-US"/>
                    </a:p>
                  </a:txBody>
                  <a:tcPr/>
                </a:tc>
                <a:tc>
                  <a:txBody>
                    <a:bodyPr/>
                    <a:p>
                      <a:pPr>
                        <a:buNone/>
                      </a:pPr>
                      <a:r>
                        <a:rPr lang="en-US"/>
                        <a:t>Rouge L</a:t>
                      </a:r>
                      <a:endParaRPr lang="en-US"/>
                    </a:p>
                  </a:txBody>
                  <a:tcPr/>
                </a:tc>
                <a:tc>
                  <a:txBody>
                    <a:bodyPr/>
                    <a:p>
                      <a:pPr>
                        <a:buNone/>
                      </a:pPr>
                      <a:r>
                        <a:rPr lang="en-US"/>
                        <a:t>Rouge L sem</a:t>
                      </a:r>
                      <a:endParaRPr lang="en-US"/>
                    </a:p>
                  </a:txBody>
                  <a:tcPr/>
                </a:tc>
              </a:tr>
              <a:tr h="365760">
                <a:tc>
                  <a:txBody>
                    <a:bodyPr/>
                    <a:p>
                      <a:pPr>
                        <a:buNone/>
                      </a:pPr>
                      <a:r>
                        <a:rPr lang="en-US"/>
                        <a:t>BART</a:t>
                      </a:r>
                      <a:endParaRPr lang="en-US"/>
                    </a:p>
                  </a:txBody>
                  <a:tcPr/>
                </a:tc>
                <a:tc>
                  <a:txBody>
                    <a:bodyPr/>
                    <a:p>
                      <a:pPr>
                        <a:buNone/>
                      </a:pPr>
                      <a:r>
                        <a:rPr lang="en-US"/>
                        <a:t>0.8481</a:t>
                      </a:r>
                      <a:endParaRPr lang="en-US"/>
                    </a:p>
                  </a:txBody>
                  <a:tcPr/>
                </a:tc>
                <a:tc>
                  <a:txBody>
                    <a:bodyPr/>
                    <a:p>
                      <a:pPr>
                        <a:buNone/>
                      </a:pPr>
                      <a:r>
                        <a:rPr lang="en-US"/>
                        <a:t>0.3698</a:t>
                      </a:r>
                      <a:endParaRPr lang="en-US"/>
                    </a:p>
                  </a:txBody>
                  <a:tcPr/>
                </a:tc>
                <a:tc>
                  <a:txBody>
                    <a:bodyPr/>
                    <a:p>
                      <a:pPr>
                        <a:buNone/>
                      </a:pPr>
                      <a:r>
                        <a:rPr lang="en-US"/>
                        <a:t>0.2574</a:t>
                      </a:r>
                      <a:endParaRPr lang="en-US"/>
                    </a:p>
                  </a:txBody>
                  <a:tcPr/>
                </a:tc>
                <a:tc>
                  <a:txBody>
                    <a:bodyPr/>
                    <a:p>
                      <a:pPr>
                        <a:buNone/>
                      </a:pPr>
                      <a:r>
                        <a:rPr lang="en-US"/>
                        <a:t>0.0450</a:t>
                      </a:r>
                      <a:endParaRPr lang="en-US"/>
                    </a:p>
                  </a:txBody>
                  <a:tcPr/>
                </a:tc>
                <a:tc>
                  <a:txBody>
                    <a:bodyPr/>
                    <a:p>
                      <a:pPr>
                        <a:buNone/>
                      </a:pPr>
                      <a:r>
                        <a:rPr lang="en-US"/>
                        <a:t>0.1568</a:t>
                      </a:r>
                      <a:endParaRPr lang="en-US"/>
                    </a:p>
                  </a:txBody>
                  <a:tcPr/>
                </a:tc>
                <a:tc>
                  <a:txBody>
                    <a:bodyPr/>
                    <a:p>
                      <a:pPr>
                        <a:buNone/>
                      </a:pPr>
                      <a:r>
                        <a:rPr lang="en-US"/>
                        <a:t>0.1566</a:t>
                      </a:r>
                      <a:endParaRPr lang="en-US"/>
                    </a:p>
                  </a:txBody>
                  <a:tcPr/>
                </a:tc>
              </a:tr>
              <a:tr h="365760">
                <a:tc>
                  <a:txBody>
                    <a:bodyPr/>
                    <a:p>
                      <a:pPr>
                        <a:buNone/>
                      </a:pPr>
                      <a:r>
                        <a:rPr lang="en-US" b="1"/>
                        <a:t>BART Fine Tuned</a:t>
                      </a:r>
                      <a:endParaRPr lang="en-US" b="1"/>
                    </a:p>
                  </a:txBody>
                  <a:tcPr/>
                </a:tc>
                <a:tc>
                  <a:txBody>
                    <a:bodyPr/>
                    <a:p>
                      <a:pPr>
                        <a:buNone/>
                      </a:pPr>
                      <a:r>
                        <a:rPr lang="en-US" b="1"/>
                        <a:t>0.8598</a:t>
                      </a:r>
                      <a:endParaRPr lang="en-US" b="1"/>
                    </a:p>
                  </a:txBody>
                  <a:tcPr/>
                </a:tc>
                <a:tc>
                  <a:txBody>
                    <a:bodyPr/>
                    <a:p>
                      <a:pPr>
                        <a:buNone/>
                      </a:pPr>
                      <a:r>
                        <a:rPr lang="en-US" b="1"/>
                        <a:t>0.4371</a:t>
                      </a:r>
                      <a:endParaRPr lang="en-US" b="1"/>
                    </a:p>
                  </a:txBody>
                  <a:tcPr/>
                </a:tc>
                <a:tc>
                  <a:txBody>
                    <a:bodyPr/>
                    <a:p>
                      <a:pPr>
                        <a:buNone/>
                      </a:pPr>
                      <a:r>
                        <a:rPr lang="en-US" b="1"/>
                        <a:t>0.3357</a:t>
                      </a:r>
                      <a:endParaRPr lang="en-US" b="1"/>
                    </a:p>
                  </a:txBody>
                  <a:tcPr/>
                </a:tc>
                <a:tc>
                  <a:txBody>
                    <a:bodyPr/>
                    <a:p>
                      <a:pPr>
                        <a:buNone/>
                      </a:pPr>
                      <a:r>
                        <a:rPr lang="en-US" b="1"/>
                        <a:t>0.0839</a:t>
                      </a:r>
                      <a:endParaRPr lang="en-US" b="1"/>
                    </a:p>
                  </a:txBody>
                  <a:tcPr/>
                </a:tc>
                <a:tc>
                  <a:txBody>
                    <a:bodyPr/>
                    <a:p>
                      <a:pPr>
                        <a:buNone/>
                      </a:pPr>
                      <a:r>
                        <a:rPr lang="en-US" b="1"/>
                        <a:t>0.2089</a:t>
                      </a:r>
                      <a:endParaRPr lang="en-US" b="1"/>
                    </a:p>
                  </a:txBody>
                  <a:tcPr/>
                </a:tc>
                <a:tc>
                  <a:txBody>
                    <a:bodyPr/>
                    <a:p>
                      <a:pPr>
                        <a:buNone/>
                      </a:pPr>
                      <a:r>
                        <a:rPr lang="en-US" b="1"/>
                        <a:t>0.2090</a:t>
                      </a:r>
                      <a:endParaRPr lang="en-US" b="1"/>
                    </a:p>
                  </a:txBody>
                  <a:tcPr/>
                </a:tc>
              </a:tr>
              <a:tr h="365760">
                <a:tc>
                  <a:txBody>
                    <a:bodyPr/>
                    <a:p>
                      <a:pPr>
                        <a:buNone/>
                      </a:pPr>
                      <a:r>
                        <a:rPr lang="en-US"/>
                        <a:t>BART Com Sentence</a:t>
                      </a:r>
                      <a:endParaRPr lang="en-US"/>
                    </a:p>
                  </a:txBody>
                  <a:tcPr/>
                </a:tc>
                <a:tc>
                  <a:txBody>
                    <a:bodyPr/>
                    <a:p>
                      <a:pPr>
                        <a:buNone/>
                      </a:pPr>
                      <a:r>
                        <a:rPr lang="en-US"/>
                        <a:t>0.8569</a:t>
                      </a:r>
                      <a:endParaRPr lang="en-US"/>
                    </a:p>
                  </a:txBody>
                  <a:tcPr/>
                </a:tc>
                <a:tc>
                  <a:txBody>
                    <a:bodyPr/>
                    <a:p>
                      <a:pPr>
                        <a:buNone/>
                      </a:pPr>
                      <a:r>
                        <a:rPr lang="en-US"/>
                        <a:t>0.4131</a:t>
                      </a:r>
                      <a:endParaRPr lang="en-US"/>
                    </a:p>
                  </a:txBody>
                  <a:tcPr/>
                </a:tc>
                <a:tc>
                  <a:txBody>
                    <a:bodyPr/>
                    <a:p>
                      <a:pPr>
                        <a:buNone/>
                      </a:pPr>
                      <a:r>
                        <a:rPr lang="en-US"/>
                        <a:t>0.3212</a:t>
                      </a:r>
                      <a:endParaRPr lang="en-US"/>
                    </a:p>
                  </a:txBody>
                  <a:tcPr/>
                </a:tc>
                <a:tc>
                  <a:txBody>
                    <a:bodyPr/>
                    <a:p>
                      <a:pPr>
                        <a:buNone/>
                      </a:pPr>
                      <a:r>
                        <a:rPr lang="en-US"/>
                        <a:t>0.0831</a:t>
                      </a:r>
                      <a:endParaRPr lang="en-US"/>
                    </a:p>
                  </a:txBody>
                  <a:tcPr/>
                </a:tc>
                <a:tc>
                  <a:txBody>
                    <a:bodyPr/>
                    <a:p>
                      <a:pPr>
                        <a:buNone/>
                      </a:pPr>
                      <a:r>
                        <a:rPr lang="en-US"/>
                        <a:t>0.2055</a:t>
                      </a:r>
                      <a:endParaRPr lang="en-US"/>
                    </a:p>
                  </a:txBody>
                  <a:tcPr/>
                </a:tc>
                <a:tc>
                  <a:txBody>
                    <a:bodyPr/>
                    <a:p>
                      <a:pPr>
                        <a:buNone/>
                      </a:pPr>
                      <a:r>
                        <a:rPr lang="en-US"/>
                        <a:t>0.2054</a:t>
                      </a:r>
                      <a:endParaRPr lang="en-US"/>
                    </a:p>
                  </a:txBody>
                  <a:tcPr/>
                </a:tc>
              </a:tr>
              <a:tr h="640080">
                <a:tc>
                  <a:txBody>
                    <a:bodyPr/>
                    <a:p>
                      <a:pPr>
                        <a:buNone/>
                      </a:pPr>
                      <a:r>
                        <a:rPr lang="en-US"/>
                        <a:t>BART Sentence Cluster</a:t>
                      </a:r>
                      <a:endParaRPr lang="en-US"/>
                    </a:p>
                  </a:txBody>
                  <a:tcPr/>
                </a:tc>
                <a:tc>
                  <a:txBody>
                    <a:bodyPr/>
                    <a:p>
                      <a:pPr>
                        <a:buNone/>
                      </a:pPr>
                      <a:r>
                        <a:rPr lang="en-US"/>
                        <a:t>0.8571</a:t>
                      </a:r>
                      <a:endParaRPr lang="en-US"/>
                    </a:p>
                  </a:txBody>
                  <a:tcPr/>
                </a:tc>
                <a:tc>
                  <a:txBody>
                    <a:bodyPr/>
                    <a:p>
                      <a:pPr>
                        <a:buNone/>
                      </a:pPr>
                      <a:r>
                        <a:rPr lang="en-US"/>
                        <a:t>0.4114</a:t>
                      </a:r>
                      <a:endParaRPr lang="en-US"/>
                    </a:p>
                  </a:txBody>
                  <a:tcPr/>
                </a:tc>
                <a:tc>
                  <a:txBody>
                    <a:bodyPr/>
                    <a:p>
                      <a:pPr>
                        <a:buNone/>
                      </a:pPr>
                      <a:r>
                        <a:rPr lang="en-US"/>
                        <a:t>0.3206</a:t>
                      </a:r>
                      <a:endParaRPr lang="en-US"/>
                    </a:p>
                  </a:txBody>
                  <a:tcPr/>
                </a:tc>
                <a:tc>
                  <a:txBody>
                    <a:bodyPr/>
                    <a:p>
                      <a:pPr>
                        <a:buNone/>
                      </a:pPr>
                      <a:r>
                        <a:rPr lang="en-US"/>
                        <a:t>0.0832</a:t>
                      </a:r>
                      <a:endParaRPr lang="en-US"/>
                    </a:p>
                  </a:txBody>
                  <a:tcPr/>
                </a:tc>
                <a:tc>
                  <a:txBody>
                    <a:bodyPr/>
                    <a:p>
                      <a:pPr>
                        <a:buNone/>
                      </a:pPr>
                      <a:r>
                        <a:rPr lang="en-US"/>
                        <a:t>0.2066</a:t>
                      </a:r>
                      <a:endParaRPr lang="en-US"/>
                    </a:p>
                  </a:txBody>
                  <a:tcPr/>
                </a:tc>
                <a:tc>
                  <a:txBody>
                    <a:bodyPr/>
                    <a:p>
                      <a:pPr>
                        <a:buNone/>
                      </a:pPr>
                      <a:r>
                        <a:rPr lang="en-US"/>
                        <a:t>0.2068</a:t>
                      </a:r>
                      <a:endParaRPr lang="en-US"/>
                    </a:p>
                  </a:txBody>
                  <a:tcPr/>
                </a:tc>
              </a:tr>
              <a:tr h="365760">
                <a:tc>
                  <a:txBody>
                    <a:bodyPr/>
                    <a:p>
                      <a:pPr>
                        <a:buNone/>
                      </a:pPr>
                      <a:r>
                        <a:rPr lang="en-US"/>
                        <a:t>Pegasus</a:t>
                      </a:r>
                      <a:endParaRPr lang="en-US"/>
                    </a:p>
                  </a:txBody>
                  <a:tcPr/>
                </a:tc>
                <a:tc>
                  <a:txBody>
                    <a:bodyPr/>
                    <a:p>
                      <a:pPr>
                        <a:buNone/>
                      </a:pPr>
                      <a:r>
                        <a:rPr lang="en-US"/>
                        <a:t>0.8403</a:t>
                      </a:r>
                      <a:endParaRPr lang="en-US"/>
                    </a:p>
                  </a:txBody>
                  <a:tcPr/>
                </a:tc>
                <a:tc>
                  <a:txBody>
                    <a:bodyPr/>
                    <a:p>
                      <a:pPr>
                        <a:buNone/>
                      </a:pPr>
                      <a:r>
                        <a:rPr lang="en-US"/>
                        <a:t>0.3825</a:t>
                      </a:r>
                      <a:endParaRPr lang="en-US"/>
                    </a:p>
                  </a:txBody>
                  <a:tcPr/>
                </a:tc>
                <a:tc>
                  <a:txBody>
                    <a:bodyPr/>
                    <a:p>
                      <a:pPr>
                        <a:buNone/>
                      </a:pPr>
                      <a:r>
                        <a:rPr lang="en-US"/>
                        <a:t>0.2257</a:t>
                      </a:r>
                      <a:endParaRPr lang="en-US"/>
                    </a:p>
                  </a:txBody>
                  <a:tcPr/>
                </a:tc>
                <a:tc>
                  <a:txBody>
                    <a:bodyPr/>
                    <a:p>
                      <a:pPr>
                        <a:buNone/>
                      </a:pPr>
                      <a:r>
                        <a:rPr lang="en-US"/>
                        <a:t>0.0379</a:t>
                      </a:r>
                      <a:endParaRPr lang="en-US"/>
                    </a:p>
                  </a:txBody>
                  <a:tcPr/>
                </a:tc>
                <a:tc>
                  <a:txBody>
                    <a:bodyPr/>
                    <a:p>
                      <a:pPr>
                        <a:buNone/>
                      </a:pPr>
                      <a:r>
                        <a:rPr lang="en-US"/>
                        <a:t>0.1466</a:t>
                      </a:r>
                      <a:endParaRPr lang="en-US"/>
                    </a:p>
                  </a:txBody>
                  <a:tcPr/>
                </a:tc>
                <a:tc>
                  <a:txBody>
                    <a:bodyPr/>
                    <a:p>
                      <a:pPr>
                        <a:buNone/>
                      </a:pPr>
                      <a:r>
                        <a:rPr lang="en-US"/>
                        <a:t>0.1465</a:t>
                      </a:r>
                      <a:endParaRPr lang="en-US"/>
                    </a:p>
                  </a:txBody>
                  <a:tcPr/>
                </a:tc>
              </a:tr>
              <a:tr h="365760">
                <a:tc>
                  <a:txBody>
                    <a:bodyPr/>
                    <a:p>
                      <a:pPr>
                        <a:buNone/>
                      </a:pPr>
                      <a:r>
                        <a:rPr lang="en-US"/>
                        <a:t>Pegasus Fine Tuned</a:t>
                      </a:r>
                      <a:endParaRPr lang="en-US"/>
                    </a:p>
                  </a:txBody>
                  <a:tcPr/>
                </a:tc>
                <a:tc>
                  <a:txBody>
                    <a:bodyPr/>
                    <a:p>
                      <a:pPr>
                        <a:buNone/>
                      </a:pPr>
                      <a:r>
                        <a:rPr lang="en-US"/>
                        <a:t>0.8478</a:t>
                      </a:r>
                      <a:endParaRPr lang="en-US"/>
                    </a:p>
                  </a:txBody>
                  <a:tcPr/>
                </a:tc>
                <a:tc>
                  <a:txBody>
                    <a:bodyPr/>
                    <a:p>
                      <a:pPr>
                        <a:buNone/>
                      </a:pPr>
                      <a:r>
                        <a:rPr lang="en-US"/>
                        <a:t>0.3853</a:t>
                      </a:r>
                      <a:endParaRPr lang="en-US"/>
                    </a:p>
                  </a:txBody>
                  <a:tcPr/>
                </a:tc>
                <a:tc>
                  <a:txBody>
                    <a:bodyPr/>
                    <a:p>
                      <a:pPr>
                        <a:buNone/>
                      </a:pPr>
                      <a:r>
                        <a:rPr lang="en-US"/>
                        <a:t>0.2817</a:t>
                      </a:r>
                      <a:endParaRPr lang="en-US"/>
                    </a:p>
                  </a:txBody>
                  <a:tcPr/>
                </a:tc>
                <a:tc>
                  <a:txBody>
                    <a:bodyPr/>
                    <a:p>
                      <a:pPr>
                        <a:buNone/>
                      </a:pPr>
                      <a:r>
                        <a:rPr lang="en-US"/>
                        <a:t>0.0506</a:t>
                      </a:r>
                      <a:endParaRPr lang="en-US"/>
                    </a:p>
                  </a:txBody>
                  <a:tcPr/>
                </a:tc>
                <a:tc>
                  <a:txBody>
                    <a:bodyPr/>
                    <a:p>
                      <a:pPr>
                        <a:buNone/>
                      </a:pPr>
                      <a:r>
                        <a:rPr lang="en-US"/>
                        <a:t>0.1686</a:t>
                      </a:r>
                      <a:endParaRPr lang="en-US"/>
                    </a:p>
                  </a:txBody>
                  <a:tcPr/>
                </a:tc>
                <a:tc>
                  <a:txBody>
                    <a:bodyPr/>
                    <a:p>
                      <a:pPr>
                        <a:buNone/>
                      </a:pPr>
                      <a:r>
                        <a:rPr lang="en-US"/>
                        <a:t>0.1686</a:t>
                      </a:r>
                      <a:endParaRPr lang="en-US"/>
                    </a:p>
                  </a:txBody>
                  <a:tcPr/>
                </a:tc>
              </a:tr>
              <a:tr h="640080">
                <a:tc>
                  <a:txBody>
                    <a:bodyPr/>
                    <a:p>
                      <a:pPr>
                        <a:buNone/>
                      </a:pPr>
                      <a:r>
                        <a:rPr lang="en-US"/>
                        <a:t>Pegasus Com Sentence</a:t>
                      </a:r>
                      <a:endParaRPr lang="en-US"/>
                    </a:p>
                  </a:txBody>
                  <a:tcPr/>
                </a:tc>
                <a:tc>
                  <a:txBody>
                    <a:bodyPr/>
                    <a:p>
                      <a:pPr>
                        <a:buNone/>
                      </a:pPr>
                      <a:r>
                        <a:rPr lang="en-US"/>
                        <a:t>0.8469</a:t>
                      </a:r>
                      <a:endParaRPr lang="en-US"/>
                    </a:p>
                  </a:txBody>
                  <a:tcPr/>
                </a:tc>
                <a:tc>
                  <a:txBody>
                    <a:bodyPr/>
                    <a:p>
                      <a:pPr>
                        <a:buNone/>
                      </a:pPr>
                      <a:r>
                        <a:rPr lang="en-US"/>
                        <a:t>0.3871</a:t>
                      </a:r>
                      <a:endParaRPr lang="en-US"/>
                    </a:p>
                  </a:txBody>
                  <a:tcPr/>
                </a:tc>
                <a:tc>
                  <a:txBody>
                    <a:bodyPr/>
                    <a:p>
                      <a:pPr>
                        <a:buNone/>
                      </a:pPr>
                      <a:r>
                        <a:rPr lang="en-US"/>
                        <a:t>0.2674</a:t>
                      </a:r>
                      <a:endParaRPr lang="en-US"/>
                    </a:p>
                  </a:txBody>
                  <a:tcPr/>
                </a:tc>
                <a:tc>
                  <a:txBody>
                    <a:bodyPr/>
                    <a:p>
                      <a:pPr>
                        <a:buNone/>
                      </a:pPr>
                      <a:r>
                        <a:rPr lang="en-US"/>
                        <a:t>0.0503</a:t>
                      </a:r>
                      <a:endParaRPr lang="en-US"/>
                    </a:p>
                  </a:txBody>
                  <a:tcPr/>
                </a:tc>
                <a:tc>
                  <a:txBody>
                    <a:bodyPr/>
                    <a:p>
                      <a:pPr>
                        <a:buNone/>
                      </a:pPr>
                      <a:r>
                        <a:rPr lang="en-US"/>
                        <a:t>0.1690</a:t>
                      </a:r>
                      <a:endParaRPr lang="en-US"/>
                    </a:p>
                  </a:txBody>
                  <a:tcPr/>
                </a:tc>
                <a:tc>
                  <a:txBody>
                    <a:bodyPr/>
                    <a:p>
                      <a:pPr>
                        <a:buNone/>
                      </a:pPr>
                      <a:r>
                        <a:rPr lang="en-US"/>
                        <a:t>0.1689</a:t>
                      </a:r>
                      <a:endParaRPr lang="en-US"/>
                    </a:p>
                  </a:txBody>
                  <a:tcPr/>
                </a:tc>
              </a:tr>
              <a:tr h="640080">
                <a:tc>
                  <a:txBody>
                    <a:bodyPr/>
                    <a:p>
                      <a:pPr>
                        <a:buNone/>
                      </a:pPr>
                      <a:r>
                        <a:rPr lang="en-US"/>
                        <a:t>Pegasus Sentence Cluster</a:t>
                      </a:r>
                      <a:endParaRPr lang="en-US"/>
                    </a:p>
                  </a:txBody>
                  <a:tcPr/>
                </a:tc>
                <a:tc>
                  <a:txBody>
                    <a:bodyPr/>
                    <a:p>
                      <a:pPr>
                        <a:buNone/>
                      </a:pPr>
                      <a:r>
                        <a:rPr lang="en-US"/>
                        <a:t>0.8438</a:t>
                      </a:r>
                      <a:endParaRPr lang="en-US"/>
                    </a:p>
                  </a:txBody>
                  <a:tcPr/>
                </a:tc>
                <a:tc>
                  <a:txBody>
                    <a:bodyPr/>
                    <a:p>
                      <a:pPr>
                        <a:buNone/>
                      </a:pPr>
                      <a:r>
                        <a:rPr lang="en-US"/>
                        <a:t>0.3704</a:t>
                      </a:r>
                      <a:endParaRPr lang="en-US"/>
                    </a:p>
                  </a:txBody>
                  <a:tcPr/>
                </a:tc>
                <a:tc>
                  <a:txBody>
                    <a:bodyPr/>
                    <a:p>
                      <a:pPr>
                        <a:buNone/>
                      </a:pPr>
                      <a:r>
                        <a:rPr lang="en-US"/>
                        <a:t>0.2433</a:t>
                      </a:r>
                      <a:endParaRPr lang="en-US"/>
                    </a:p>
                  </a:txBody>
                  <a:tcPr/>
                </a:tc>
                <a:tc>
                  <a:txBody>
                    <a:bodyPr/>
                    <a:p>
                      <a:pPr>
                        <a:buNone/>
                      </a:pPr>
                      <a:r>
                        <a:rPr lang="en-US"/>
                        <a:t>0.0437</a:t>
                      </a:r>
                      <a:endParaRPr lang="en-US"/>
                    </a:p>
                  </a:txBody>
                  <a:tcPr/>
                </a:tc>
                <a:tc>
                  <a:txBody>
                    <a:bodyPr/>
                    <a:p>
                      <a:pPr>
                        <a:buNone/>
                      </a:pPr>
                      <a:r>
                        <a:rPr lang="en-US"/>
                        <a:t>0.1610</a:t>
                      </a:r>
                      <a:endParaRPr lang="en-US"/>
                    </a:p>
                  </a:txBody>
                  <a:tcPr/>
                </a:tc>
                <a:tc>
                  <a:txBody>
                    <a:bodyPr/>
                    <a:p>
                      <a:pPr>
                        <a:buNone/>
                      </a:pPr>
                      <a:r>
                        <a:rPr lang="en-US"/>
                        <a:t>0.1610</a:t>
                      </a:r>
                      <a:endParaRPr lang="en-US"/>
                    </a:p>
                  </a:txBody>
                  <a:tcPr/>
                </a:tc>
              </a:tr>
              <a:tr h="365760">
                <a:tc>
                  <a:txBody>
                    <a:bodyPr/>
                    <a:p>
                      <a:pPr>
                        <a:buNone/>
                      </a:pPr>
                      <a:r>
                        <a:rPr lang="en-US"/>
                        <a:t>T5</a:t>
                      </a:r>
                      <a:endParaRPr lang="en-US"/>
                    </a:p>
                  </a:txBody>
                  <a:tcPr/>
                </a:tc>
                <a:tc>
                  <a:txBody>
                    <a:bodyPr/>
                    <a:p>
                      <a:pPr>
                        <a:buNone/>
                      </a:pPr>
                      <a:r>
                        <a:rPr lang="en-US"/>
                        <a:t>0.8448</a:t>
                      </a:r>
                      <a:endParaRPr lang="en-US"/>
                    </a:p>
                  </a:txBody>
                  <a:tcPr/>
                </a:tc>
                <a:tc>
                  <a:txBody>
                    <a:bodyPr/>
                    <a:p>
                      <a:pPr>
                        <a:buNone/>
                      </a:pPr>
                      <a:r>
                        <a:rPr lang="en-US"/>
                        <a:t>0.3238</a:t>
                      </a:r>
                      <a:endParaRPr lang="en-US"/>
                    </a:p>
                  </a:txBody>
                  <a:tcPr/>
                </a:tc>
                <a:tc>
                  <a:txBody>
                    <a:bodyPr/>
                    <a:p>
                      <a:pPr>
                        <a:buNone/>
                      </a:pPr>
                      <a:r>
                        <a:rPr lang="en-US"/>
                        <a:t>0.1334</a:t>
                      </a:r>
                      <a:endParaRPr lang="en-US"/>
                    </a:p>
                  </a:txBody>
                  <a:tcPr/>
                </a:tc>
                <a:tc>
                  <a:txBody>
                    <a:bodyPr/>
                    <a:p>
                      <a:pPr>
                        <a:buNone/>
                      </a:pPr>
                      <a:r>
                        <a:rPr lang="en-US"/>
                        <a:t>0.0263</a:t>
                      </a:r>
                      <a:endParaRPr lang="en-US"/>
                    </a:p>
                  </a:txBody>
                  <a:tcPr/>
                </a:tc>
                <a:tc>
                  <a:txBody>
                    <a:bodyPr/>
                    <a:p>
                      <a:pPr>
                        <a:buNone/>
                      </a:pPr>
                      <a:r>
                        <a:rPr lang="en-US"/>
                        <a:t>0.1042</a:t>
                      </a:r>
                      <a:endParaRPr lang="en-US"/>
                    </a:p>
                  </a:txBody>
                  <a:tcPr/>
                </a:tc>
                <a:tc>
                  <a:txBody>
                    <a:bodyPr/>
                    <a:p>
                      <a:pPr>
                        <a:buNone/>
                      </a:pPr>
                      <a:r>
                        <a:rPr lang="en-US"/>
                        <a:t>0.1042</a:t>
                      </a:r>
                      <a:endParaRPr lang="en-US"/>
                    </a:p>
                  </a:txBody>
                  <a:tcPr/>
                </a:tc>
              </a:tr>
              <a:tr h="365760">
                <a:tc>
                  <a:txBody>
                    <a:bodyPr/>
                    <a:p>
                      <a:pPr>
                        <a:buNone/>
                      </a:pPr>
                      <a:r>
                        <a:rPr lang="en-US"/>
                        <a:t>T5 Com Sentence</a:t>
                      </a:r>
                      <a:endParaRPr lang="en-US"/>
                    </a:p>
                  </a:txBody>
                  <a:tcPr/>
                </a:tc>
                <a:tc>
                  <a:txBody>
                    <a:bodyPr/>
                    <a:p>
                      <a:pPr>
                        <a:buNone/>
                      </a:pPr>
                      <a:r>
                        <a:rPr lang="en-US"/>
                        <a:t>0.8293</a:t>
                      </a:r>
                      <a:endParaRPr lang="en-US"/>
                    </a:p>
                  </a:txBody>
                  <a:tcPr/>
                </a:tc>
                <a:tc>
                  <a:txBody>
                    <a:bodyPr/>
                    <a:p>
                      <a:pPr>
                        <a:buNone/>
                      </a:pPr>
                      <a:r>
                        <a:rPr lang="en-US"/>
                        <a:t>0.3216</a:t>
                      </a:r>
                      <a:endParaRPr lang="en-US"/>
                    </a:p>
                  </a:txBody>
                  <a:tcPr/>
                </a:tc>
                <a:tc>
                  <a:txBody>
                    <a:bodyPr/>
                    <a:p>
                      <a:pPr>
                        <a:buNone/>
                      </a:pPr>
                      <a:r>
                        <a:rPr lang="en-US"/>
                        <a:t>0.1769</a:t>
                      </a:r>
                      <a:endParaRPr lang="en-US"/>
                    </a:p>
                  </a:txBody>
                  <a:tcPr/>
                </a:tc>
                <a:tc>
                  <a:txBody>
                    <a:bodyPr/>
                    <a:p>
                      <a:pPr>
                        <a:buNone/>
                      </a:pPr>
                      <a:r>
                        <a:rPr lang="en-US"/>
                        <a:t>0.0306</a:t>
                      </a:r>
                      <a:endParaRPr lang="en-US"/>
                    </a:p>
                  </a:txBody>
                  <a:tcPr/>
                </a:tc>
                <a:tc>
                  <a:txBody>
                    <a:bodyPr/>
                    <a:p>
                      <a:pPr>
                        <a:buNone/>
                      </a:pPr>
                      <a:r>
                        <a:rPr lang="en-US"/>
                        <a:t>0.1198</a:t>
                      </a:r>
                      <a:endParaRPr lang="en-US"/>
                    </a:p>
                  </a:txBody>
                  <a:tcPr/>
                </a:tc>
                <a:tc>
                  <a:txBody>
                    <a:bodyPr/>
                    <a:p>
                      <a:pPr>
                        <a:buNone/>
                      </a:pPr>
                      <a:r>
                        <a:rPr lang="en-US"/>
                        <a:t>0.1199</a:t>
                      </a:r>
                      <a:endParaRPr lang="en-US"/>
                    </a:p>
                  </a:txBody>
                  <a:tcPr/>
                </a:tc>
              </a:tr>
              <a:tr h="365760">
                <a:tc>
                  <a:txBody>
                    <a:bodyPr/>
                    <a:p>
                      <a:pPr>
                        <a:buNone/>
                      </a:pPr>
                      <a:r>
                        <a:rPr lang="en-US"/>
                        <a:t>T5 Sentence Cluster</a:t>
                      </a:r>
                      <a:endParaRPr lang="en-US"/>
                    </a:p>
                  </a:txBody>
                  <a:tcPr/>
                </a:tc>
                <a:tc>
                  <a:txBody>
                    <a:bodyPr/>
                    <a:p>
                      <a:pPr>
                        <a:buNone/>
                      </a:pPr>
                      <a:r>
                        <a:rPr lang="en-US"/>
                        <a:t>0.8062</a:t>
                      </a:r>
                      <a:endParaRPr lang="en-US"/>
                    </a:p>
                  </a:txBody>
                  <a:tcPr/>
                </a:tc>
                <a:tc>
                  <a:txBody>
                    <a:bodyPr/>
                    <a:p>
                      <a:pPr>
                        <a:buNone/>
                      </a:pPr>
                      <a:r>
                        <a:rPr lang="en-US"/>
                        <a:t>0.2531</a:t>
                      </a:r>
                      <a:endParaRPr lang="en-US"/>
                    </a:p>
                  </a:txBody>
                  <a:tcPr/>
                </a:tc>
                <a:tc>
                  <a:txBody>
                    <a:bodyPr/>
                    <a:p>
                      <a:pPr>
                        <a:buNone/>
                      </a:pPr>
                      <a:r>
                        <a:rPr lang="en-US"/>
                        <a:t>0.1278</a:t>
                      </a:r>
                      <a:endParaRPr lang="en-US"/>
                    </a:p>
                  </a:txBody>
                  <a:tcPr/>
                </a:tc>
                <a:tc>
                  <a:txBody>
                    <a:bodyPr/>
                    <a:p>
                      <a:pPr>
                        <a:buNone/>
                      </a:pPr>
                      <a:r>
                        <a:rPr lang="en-US"/>
                        <a:t>0.0178</a:t>
                      </a:r>
                      <a:endParaRPr lang="en-US"/>
                    </a:p>
                  </a:txBody>
                  <a:tcPr/>
                </a:tc>
                <a:tc>
                  <a:txBody>
                    <a:bodyPr/>
                    <a:p>
                      <a:pPr>
                        <a:buNone/>
                      </a:pPr>
                      <a:r>
                        <a:rPr lang="en-US"/>
                        <a:t>0.0932</a:t>
                      </a:r>
                      <a:endParaRPr lang="en-US"/>
                    </a:p>
                  </a:txBody>
                  <a:tcPr/>
                </a:tc>
                <a:tc>
                  <a:txBody>
                    <a:bodyPr/>
                    <a:p>
                      <a:pPr>
                        <a:buNone/>
                      </a:pPr>
                      <a:r>
                        <a:rPr lang="en-US"/>
                        <a:t>0.0933</a:t>
                      </a:r>
                      <a:endParaRPr lang="en-US"/>
                    </a:p>
                  </a:txBody>
                  <a:tcPr/>
                </a:tc>
              </a:tr>
              <a:tr h="365760">
                <a:tc>
                  <a:txBody>
                    <a:bodyPr/>
                    <a:p>
                      <a:pPr>
                        <a:buNone/>
                      </a:pPr>
                      <a:r>
                        <a:rPr lang="en-US"/>
                        <a:t>Com Sentence</a:t>
                      </a:r>
                      <a:endParaRPr lang="en-US"/>
                    </a:p>
                  </a:txBody>
                  <a:tcPr/>
                </a:tc>
                <a:tc>
                  <a:txBody>
                    <a:bodyPr/>
                    <a:p>
                      <a:pPr>
                        <a:buNone/>
                      </a:pPr>
                      <a:r>
                        <a:rPr lang="en-US"/>
                        <a:t>0.8315</a:t>
                      </a:r>
                      <a:endParaRPr lang="en-US"/>
                    </a:p>
                  </a:txBody>
                  <a:tcPr/>
                </a:tc>
                <a:tc>
                  <a:txBody>
                    <a:bodyPr/>
                    <a:p>
                      <a:pPr>
                        <a:buNone/>
                      </a:pPr>
                      <a:r>
                        <a:rPr lang="en-US" sz="1800">
                          <a:sym typeface="+mn-ea"/>
                        </a:rPr>
                        <a:t>0.3809</a:t>
                      </a:r>
                      <a:endParaRPr lang="en-US"/>
                    </a:p>
                  </a:txBody>
                  <a:tcPr/>
                </a:tc>
                <a:tc>
                  <a:txBody>
                    <a:bodyPr/>
                    <a:p>
                      <a:pPr>
                        <a:buNone/>
                      </a:pPr>
                      <a:r>
                        <a:rPr lang="en-US"/>
                        <a:t>0.2817</a:t>
                      </a:r>
                      <a:endParaRPr lang="en-US"/>
                    </a:p>
                  </a:txBody>
                  <a:tcPr/>
                </a:tc>
                <a:tc>
                  <a:txBody>
                    <a:bodyPr/>
                    <a:p>
                      <a:pPr>
                        <a:buNone/>
                      </a:pPr>
                      <a:r>
                        <a:rPr lang="en-US"/>
                        <a:t>0.0545</a:t>
                      </a:r>
                      <a:endParaRPr lang="en-US"/>
                    </a:p>
                  </a:txBody>
                  <a:tcPr/>
                </a:tc>
                <a:tc>
                  <a:txBody>
                    <a:bodyPr/>
                    <a:p>
                      <a:pPr>
                        <a:buNone/>
                      </a:pPr>
                      <a:r>
                        <a:rPr lang="en-US"/>
                        <a:t>0.1415</a:t>
                      </a:r>
                      <a:endParaRPr lang="en-US"/>
                    </a:p>
                  </a:txBody>
                  <a:tcPr/>
                </a:tc>
                <a:tc>
                  <a:txBody>
                    <a:bodyPr/>
                    <a:p>
                      <a:pPr>
                        <a:buNone/>
                      </a:pPr>
                      <a:r>
                        <a:rPr lang="en-US"/>
                        <a:t>0.1416</a:t>
                      </a:r>
                      <a:endParaRPr lang="en-US"/>
                    </a:p>
                  </a:txBody>
                  <a:tcPr/>
                </a:tc>
              </a:tr>
              <a:tr h="365760">
                <a:tc>
                  <a:txBody>
                    <a:bodyPr/>
                    <a:p>
                      <a:pPr>
                        <a:buNone/>
                      </a:pPr>
                      <a:r>
                        <a:rPr lang="en-US"/>
                        <a:t>Sentence Cluster</a:t>
                      </a:r>
                      <a:endParaRPr lang="en-US"/>
                    </a:p>
                  </a:txBody>
                  <a:tcPr/>
                </a:tc>
                <a:tc>
                  <a:txBody>
                    <a:bodyPr/>
                    <a:p>
                      <a:pPr>
                        <a:buNone/>
                      </a:pPr>
                      <a:r>
                        <a:rPr lang="en-US"/>
                        <a:t>0.8259</a:t>
                      </a:r>
                      <a:endParaRPr lang="en-US"/>
                    </a:p>
                  </a:txBody>
                  <a:tcPr/>
                </a:tc>
                <a:tc>
                  <a:txBody>
                    <a:bodyPr/>
                    <a:p>
                      <a:pPr>
                        <a:buNone/>
                      </a:pPr>
                      <a:r>
                        <a:rPr lang="en-US" sz="1800">
                          <a:sym typeface="+mn-ea"/>
                        </a:rPr>
                        <a:t>0.3489</a:t>
                      </a:r>
                      <a:endParaRPr lang="en-US"/>
                    </a:p>
                  </a:txBody>
                  <a:tcPr/>
                </a:tc>
                <a:tc>
                  <a:txBody>
                    <a:bodyPr/>
                    <a:p>
                      <a:pPr>
                        <a:buNone/>
                      </a:pPr>
                      <a:r>
                        <a:rPr lang="en-US"/>
                        <a:t>0.2687</a:t>
                      </a:r>
                      <a:endParaRPr lang="en-US"/>
                    </a:p>
                  </a:txBody>
                  <a:tcPr/>
                </a:tc>
                <a:tc>
                  <a:txBody>
                    <a:bodyPr/>
                    <a:p>
                      <a:pPr>
                        <a:buNone/>
                      </a:pPr>
                      <a:r>
                        <a:rPr lang="en-US"/>
                        <a:t>0.0466</a:t>
                      </a:r>
                      <a:endParaRPr lang="en-US"/>
                    </a:p>
                  </a:txBody>
                  <a:tcPr/>
                </a:tc>
                <a:tc>
                  <a:txBody>
                    <a:bodyPr/>
                    <a:p>
                      <a:pPr>
                        <a:buNone/>
                      </a:pPr>
                      <a:r>
                        <a:rPr lang="en-US"/>
                        <a:t>0.1363</a:t>
                      </a:r>
                      <a:endParaRPr lang="en-US"/>
                    </a:p>
                  </a:txBody>
                  <a:tcPr/>
                </a:tc>
                <a:tc>
                  <a:txBody>
                    <a:bodyPr/>
                    <a:p>
                      <a:pPr>
                        <a:buNone/>
                      </a:pPr>
                      <a:r>
                        <a:rPr lang="en-US"/>
                        <a:t>0.1362</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a:xfrm>
            <a:off x="467360" y="773430"/>
            <a:ext cx="10972800" cy="4953000"/>
          </a:xfrm>
        </p:spPr>
        <p:txBody>
          <a:bodyPr/>
          <a:p>
            <a:r>
              <a:rPr lang="en-US" sz="900"/>
              <a:t>Concatenated Review:</a:t>
            </a:r>
            <a:endParaRPr lang="en-US" sz="900"/>
          </a:p>
          <a:p>
            <a:r>
              <a:rPr lang="en-US" sz="900"/>
              <a:t>[Strength] This paper tackles an important question of how to incorporate visual information in learning policies for quadrupedal locomotion, where most existing learning-based control of quadruped robots in the published works only considered proprioceptive information, and the robots are essentially "blind." The use of visual information can allow the robots to be less conservative and plan their actions for a longer time horizon, as has been evident from the authors' comparison with a state-only baseline that only considers proprioceptive inputs. This paper has extensive experiments and in-depth analysis in simulation, which provides a good reference for the readers to understand the benefits and limitations of different design choices. The real-world demo from sim-to-real transfer also provides concrete empirical evidence on the practical use of the proposed method. [Weakness] While I like the direction this paper is going, I'm not entirely convinced that the real-world experiments in the paper fully demonstrate the necessity of visual information. For example, in [1, 2], the authors have shown working demos on terrains seemingly much more challenging than this paper. [1, 2] also showed examples of stair climbing, a task where vision is supposed to be extremely helpful: a blind robot may have to make a few failed trials before it knows the height of a stair. You could also imagine the benefit of vision in cases that require more precise footstep planning (e. g., https://youtu. be/k7s1sr4JdlI?t=176). The paper will be much stronger by including some more concrete comparisons with the current state-of-the-art learning approaches on what can be made possible via vision while previous blinds robots struggle. While I agree that vision is important for robots to make long-term plans and autonomously traverse around obstacles, I'm not sure whether this paper's approach is better than more classic robotic pipelines. For example, instead of treating the depth image as a 2D grid and processing it using CNN, one could use the depth camera to build a 3D map of the surrounding environment and blend in the explicit notion of what's traversable and what's not. You can then plan the trajectory based on the perception results. This seems to be how Boston Dynamics' Spot uses the visual information (https://www. youtube. com/watch?v=Ve9kWX_KXus) and has shown great generalization ability in real-world scenarios — showing examples of how this paper's way of using visual information is better than classic pipelines may be essential to claim improvements. Continuing my previous point, it would be better if the authors could include more discussion on the current state of quadrupedal locomotion both in academia and industry, where Boston Dynamics' Spot is seemingly better in terms of generalization and robustness than any of the reinforcement learning-based approaches. The authors may also shed light on under which scenarios we should choose RL-trained robots over Spot. How does the method work in the real world if there are moving obstacles, e. g., humans and other animals? How well does the method work compared with the built-in controller of the robot? The paper may need a few passes of proofreading where the current manuscript includes a lot of typos, just to name a few: Section 1, contribution bulletin points: We the propose LocoTransformer, ... Section 3: a MDP --&gt; an MDP Section 6: The visual inputs also inputs the locomotion ... [1] Joonho Lee, Jemin Hwangbo, Lorenz Wellhausen, Vladlen Koltun, Marco Hutter, "Learning Quadrupedal Locomotion over Challenging Terrain" [2] Ashish Kumar, Zipeng Fu, Deepak Pathak, Jitendra Malik, "RMA: Rapid Motor Adaptation for Legged Robots" ===================== [Post Rebuttal] I thank the authors for the detailed feedback and additional experiments, which addressed most of my concerns. Great job! I have also read the reviews from other reviewers and decided to raise my score to 8: accept, good paper. The main strengths of the paper: (1) Proposed a novel transformer based architecture that can train visual-locomotion policies end-to-end, and demonstrated good navigation/obstacle avoidance/uneven terrain walking results in the simulation. (2) Zero-shot real world transfer to a A1 robot and demonstrates walking + navigation behavior in various environments. The main weakness of the paper: Not enough baselines to compare with. As the authors cited, there are many approaches to tackle visual locomotion + navigation problem besides end to end training. For example in the hierarchical approach one can combine: learned/optimization based navigation + pre-trained or hand tune walking (i. e. MPC) motions. So in total even the hierarchical approach can have four different combinations to compare with. Yet I saw non of them here. I would say the authors should include at least one or two such baselines to compare with, and document the performances and cons and pros. Strengths and Weaknesses Things I liked about this paper a powerful framework: fusing visual and proprioceptive data for quadrupedal locomotion using transformer architectures is an interesting and also valuable approach that works well and sets an excellent opportunity for future work. a well written paper: overall the paper is well written and all sections are broadly very clearly described. useful insight: I like the provided key insight that proprioceptive states offer contact measurements for immediate reaction while visual sensory observations can help with longer-term planning. Things that can be improved number of seeds is not great: The adopted model-free approach is known to have very unstable learning process of the dynamics function which ideally requires 10 or more seeds to provide a solid results. Using only 5 seeds is not great. More details below. prose is not perfect: There are some minor details and clarifications that may help further improve clarity. Using 5 random seeds for a model free approach is rather small as a number. Ideally, the evaluation should be done on 10 or more seeds. In fact, I suspect that some of the results such as the moving obstacles from Table 3, would change if the approach was evaluated on more runs. Nevertheless, the provided training curves seem to have fairly small variance as illustrated in Figure 4 which makes me more inclined to agree that 5 seeds are sufficient to report on accurate results. In addition, I would expect that the variation in the learnt dynamics to primarily affect the performance of the learnt agent on the physical quadruped system. However, this does not seem to be the case in the reported results, which is great as long as all 5 seeds were used to extract those results. It is great that the paper considers 15 runs per seed but I wonder if the results were acquired through cherry picking best n seeds. This is a detail that is not currently mentioned in the paper but would certainly improve clarity if it did. There are a few additional minor comments. Currently, the distance measurement reported in meters is mentioned only in the text and not in the tables. Stating this there too would make it much clearer. Similarly, what exactly does the collision happened represent. Are these total number of collisions over 1000 steps? 'the number of time steps where collision happens between the robot and obstacles over the course of an episode' states the explanation seems a bit overly complicated. Why not just 'the number of collisions with obstacles per 1k step long episode' or something along those lines? There is a typo in the contribution 'we the propose' should be 'we propose'. Another typo is '... whereas it for our method either plateaus' should be 'whereas for our method it either plateaus'</a:t>
            </a:r>
            <a:endParaRPr lang="en-US" sz="900"/>
          </a:p>
          <a:p>
            <a:endParaRPr lang="en-US"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BART Examples</a:t>
            </a:r>
            <a:endParaRPr lang="en-US"/>
          </a:p>
        </p:txBody>
      </p:sp>
      <p:sp>
        <p:nvSpPr>
          <p:cNvPr id="3" name="Content Placeholder 2"/>
          <p:cNvSpPr>
            <a:spLocks noGrp="1"/>
          </p:cNvSpPr>
          <p:nvPr>
            <p:ph idx="1"/>
          </p:nvPr>
        </p:nvSpPr>
        <p:spPr>
          <a:xfrm>
            <a:off x="609600" y="772795"/>
            <a:ext cx="10972800" cy="5354955"/>
          </a:xfrm>
        </p:spPr>
        <p:txBody>
          <a:bodyPr/>
          <a:p>
            <a:pPr lvl="1"/>
            <a:r>
              <a:rPr lang="en-US" sz="1800">
                <a:sym typeface="+mn-ea"/>
              </a:rPr>
              <a:t> bertscore(f1) : 0.8624</a:t>
            </a:r>
            <a:endParaRPr lang="en-US" sz="1800">
              <a:sym typeface="+mn-ea"/>
            </a:endParaRPr>
          </a:p>
          <a:p>
            <a:pPr lvl="1"/>
            <a:r>
              <a:rPr lang="en-US" sz="1800">
                <a:sym typeface="+mn-ea"/>
              </a:rPr>
              <a:t> sem_f1 : 0.4887</a:t>
            </a:r>
            <a:endParaRPr lang="en-US" sz="1800">
              <a:sym typeface="+mn-ea"/>
            </a:endParaRPr>
          </a:p>
          <a:p>
            <a:pPr marL="457200" lvl="1" indent="0">
              <a:buNone/>
            </a:pPr>
            <a:endParaRPr lang="en-US" sz="1800"/>
          </a:p>
          <a:p>
            <a:pPr lvl="1"/>
            <a:r>
              <a:rPr lang="en-US" sz="1800">
                <a:solidFill>
                  <a:srgbClr val="00B050"/>
                </a:solidFill>
                <a:sym typeface="+mn-ea"/>
              </a:rPr>
              <a:t>generated:</a:t>
            </a:r>
            <a:r>
              <a:rPr lang="en-US" sz="1800">
                <a:sym typeface="+mn-ea"/>
              </a:rPr>
              <a:t>This paper tackles an important question of how to incorporate visual information in learning policies for quadrupedal locomotion. The use of visual information can allow the robots to be less conservative and plan their actions for a longer time horizon. While I agree that vision is important for robots to make long-term plans and autonomously traverse around obstacles, I'm not sure whether this paper's approach is better than more classic robotic pipelines.</a:t>
            </a:r>
            <a:endParaRPr lang="en-US" sz="1800">
              <a:sym typeface="+mn-ea"/>
            </a:endParaRPr>
          </a:p>
          <a:p>
            <a:pPr marL="457200" lvl="1" indent="0">
              <a:buNone/>
            </a:pPr>
            <a:endParaRPr lang="en-US" sz="1800">
              <a:sym typeface="+mn-ea"/>
            </a:endParaRPr>
          </a:p>
          <a:p>
            <a:pPr lvl="1"/>
            <a:r>
              <a:rPr lang="en-US" sz="1800">
                <a:solidFill>
                  <a:srgbClr val="FF0000"/>
                </a:solidFill>
                <a:sym typeface="+mn-ea"/>
              </a:rPr>
              <a:t>original</a:t>
            </a:r>
            <a:r>
              <a:rPr lang="en-US" sz="1800">
                <a:sym typeface="+mn-ea"/>
              </a:rPr>
              <a:t>:The paper addresses vision-based and proprioception-based policies for learning quadrupedal locomotion, using simulation and real-robot experiments with the A1 robot dog. The reviewers agree on the significance of the algorithmic, simulation, and real-world results. Given that there are also real-robot evaluations, and an interesting sim-to-real transfer, the paper appears to be an important acceptance to ICLR.</a:t>
            </a:r>
            <a:endParaRPr lang="en-US" sz="18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BART Finetuned Example</a:t>
            </a:r>
            <a:endParaRPr lang="en-US"/>
          </a:p>
        </p:txBody>
      </p:sp>
      <p:sp>
        <p:nvSpPr>
          <p:cNvPr id="3" name="Content Placeholder 2"/>
          <p:cNvSpPr>
            <a:spLocks noGrp="1"/>
          </p:cNvSpPr>
          <p:nvPr>
            <p:ph idx="1"/>
          </p:nvPr>
        </p:nvSpPr>
        <p:spPr/>
        <p:txBody>
          <a:bodyPr/>
          <a:p>
            <a:pPr lvl="1"/>
            <a:r>
              <a:rPr lang="en-US" sz="1800">
                <a:sym typeface="+mn-ea"/>
              </a:rPr>
              <a:t> bertscore(f1) : 0.8624</a:t>
            </a:r>
            <a:endParaRPr lang="en-US" sz="1800">
              <a:sym typeface="+mn-ea"/>
            </a:endParaRPr>
          </a:p>
          <a:p>
            <a:pPr lvl="1"/>
            <a:r>
              <a:rPr lang="en-US" sz="1800">
                <a:sym typeface="+mn-ea"/>
              </a:rPr>
              <a:t> sem_f1 : 0.5269</a:t>
            </a:r>
            <a:endParaRPr lang="en-US" sz="1800">
              <a:sym typeface="+mn-ea"/>
            </a:endParaRPr>
          </a:p>
          <a:p>
            <a:pPr marL="457200" lvl="1" indent="0">
              <a:buNone/>
            </a:pPr>
            <a:endParaRPr lang="en-US" sz="1800"/>
          </a:p>
          <a:p>
            <a:pPr lvl="1"/>
            <a:r>
              <a:rPr lang="en-US" sz="1800">
                <a:solidFill>
                  <a:srgbClr val="00B050"/>
                </a:solidFill>
                <a:sym typeface="+mn-ea"/>
              </a:rPr>
              <a:t>generated:</a:t>
            </a:r>
            <a:r>
              <a:rPr lang="en-US" sz="1800">
                <a:sym typeface="+mn-ea"/>
              </a:rPr>
              <a:t>This paper studies how to use visual information in learning policies for self-supervised robotic robots. The paper proposes a novel architecture that uses visual information to learn to control a robot. The reviewers agreed that this paper is an interesting contribution to the field. The main concerns raised by the reviewers are that the paper is not clear on the significance of this work, and that the experimental results are not clear. The authors did a good job in responding to reviewers' concerns and addressed most of them in the rebuttal.</a:t>
            </a:r>
            <a:endParaRPr lang="en-US" sz="1800">
              <a:sym typeface="+mn-ea"/>
            </a:endParaRPr>
          </a:p>
          <a:p>
            <a:pPr marL="457200" lvl="1" indent="0">
              <a:buNone/>
            </a:pPr>
            <a:endParaRPr lang="en-US" sz="1800">
              <a:sym typeface="+mn-ea"/>
            </a:endParaRPr>
          </a:p>
          <a:p>
            <a:pPr lvl="1"/>
            <a:r>
              <a:rPr lang="en-US" sz="1800">
                <a:solidFill>
                  <a:srgbClr val="FF0000"/>
                </a:solidFill>
                <a:sym typeface="+mn-ea"/>
              </a:rPr>
              <a:t>original</a:t>
            </a:r>
            <a:r>
              <a:rPr lang="en-US" sz="1800">
                <a:sym typeface="+mn-ea"/>
              </a:rPr>
              <a:t>:The paper addresses vision-based and proprioception-based policies for learning quadrupedal locomotion, using simulation and real-robot experiments with the A1 robot dog. The reviewers agree on the significance of the algorithmic, simulation, and real-world results. Given that there are also real-robot evaluations, and an interesting sim-to-real transfer, the paper appears to be an important acceptance to ICLR.</a:t>
            </a:r>
            <a:endParaRPr lang="en-US" sz="1800">
              <a:sym typeface="+mn-ea"/>
            </a:endParaRPr>
          </a:p>
          <a:p>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BART Com Sentence</a:t>
            </a:r>
            <a:endParaRPr lang="en-US"/>
          </a:p>
        </p:txBody>
      </p:sp>
      <p:sp>
        <p:nvSpPr>
          <p:cNvPr id="3" name="Content Placeholder 2"/>
          <p:cNvSpPr>
            <a:spLocks noGrp="1"/>
          </p:cNvSpPr>
          <p:nvPr>
            <p:ph idx="1"/>
          </p:nvPr>
        </p:nvSpPr>
        <p:spPr/>
        <p:txBody>
          <a:bodyPr/>
          <a:p>
            <a:pPr lvl="1"/>
            <a:r>
              <a:rPr lang="en-US" sz="1800">
                <a:sym typeface="+mn-ea"/>
              </a:rPr>
              <a:t>bertscore(f1) : 0.8563</a:t>
            </a:r>
            <a:endParaRPr lang="en-US" sz="1800">
              <a:sym typeface="+mn-ea"/>
            </a:endParaRPr>
          </a:p>
          <a:p>
            <a:pPr lvl="1"/>
            <a:r>
              <a:rPr lang="en-US" sz="1800">
                <a:sym typeface="+mn-ea"/>
              </a:rPr>
              <a:t> sem_f1 : 0.3996</a:t>
            </a:r>
            <a:endParaRPr lang="en-US" sz="1800">
              <a:sym typeface="+mn-ea"/>
            </a:endParaRPr>
          </a:p>
          <a:p>
            <a:pPr marL="457200" lvl="1" indent="0">
              <a:buNone/>
            </a:pPr>
            <a:endParaRPr lang="en-US" sz="1800"/>
          </a:p>
          <a:p>
            <a:pPr lvl="1"/>
            <a:r>
              <a:rPr lang="en-US" sz="1800">
                <a:solidFill>
                  <a:srgbClr val="00B050"/>
                </a:solidFill>
                <a:sym typeface="+mn-ea"/>
              </a:rPr>
              <a:t>generated:</a:t>
            </a:r>
            <a:r>
              <a:rPr lang="en-US" sz="1800">
                <a:sym typeface="+mn-ea"/>
              </a:rPr>
              <a:t>This paper proposes a new method for learning-based learning based on visual information. The authors propose a method that uses the knowledge of the memory of the image of a scene. The idea is to use the image to improve the performance of the robot. The reviewers agree that the paper is well-written and well-motivated. There were some concerns about the technical novelty of the paper. The main concern raised was about the novelty of this paper, and the lack of experimental results. There was some concern that the proposed method is a new and novel approach that is not accessible in the community.</a:t>
            </a:r>
            <a:endParaRPr lang="en-US" sz="1800">
              <a:sym typeface="+mn-ea"/>
            </a:endParaRPr>
          </a:p>
          <a:p>
            <a:pPr marL="457200" lvl="1" indent="0">
              <a:buNone/>
            </a:pPr>
            <a:endParaRPr lang="en-US" sz="1800">
              <a:sym typeface="+mn-ea"/>
            </a:endParaRPr>
          </a:p>
          <a:p>
            <a:pPr lvl="1"/>
            <a:r>
              <a:rPr lang="en-US" sz="1800">
                <a:solidFill>
                  <a:srgbClr val="FF0000"/>
                </a:solidFill>
                <a:sym typeface="+mn-ea"/>
              </a:rPr>
              <a:t>original</a:t>
            </a:r>
            <a:r>
              <a:rPr lang="en-US" sz="1800">
                <a:sym typeface="+mn-ea"/>
              </a:rPr>
              <a:t>:The paper addresses vision-based and proprioception-based policies for learning quadrupedal locomotion, using simulation and real-robot experiments with the A1 robot dog. The reviewers agree on the significance of the algorithmic, simulation, and real-world results. Given that there are also real-robot evaluations, and an interesting sim-to-real transfer, the paper appears to be an important acceptance to ICLR.</a:t>
            </a:r>
            <a:endParaRPr lang="en-US" sz="1800">
              <a:sym typeface="+mn-ea"/>
            </a:endParaRPr>
          </a:p>
          <a:p>
            <a:endParaRPr lang="en-US" sz="18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26437</Words>
  <Application>WPS Presentation</Application>
  <PresentationFormat>Widescreen</PresentationFormat>
  <Paragraphs>389</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SimSun</vt:lpstr>
      <vt:lpstr>Wingdings</vt:lpstr>
      <vt:lpstr>Microsoft YaHei</vt:lpstr>
      <vt:lpstr>Arial Unicode MS</vt:lpstr>
      <vt:lpstr>Calibri</vt:lpstr>
      <vt:lpstr>Blue Waves</vt:lpstr>
      <vt:lpstr>PowerPoint 演示文稿</vt:lpstr>
      <vt:lpstr>PowerPoint 演示文稿</vt:lpstr>
      <vt:lpstr>PowerPoint 演示文稿</vt:lpstr>
      <vt:lpstr>PowerPoint 演示文稿</vt:lpstr>
      <vt:lpstr>Results</vt:lpstr>
      <vt:lpstr>Example</vt:lpstr>
      <vt:lpstr>BART Examples</vt:lpstr>
      <vt:lpstr>BART Finetuned Example</vt:lpstr>
      <vt:lpstr>BART Com Sentence</vt:lpstr>
      <vt:lpstr>BART Sentence Cluster</vt:lpstr>
      <vt:lpstr>Pegasus</vt:lpstr>
      <vt:lpstr>Pegasus Fine Tuning</vt:lpstr>
      <vt:lpstr>Pegasus Com Sentence</vt:lpstr>
      <vt:lpstr>Pegasus Sentence Cluster</vt:lpstr>
      <vt:lpstr>T5</vt:lpstr>
      <vt:lpstr>T5 Com Sentence</vt:lpstr>
      <vt:lpstr>T5 Sentence Cluster</vt:lpstr>
      <vt:lpstr>Com Sentence</vt:lpstr>
      <vt:lpstr>Sentence Cluster</vt:lpstr>
      <vt:lpstr>Conclusions:</vt:lpstr>
      <vt:lpstr>Future Works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sriram</cp:lastModifiedBy>
  <cp:revision>44</cp:revision>
  <dcterms:created xsi:type="dcterms:W3CDTF">2022-11-29T16:42:00Z</dcterms:created>
  <dcterms:modified xsi:type="dcterms:W3CDTF">2022-12-02T00:48:21Z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F0B576440D7C49DEACCDDB7946F12BA9</vt:lpwstr>
  </property>
  <property fmtid="{D5CDD505-2E9C-101B-9397-08002B2CF9AE}" pid="3" name="KSOProductBuildVer">
    <vt:lpwstr>1033-11.2.0.11417</vt:lpwstr>
  </property>
</Properties>
</file>