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397" y="2482850"/>
            <a:ext cx="10943167" cy="1082675"/>
          </a:xfrm>
        </p:spPr>
        <p:txBody>
          <a:bodyPr/>
          <a:lstStyle/>
          <a:p>
            <a:r>
              <a:rPr lang="en-US" dirty="0"/>
              <a:t>META REVIEW GENERATION</a:t>
            </a:r>
            <a:endParaRPr lang="en-US" dirty="0"/>
          </a:p>
        </p:txBody>
      </p:sp>
      <p:sp>
        <p:nvSpPr>
          <p:cNvPr id="4" name="Text Box 3"/>
          <p:cNvSpPr txBox="1"/>
          <p:nvPr/>
        </p:nvSpPr>
        <p:spPr>
          <a:xfrm>
            <a:off x="9540875" y="5793740"/>
            <a:ext cx="2319655" cy="368300"/>
          </a:xfrm>
          <a:prstGeom prst="rect">
            <a:avLst/>
          </a:prstGeom>
          <a:noFill/>
        </p:spPr>
        <p:txBody>
          <a:bodyPr wrap="square" rtlCol="0">
            <a:spAutoFit/>
          </a:bodyPr>
          <a:p>
            <a:r>
              <a:rPr lang="en-US"/>
              <a:t>- G Sri Ram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Next Steps......</a:t>
            </a:r>
            <a:endParaRPr lang="en-US">
              <a:solidFill>
                <a:srgbClr val="FF0000"/>
              </a:solidFill>
            </a:endParaRPr>
          </a:p>
        </p:txBody>
      </p:sp>
      <p:sp>
        <p:nvSpPr>
          <p:cNvPr id="3" name="Content Placeholder 2"/>
          <p:cNvSpPr>
            <a:spLocks noGrp="1"/>
          </p:cNvSpPr>
          <p:nvPr>
            <p:ph idx="1"/>
          </p:nvPr>
        </p:nvSpPr>
        <p:spPr/>
        <p:txBody>
          <a:bodyPr/>
          <a:p>
            <a:r>
              <a:rPr lang="en-US" sz="2400"/>
              <a:t>  Work with other summarization models like T5 and PEGASUS.</a:t>
            </a:r>
            <a:endParaRPr lang="en-US" sz="2400"/>
          </a:p>
          <a:p>
            <a:endParaRPr lang="en-US" sz="2400"/>
          </a:p>
          <a:p>
            <a:r>
              <a:rPr lang="en-US" sz="2400"/>
              <a:t>  Try to work with the extractive summaries I have</a:t>
            </a:r>
            <a:endParaRPr lang="en-US" sz="2400"/>
          </a:p>
          <a:p>
            <a:endParaRPr lang="en-US" sz="2400"/>
          </a:p>
          <a:p>
            <a:r>
              <a:rPr lang="en-US" sz="2400"/>
              <a:t>  The earlier works Deep Generative models have a bartscore(f1) of 0.556. Will try to look into it if time permits.</a:t>
            </a:r>
            <a:endParaRPr lang="en-US" sz="2400"/>
          </a:p>
          <a:p>
            <a:endParaRPr lang="en-US" sz="2400"/>
          </a:p>
          <a:p>
            <a:pPr marL="0" indent="0">
              <a:buNone/>
            </a:pPr>
            <a:r>
              <a:rPr lang="en-US" sz="2400"/>
              <a:t>References:</a:t>
            </a:r>
            <a:endParaRPr lang="en-US" sz="2400"/>
          </a:p>
          <a:p>
            <a:pPr marL="0" indent="0">
              <a:buNone/>
            </a:pPr>
            <a:r>
              <a:rPr lang="en-US" sz="1600"/>
              <a:t>Sebastian Gehrmann, Yuntian Deng, and Alexander MRush. 2018. Bottom-up abstractive summarization.</a:t>
            </a:r>
            <a:endParaRPr lang="en-US" sz="1600"/>
          </a:p>
          <a:p>
            <a:pPr marL="0" indent="0">
              <a:buNone/>
            </a:pPr>
            <a:r>
              <a:rPr lang="en-US" sz="1600"/>
              <a:t>arXiv preprint arXiv:1808.10792</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p:txBody>
      </p:sp>
      <p:sp>
        <p:nvSpPr>
          <p:cNvPr id="4" name="Text Box 3"/>
          <p:cNvSpPr txBox="1"/>
          <p:nvPr/>
        </p:nvSpPr>
        <p:spPr>
          <a:xfrm>
            <a:off x="3843020" y="2794635"/>
            <a:ext cx="5071745" cy="829945"/>
          </a:xfrm>
          <a:prstGeom prst="rect">
            <a:avLst/>
          </a:prstGeom>
          <a:noFill/>
        </p:spPr>
        <p:txBody>
          <a:bodyPr wrap="square" rtlCol="0">
            <a:spAutoFit/>
          </a:bodyPr>
          <a:p>
            <a:r>
              <a:rPr lang="en-US" sz="4800">
                <a:solidFill>
                  <a:srgbClr val="FF0000"/>
                </a:solidFill>
              </a:rPr>
              <a:t>Thank You</a:t>
            </a:r>
            <a:endParaRPr lang="en-US" sz="4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Methods Worked On</a:t>
            </a:r>
            <a:endParaRPr lang="en-US">
              <a:solidFill>
                <a:srgbClr val="FF0000"/>
              </a:solidFill>
            </a:endParaRPr>
          </a:p>
        </p:txBody>
      </p:sp>
      <p:sp>
        <p:nvSpPr>
          <p:cNvPr id="3" name="Content Placeholder 2"/>
          <p:cNvSpPr>
            <a:spLocks noGrp="1"/>
          </p:cNvSpPr>
          <p:nvPr>
            <p:ph idx="1"/>
          </p:nvPr>
        </p:nvSpPr>
        <p:spPr/>
        <p:txBody>
          <a:bodyPr/>
          <a:p>
            <a:r>
              <a:rPr lang="en-US"/>
              <a:t> Using Pretrained Facebook-BART</a:t>
            </a:r>
            <a:endParaRPr lang="en-US"/>
          </a:p>
          <a:p>
            <a:endParaRPr lang="en-US"/>
          </a:p>
          <a:p>
            <a:r>
              <a:rPr lang="en-US"/>
              <a:t> Using Extractive Methods</a:t>
            </a:r>
            <a:endParaRPr lang="en-US"/>
          </a:p>
          <a:p>
            <a:pPr lvl="2"/>
            <a:r>
              <a:rPr lang="en-US"/>
              <a:t> Common Sentences + Extractive summary of uncommon</a:t>
            </a:r>
            <a:endParaRPr lang="en-US"/>
          </a:p>
          <a:p>
            <a:pPr lvl="2"/>
            <a:r>
              <a:rPr lang="en-US"/>
              <a:t> Sentence Clustering Algorithms</a:t>
            </a:r>
            <a:endParaRPr lang="en-US"/>
          </a:p>
          <a:p>
            <a:pPr marL="914400" lvl="2"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Dataset</a:t>
            </a:r>
            <a:endParaRPr lang="en-US">
              <a:solidFill>
                <a:srgbClr val="FF0000"/>
              </a:solidFill>
            </a:endParaRPr>
          </a:p>
        </p:txBody>
      </p:sp>
      <p:sp>
        <p:nvSpPr>
          <p:cNvPr id="3" name="Content Placeholder 2"/>
          <p:cNvSpPr>
            <a:spLocks noGrp="1"/>
          </p:cNvSpPr>
          <p:nvPr>
            <p:ph idx="1"/>
          </p:nvPr>
        </p:nvSpPr>
        <p:spPr/>
        <p:txBody>
          <a:bodyPr/>
          <a:p>
            <a:r>
              <a:rPr lang="en-US"/>
              <a:t> Crawled the OpenReview site and extracted about 1067 papers with reviews and meta review </a:t>
            </a:r>
            <a:r>
              <a:rPr lang="en-US" sz="1800"/>
              <a:t>(planning to extract more......)</a:t>
            </a:r>
            <a:endParaRPr lang="en-US" sz="1800"/>
          </a:p>
          <a:p>
            <a:endParaRPr lang="en-US" sz="1800"/>
          </a:p>
          <a:p>
            <a:r>
              <a:rPr lang="en-US"/>
              <a:t>  The three reviews are preprocessed and concatenated. The average no of words for the concatenated review is 1014. The average no of words for the meta-review is 114 words.</a:t>
            </a:r>
            <a:r>
              <a:rPr lang="en-US" sz="1800"/>
              <a:t> </a:t>
            </a:r>
            <a:endParaRPr lang="en-US" sz="1800"/>
          </a:p>
          <a:p>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Pretrained Facebook-BART</a:t>
            </a:r>
            <a:endParaRPr lang="en-US">
              <a:solidFill>
                <a:srgbClr val="FF0000"/>
              </a:solidFill>
            </a:endParaRPr>
          </a:p>
        </p:txBody>
      </p:sp>
      <p:sp>
        <p:nvSpPr>
          <p:cNvPr id="3" name="Content Placeholder 2"/>
          <p:cNvSpPr>
            <a:spLocks noGrp="1"/>
          </p:cNvSpPr>
          <p:nvPr>
            <p:ph idx="1"/>
          </p:nvPr>
        </p:nvSpPr>
        <p:spPr/>
        <p:txBody>
          <a:bodyPr/>
          <a:p>
            <a:r>
              <a:rPr lang="en-US"/>
              <a:t> Used Huggingface facebook/bart-large-cnn model</a:t>
            </a:r>
            <a:endParaRPr lang="en-US"/>
          </a:p>
          <a:p>
            <a:pPr marL="0" indent="0">
              <a:buNone/>
            </a:pPr>
            <a:endParaRPr lang="en-US"/>
          </a:p>
          <a:p>
            <a:r>
              <a:rPr lang="en-US"/>
              <a:t> Facebook-BART model is pretrained on the CNN daily mail dataset. CNN dataset article has mean token count of 781, and highligts have 56 tokens.</a:t>
            </a:r>
            <a:endParaRPr lang="en-US"/>
          </a:p>
          <a:p>
            <a:endParaRPr lang="en-US"/>
          </a:p>
          <a:p>
            <a:r>
              <a:rPr lang="en-US"/>
              <a:t> For Fine tuning unfreezed the last 11 parameters out of 511 parameters.</a:t>
            </a:r>
            <a:endParaRPr lang="en-US"/>
          </a:p>
          <a:p>
            <a:pPr marL="0" indent="0">
              <a:buNone/>
            </a:pPr>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OUTPUTS</a:t>
            </a:r>
            <a:endParaRPr lang="en-US">
              <a:solidFill>
                <a:srgbClr val="FF0000"/>
              </a:solidFill>
            </a:endParaRPr>
          </a:p>
        </p:txBody>
      </p:sp>
      <p:sp>
        <p:nvSpPr>
          <p:cNvPr id="3" name="Content Placeholder 2"/>
          <p:cNvSpPr>
            <a:spLocks noGrp="1"/>
          </p:cNvSpPr>
          <p:nvPr>
            <p:ph idx="1"/>
          </p:nvPr>
        </p:nvSpPr>
        <p:spPr/>
        <p:txBody>
          <a:bodyPr/>
          <a:p>
            <a:r>
              <a:rPr lang="en-US" sz="1800"/>
              <a:t> Without finetuning:</a:t>
            </a:r>
            <a:endParaRPr lang="en-US" sz="1800"/>
          </a:p>
          <a:p>
            <a:pPr lvl="1"/>
            <a:r>
              <a:rPr lang="en-US" sz="1575"/>
              <a:t> bartscore(f1) : 0.0785</a:t>
            </a:r>
            <a:endParaRPr lang="en-US" sz="1575"/>
          </a:p>
          <a:p>
            <a:pPr lvl="1"/>
            <a:r>
              <a:rPr lang="en-US" sz="1575"/>
              <a:t> bertscore(f1) : 0.886</a:t>
            </a:r>
            <a:endParaRPr lang="en-US" sz="1575"/>
          </a:p>
          <a:p>
            <a:pPr lvl="1"/>
            <a:r>
              <a:rPr lang="en-US" sz="1575">
                <a:solidFill>
                  <a:srgbClr val="00B050"/>
                </a:solidFill>
              </a:rPr>
              <a:t>generated</a:t>
            </a:r>
            <a:r>
              <a:rPr lang="en-US" sz="1575"/>
              <a:t>:The authors of this paper have proposed a new architecture for a time-varying graph-based neural network (ST-GNN).</a:t>
            </a:r>
            <a:endParaRPr lang="en-US" sz="1575"/>
          </a:p>
          <a:p>
            <a:pPr lvl="1"/>
            <a:r>
              <a:rPr lang="en-US" sz="1575">
                <a:solidFill>
                  <a:srgbClr val="FF0000"/>
                </a:solidFill>
              </a:rPr>
              <a:t>original:</a:t>
            </a:r>
            <a:r>
              <a:rPr lang="en-US" sz="1575"/>
              <a:t>This paper proposes a new time-varying convolutional architecture (ST-GNN) for dynamic graphs. The reviewers were positive about the presentation and detailed theory, especially on the stability analysis. The shared criticism was on experimental validation synthetic datasets that the reviewers did not find appealing. The AC believes that while the lacking validation concerns are legit, there is a lack of sophisticated dynamic graph benchmarks in the community yet, so the authors did their best effort to test their method. We thus recommend to accept the paper.</a:t>
            </a:r>
            <a:endParaRPr lang="en-US" sz="1575"/>
          </a:p>
          <a:p>
            <a:pPr lvl="1"/>
            <a:endParaRPr lang="en-US" sz="157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582613"/>
          </a:xfrm>
        </p:spPr>
        <p:txBody>
          <a:bodyPr/>
          <a:p>
            <a:r>
              <a:rPr lang="en-US">
                <a:solidFill>
                  <a:srgbClr val="FF0000"/>
                </a:solidFill>
              </a:rPr>
              <a:t>cont...</a:t>
            </a:r>
            <a:endParaRPr lang="en-US">
              <a:solidFill>
                <a:srgbClr val="FF0000"/>
              </a:solidFill>
            </a:endParaRPr>
          </a:p>
        </p:txBody>
      </p:sp>
      <p:sp>
        <p:nvSpPr>
          <p:cNvPr id="3" name="Content Placeholder 2"/>
          <p:cNvSpPr>
            <a:spLocks noGrp="1"/>
          </p:cNvSpPr>
          <p:nvPr>
            <p:ph idx="1"/>
          </p:nvPr>
        </p:nvSpPr>
        <p:spPr>
          <a:xfrm>
            <a:off x="335280" y="582930"/>
            <a:ext cx="10972800" cy="6083935"/>
          </a:xfrm>
        </p:spPr>
        <p:txBody>
          <a:bodyPr/>
          <a:p>
            <a:r>
              <a:rPr lang="en-US" sz="1800">
                <a:sym typeface="+mn-ea"/>
              </a:rPr>
              <a:t> With finetuning:</a:t>
            </a:r>
            <a:endParaRPr lang="en-US" sz="1800"/>
          </a:p>
          <a:p>
            <a:pPr lvl="1"/>
            <a:r>
              <a:rPr lang="en-US" sz="1800">
                <a:sym typeface="+mn-ea"/>
              </a:rPr>
              <a:t> bartscore(f1) : 0.0518</a:t>
            </a:r>
            <a:endParaRPr lang="en-US" sz="1800">
              <a:sym typeface="+mn-ea"/>
            </a:endParaRPr>
          </a:p>
          <a:p>
            <a:pPr lvl="1"/>
            <a:r>
              <a:rPr lang="en-US" sz="1800">
                <a:sym typeface="+mn-ea"/>
              </a:rPr>
              <a:t> bertscore(f1) : 0.876</a:t>
            </a:r>
            <a:endParaRPr lang="en-US" sz="1800"/>
          </a:p>
          <a:p>
            <a:pPr lvl="1"/>
            <a:r>
              <a:rPr lang="en-US" sz="1800">
                <a:solidFill>
                  <a:srgbClr val="00B050"/>
                </a:solidFill>
                <a:sym typeface="+mn-ea"/>
              </a:rPr>
              <a:t>generated:</a:t>
            </a:r>
            <a:r>
              <a:rPr lang="en-US" sz="1800">
                <a:sym typeface="+mn-ea"/>
              </a:rPr>
              <a:t>This paper proposes a novel method for using graph-based neural network models. The reviewers agreed that the paper is well-written and well-motivated, and that the authors have addressed the concerns raised by the reviewers. In the rebuttal to the reviewers, the authors did a good</a:t>
            </a:r>
            <a:endParaRPr lang="en-US" sz="1800">
              <a:sym typeface="+mn-ea"/>
            </a:endParaRPr>
          </a:p>
          <a:p>
            <a:pPr lvl="1"/>
            <a:r>
              <a:rPr lang="en-US" sz="1800">
                <a:solidFill>
                  <a:srgbClr val="FF0000"/>
                </a:solidFill>
                <a:sym typeface="+mn-ea"/>
              </a:rPr>
              <a:t>original</a:t>
            </a:r>
            <a:r>
              <a:rPr lang="en-US" sz="1800">
                <a:sym typeface="+mn-ea"/>
              </a:rPr>
              <a:t>:The paper addresses a problem encountered in many real-world applications, i. e. the treatment of tabular data, composed of heterogeneous feature types, where samples are not i. i. d. In this case, learning is more effective if the typically successful approach for i. i. d. data (boosted decision trees + committee techniques) is combined with GNN to take into account the dependencies between samples. The main contribution of the paper with respect to previous work in the field is the introduction of a principled approach to pursue such integration. One important component of the proposed approach is played by the definition of a specific bi-level loss (efficient bilevel boosted smoothing</a:t>
            </a:r>
            <a:endParaRPr lang="en-US" sz="1800">
              <a:sym typeface="+mn-ea"/>
            </a:endParaRPr>
          </a:p>
          <a:p>
            <a:pPr marL="457200" lvl="1" indent="0">
              <a:buNone/>
            </a:pPr>
            <a:endParaRPr lang="en-US" sz="1800">
              <a:sym typeface="+mn-ea"/>
            </a:endParaRPr>
          </a:p>
          <a:p>
            <a:pPr marL="457200" lvl="1" indent="0">
              <a:buNone/>
            </a:pPr>
            <a:r>
              <a:rPr lang="en-US" sz="1800">
                <a:sym typeface="+mn-ea"/>
              </a:rPr>
              <a:t>Challenges:</a:t>
            </a:r>
            <a:endParaRPr lang="en-US" sz="1800">
              <a:sym typeface="+mn-ea"/>
            </a:endParaRPr>
          </a:p>
          <a:p>
            <a:pPr marL="457200" lvl="1" indent="0">
              <a:buNone/>
            </a:pPr>
            <a:r>
              <a:rPr lang="en-US" sz="1800">
                <a:sym typeface="+mn-ea"/>
              </a:rPr>
              <a:t>if trying to unfreeze more parameters its generating duplicate words.</a:t>
            </a:r>
            <a:endParaRPr lang="en-US" sz="1800">
              <a:sym typeface="+mn-ea"/>
            </a:endParaRPr>
          </a:p>
          <a:p>
            <a:pPr marL="457200" lvl="1" indent="0">
              <a:buNone/>
            </a:pPr>
            <a:r>
              <a:rPr lang="en-US" sz="1800">
                <a:sym typeface="+mn-ea"/>
              </a:rPr>
              <a:t>generated: the the the the the the. the. the the, the.. the, the, the the and the the of the and the of the the to the the a the the paper the the- the the in the the is the</a:t>
            </a:r>
            <a:endParaRPr lang="en-US" sz="1800">
              <a:sym typeface="+mn-ea"/>
            </a:endParaRPr>
          </a:p>
          <a:p>
            <a:pPr lvl="1"/>
            <a:endParaRPr lang="en-US" sz="18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Extractive Methods</a:t>
            </a:r>
            <a:endParaRPr lang="en-US">
              <a:solidFill>
                <a:srgbClr val="FF0000"/>
              </a:solidFill>
            </a:endParaRPr>
          </a:p>
        </p:txBody>
      </p:sp>
      <p:sp>
        <p:nvSpPr>
          <p:cNvPr id="3" name="Content Placeholder 2"/>
          <p:cNvSpPr>
            <a:spLocks noGrp="1"/>
          </p:cNvSpPr>
          <p:nvPr>
            <p:ph idx="1"/>
          </p:nvPr>
        </p:nvSpPr>
        <p:spPr>
          <a:xfrm>
            <a:off x="478155" y="773430"/>
            <a:ext cx="10972800" cy="5541645"/>
          </a:xfrm>
        </p:spPr>
        <p:txBody>
          <a:bodyPr/>
          <a:p>
            <a:r>
              <a:rPr lang="en-US" sz="1600"/>
              <a:t>Using Sentence clustering to cluster the sentences and get one sentence from each cluster.</a:t>
            </a:r>
            <a:endParaRPr lang="en-US" sz="1600"/>
          </a:p>
          <a:p>
            <a:pPr lvl="1"/>
            <a:r>
              <a:rPr lang="en-US" sz="1600"/>
              <a:t> Results:</a:t>
            </a:r>
            <a:endParaRPr lang="en-US" sz="1600"/>
          </a:p>
          <a:p>
            <a:pPr lvl="2"/>
            <a:r>
              <a:rPr lang="en-US" sz="1600"/>
              <a:t>bartscore(f1) :  0.0374</a:t>
            </a:r>
            <a:endParaRPr lang="en-US" sz="1600"/>
          </a:p>
          <a:p>
            <a:pPr lvl="2"/>
            <a:r>
              <a:rPr lang="en-US" sz="1600"/>
              <a:t>bertscore(f1) :  0.8812</a:t>
            </a:r>
            <a:endParaRPr lang="en-US" sz="1600"/>
          </a:p>
          <a:p>
            <a:pPr lvl="2"/>
            <a:r>
              <a:rPr lang="en-US" sz="1600">
                <a:gradFill>
                  <a:gsLst>
                    <a:gs pos="0">
                      <a:srgbClr val="14CD68"/>
                    </a:gs>
                    <a:gs pos="100000">
                      <a:srgbClr val="035C7D"/>
                    </a:gs>
                  </a:gsLst>
                  <a:lin scaled="0"/>
                </a:gradFill>
              </a:rPr>
              <a:t> extractive</a:t>
            </a:r>
            <a:r>
              <a:rPr lang="en-US" sz="1600"/>
              <a:t> : Strengths: The paper is well-written, the results are important and convincing, and the related work is covered well. 2020). Cons: The authors claim to "generalize the notion of FID" by applying it at different layers. Questions during rebuttal period: Any insight into why exactly GANs produce data more similar to the test set? Post-rebuttal: I found the authors response to my question about theoretical justification interesting and persuasive and decided to raise my score. Weaknesses: The results seem almost too good to be true. Strengths: The proposed outperforms existing methods on both PGDL and DEMOGEN benchmarks. Pros: Predicting generalization is an timely and relevant problem. g. The GAN baseline not only outperforms other methods but blows them out of the water (see Table 1). Typos: The year of the reference Dziugaite &amp; Roy is missing. No theoretical justifications are made for the observations. Appropriate empirical methodology is used (Jiang et al. The authors do not provide any statistical analysis of the proposed method.</a:t>
            </a:r>
            <a:endParaRPr lang="en-US" sz="1600"/>
          </a:p>
          <a:p>
            <a:pPr lvl="2"/>
            <a:r>
              <a:rPr lang="en-US" sz="1600">
                <a:solidFill>
                  <a:srgbClr val="FF0000"/>
                </a:solidFill>
              </a:rPr>
              <a:t> original </a:t>
            </a:r>
            <a:r>
              <a:rPr lang="en-US" sz="1600"/>
              <a:t>: The paper demonstrates that test error of image classification models can be accurately estimated using samples generated by a GAN. Surprisingly, this relatively simple proposed method outperforms existing approaches including ones from recent competitions. All reviewers agree this is a very interesting finding, even though theoretical analysis is lacking. Given the importance of the problem of predicting generalization, I recommend acceptance.</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cont....</a:t>
            </a:r>
            <a:endParaRPr lang="en-US">
              <a:solidFill>
                <a:srgbClr val="FF0000"/>
              </a:solidFill>
            </a:endParaRPr>
          </a:p>
        </p:txBody>
      </p:sp>
      <p:sp>
        <p:nvSpPr>
          <p:cNvPr id="3" name="Content Placeholder 2"/>
          <p:cNvSpPr>
            <a:spLocks noGrp="1"/>
          </p:cNvSpPr>
          <p:nvPr>
            <p:ph idx="1"/>
          </p:nvPr>
        </p:nvSpPr>
        <p:spPr/>
        <p:txBody>
          <a:bodyPr/>
          <a:p>
            <a:r>
              <a:rPr lang="en-US" sz="1600">
                <a:sym typeface="+mn-ea"/>
              </a:rPr>
              <a:t>Clubbing all the common sentences among three reviews and important sentences which are not common.</a:t>
            </a:r>
            <a:endParaRPr lang="en-US" sz="1600"/>
          </a:p>
          <a:p>
            <a:pPr lvl="1"/>
            <a:r>
              <a:rPr lang="en-US" sz="1600">
                <a:sym typeface="+mn-ea"/>
              </a:rPr>
              <a:t> Results:</a:t>
            </a:r>
            <a:endParaRPr lang="en-US" sz="1600"/>
          </a:p>
          <a:p>
            <a:pPr lvl="2"/>
            <a:r>
              <a:rPr lang="en-US" sz="1600">
                <a:sym typeface="+mn-ea"/>
              </a:rPr>
              <a:t>bartscore(f1) :  0.0454</a:t>
            </a:r>
            <a:endParaRPr lang="en-US" sz="1600">
              <a:sym typeface="+mn-ea"/>
            </a:endParaRPr>
          </a:p>
          <a:p>
            <a:pPr lvl="2"/>
            <a:r>
              <a:rPr lang="en-US" sz="1600">
                <a:sym typeface="+mn-ea"/>
              </a:rPr>
              <a:t>bertscore(f1) :  0.8650</a:t>
            </a:r>
            <a:endParaRPr lang="en-US" sz="1600">
              <a:sym typeface="+mn-ea"/>
            </a:endParaRPr>
          </a:p>
          <a:p>
            <a:pPr lvl="2"/>
            <a:r>
              <a:rPr lang="en-US" sz="1600">
                <a:gradFill>
                  <a:gsLst>
                    <a:gs pos="0">
                      <a:srgbClr val="14CD68"/>
                    </a:gs>
                    <a:gs pos="100000">
                      <a:srgbClr val="035C7D"/>
                    </a:gs>
                  </a:gsLst>
                  <a:lin scaled="0"/>
                </a:gradFill>
                <a:sym typeface="+mn-ea"/>
              </a:rPr>
              <a:t> extractive</a:t>
            </a:r>
            <a:r>
              <a:rPr lang="en-US" sz="1600">
                <a:sym typeface="+mn-ea"/>
              </a:rPr>
              <a:t> : Strength of the paper: The paper is clearly written and easy to understand. The proposed GhostClipping is effective in reduce memory consumption, at (not too big) cost of an extra backpropagation. The experiments show strong results on both classification and text generation tasks, better than the prior DP methods in terms of memory consumption and accuracy/generation quality. Overall, this is a fairly empirical paper on an important problem and shows good performance. There will be a number of potential applications since this paper verify the model on multiple NLU and NLG tasks. g.  There are three aspects involved: GhostClipping, large batch/proper learning rate, fine-tuning with masked prediction . It presents the DP training problem very well and demonstrates the challenge for large pretrained NLP models . The organization of the paper could be improved. Ghost-Cliping is your main method, which could be moved earlier .</a:t>
            </a:r>
            <a:endParaRPr lang="en-US" sz="1600">
              <a:sym typeface="+mn-ea"/>
            </a:endParaRPr>
          </a:p>
          <a:p>
            <a:pPr lvl="2"/>
            <a:r>
              <a:rPr lang="en-US" sz="1600">
                <a:solidFill>
                  <a:srgbClr val="FF0000"/>
                </a:solidFill>
                <a:sym typeface="+mn-ea"/>
              </a:rPr>
              <a:t> original </a:t>
            </a:r>
            <a:r>
              <a:rPr lang="en-US" sz="1600">
                <a:sym typeface="+mn-ea"/>
              </a:rPr>
              <a:t>: This work adapts the widely used DP learning algorithm to language models. Reviewers all agreed that this work tackles an important problem with clear motivation and thorough experiments, and achieved strong performance (memory reduction and effectiveness) on NLP tasks. Thus, we recommend an acceptance.</a:t>
            </a:r>
            <a:endParaRPr lang="en-US" sz="1600">
              <a:sym typeface="+mn-ea"/>
            </a:endParaRPr>
          </a:p>
          <a:p>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Results </a:t>
            </a:r>
            <a:endParaRPr lang="en-US">
              <a:solidFill>
                <a:srgbClr val="FF0000"/>
              </a:solidFill>
            </a:endParaRPr>
          </a:p>
        </p:txBody>
      </p:sp>
      <p:graphicFrame>
        <p:nvGraphicFramePr>
          <p:cNvPr id="4" name="Content Placeholder 3"/>
          <p:cNvGraphicFramePr/>
          <p:nvPr>
            <p:ph idx="1"/>
          </p:nvPr>
        </p:nvGraphicFramePr>
        <p:xfrm>
          <a:off x="417195" y="2047240"/>
          <a:ext cx="10972800" cy="137160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640080">
                <a:tc>
                  <a:txBody>
                    <a:bodyPr/>
                    <a:p>
                      <a:pPr>
                        <a:buNone/>
                      </a:pPr>
                      <a:endParaRPr lang="en-US"/>
                    </a:p>
                  </a:txBody>
                  <a:tcPr/>
                </a:tc>
                <a:tc>
                  <a:txBody>
                    <a:bodyPr/>
                    <a:p>
                      <a:pPr>
                        <a:buNone/>
                      </a:pPr>
                      <a:r>
                        <a:rPr lang="en-US"/>
                        <a:t>BART(WFT)</a:t>
                      </a:r>
                      <a:endParaRPr lang="en-US"/>
                    </a:p>
                  </a:txBody>
                  <a:tcPr/>
                </a:tc>
                <a:tc>
                  <a:txBody>
                    <a:bodyPr/>
                    <a:p>
                      <a:pPr>
                        <a:buNone/>
                      </a:pPr>
                      <a:r>
                        <a:rPr lang="en-US"/>
                        <a:t>BART(FT)</a:t>
                      </a:r>
                      <a:endParaRPr lang="en-US"/>
                    </a:p>
                  </a:txBody>
                  <a:tcPr/>
                </a:tc>
                <a:tc>
                  <a:txBody>
                    <a:bodyPr/>
                    <a:p>
                      <a:pPr>
                        <a:buNone/>
                      </a:pPr>
                      <a:r>
                        <a:rPr lang="en-US"/>
                        <a:t>Sent_Clus(extractive)</a:t>
                      </a:r>
                      <a:endParaRPr lang="en-US"/>
                    </a:p>
                  </a:txBody>
                  <a:tcPr/>
                </a:tc>
                <a:tc>
                  <a:txBody>
                    <a:bodyPr/>
                    <a:p>
                      <a:pPr>
                        <a:buNone/>
                      </a:pPr>
                      <a:r>
                        <a:rPr lang="en-US"/>
                        <a:t>Com_Sent(extractive)</a:t>
                      </a:r>
                      <a:endParaRPr lang="en-US"/>
                    </a:p>
                  </a:txBody>
                  <a:tcPr/>
                </a:tc>
              </a:tr>
              <a:tr h="365760">
                <a:tc>
                  <a:txBody>
                    <a:bodyPr/>
                    <a:p>
                      <a:pPr>
                        <a:buNone/>
                      </a:pPr>
                      <a:r>
                        <a:rPr lang="en-US"/>
                        <a:t>Bertscore(f1)</a:t>
                      </a:r>
                      <a:endParaRPr lang="en-US"/>
                    </a:p>
                  </a:txBody>
                  <a:tcPr/>
                </a:tc>
                <a:tc>
                  <a:txBody>
                    <a:bodyPr/>
                    <a:p>
                      <a:pPr>
                        <a:buNone/>
                      </a:pPr>
                      <a:r>
                        <a:rPr lang="en-US"/>
                        <a:t>0.8455</a:t>
                      </a:r>
                      <a:endParaRPr lang="en-US"/>
                    </a:p>
                  </a:txBody>
                  <a:tcPr/>
                </a:tc>
                <a:tc>
                  <a:txBody>
                    <a:bodyPr/>
                    <a:p>
                      <a:pPr>
                        <a:buNone/>
                      </a:pPr>
                      <a:r>
                        <a:rPr lang="en-US"/>
                        <a:t>0.8568</a:t>
                      </a:r>
                      <a:endParaRPr lang="en-US"/>
                    </a:p>
                  </a:txBody>
                  <a:tcPr/>
                </a:tc>
                <a:tc>
                  <a:txBody>
                    <a:bodyPr/>
                    <a:p>
                      <a:pPr>
                        <a:buNone/>
                      </a:pPr>
                      <a:r>
                        <a:rPr lang="en-US"/>
                        <a:t>0.8259</a:t>
                      </a:r>
                      <a:endParaRPr lang="en-US"/>
                    </a:p>
                  </a:txBody>
                  <a:tcPr/>
                </a:tc>
                <a:tc>
                  <a:txBody>
                    <a:bodyPr/>
                    <a:p>
                      <a:pPr>
                        <a:buNone/>
                      </a:pPr>
                      <a:r>
                        <a:rPr lang="en-US" sz="1800">
                          <a:sym typeface="+mn-ea"/>
                        </a:rPr>
                        <a:t>0.8315</a:t>
                      </a:r>
                      <a:endParaRPr lang="en-US"/>
                    </a:p>
                  </a:txBody>
                  <a:tcPr/>
                </a:tc>
              </a:tr>
              <a:tr h="365760">
                <a:tc>
                  <a:txBody>
                    <a:bodyPr/>
                    <a:p>
                      <a:pPr>
                        <a:buNone/>
                      </a:pPr>
                      <a:r>
                        <a:rPr lang="en-US"/>
                        <a:t>BartScore(f1)</a:t>
                      </a:r>
                      <a:endParaRPr lang="en-US"/>
                    </a:p>
                  </a:txBody>
                  <a:tcPr/>
                </a:tc>
                <a:tc>
                  <a:txBody>
                    <a:bodyPr/>
                    <a:p>
                      <a:pPr>
                        <a:buNone/>
                      </a:pPr>
                      <a:r>
                        <a:rPr lang="en-US" sz="1800">
                          <a:sym typeface="+mn-ea"/>
                        </a:rPr>
                        <a:t>0.03310</a:t>
                      </a:r>
                      <a:endParaRPr lang="en-US"/>
                    </a:p>
                  </a:txBody>
                  <a:tcPr/>
                </a:tc>
                <a:tc>
                  <a:txBody>
                    <a:bodyPr/>
                    <a:p>
                      <a:pPr>
                        <a:buNone/>
                      </a:pPr>
                      <a:r>
                        <a:rPr lang="en-US" sz="1800">
                          <a:sym typeface="+mn-ea"/>
                        </a:rPr>
                        <a:t>0.0350</a:t>
                      </a:r>
                      <a:endParaRPr lang="en-US"/>
                    </a:p>
                  </a:txBody>
                  <a:tcPr/>
                </a:tc>
                <a:tc>
                  <a:txBody>
                    <a:bodyPr/>
                    <a:p>
                      <a:pPr>
                        <a:buNone/>
                      </a:pPr>
                      <a:r>
                        <a:rPr lang="en-US"/>
                        <a:t>0.0139</a:t>
                      </a:r>
                      <a:endParaRPr lang="en-US"/>
                    </a:p>
                  </a:txBody>
                  <a:tcPr/>
                </a:tc>
                <a:tc>
                  <a:txBody>
                    <a:bodyPr/>
                    <a:p>
                      <a:pPr>
                        <a:buNone/>
                      </a:pPr>
                      <a:r>
                        <a:rPr lang="en-US"/>
                        <a:t>0.0161</a:t>
                      </a:r>
                      <a:endParaRPr lang="en-US"/>
                    </a:p>
                  </a:txBody>
                  <a:tcPr/>
                </a:tc>
              </a:tr>
            </a:tbl>
          </a:graphicData>
        </a:graphic>
      </p:graphicFrame>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6511</Words>
  <Application>WPS Presentation</Application>
  <PresentationFormat>Widescreen</PresentationFormat>
  <Paragraphs>114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REVIEW GENERATION</dc:title>
  <dc:creator/>
  <cp:lastModifiedBy>gutti</cp:lastModifiedBy>
  <cp:revision>10</cp:revision>
  <dcterms:created xsi:type="dcterms:W3CDTF">2022-11-02T04:15:39Z</dcterms:created>
  <dcterms:modified xsi:type="dcterms:W3CDTF">2022-11-03T00:50:36Z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0371F9A27AF242179FC4F7723CC8E608</vt:lpwstr>
  </property>
  <property fmtid="{D5CDD505-2E9C-101B-9397-08002B2CF9AE}" pid="3" name="KSOProductBuildVer">
    <vt:lpwstr>1033-11.2.0.11341</vt:lpwstr>
  </property>
</Properties>
</file>