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21"/>
  </p:notesMasterIdLst>
  <p:sldIdLst>
    <p:sldId id="256" r:id="rId2"/>
    <p:sldId id="257" r:id="rId3"/>
    <p:sldId id="262" r:id="rId4"/>
    <p:sldId id="258" r:id="rId5"/>
    <p:sldId id="259" r:id="rId6"/>
    <p:sldId id="260" r:id="rId7"/>
    <p:sldId id="288" r:id="rId8"/>
    <p:sldId id="269" r:id="rId9"/>
    <p:sldId id="271" r:id="rId10"/>
    <p:sldId id="272" r:id="rId11"/>
    <p:sldId id="273" r:id="rId12"/>
    <p:sldId id="274" r:id="rId13"/>
    <p:sldId id="282" r:id="rId14"/>
    <p:sldId id="276" r:id="rId15"/>
    <p:sldId id="278" r:id="rId16"/>
    <p:sldId id="280" r:id="rId17"/>
    <p:sldId id="263"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343" autoAdjust="0"/>
  </p:normalViewPr>
  <p:slideViewPr>
    <p:cSldViewPr snapToGrid="0">
      <p:cViewPr varScale="1">
        <p:scale>
          <a:sx n="69" d="100"/>
          <a:sy n="69" d="100"/>
        </p:scale>
        <p:origin x="-76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6BBF8-7E05-4769-8E89-7ADB87FAB069}" type="datetimeFigureOut">
              <a:rPr lang="en-IN" smtClean="0"/>
              <a:pPr/>
              <a:t>25-05-2022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65581-66C9-4A2A-8E65-82EC9AF8B812}" type="slidenum">
              <a:rPr lang="en-IN" smtClean="0"/>
              <a:pPr/>
              <a:t>‹#›</a:t>
            </a:fld>
            <a:endParaRPr lang="en-IN"/>
          </a:p>
        </p:txBody>
      </p:sp>
    </p:spTree>
    <p:extLst>
      <p:ext uri="{BB962C8B-B14F-4D97-AF65-F5344CB8AC3E}">
        <p14:creationId xmlns:p14="http://schemas.microsoft.com/office/powerpoint/2010/main" xmlns="" val="263933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EFD65581-66C9-4A2A-8E65-82EC9AF8B812}"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D65581-66C9-4A2A-8E65-82EC9AF8B812}" type="slidenum">
              <a:rPr lang="en-IN" smtClean="0"/>
              <a:pPr/>
              <a:t>11</a:t>
            </a:fld>
            <a:endParaRPr lang="en-IN"/>
          </a:p>
        </p:txBody>
      </p:sp>
    </p:spTree>
    <p:extLst>
      <p:ext uri="{BB962C8B-B14F-4D97-AF65-F5344CB8AC3E}">
        <p14:creationId xmlns:p14="http://schemas.microsoft.com/office/powerpoint/2010/main" xmlns="" val="77561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04EF44-F6BF-4DFC-8F1F-72C50A05AC1C}" type="datetime1">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766FCA-DFEF-4631-95B4-C4D7396CF11B}" type="datetime1">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046A0C-446C-4FC3-8E66-E70E34604C82}" type="datetime1">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01CE31-74DD-4A67-9245-800D3C97B587}" type="datetime1">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C97E7-54B2-44D3-957C-B6207AB8BDCA}" type="datetime1">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DCF59CE-A4CA-4C95-B51D-21CA92041842}" type="datetime1">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B04AD1-0A1E-4E0D-81A0-83BEF93465C8}" type="datetime1">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8B37D5-E487-434B-B96F-01B924302907}" type="datetime1">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2B284-C3D6-46D6-BC9F-934CE754CEDE}" type="datetime1">
              <a:rPr lang="en-US" smtClean="0"/>
              <a:pPr/>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2733F9-C9B9-4250-B67B-8BFD76ECAC0E}" type="datetime1">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8969EB-ED29-4CA2-B8B3-819FB7FAFD8B}" type="datetime1">
              <a:rPr lang="en-US" smtClean="0"/>
              <a:pPr/>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E0060-78A8-404D-8438-F7FA0E043225}" type="datetime1">
              <a:rPr lang="en-US" smtClean="0"/>
              <a:pPr/>
              <a:t>5/25/2022</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abstract/document/6912152" TargetMode="External"/><Relationship Id="rId3" Type="http://schemas.openxmlformats.org/officeDocument/2006/relationships/hyperlink" Target="https://ieeexplore.ieee.org/abstract/document/9510129" TargetMode="External"/><Relationship Id="rId7" Type="http://schemas.openxmlformats.org/officeDocument/2006/relationships/hyperlink" Target="https://ieeexplore.ieee.org/document/7377577" TargetMode="External"/><Relationship Id="rId2" Type="http://schemas.openxmlformats.org/officeDocument/2006/relationships/hyperlink" Target="https://ieeexplore.ieee.org/abstract/document/6754288" TargetMode="External"/><Relationship Id="rId1" Type="http://schemas.openxmlformats.org/officeDocument/2006/relationships/slideLayout" Target="../slideLayouts/slideLayout2.xml"/><Relationship Id="rId6" Type="http://schemas.openxmlformats.org/officeDocument/2006/relationships/hyperlink" Target="https://ieeexplore.ieee.org/document/7339136" TargetMode="External"/><Relationship Id="rId5" Type="http://schemas.openxmlformats.org/officeDocument/2006/relationships/hyperlink" Target="https://ieeexplore.ieee.org/document/7945976" TargetMode="External"/><Relationship Id="rId4" Type="http://schemas.openxmlformats.org/officeDocument/2006/relationships/hyperlink" Target="https://ieeexplore.ieee.org/document/6976274" TargetMode="External"/><Relationship Id="rId9" Type="http://schemas.openxmlformats.org/officeDocument/2006/relationships/hyperlink" Target="https://ieeexplore.ieee.org/document/560019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
            <a:extLst>
              <a:ext uri="{FF2B5EF4-FFF2-40B4-BE49-F238E27FC236}">
                <a16:creationId xmlns:a16="http://schemas.microsoft.com/office/drawing/2014/main" xmlns="" id="{2ED4EEB7-2C31-1D4C-9745-2CEB61C876B1}"/>
              </a:ext>
            </a:extLst>
          </p:cNvPr>
          <p:cNvSpPr txBox="1">
            <a:spLocks noGrp="1"/>
          </p:cNvSpPr>
          <p:nvPr>
            <p:ph type="ctrTitle"/>
          </p:nvPr>
        </p:nvSpPr>
        <p:spPr>
          <a:xfrm>
            <a:off x="914400" y="391970"/>
            <a:ext cx="10127673" cy="1824757"/>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rgbClr val="FF0000"/>
              </a:buClr>
              <a:buSzPct val="100000"/>
            </a:pPr>
            <a:r>
              <a:rPr lang="en-US" sz="4000" dirty="0">
                <a:solidFill>
                  <a:srgbClr val="FF0000"/>
                </a:solidFill>
                <a:latin typeface="Tahoma"/>
                <a:ea typeface="Tahoma"/>
                <a:cs typeface="Tahoma"/>
                <a:sym typeface="Tahoma"/>
              </a:rPr>
              <a:t>PANIMALAR ENGINEERING COLLEGE</a:t>
            </a:r>
            <a:r>
              <a:rPr lang="en-US" sz="3600" dirty="0">
                <a:solidFill>
                  <a:srgbClr val="FF0000"/>
                </a:solidFill>
                <a:latin typeface="Tahoma"/>
                <a:ea typeface="Tahoma"/>
                <a:cs typeface="Tahoma"/>
                <a:sym typeface="Tahoma"/>
              </a:rPr>
              <a:t> </a:t>
            </a:r>
            <a:r>
              <a:rPr lang="en-US" sz="4400" dirty="0">
                <a:solidFill>
                  <a:srgbClr val="FF0000"/>
                </a:solidFill>
                <a:latin typeface="Tahoma"/>
                <a:ea typeface="Tahoma"/>
                <a:cs typeface="Tahoma"/>
                <a:sym typeface="Tahoma"/>
              </a:rPr>
              <a:t/>
            </a:r>
            <a:br>
              <a:rPr lang="en-US" sz="4400" dirty="0">
                <a:solidFill>
                  <a:srgbClr val="FF0000"/>
                </a:solidFill>
                <a:latin typeface="Tahoma"/>
                <a:ea typeface="Tahoma"/>
                <a:cs typeface="Tahoma"/>
                <a:sym typeface="Tahoma"/>
              </a:rPr>
            </a:br>
            <a:r>
              <a:rPr lang="en-US" sz="2800" dirty="0">
                <a:solidFill>
                  <a:srgbClr val="FF0000"/>
                </a:solidFill>
                <a:latin typeface="Tahoma"/>
                <a:ea typeface="Tahoma"/>
                <a:cs typeface="Tahoma"/>
                <a:sym typeface="Tahoma"/>
              </a:rPr>
              <a:t>DEPARTMENT OF COMPUTER SCIENCE AND ENGINEERING</a:t>
            </a:r>
            <a:r>
              <a:rPr lang="en-US" sz="2800" dirty="0"/>
              <a:t/>
            </a:r>
            <a:br>
              <a:rPr lang="en-US" sz="2800" dirty="0"/>
            </a:br>
            <a:r>
              <a:rPr lang="en-US" sz="2800" dirty="0">
                <a:solidFill>
                  <a:srgbClr val="FF0000"/>
                </a:solidFill>
                <a:latin typeface="Tahoma"/>
                <a:ea typeface="Tahoma"/>
                <a:cs typeface="Tahoma"/>
                <a:sym typeface="Tahoma"/>
              </a:rPr>
              <a:t>CS8811 PROJECT WORK</a:t>
            </a:r>
            <a:r>
              <a:rPr lang="en-US" sz="2800" dirty="0"/>
              <a:t/>
            </a:r>
            <a:br>
              <a:rPr lang="en-US" sz="2800" dirty="0"/>
            </a:br>
            <a:r>
              <a:rPr lang="en-US" sz="2800" dirty="0">
                <a:solidFill>
                  <a:srgbClr val="FF0000"/>
                </a:solidFill>
                <a:latin typeface="Tahoma"/>
                <a:ea typeface="Tahoma"/>
                <a:cs typeface="Tahoma"/>
                <a:sym typeface="Tahoma"/>
              </a:rPr>
              <a:t>REVIEW NO:</a:t>
            </a:r>
            <a:r>
              <a:rPr lang="en-GB" sz="2800" dirty="0">
                <a:solidFill>
                  <a:srgbClr val="FF0000"/>
                </a:solidFill>
                <a:latin typeface="Tahoma"/>
                <a:ea typeface="Tahoma"/>
                <a:cs typeface="Tahoma"/>
                <a:sym typeface="Tahoma"/>
              </a:rPr>
              <a:t> 2</a:t>
            </a:r>
            <a:endParaRPr lang="en-US" sz="2800" dirty="0"/>
          </a:p>
        </p:txBody>
      </p:sp>
      <p:sp>
        <p:nvSpPr>
          <p:cNvPr id="2" name="Subtitle 2">
            <a:extLst>
              <a:ext uri="{FF2B5EF4-FFF2-40B4-BE49-F238E27FC236}">
                <a16:creationId xmlns:a16="http://schemas.microsoft.com/office/drawing/2014/main" xmlns="" id="{BDA6CB11-7E22-D14E-AA41-91C4B834CF55}"/>
              </a:ext>
            </a:extLst>
          </p:cNvPr>
          <p:cNvSpPr txBox="1">
            <a:spLocks noGrp="1"/>
          </p:cNvSpPr>
          <p:nvPr>
            <p:ph type="subTitle" idx="1"/>
          </p:nvPr>
        </p:nvSpPr>
        <p:spPr>
          <a:xfrm>
            <a:off x="542891" y="2467301"/>
            <a:ext cx="11298237" cy="40592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dirty="0" smtClean="0">
                <a:latin typeface="Arial Black" panose="020B0604020202020204" pitchFamily="34" charset="0"/>
                <a:cs typeface="Arial Black" panose="020B0604020202020204" pitchFamily="34" charset="0"/>
              </a:rPr>
              <a:t>FFMPEG  </a:t>
            </a:r>
            <a:r>
              <a:rPr lang="en-GB" sz="2800" dirty="0">
                <a:latin typeface="Arial Black" panose="020B0604020202020204" pitchFamily="34" charset="0"/>
                <a:cs typeface="Arial Black" panose="020B0604020202020204" pitchFamily="34" charset="0"/>
              </a:rPr>
              <a:t>BASED PYTOOL FOR EASY VIDEO TRANSCODING AND PROCESSING</a:t>
            </a:r>
          </a:p>
          <a:p>
            <a:endParaRPr lang="en-GB" sz="2800" b="1" dirty="0">
              <a:cs typeface="Aharoni" panose="02010803020104030203" pitchFamily="2" charset="-79"/>
            </a:endParaRPr>
          </a:p>
          <a:p>
            <a:endParaRPr lang="en-GB" sz="2800" b="1" dirty="0">
              <a:cs typeface="Aharoni" panose="02010803020104030203" pitchFamily="2" charset="-79"/>
            </a:endParaRPr>
          </a:p>
          <a:p>
            <a:pPr algn="just"/>
            <a:r>
              <a:rPr lang="en-GB" sz="2800" b="1" dirty="0">
                <a:cs typeface="Aharoni" panose="02010803020104030203" pitchFamily="2" charset="-79"/>
              </a:rPr>
              <a:t>  </a:t>
            </a:r>
            <a:r>
              <a:rPr lang="en-GB" b="1" dirty="0">
                <a:latin typeface="+mj-lt"/>
                <a:cs typeface="Aharoni" panose="02010803020104030203" pitchFamily="2" charset="-79"/>
              </a:rPr>
              <a:t>GUIDE : MRS V.ANITHA MOSES ,ME.,(CSE)</a:t>
            </a:r>
          </a:p>
          <a:p>
            <a:pPr algn="just"/>
            <a:r>
              <a:rPr lang="en-GB" b="1" dirty="0">
                <a:latin typeface="+mj-lt"/>
                <a:cs typeface="Aharoni" panose="02010803020104030203" pitchFamily="2" charset="-79"/>
              </a:rPr>
              <a:t> TEAM: S.SIVAKUMAR,P.SRIRAM,SYED JAMRUDDIN</a:t>
            </a:r>
          </a:p>
          <a:p>
            <a:pPr algn="just"/>
            <a:r>
              <a:rPr lang="en-GB" b="1" dirty="0">
                <a:latin typeface="+mj-lt"/>
                <a:cs typeface="Aharoni" panose="02010803020104030203" pitchFamily="2" charset="-79"/>
              </a:rPr>
              <a:t> BATCH NO: C20</a:t>
            </a:r>
          </a:p>
          <a:p>
            <a:endParaRPr lang="en-GB" sz="2800" b="1" dirty="0">
              <a:cs typeface="Aharoni" panose="02010803020104030203" pitchFamily="2" charset="-79"/>
            </a:endParaRPr>
          </a:p>
        </p:txBody>
      </p:sp>
      <p:pic>
        <p:nvPicPr>
          <p:cNvPr id="5" name="Google Shape;87;p1" descr="Anna University - Wikipedia">
            <a:extLst>
              <a:ext uri="{FF2B5EF4-FFF2-40B4-BE49-F238E27FC236}">
                <a16:creationId xmlns:a16="http://schemas.microsoft.com/office/drawing/2014/main" xmlns="" id="{28B9E8B1-7536-0C42-8511-2D334C4DB8C6}"/>
              </a:ext>
            </a:extLst>
          </p:cNvPr>
          <p:cNvPicPr preferRelativeResize="0"/>
          <p:nvPr/>
        </p:nvPicPr>
        <p:blipFill rotWithShape="1">
          <a:blip r:embed="rId3">
            <a:alphaModFix/>
          </a:blip>
          <a:srcRect/>
          <a:stretch/>
        </p:blipFill>
        <p:spPr>
          <a:xfrm>
            <a:off x="11008840" y="267279"/>
            <a:ext cx="962499" cy="1256578"/>
          </a:xfrm>
          <a:prstGeom prst="rect">
            <a:avLst/>
          </a:prstGeom>
          <a:noFill/>
          <a:ln>
            <a:noFill/>
          </a:ln>
        </p:spPr>
      </p:pic>
      <p:pic>
        <p:nvPicPr>
          <p:cNvPr id="4" name="Google Shape;86;p1">
            <a:extLst>
              <a:ext uri="{FF2B5EF4-FFF2-40B4-BE49-F238E27FC236}">
                <a16:creationId xmlns:a16="http://schemas.microsoft.com/office/drawing/2014/main" xmlns="" id="{C779105A-1668-8748-9A64-462F36F5D05A}"/>
              </a:ext>
            </a:extLst>
          </p:cNvPr>
          <p:cNvPicPr preferRelativeResize="0"/>
          <p:nvPr/>
        </p:nvPicPr>
        <p:blipFill rotWithShape="1">
          <a:blip r:embed="rId4">
            <a:alphaModFix/>
          </a:blip>
          <a:srcRect/>
          <a:stretch/>
        </p:blipFill>
        <p:spPr>
          <a:xfrm>
            <a:off x="196136" y="473582"/>
            <a:ext cx="962499" cy="1077984"/>
          </a:xfrm>
          <a:prstGeom prst="rect">
            <a:avLst/>
          </a:prstGeom>
          <a:noFill/>
          <a:ln>
            <a:noFill/>
          </a:ln>
        </p:spPr>
      </p:pic>
      <p:sp>
        <p:nvSpPr>
          <p:cNvPr id="6" name="Slide Number Placeholder 5"/>
          <p:cNvSpPr>
            <a:spLocks noGrp="1"/>
          </p:cNvSpPr>
          <p:nvPr>
            <p:ph type="sldNum" sz="quarter" idx="12"/>
          </p:nvPr>
        </p:nvSpPr>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xmlns="" val="93866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34399"/>
            <a:ext cx="10515600" cy="497024"/>
          </a:xfrm>
        </p:spPr>
        <p:txBody>
          <a:bodyPr>
            <a:normAutofit fontScale="90000"/>
          </a:bodyPr>
          <a:lstStyle/>
          <a:p>
            <a:r>
              <a:rPr lang="en-IN" u="sng">
                <a:latin typeface="Arial Black" panose="020B0604020202020204" pitchFamily="34" charset="0"/>
                <a:cs typeface="Arial Black" panose="020B0604020202020204" pitchFamily="34" charset="0"/>
              </a:rPr>
              <a:t>SCALING FLOW &amp; BLOCK DIAGRAM</a:t>
            </a:r>
            <a:endParaRPr lang="en-IN" u="sng" dirty="0">
              <a:latin typeface="Arial Black" panose="020B0604020202020204" pitchFamily="34" charset="0"/>
              <a:cs typeface="Arial Black" panose="020B0604020202020204" pitchFamily="34" charset="0"/>
            </a:endParaRPr>
          </a:p>
        </p:txBody>
      </p:sp>
      <p:pic>
        <p:nvPicPr>
          <p:cNvPr id="7" name="Content Placeholder 5"/>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172200" y="1227909"/>
            <a:ext cx="5357813" cy="4859382"/>
          </a:xfrm>
        </p:spPr>
      </p:pic>
      <p:sp>
        <p:nvSpPr>
          <p:cNvPr id="8" name="Oval 7"/>
          <p:cNvSpPr/>
          <p:nvPr/>
        </p:nvSpPr>
        <p:spPr>
          <a:xfrm>
            <a:off x="1497581" y="1099869"/>
            <a:ext cx="705395"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a:t>
            </a:r>
          </a:p>
        </p:txBody>
      </p:sp>
      <p:sp>
        <p:nvSpPr>
          <p:cNvPr id="9" name="Parallelogram 8"/>
          <p:cNvSpPr/>
          <p:nvPr/>
        </p:nvSpPr>
        <p:spPr>
          <a:xfrm>
            <a:off x="2860765" y="1145589"/>
            <a:ext cx="2638699" cy="68321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 Inputs</a:t>
            </a:r>
          </a:p>
          <a:p>
            <a:pPr algn="ctr"/>
            <a:r>
              <a:rPr lang="en-IN" sz="1400" dirty="0"/>
              <a:t>Resolutions, AV &amp; encoding options</a:t>
            </a:r>
          </a:p>
        </p:txBody>
      </p:sp>
      <p:sp>
        <p:nvSpPr>
          <p:cNvPr id="10" name="Diamond 9"/>
          <p:cNvSpPr/>
          <p:nvPr/>
        </p:nvSpPr>
        <p:spPr>
          <a:xfrm>
            <a:off x="2362054" y="2155370"/>
            <a:ext cx="2024743" cy="10068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CRF or </a:t>
            </a:r>
          </a:p>
          <a:p>
            <a:pPr algn="ctr"/>
            <a:r>
              <a:rPr lang="en-IN" sz="1600" dirty="0"/>
              <a:t>2-Pass encoding</a:t>
            </a:r>
          </a:p>
        </p:txBody>
      </p:sp>
      <p:sp>
        <p:nvSpPr>
          <p:cNvPr id="11" name="Rectangle 10"/>
          <p:cNvSpPr/>
          <p:nvPr/>
        </p:nvSpPr>
        <p:spPr>
          <a:xfrm>
            <a:off x="3958047" y="3007519"/>
            <a:ext cx="18810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2-pass encoding with desired AV bitrates &amp; size</a:t>
            </a:r>
          </a:p>
        </p:txBody>
      </p:sp>
      <p:sp>
        <p:nvSpPr>
          <p:cNvPr id="12" name="Rectangle 11"/>
          <p:cNvSpPr/>
          <p:nvPr/>
        </p:nvSpPr>
        <p:spPr>
          <a:xfrm>
            <a:off x="909752" y="3011056"/>
            <a:ext cx="18810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CRF scaling command with quality factor </a:t>
            </a:r>
          </a:p>
        </p:txBody>
      </p:sp>
      <p:sp>
        <p:nvSpPr>
          <p:cNvPr id="13" name="Rectangle 12"/>
          <p:cNvSpPr/>
          <p:nvPr/>
        </p:nvSpPr>
        <p:spPr>
          <a:xfrm>
            <a:off x="2362054" y="4180148"/>
            <a:ext cx="20247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decoding, scaling &amp; encoding</a:t>
            </a:r>
          </a:p>
        </p:txBody>
      </p:sp>
      <p:sp>
        <p:nvSpPr>
          <p:cNvPr id="15" name="Parallelogram 14"/>
          <p:cNvSpPr/>
          <p:nvPr/>
        </p:nvSpPr>
        <p:spPr>
          <a:xfrm>
            <a:off x="1042704" y="5818746"/>
            <a:ext cx="2638699" cy="490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Scaled O/P stream</a:t>
            </a:r>
          </a:p>
        </p:txBody>
      </p:sp>
      <p:sp>
        <p:nvSpPr>
          <p:cNvPr id="16" name="Oval 15"/>
          <p:cNvSpPr/>
          <p:nvPr/>
        </p:nvSpPr>
        <p:spPr>
          <a:xfrm>
            <a:off x="4545873" y="5818746"/>
            <a:ext cx="705395" cy="490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6</a:t>
            </a:r>
          </a:p>
        </p:txBody>
      </p:sp>
      <p:cxnSp>
        <p:nvCxnSpPr>
          <p:cNvPr id="18" name="Straight Arrow Connector 17"/>
          <p:cNvCxnSpPr/>
          <p:nvPr/>
        </p:nvCxnSpPr>
        <p:spPr>
          <a:xfrm flipV="1">
            <a:off x="2220687" y="1459097"/>
            <a:ext cx="640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0"/>
          </p:cNvCxnSpPr>
          <p:nvPr/>
        </p:nvCxnSpPr>
        <p:spPr>
          <a:xfrm flipH="1">
            <a:off x="3374426" y="1828802"/>
            <a:ext cx="21919" cy="326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1"/>
          </p:cNvCxnSpPr>
          <p:nvPr/>
        </p:nvCxnSpPr>
        <p:spPr>
          <a:xfrm flipH="1" flipV="1">
            <a:off x="1850277" y="2653972"/>
            <a:ext cx="511777" cy="4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424521" y="2649123"/>
            <a:ext cx="511777" cy="4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50275" y="2653970"/>
            <a:ext cx="0" cy="32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36296" y="2682207"/>
            <a:ext cx="0" cy="32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871749" y="3911074"/>
            <a:ext cx="3" cy="674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936296" y="3962447"/>
            <a:ext cx="3" cy="674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871750" y="4585975"/>
            <a:ext cx="490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Down Arrow 53"/>
          <p:cNvSpPr/>
          <p:nvPr/>
        </p:nvSpPr>
        <p:spPr>
          <a:xfrm>
            <a:off x="2860765" y="5094548"/>
            <a:ext cx="484632" cy="7241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Arrow Connector 55"/>
          <p:cNvCxnSpPr/>
          <p:nvPr/>
        </p:nvCxnSpPr>
        <p:spPr>
          <a:xfrm flipH="1" flipV="1">
            <a:off x="4415247" y="4637314"/>
            <a:ext cx="502187" cy="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p:txBody>
          <a:bodyPr/>
          <a:lstStyle/>
          <a:p>
            <a:fld id="{6D22F896-40B5-4ADD-8801-0D06FADFA095}" type="slidenum">
              <a:rPr lang="en-US" smtClean="0"/>
              <a:pPr/>
              <a:t>10</a:t>
            </a:fld>
            <a:endParaRPr lang="en-US" dirty="0"/>
          </a:p>
        </p:txBody>
      </p:sp>
    </p:spTree>
    <p:extLst>
      <p:ext uri="{BB962C8B-B14F-4D97-AF65-F5344CB8AC3E}">
        <p14:creationId xmlns:p14="http://schemas.microsoft.com/office/powerpoint/2010/main" xmlns="" val="176366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80109"/>
            <a:ext cx="10482551" cy="803564"/>
          </a:xfrm>
        </p:spPr>
        <p:txBody>
          <a:bodyPr>
            <a:noAutofit/>
          </a:bodyPr>
          <a:lstStyle/>
          <a:p>
            <a:r>
              <a:rPr lang="en-IN" sz="3200" b="1" u="sng" dirty="0">
                <a:latin typeface="Arial Black" panose="020B0604020202020204" pitchFamily="34" charset="0"/>
                <a:cs typeface="Arial Black" panose="020B0604020202020204" pitchFamily="34" charset="0"/>
              </a:rPr>
              <a:t>ABR STREAM GENERATION FLOW &amp; BLOCK (FILTERING &amp; ENCODING)</a:t>
            </a:r>
          </a:p>
        </p:txBody>
      </p:sp>
      <p:pic>
        <p:nvPicPr>
          <p:cNvPr id="7" name="Content Placeholder 3"/>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428508" y="1662546"/>
            <a:ext cx="5386388" cy="4336472"/>
          </a:xfrm>
        </p:spPr>
      </p:pic>
      <p:sp>
        <p:nvSpPr>
          <p:cNvPr id="8" name="Oval 7"/>
          <p:cNvSpPr/>
          <p:nvPr/>
        </p:nvSpPr>
        <p:spPr>
          <a:xfrm>
            <a:off x="1194263" y="1330037"/>
            <a:ext cx="679268" cy="582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p>
        </p:txBody>
      </p:sp>
      <p:sp>
        <p:nvSpPr>
          <p:cNvPr id="9" name="Parallelogram 8"/>
          <p:cNvSpPr/>
          <p:nvPr/>
        </p:nvSpPr>
        <p:spPr>
          <a:xfrm>
            <a:off x="2431781" y="1241515"/>
            <a:ext cx="3345563" cy="6011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User Inputs</a:t>
            </a:r>
          </a:p>
          <a:p>
            <a:pPr algn="ctr"/>
            <a:r>
              <a:rPr lang="en-IN" sz="1200" dirty="0"/>
              <a:t>Resolutions, AV codecs, bitrates &amp; options</a:t>
            </a:r>
          </a:p>
        </p:txBody>
      </p:sp>
      <p:sp>
        <p:nvSpPr>
          <p:cNvPr id="10" name="Rectangle 9"/>
          <p:cNvSpPr/>
          <p:nvPr/>
        </p:nvSpPr>
        <p:spPr>
          <a:xfrm>
            <a:off x="2155372" y="1987732"/>
            <a:ext cx="2625635" cy="61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Complex stream filtering</a:t>
            </a:r>
          </a:p>
        </p:txBody>
      </p:sp>
      <p:sp>
        <p:nvSpPr>
          <p:cNvPr id="11" name="Down Arrow 10"/>
          <p:cNvSpPr/>
          <p:nvPr/>
        </p:nvSpPr>
        <p:spPr>
          <a:xfrm>
            <a:off x="2119789" y="2666346"/>
            <a:ext cx="484632" cy="395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2779047" y="2659111"/>
            <a:ext cx="484632" cy="388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3816367" y="2666345"/>
            <a:ext cx="484632" cy="326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413025" y="2657638"/>
            <a:ext cx="484632" cy="362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14"/>
          <p:cNvSpPr/>
          <p:nvPr/>
        </p:nvSpPr>
        <p:spPr>
          <a:xfrm>
            <a:off x="1499407" y="3275511"/>
            <a:ext cx="945439" cy="61177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V1</a:t>
            </a:r>
          </a:p>
        </p:txBody>
      </p:sp>
      <p:sp>
        <p:nvSpPr>
          <p:cNvPr id="16" name="Parallelogram 15"/>
          <p:cNvSpPr/>
          <p:nvPr/>
        </p:nvSpPr>
        <p:spPr>
          <a:xfrm>
            <a:off x="2501055" y="3232479"/>
            <a:ext cx="945439" cy="61177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V2</a:t>
            </a:r>
          </a:p>
        </p:txBody>
      </p:sp>
      <p:sp>
        <p:nvSpPr>
          <p:cNvPr id="17" name="Parallelogram 16"/>
          <p:cNvSpPr/>
          <p:nvPr/>
        </p:nvSpPr>
        <p:spPr>
          <a:xfrm>
            <a:off x="3550882" y="3214803"/>
            <a:ext cx="945439" cy="55363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V3</a:t>
            </a:r>
          </a:p>
        </p:txBody>
      </p:sp>
      <p:sp>
        <p:nvSpPr>
          <p:cNvPr id="18" name="Parallelogram 17"/>
          <p:cNvSpPr/>
          <p:nvPr/>
        </p:nvSpPr>
        <p:spPr>
          <a:xfrm>
            <a:off x="4613778" y="3250688"/>
            <a:ext cx="945439" cy="61177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Vn</a:t>
            </a:r>
            <a:endParaRPr lang="en-IN" dirty="0"/>
          </a:p>
        </p:txBody>
      </p:sp>
      <p:sp>
        <p:nvSpPr>
          <p:cNvPr id="21" name="Rectangle 20"/>
          <p:cNvSpPr/>
          <p:nvPr/>
        </p:nvSpPr>
        <p:spPr>
          <a:xfrm>
            <a:off x="845127" y="4056575"/>
            <a:ext cx="961551" cy="69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a:p>
            <a:pPr algn="ctr"/>
            <a:r>
              <a:rPr lang="en-IN" dirty="0"/>
              <a:t>Vout1</a:t>
            </a:r>
          </a:p>
        </p:txBody>
      </p:sp>
      <p:sp>
        <p:nvSpPr>
          <p:cNvPr id="22" name="Rectangle 21"/>
          <p:cNvSpPr/>
          <p:nvPr/>
        </p:nvSpPr>
        <p:spPr>
          <a:xfrm>
            <a:off x="2175164" y="4056575"/>
            <a:ext cx="905152" cy="69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a:p>
            <a:pPr algn="ctr"/>
            <a:r>
              <a:rPr lang="en-IN" dirty="0"/>
              <a:t>Vout2</a:t>
            </a:r>
          </a:p>
        </p:txBody>
      </p:sp>
      <p:sp>
        <p:nvSpPr>
          <p:cNvPr id="23" name="Rectangle 22"/>
          <p:cNvSpPr/>
          <p:nvPr/>
        </p:nvSpPr>
        <p:spPr>
          <a:xfrm>
            <a:off x="3463637" y="4042699"/>
            <a:ext cx="907825" cy="69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a:p>
            <a:pPr algn="ctr"/>
            <a:r>
              <a:rPr lang="en-IN" dirty="0"/>
              <a:t>Vout3</a:t>
            </a:r>
          </a:p>
        </p:txBody>
      </p:sp>
      <p:sp>
        <p:nvSpPr>
          <p:cNvPr id="24" name="Rectangle 23"/>
          <p:cNvSpPr/>
          <p:nvPr/>
        </p:nvSpPr>
        <p:spPr>
          <a:xfrm>
            <a:off x="4613565" y="4042698"/>
            <a:ext cx="931055" cy="69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a:p>
            <a:pPr algn="ctr"/>
            <a:r>
              <a:rPr lang="en-IN" dirty="0" err="1"/>
              <a:t>Voutn</a:t>
            </a:r>
            <a:endParaRPr lang="en-IN" dirty="0"/>
          </a:p>
        </p:txBody>
      </p:sp>
      <p:sp>
        <p:nvSpPr>
          <p:cNvPr id="25" name="Rectangle 24"/>
          <p:cNvSpPr/>
          <p:nvPr/>
        </p:nvSpPr>
        <p:spPr>
          <a:xfrm>
            <a:off x="2120783" y="5038993"/>
            <a:ext cx="2506635" cy="69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HLS packager </a:t>
            </a:r>
          </a:p>
          <a:p>
            <a:pPr algn="ctr"/>
            <a:r>
              <a:rPr lang="en-IN" sz="1200" dirty="0"/>
              <a:t>(stream_0,stream_1...</a:t>
            </a:r>
            <a:r>
              <a:rPr lang="en-IN" sz="1200" dirty="0" err="1"/>
              <a:t>stream_n</a:t>
            </a:r>
            <a:r>
              <a:rPr lang="en-IN" sz="1200" dirty="0"/>
              <a:t>)</a:t>
            </a:r>
          </a:p>
        </p:txBody>
      </p:sp>
      <p:sp>
        <p:nvSpPr>
          <p:cNvPr id="26" name="Parallelogram 25"/>
          <p:cNvSpPr/>
          <p:nvPr/>
        </p:nvSpPr>
        <p:spPr>
          <a:xfrm>
            <a:off x="928257" y="5994468"/>
            <a:ext cx="2142823" cy="66956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ABR O/P stream</a:t>
            </a:r>
          </a:p>
          <a:p>
            <a:pPr algn="ctr"/>
            <a:r>
              <a:rPr lang="en-IN" sz="1200" dirty="0"/>
              <a:t>(Master.m3u8</a:t>
            </a:r>
            <a:r>
              <a:rPr lang="en-IN" dirty="0"/>
              <a:t>)</a:t>
            </a:r>
          </a:p>
        </p:txBody>
      </p:sp>
      <p:sp>
        <p:nvSpPr>
          <p:cNvPr id="27" name="Oval 26"/>
          <p:cNvSpPr/>
          <p:nvPr/>
        </p:nvSpPr>
        <p:spPr>
          <a:xfrm>
            <a:off x="4228783" y="5951820"/>
            <a:ext cx="679268" cy="692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a:t>
            </a:r>
          </a:p>
        </p:txBody>
      </p:sp>
      <p:cxnSp>
        <p:nvCxnSpPr>
          <p:cNvPr id="31" name="Straight Arrow Connector 30"/>
          <p:cNvCxnSpPr>
            <a:endCxn id="9" idx="5"/>
          </p:cNvCxnSpPr>
          <p:nvPr/>
        </p:nvCxnSpPr>
        <p:spPr>
          <a:xfrm flipV="1">
            <a:off x="1884217" y="1542085"/>
            <a:ext cx="622707" cy="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18939" y="1776153"/>
            <a:ext cx="0" cy="5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781007" y="2293621"/>
            <a:ext cx="337933" cy="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5" idx="5"/>
          </p:cNvCxnSpPr>
          <p:nvPr/>
        </p:nvCxnSpPr>
        <p:spPr>
          <a:xfrm flipH="1" flipV="1">
            <a:off x="1186083" y="3581400"/>
            <a:ext cx="3897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5446692" y="3619738"/>
            <a:ext cx="3897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186083" y="3581398"/>
            <a:ext cx="9143" cy="46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836489" y="3619738"/>
            <a:ext cx="0" cy="73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588092" y="4336869"/>
            <a:ext cx="248397" cy="1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6" idx="3"/>
          </p:cNvCxnSpPr>
          <p:nvPr/>
        </p:nvCxnSpPr>
        <p:spPr>
          <a:xfrm flipH="1">
            <a:off x="2848321" y="3844257"/>
            <a:ext cx="48983" cy="198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7" idx="4"/>
          </p:cNvCxnSpPr>
          <p:nvPr/>
        </p:nvCxnSpPr>
        <p:spPr>
          <a:xfrm rot="5400000">
            <a:off x="3894881" y="3867145"/>
            <a:ext cx="227428" cy="3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604421" y="4752694"/>
            <a:ext cx="0" cy="28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843051" y="4738817"/>
            <a:ext cx="0" cy="28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18939" y="4752692"/>
            <a:ext cx="0" cy="43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26357" y="4752692"/>
            <a:ext cx="0" cy="43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326357" y="5185954"/>
            <a:ext cx="793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flipV="1">
            <a:off x="4627417" y="5185955"/>
            <a:ext cx="491523" cy="9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6" idx="2"/>
            <a:endCxn id="27" idx="2"/>
          </p:cNvCxnSpPr>
          <p:nvPr/>
        </p:nvCxnSpPr>
        <p:spPr>
          <a:xfrm flipV="1">
            <a:off x="2987384" y="6297986"/>
            <a:ext cx="1241399" cy="3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Down Arrow 27"/>
          <p:cNvSpPr/>
          <p:nvPr/>
        </p:nvSpPr>
        <p:spPr>
          <a:xfrm>
            <a:off x="1291916" y="5483596"/>
            <a:ext cx="484632" cy="446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1408419" y="5374622"/>
            <a:ext cx="692064" cy="125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Slide Number Placeholder 66"/>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xmlns="" val="220458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999F0-B1E4-7546-B3E7-270B9540880F}"/>
              </a:ext>
            </a:extLst>
          </p:cNvPr>
          <p:cNvSpPr>
            <a:spLocks noGrp="1"/>
          </p:cNvSpPr>
          <p:nvPr>
            <p:ph type="title"/>
          </p:nvPr>
        </p:nvSpPr>
        <p:spPr>
          <a:xfrm>
            <a:off x="360219" y="286009"/>
            <a:ext cx="11596255" cy="1113300"/>
          </a:xfrm>
        </p:spPr>
        <p:txBody>
          <a:bodyPr>
            <a:normAutofit fontScale="90000"/>
          </a:bodyPr>
          <a:lstStyle/>
          <a:p>
            <a:r>
              <a:rPr lang="en-IN" b="1" dirty="0"/>
              <a:t>HLS PACKAGING (.</a:t>
            </a:r>
            <a:r>
              <a:rPr lang="en-IN" b="1" dirty="0" err="1"/>
              <a:t>ts</a:t>
            </a:r>
            <a:r>
              <a:rPr lang="en-IN" b="1" dirty="0"/>
              <a:t> files, stream_.m3u8, master.m3u8)</a:t>
            </a:r>
            <a:endParaRPr lang="en-US" dirty="0"/>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40326" y="1662545"/>
            <a:ext cx="10778839" cy="2216728"/>
          </a:xfrm>
        </p:spPr>
      </p:pic>
      <p:pic>
        <p:nvPicPr>
          <p:cNvPr id="6" name="Content Placeholder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6473" y="4170218"/>
            <a:ext cx="10945091" cy="2272146"/>
          </a:xfrm>
          <a:prstGeom prst="rect">
            <a:avLst/>
          </a:prstGeom>
        </p:spPr>
      </p:pic>
      <p:sp>
        <p:nvSpPr>
          <p:cNvPr id="7" name="Slide Number Placeholder 6"/>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xmlns="" val="71001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290944"/>
            <a:ext cx="5157787" cy="554183"/>
          </a:xfrm>
        </p:spPr>
        <p:txBody>
          <a:bodyPr>
            <a:noAutofit/>
          </a:bodyPr>
          <a:lstStyle/>
          <a:p>
            <a:r>
              <a:rPr lang="en-IN" sz="3200" dirty="0"/>
              <a:t>master.m3u8 Structure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221673" y="762000"/>
            <a:ext cx="5774315" cy="5735781"/>
          </a:xfrm>
        </p:spPr>
      </p:pic>
      <p:sp>
        <p:nvSpPr>
          <p:cNvPr id="5" name="Text Placeholder 4"/>
          <p:cNvSpPr>
            <a:spLocks noGrp="1"/>
          </p:cNvSpPr>
          <p:nvPr>
            <p:ph type="body" sz="quarter" idx="3"/>
          </p:nvPr>
        </p:nvSpPr>
        <p:spPr>
          <a:xfrm>
            <a:off x="6677236" y="457200"/>
            <a:ext cx="4858261" cy="554183"/>
          </a:xfrm>
        </p:spPr>
        <p:txBody>
          <a:bodyPr>
            <a:noAutofit/>
          </a:bodyPr>
          <a:lstStyle/>
          <a:p>
            <a:r>
              <a:rPr lang="en-IN" sz="3200" dirty="0"/>
              <a:t>Stream_.m3u8 Structure</a:t>
            </a:r>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713286" y="1011382"/>
            <a:ext cx="5118496" cy="5541818"/>
          </a:xfrm>
        </p:spPr>
      </p:pic>
      <p:sp>
        <p:nvSpPr>
          <p:cNvPr id="8" name="Slide Number Placeholder 7"/>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xmlns="" val="3595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42" y="452264"/>
            <a:ext cx="9905999" cy="1478570"/>
          </a:xfrm>
        </p:spPr>
        <p:txBody>
          <a:bodyPr>
            <a:normAutofit/>
          </a:bodyPr>
          <a:lstStyle/>
          <a:p>
            <a:r>
              <a:rPr lang="en-IN" b="1" dirty="0"/>
              <a:t>ADAPTIVE BITRATE STREAMING (ABR)</a:t>
            </a:r>
            <a:endParaRPr lang="en-IN"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1055" y="1648895"/>
            <a:ext cx="10848109" cy="4428572"/>
          </a:xfrm>
        </p:spPr>
      </p:pic>
      <p:sp>
        <p:nvSpPr>
          <p:cNvPr id="5" name="Slide Number Placeholder 4"/>
          <p:cNvSpPr>
            <a:spLocks noGrp="1"/>
          </p:cNvSpPr>
          <p:nvPr>
            <p:ph type="sldNum" sz="quarter" idx="12"/>
          </p:nvPr>
        </p:nvSpPr>
        <p:spPr/>
        <p:txBody>
          <a:bodyPr/>
          <a:lstStyle/>
          <a:p>
            <a:fld id="{6D22F896-40B5-4ADD-8801-0D06FADFA0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535" y="295854"/>
            <a:ext cx="10515600" cy="521566"/>
          </a:xfrm>
        </p:spPr>
        <p:txBody>
          <a:bodyPr>
            <a:normAutofit fontScale="90000"/>
          </a:bodyPr>
          <a:lstStyle/>
          <a:p>
            <a:r>
              <a:rPr lang="en-IN" b="1" dirty="0"/>
              <a:t>AV MUX / DEMUX and Processing</a:t>
            </a:r>
          </a:p>
        </p:txBody>
      </p:sp>
      <p:sp>
        <p:nvSpPr>
          <p:cNvPr id="3" name="Text Placeholder 2"/>
          <p:cNvSpPr>
            <a:spLocks noGrp="1"/>
          </p:cNvSpPr>
          <p:nvPr>
            <p:ph type="body" idx="1"/>
          </p:nvPr>
        </p:nvSpPr>
        <p:spPr>
          <a:xfrm>
            <a:off x="839789" y="1177637"/>
            <a:ext cx="5157787" cy="1327439"/>
          </a:xfrm>
        </p:spPr>
        <p:txBody>
          <a:bodyPr/>
          <a:lstStyle/>
          <a:p>
            <a:endParaRPr lang="en-IN" dirty="0"/>
          </a:p>
        </p:txBody>
      </p:sp>
      <p:sp>
        <p:nvSpPr>
          <p:cNvPr id="4" name="Content Placeholder 3"/>
          <p:cNvSpPr>
            <a:spLocks noGrp="1"/>
          </p:cNvSpPr>
          <p:nvPr>
            <p:ph sz="half" idx="2"/>
          </p:nvPr>
        </p:nvSpPr>
        <p:spPr>
          <a:xfrm>
            <a:off x="484909" y="997529"/>
            <a:ext cx="5512667" cy="5527965"/>
          </a:xfrm>
        </p:spPr>
        <p:txBody>
          <a:bodyPr/>
          <a:lstStyle/>
          <a:p>
            <a:endParaRPr lang="en-IN" dirty="0"/>
          </a:p>
        </p:txBody>
      </p:sp>
      <p:sp>
        <p:nvSpPr>
          <p:cNvPr id="6" name="Content Placeholder 5"/>
          <p:cNvSpPr>
            <a:spLocks noGrp="1"/>
          </p:cNvSpPr>
          <p:nvPr>
            <p:ph sz="quarter" idx="4"/>
          </p:nvPr>
        </p:nvSpPr>
        <p:spPr>
          <a:xfrm>
            <a:off x="6172201" y="997528"/>
            <a:ext cx="5183188" cy="5522470"/>
          </a:xfrm>
        </p:spPr>
        <p:txBody>
          <a:bodyPr/>
          <a:lstStyle/>
          <a:p>
            <a:endParaRPr lang="en-IN" dirty="0"/>
          </a:p>
        </p:txBody>
      </p:sp>
      <p:sp>
        <p:nvSpPr>
          <p:cNvPr id="7" name="Oval 6"/>
          <p:cNvSpPr/>
          <p:nvPr/>
        </p:nvSpPr>
        <p:spPr>
          <a:xfrm>
            <a:off x="1149929" y="1177638"/>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a:t>
            </a:r>
          </a:p>
        </p:txBody>
      </p:sp>
      <p:sp>
        <p:nvSpPr>
          <p:cNvPr id="8" name="Parallelogram 7"/>
          <p:cNvSpPr/>
          <p:nvPr/>
        </p:nvSpPr>
        <p:spPr>
          <a:xfrm>
            <a:off x="2299855" y="1223963"/>
            <a:ext cx="2812472" cy="63254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Input</a:t>
            </a:r>
          </a:p>
          <a:p>
            <a:pPr algn="ctr"/>
            <a:r>
              <a:rPr lang="en-IN" dirty="0"/>
              <a:t>streams</a:t>
            </a:r>
          </a:p>
        </p:txBody>
      </p:sp>
      <p:sp>
        <p:nvSpPr>
          <p:cNvPr id="9" name="Diamond 8"/>
          <p:cNvSpPr/>
          <p:nvPr/>
        </p:nvSpPr>
        <p:spPr>
          <a:xfrm>
            <a:off x="2299856" y="2133602"/>
            <a:ext cx="1814945" cy="12053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DEMUX/ MUX</a:t>
            </a:r>
          </a:p>
        </p:txBody>
      </p:sp>
      <p:sp>
        <p:nvSpPr>
          <p:cNvPr id="10" name="Parallelogram 9"/>
          <p:cNvSpPr/>
          <p:nvPr/>
        </p:nvSpPr>
        <p:spPr>
          <a:xfrm>
            <a:off x="839789" y="3338945"/>
            <a:ext cx="1778721"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 Video or Audio</a:t>
            </a:r>
          </a:p>
        </p:txBody>
      </p:sp>
      <p:sp>
        <p:nvSpPr>
          <p:cNvPr id="11" name="Rectangle 10"/>
          <p:cNvSpPr/>
          <p:nvPr/>
        </p:nvSpPr>
        <p:spPr>
          <a:xfrm>
            <a:off x="706582" y="4544289"/>
            <a:ext cx="19119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a:t>
            </a:r>
            <a:r>
              <a:rPr lang="en-IN" dirty="0" err="1"/>
              <a:t>demuxing</a:t>
            </a:r>
            <a:endParaRPr lang="en-IN" dirty="0"/>
          </a:p>
        </p:txBody>
      </p:sp>
      <p:sp>
        <p:nvSpPr>
          <p:cNvPr id="12" name="Parallelogram 11"/>
          <p:cNvSpPr/>
          <p:nvPr/>
        </p:nvSpPr>
        <p:spPr>
          <a:xfrm>
            <a:off x="484911" y="5900955"/>
            <a:ext cx="2068581" cy="63254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 Video or Audio</a:t>
            </a:r>
          </a:p>
        </p:txBody>
      </p:sp>
      <p:cxnSp>
        <p:nvCxnSpPr>
          <p:cNvPr id="14" name="Straight Arrow Connector 13"/>
          <p:cNvCxnSpPr>
            <a:stCxn id="7" idx="6"/>
          </p:cNvCxnSpPr>
          <p:nvPr/>
        </p:nvCxnSpPr>
        <p:spPr>
          <a:xfrm flipV="1">
            <a:off x="1828801" y="1517074"/>
            <a:ext cx="4710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7327" y="1902838"/>
            <a:ext cx="0" cy="19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1"/>
          </p:cNvCxnSpPr>
          <p:nvPr/>
        </p:nvCxnSpPr>
        <p:spPr>
          <a:xfrm flipH="1" flipV="1">
            <a:off x="1639022" y="2736274"/>
            <a:ext cx="6608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p:cNvCxnSpPr>
          <p:nvPr/>
        </p:nvCxnSpPr>
        <p:spPr>
          <a:xfrm flipV="1">
            <a:off x="4114799" y="2726207"/>
            <a:ext cx="678875" cy="1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630002" y="2736274"/>
            <a:ext cx="9020" cy="60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30001" y="4253345"/>
            <a:ext cx="0" cy="2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30001" y="5458689"/>
            <a:ext cx="0" cy="44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36383" y="2247469"/>
            <a:ext cx="1233056" cy="38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DEMUX</a:t>
            </a:r>
          </a:p>
        </p:txBody>
      </p:sp>
      <p:sp>
        <p:nvSpPr>
          <p:cNvPr id="29" name="Rectangle 28"/>
          <p:cNvSpPr/>
          <p:nvPr/>
        </p:nvSpPr>
        <p:spPr>
          <a:xfrm>
            <a:off x="4300247" y="2247467"/>
            <a:ext cx="1089172" cy="368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30" name="Parallelogram 29"/>
          <p:cNvSpPr/>
          <p:nvPr/>
        </p:nvSpPr>
        <p:spPr>
          <a:xfrm>
            <a:off x="3763599" y="3338945"/>
            <a:ext cx="1811267"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Input Additional Video or Audio</a:t>
            </a:r>
          </a:p>
        </p:txBody>
      </p:sp>
      <p:sp>
        <p:nvSpPr>
          <p:cNvPr id="31" name="Rectangle 30"/>
          <p:cNvSpPr/>
          <p:nvPr/>
        </p:nvSpPr>
        <p:spPr>
          <a:xfrm>
            <a:off x="3763599" y="4516581"/>
            <a:ext cx="1811267" cy="914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a:t>
            </a:r>
            <a:r>
              <a:rPr lang="en-IN" dirty="0" err="1"/>
              <a:t>muxing</a:t>
            </a:r>
            <a:r>
              <a:rPr lang="en-IN" dirty="0"/>
              <a:t> </a:t>
            </a:r>
          </a:p>
        </p:txBody>
      </p:sp>
      <p:sp>
        <p:nvSpPr>
          <p:cNvPr id="32" name="Parallelogram 31"/>
          <p:cNvSpPr/>
          <p:nvPr/>
        </p:nvSpPr>
        <p:spPr>
          <a:xfrm>
            <a:off x="3943708" y="5900956"/>
            <a:ext cx="1631157" cy="61904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 AV</a:t>
            </a:r>
          </a:p>
        </p:txBody>
      </p:sp>
      <p:cxnSp>
        <p:nvCxnSpPr>
          <p:cNvPr id="34" name="Straight Arrow Connector 33"/>
          <p:cNvCxnSpPr/>
          <p:nvPr/>
        </p:nvCxnSpPr>
        <p:spPr>
          <a:xfrm>
            <a:off x="4793673" y="2736274"/>
            <a:ext cx="0" cy="59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4"/>
          </p:cNvCxnSpPr>
          <p:nvPr/>
        </p:nvCxnSpPr>
        <p:spPr>
          <a:xfrm>
            <a:off x="4669233" y="4253347"/>
            <a:ext cx="13604" cy="29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p:cNvCxnSpPr>
          <p:nvPr/>
        </p:nvCxnSpPr>
        <p:spPr>
          <a:xfrm>
            <a:off x="4669233" y="5430982"/>
            <a:ext cx="13604" cy="434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own Arrow 41"/>
          <p:cNvSpPr/>
          <p:nvPr/>
        </p:nvSpPr>
        <p:spPr>
          <a:xfrm>
            <a:off x="1420228" y="5465741"/>
            <a:ext cx="484632" cy="434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a:off x="4426372" y="5465741"/>
            <a:ext cx="484632" cy="434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6352455" y="1223963"/>
            <a:ext cx="704848" cy="632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45" name="Parallelogram 44"/>
          <p:cNvSpPr/>
          <p:nvPr/>
        </p:nvSpPr>
        <p:spPr>
          <a:xfrm>
            <a:off x="7716982" y="1223963"/>
            <a:ext cx="2590799" cy="63254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Input</a:t>
            </a:r>
          </a:p>
          <a:p>
            <a:pPr algn="ctr"/>
            <a:r>
              <a:rPr lang="en-IN" dirty="0"/>
              <a:t>stream</a:t>
            </a:r>
          </a:p>
        </p:txBody>
      </p:sp>
      <p:sp>
        <p:nvSpPr>
          <p:cNvPr id="46" name="Diamond 45"/>
          <p:cNvSpPr/>
          <p:nvPr/>
        </p:nvSpPr>
        <p:spPr>
          <a:xfrm>
            <a:off x="7994867" y="2044411"/>
            <a:ext cx="1537855" cy="11886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Subtitle  Handling</a:t>
            </a:r>
          </a:p>
        </p:txBody>
      </p:sp>
      <p:sp>
        <p:nvSpPr>
          <p:cNvPr id="47" name="Parallelogram 46"/>
          <p:cNvSpPr/>
          <p:nvPr/>
        </p:nvSpPr>
        <p:spPr>
          <a:xfrm>
            <a:off x="6352454" y="3233087"/>
            <a:ext cx="1642415"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input .</a:t>
            </a:r>
            <a:r>
              <a:rPr lang="en-IN" dirty="0" err="1"/>
              <a:t>srt</a:t>
            </a:r>
            <a:r>
              <a:rPr lang="en-IN" dirty="0"/>
              <a:t> file</a:t>
            </a:r>
          </a:p>
        </p:txBody>
      </p:sp>
      <p:sp>
        <p:nvSpPr>
          <p:cNvPr id="49" name="Rectangle 48"/>
          <p:cNvSpPr/>
          <p:nvPr/>
        </p:nvSpPr>
        <p:spPr>
          <a:xfrm>
            <a:off x="6352454" y="4544290"/>
            <a:ext cx="1743924" cy="92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encoding with </a:t>
            </a:r>
            <a:r>
              <a:rPr lang="en-IN" dirty="0" err="1"/>
              <a:t>srt</a:t>
            </a:r>
            <a:endParaRPr lang="en-IN" dirty="0"/>
          </a:p>
        </p:txBody>
      </p:sp>
      <p:sp>
        <p:nvSpPr>
          <p:cNvPr id="50" name="Parallelogram 49"/>
          <p:cNvSpPr/>
          <p:nvPr/>
        </p:nvSpPr>
        <p:spPr>
          <a:xfrm>
            <a:off x="6352453" y="5879442"/>
            <a:ext cx="1790051" cy="64055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 with subtitles</a:t>
            </a:r>
          </a:p>
        </p:txBody>
      </p:sp>
      <p:sp>
        <p:nvSpPr>
          <p:cNvPr id="51" name="Rectangle 50"/>
          <p:cNvSpPr/>
          <p:nvPr/>
        </p:nvSpPr>
        <p:spPr>
          <a:xfrm>
            <a:off x="9351819" y="3277857"/>
            <a:ext cx="17041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Subtitle extraction command</a:t>
            </a:r>
          </a:p>
        </p:txBody>
      </p:sp>
      <p:sp>
        <p:nvSpPr>
          <p:cNvPr id="52" name="Parallelogram 51"/>
          <p:cNvSpPr/>
          <p:nvPr/>
        </p:nvSpPr>
        <p:spPr>
          <a:xfrm>
            <a:off x="9185565" y="4551341"/>
            <a:ext cx="1870363"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 .</a:t>
            </a:r>
            <a:r>
              <a:rPr lang="en-IN" dirty="0" err="1"/>
              <a:t>srt</a:t>
            </a:r>
            <a:r>
              <a:rPr lang="en-IN" dirty="0"/>
              <a:t> file</a:t>
            </a:r>
          </a:p>
        </p:txBody>
      </p:sp>
      <p:cxnSp>
        <p:nvCxnSpPr>
          <p:cNvPr id="56" name="Straight Connector 55"/>
          <p:cNvCxnSpPr>
            <a:stCxn id="46" idx="1"/>
          </p:cNvCxnSpPr>
          <p:nvPr/>
        </p:nvCxnSpPr>
        <p:spPr>
          <a:xfrm flipH="1">
            <a:off x="7142667" y="2638749"/>
            <a:ext cx="85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6" idx="3"/>
          </p:cNvCxnSpPr>
          <p:nvPr/>
        </p:nvCxnSpPr>
        <p:spPr>
          <a:xfrm flipV="1">
            <a:off x="9532722" y="2615641"/>
            <a:ext cx="671151" cy="23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142667" y="2629291"/>
            <a:ext cx="0" cy="581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0203872" y="2615641"/>
            <a:ext cx="0" cy="61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7015808" y="1547491"/>
            <a:ext cx="701173" cy="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46" idx="0"/>
          </p:cNvCxnSpPr>
          <p:nvPr/>
        </p:nvCxnSpPr>
        <p:spPr>
          <a:xfrm>
            <a:off x="8763795" y="1911766"/>
            <a:ext cx="0" cy="13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173660" y="4192259"/>
            <a:ext cx="0" cy="35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0203872" y="4192259"/>
            <a:ext cx="0" cy="35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Down Arrow 70"/>
          <p:cNvSpPr/>
          <p:nvPr/>
        </p:nvSpPr>
        <p:spPr>
          <a:xfrm>
            <a:off x="7016016" y="5465743"/>
            <a:ext cx="484632" cy="396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Down Arrow 71"/>
          <p:cNvSpPr/>
          <p:nvPr/>
        </p:nvSpPr>
        <p:spPr>
          <a:xfrm>
            <a:off x="9956763" y="4191122"/>
            <a:ext cx="484632" cy="396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6442438" y="2139680"/>
            <a:ext cx="1122215" cy="35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Addition</a:t>
            </a:r>
          </a:p>
        </p:txBody>
      </p:sp>
      <p:sp>
        <p:nvSpPr>
          <p:cNvPr id="74" name="Rectangle 73"/>
          <p:cNvSpPr/>
          <p:nvPr/>
        </p:nvSpPr>
        <p:spPr>
          <a:xfrm>
            <a:off x="9931186" y="2095922"/>
            <a:ext cx="1122215" cy="35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Extraction</a:t>
            </a:r>
          </a:p>
        </p:txBody>
      </p:sp>
      <p:sp>
        <p:nvSpPr>
          <p:cNvPr id="76" name="Oval 75"/>
          <p:cNvSpPr/>
          <p:nvPr/>
        </p:nvSpPr>
        <p:spPr>
          <a:xfrm>
            <a:off x="9532721" y="5899927"/>
            <a:ext cx="671152" cy="570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77" name="Oval 76"/>
          <p:cNvSpPr/>
          <p:nvPr/>
        </p:nvSpPr>
        <p:spPr>
          <a:xfrm>
            <a:off x="2881172" y="5899927"/>
            <a:ext cx="671152" cy="570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cxnSp>
        <p:nvCxnSpPr>
          <p:cNvPr id="79" name="Straight Arrow Connector 78"/>
          <p:cNvCxnSpPr>
            <a:stCxn id="12" idx="2"/>
          </p:cNvCxnSpPr>
          <p:nvPr/>
        </p:nvCxnSpPr>
        <p:spPr>
          <a:xfrm>
            <a:off x="2474424" y="6217230"/>
            <a:ext cx="406749" cy="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2" idx="5"/>
          </p:cNvCxnSpPr>
          <p:nvPr/>
        </p:nvCxnSpPr>
        <p:spPr>
          <a:xfrm flipH="1">
            <a:off x="3580609" y="6210476"/>
            <a:ext cx="440481" cy="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0" idx="2"/>
          </p:cNvCxnSpPr>
          <p:nvPr/>
        </p:nvCxnSpPr>
        <p:spPr>
          <a:xfrm flipV="1">
            <a:off x="8062435" y="6185232"/>
            <a:ext cx="1470287" cy="1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Slide Number Placeholder 54"/>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xmlns="" val="219327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IN" dirty="0"/>
              <a:t>Testing Generated Stream</a:t>
            </a:r>
          </a:p>
        </p:txBody>
      </p:sp>
      <p:sp>
        <p:nvSpPr>
          <p:cNvPr id="3" name="Content Placeholder 2"/>
          <p:cNvSpPr>
            <a:spLocks noGrp="1"/>
          </p:cNvSpPr>
          <p:nvPr>
            <p:ph idx="1"/>
          </p:nvPr>
        </p:nvSpPr>
        <p:spPr>
          <a:xfrm>
            <a:off x="838200" y="1357745"/>
            <a:ext cx="10515600" cy="4819218"/>
          </a:xfrm>
        </p:spPr>
        <p:txBody>
          <a:bodyPr/>
          <a:lstStyle/>
          <a:p>
            <a:endParaRPr lang="en-IN" dirty="0"/>
          </a:p>
        </p:txBody>
      </p:sp>
      <p:sp>
        <p:nvSpPr>
          <p:cNvPr id="4" name="Oval 3"/>
          <p:cNvSpPr/>
          <p:nvPr/>
        </p:nvSpPr>
        <p:spPr>
          <a:xfrm>
            <a:off x="5361711" y="150697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6</a:t>
            </a:r>
          </a:p>
        </p:txBody>
      </p:sp>
      <p:sp>
        <p:nvSpPr>
          <p:cNvPr id="5" name="Diamond 4"/>
          <p:cNvSpPr/>
          <p:nvPr/>
        </p:nvSpPr>
        <p:spPr>
          <a:xfrm>
            <a:off x="4530437" y="2951018"/>
            <a:ext cx="2576947" cy="11696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Do you want to play</a:t>
            </a:r>
          </a:p>
        </p:txBody>
      </p:sp>
      <p:sp>
        <p:nvSpPr>
          <p:cNvPr id="6" name="Rectangle 5"/>
          <p:cNvSpPr/>
          <p:nvPr/>
        </p:nvSpPr>
        <p:spPr>
          <a:xfrm>
            <a:off x="1939637" y="3974163"/>
            <a:ext cx="2022763" cy="1207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Play stream using </a:t>
            </a:r>
            <a:r>
              <a:rPr lang="en-IN" dirty="0" err="1"/>
              <a:t>FFplay</a:t>
            </a:r>
            <a:endParaRPr lang="en-IN" dirty="0"/>
          </a:p>
        </p:txBody>
      </p:sp>
      <p:sp>
        <p:nvSpPr>
          <p:cNvPr id="7" name="Oval 6"/>
          <p:cNvSpPr/>
          <p:nvPr/>
        </p:nvSpPr>
        <p:spPr>
          <a:xfrm>
            <a:off x="7619999" y="4120680"/>
            <a:ext cx="196734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Tool Exit</a:t>
            </a:r>
          </a:p>
        </p:txBody>
      </p:sp>
      <p:cxnSp>
        <p:nvCxnSpPr>
          <p:cNvPr id="9" name="Straight Arrow Connector 8"/>
          <p:cNvCxnSpPr/>
          <p:nvPr/>
        </p:nvCxnSpPr>
        <p:spPr>
          <a:xfrm>
            <a:off x="5818911" y="3214255"/>
            <a:ext cx="0" cy="13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18911" y="2443740"/>
            <a:ext cx="0" cy="507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1"/>
          </p:cNvCxnSpPr>
          <p:nvPr/>
        </p:nvCxnSpPr>
        <p:spPr>
          <a:xfrm flipH="1">
            <a:off x="3172691" y="3535851"/>
            <a:ext cx="1357747" cy="10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07384" y="3532911"/>
            <a:ext cx="1537853" cy="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172691" y="3546765"/>
            <a:ext cx="0" cy="42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645236" y="3546764"/>
            <a:ext cx="0" cy="57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62399" y="4572002"/>
            <a:ext cx="3657600"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6D22F896-40B5-4ADD-8801-0D06FADFA095}" type="slidenum">
              <a:rPr lang="en-US" smtClean="0"/>
              <a:pPr/>
              <a:t>16</a:t>
            </a:fld>
            <a:endParaRPr lang="en-US" dirty="0"/>
          </a:p>
        </p:txBody>
      </p:sp>
    </p:spTree>
    <p:extLst>
      <p:ext uri="{BB962C8B-B14F-4D97-AF65-F5344CB8AC3E}">
        <p14:creationId xmlns:p14="http://schemas.microsoft.com/office/powerpoint/2010/main" xmlns="" val="246915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274955"/>
          </a:xfrm>
        </p:spPr>
        <p:txBody>
          <a:bodyPr>
            <a:normAutofit fontScale="90000"/>
          </a:bodyPr>
          <a:lstStyle/>
          <a:p>
            <a:r>
              <a:rPr lang="en-GB" u="sng">
                <a:latin typeface="Arial Black" panose="020B0604020202020204" pitchFamily="34" charset="0"/>
                <a:cs typeface="Arial Black" panose="020B0604020202020204" pitchFamily="34" charset="0"/>
              </a:rPr>
              <a:t>Conclusion</a:t>
            </a:r>
            <a:r>
              <a:rPr lang="en-GB"/>
              <a:t> </a:t>
            </a:r>
            <a:endParaRPr lang="en-IN" dirty="0"/>
          </a:p>
        </p:txBody>
      </p:sp>
      <p:sp>
        <p:nvSpPr>
          <p:cNvPr id="3" name="Content Placeholder 2"/>
          <p:cNvSpPr>
            <a:spLocks noGrp="1"/>
          </p:cNvSpPr>
          <p:nvPr>
            <p:ph idx="1"/>
          </p:nvPr>
        </p:nvSpPr>
        <p:spPr>
          <a:xfrm>
            <a:off x="1064419" y="955994"/>
            <a:ext cx="10515600" cy="5536883"/>
          </a:xfrm>
        </p:spPr>
        <p:txBody>
          <a:bodyPr>
            <a:normAutofit fontScale="92500" lnSpcReduction="20000"/>
          </a:bodyPr>
          <a:lstStyle/>
          <a:p>
            <a:r>
              <a:rPr lang="en-IN" dirty="0" err="1"/>
              <a:t>FFmpeg</a:t>
            </a:r>
            <a:r>
              <a:rPr lang="en-IN" dirty="0"/>
              <a:t> is a open-source project which can be integrated with different coding language or scripts</a:t>
            </a:r>
          </a:p>
          <a:p>
            <a:r>
              <a:rPr lang="en-IN" dirty="0"/>
              <a:t>Here, we are implementing a Python Tool integrated with </a:t>
            </a:r>
            <a:r>
              <a:rPr lang="en-IN" dirty="0" err="1"/>
              <a:t>FFmpeg</a:t>
            </a:r>
            <a:r>
              <a:rPr lang="en-IN" dirty="0"/>
              <a:t> to effectively perform AV compression, transcoding and processing </a:t>
            </a:r>
            <a:r>
              <a:rPr lang="en-IN" dirty="0" err="1"/>
              <a:t>etc</a:t>
            </a:r>
            <a:endParaRPr lang="en-IN" dirty="0"/>
          </a:p>
          <a:p>
            <a:r>
              <a:rPr lang="en-US" dirty="0"/>
              <a:t>This tool provides support for playing the generated stream also using </a:t>
            </a:r>
            <a:r>
              <a:rPr lang="en-US" dirty="0" err="1"/>
              <a:t>FFplay</a:t>
            </a:r>
            <a:r>
              <a:rPr lang="en-US" dirty="0"/>
              <a:t>. </a:t>
            </a:r>
          </a:p>
          <a:p>
            <a:r>
              <a:rPr lang="en-US" dirty="0"/>
              <a:t>So, user can quickly test the video and ensure the processing is done properly or not. </a:t>
            </a:r>
          </a:p>
          <a:p>
            <a:r>
              <a:rPr lang="en-US" dirty="0"/>
              <a:t>We can work with the tool offline, so this tool will be helpful for the users for processing confidential or licensed video stream, which are not supposed to be uploaded and modified using online tools </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xmlns="" val="82155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32155"/>
          </a:xfrm>
        </p:spPr>
        <p:txBody>
          <a:bodyPr>
            <a:normAutofit fontScale="90000"/>
          </a:bodyPr>
          <a:lstStyle/>
          <a:p>
            <a:r>
              <a:rPr lang="en-IN" u="sng" dirty="0">
                <a:latin typeface="Arial Black" panose="020B0604020202020204" pitchFamily="34" charset="0"/>
                <a:cs typeface="Arial Black" panose="020B0604020202020204" pitchFamily="34" charset="0"/>
              </a:rPr>
              <a:t>References</a:t>
            </a:r>
          </a:p>
        </p:txBody>
      </p:sp>
      <p:sp>
        <p:nvSpPr>
          <p:cNvPr id="5" name="Content Placeholder 2">
            <a:extLst>
              <a:ext uri="{FF2B5EF4-FFF2-40B4-BE49-F238E27FC236}">
                <a16:creationId xmlns:a16="http://schemas.microsoft.com/office/drawing/2014/main" xmlns="" id="{4C2B71F7-AFB8-1C47-B9EC-0084F2227938}"/>
              </a:ext>
            </a:extLst>
          </p:cNvPr>
          <p:cNvSpPr txBox="1">
            <a:spLocks noGrp="1"/>
          </p:cNvSpPr>
          <p:nvPr>
            <p:ph idx="1"/>
          </p:nvPr>
        </p:nvSpPr>
        <p:spPr>
          <a:xfrm>
            <a:off x="838200" y="1279526"/>
            <a:ext cx="10515600" cy="511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IN">
                <a:hlinkClick r:id="rId2"/>
              </a:rPr>
              <a:t>https://ieeexplore.ieee.org/abstract/document/6754288</a:t>
            </a:r>
            <a:endParaRPr lang="en-GB"/>
          </a:p>
          <a:p>
            <a:pPr marL="514350" indent="-514350">
              <a:buFont typeface="+mj-lt"/>
              <a:buAutoNum type="arabicPeriod"/>
            </a:pPr>
            <a:r>
              <a:rPr lang="en-IN">
                <a:hlinkClick r:id="rId3"/>
              </a:rPr>
              <a:t>https://ieeexplore.ieee.org/abstract/document/9510129</a:t>
            </a:r>
            <a:endParaRPr lang="en-GB"/>
          </a:p>
          <a:p>
            <a:pPr marL="514350" indent="-514350">
              <a:buFont typeface="+mj-lt"/>
              <a:buAutoNum type="arabicPeriod"/>
            </a:pPr>
            <a:r>
              <a:rPr lang="en-IN">
                <a:hlinkClick r:id="rId4"/>
              </a:rPr>
              <a:t>https://ieeexplore.ieee.org/document/697627</a:t>
            </a:r>
            <a:r>
              <a:rPr lang="en-GB">
                <a:hlinkClick r:id="rId4"/>
              </a:rPr>
              <a:t>4</a:t>
            </a:r>
            <a:endParaRPr lang="en-GB"/>
          </a:p>
          <a:p>
            <a:pPr marL="514350" indent="-514350">
              <a:buFont typeface="+mj-lt"/>
              <a:buAutoNum type="arabicPeriod"/>
            </a:pPr>
            <a:r>
              <a:rPr lang="en-IN">
                <a:hlinkClick r:id="rId5"/>
              </a:rPr>
              <a:t>https://ieeexplore.ieee.org/document/7945976</a:t>
            </a:r>
            <a:endParaRPr lang="en-GB"/>
          </a:p>
          <a:p>
            <a:pPr marL="514350" indent="-514350">
              <a:buFont typeface="+mj-lt"/>
              <a:buAutoNum type="arabicPeriod"/>
            </a:pPr>
            <a:r>
              <a:rPr lang="en-IN">
                <a:hlinkClick r:id="rId6"/>
              </a:rPr>
              <a:t>https://ieeexplore.ieee.org/document/7339136</a:t>
            </a:r>
            <a:endParaRPr lang="en-GB"/>
          </a:p>
          <a:p>
            <a:pPr marL="514350" indent="-514350">
              <a:buFont typeface="+mj-lt"/>
              <a:buAutoNum type="arabicPeriod"/>
            </a:pPr>
            <a:r>
              <a:rPr lang="en-IN">
                <a:hlinkClick r:id="rId7"/>
              </a:rPr>
              <a:t>https://ieeexplore.ieee.org/document/7377577</a:t>
            </a:r>
            <a:endParaRPr lang="en-GB"/>
          </a:p>
          <a:p>
            <a:pPr marL="514350" indent="-514350">
              <a:buFont typeface="+mj-lt"/>
              <a:buAutoNum type="arabicPeriod"/>
            </a:pPr>
            <a:r>
              <a:rPr lang="en-IN">
                <a:hlinkClick r:id="rId8"/>
              </a:rPr>
              <a:t>https://ieeexplore.ieee.org/abstract/document/6912152</a:t>
            </a:r>
            <a:endParaRPr lang="en-GB"/>
          </a:p>
          <a:p>
            <a:pPr marL="514350" indent="-514350">
              <a:buFont typeface="+mj-lt"/>
              <a:buAutoNum type="arabicPeriod"/>
            </a:pPr>
            <a:r>
              <a:rPr lang="en-IN">
                <a:hlinkClick r:id="rId9"/>
              </a:rPr>
              <a:t>https://ieeexplore.ieee.org/document/5600199</a:t>
            </a:r>
            <a:endParaRPr lang="en-GB"/>
          </a:p>
          <a:p>
            <a:pPr marL="514350" indent="-51435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xmlns="" val="11417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1431925"/>
            <a:ext cx="10515600" cy="3801926"/>
          </a:xfrm>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IN" sz="6000" dirty="0"/>
              <a:t>THANK YOU</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xmlns="" val="266904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86FFC6C-EC30-1945-84B3-CF84EDA5D379}"/>
              </a:ext>
            </a:extLst>
          </p:cNvPr>
          <p:cNvSpPr>
            <a:spLocks noGrp="1"/>
          </p:cNvSpPr>
          <p:nvPr>
            <p:ph type="title"/>
          </p:nvPr>
        </p:nvSpPr>
        <p:spPr>
          <a:xfrm>
            <a:off x="838200" y="-119063"/>
            <a:ext cx="10515600" cy="1809751"/>
          </a:xfrm>
        </p:spPr>
        <p:txBody>
          <a:bodyPr/>
          <a:lstStyle/>
          <a:p>
            <a:r>
              <a:rPr lang="en-GB" u="sng">
                <a:latin typeface="Arial Black" panose="020B0604020202020204" pitchFamily="34" charset="0"/>
                <a:cs typeface="Arial Black" panose="020B0604020202020204" pitchFamily="34" charset="0"/>
              </a:rPr>
              <a:t>Introduction</a:t>
            </a:r>
            <a:endParaRPr lang="en-US" u="sng">
              <a:latin typeface="Arial Black" panose="020B0604020202020204" pitchFamily="34" charset="0"/>
              <a:cs typeface="Arial Black" panose="020B0604020202020204" pitchFamily="34" charset="0"/>
            </a:endParaRPr>
          </a:p>
        </p:txBody>
      </p:sp>
      <p:sp>
        <p:nvSpPr>
          <p:cNvPr id="3" name="Content Placeholder 2"/>
          <p:cNvSpPr>
            <a:spLocks noGrp="1"/>
          </p:cNvSpPr>
          <p:nvPr>
            <p:ph idx="1"/>
          </p:nvPr>
        </p:nvSpPr>
        <p:spPr>
          <a:xfrm>
            <a:off x="838200" y="1280162"/>
            <a:ext cx="10515600" cy="4896803"/>
          </a:xfrm>
        </p:spPr>
        <p:txBody>
          <a:bodyPr>
            <a:normAutofit fontScale="92500" lnSpcReduction="10000"/>
          </a:bodyPr>
          <a:lstStyle/>
          <a:p>
            <a:r>
              <a:rPr lang="en-US" dirty="0"/>
              <a:t>This all-in-one tool will be helpful for performing various video conversion and processing operations. It can be used for </a:t>
            </a:r>
          </a:p>
          <a:p>
            <a:r>
              <a:rPr lang="en-US" dirty="0"/>
              <a:t>video and audio transcoding</a:t>
            </a:r>
          </a:p>
          <a:p>
            <a:r>
              <a:rPr lang="en-US" dirty="0"/>
              <a:t>video upscaling and downscaling</a:t>
            </a:r>
          </a:p>
          <a:p>
            <a:r>
              <a:rPr lang="en-US" dirty="0"/>
              <a:t>changing the video quality and bitrates</a:t>
            </a:r>
          </a:p>
          <a:p>
            <a:r>
              <a:rPr lang="en-US" dirty="0" err="1"/>
              <a:t>Muxing</a:t>
            </a:r>
            <a:r>
              <a:rPr lang="en-US" dirty="0"/>
              <a:t> / </a:t>
            </a:r>
            <a:r>
              <a:rPr lang="en-US" dirty="0" err="1"/>
              <a:t>Demuxing</a:t>
            </a:r>
            <a:r>
              <a:rPr lang="en-US" dirty="0"/>
              <a:t> AV</a:t>
            </a:r>
          </a:p>
          <a:p>
            <a:r>
              <a:rPr lang="en-US" dirty="0"/>
              <a:t>ABR Stream generation and streaming</a:t>
            </a:r>
          </a:p>
          <a:p>
            <a:r>
              <a:rPr lang="en-US" dirty="0"/>
              <a:t>Stream Analysis</a:t>
            </a:r>
          </a:p>
          <a:p>
            <a:r>
              <a:rPr lang="en-US" dirty="0"/>
              <a:t>subtitle file extraction, removing or adding subtitle file to the video content etc.</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xmlns="" val="23998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483961"/>
          </a:xfrm>
        </p:spPr>
        <p:txBody>
          <a:bodyPr>
            <a:normAutofit fontScale="90000"/>
          </a:bodyPr>
          <a:lstStyle/>
          <a:p>
            <a:r>
              <a:rPr lang="en-IN" u="sng" dirty="0">
                <a:latin typeface="Arial Black" panose="020B0604020202020204" pitchFamily="34" charset="0"/>
                <a:cs typeface="Arial Black" panose="020B0604020202020204" pitchFamily="34" charset="0"/>
              </a:rPr>
              <a:t>Real Time Uses &amp; Problem</a:t>
            </a:r>
          </a:p>
        </p:txBody>
      </p:sp>
      <p:sp>
        <p:nvSpPr>
          <p:cNvPr id="3" name="Content Placeholder 2"/>
          <p:cNvSpPr>
            <a:spLocks noGrp="1"/>
          </p:cNvSpPr>
          <p:nvPr>
            <p:ph idx="1"/>
          </p:nvPr>
        </p:nvSpPr>
        <p:spPr>
          <a:xfrm>
            <a:off x="838200" y="953589"/>
            <a:ext cx="10515600" cy="5223374"/>
          </a:xfrm>
        </p:spPr>
        <p:txBody>
          <a:bodyPr>
            <a:normAutofit fontScale="55000" lnSpcReduction="20000"/>
          </a:bodyPr>
          <a:lstStyle/>
          <a:p>
            <a:r>
              <a:rPr lang="en-IN" dirty="0"/>
              <a:t>From the survey, we got to know that </a:t>
            </a:r>
            <a:r>
              <a:rPr lang="en-IN" dirty="0" err="1"/>
              <a:t>FFmpeg</a:t>
            </a:r>
            <a:r>
              <a:rPr lang="en-IN" dirty="0"/>
              <a:t> tool is widely used for different AV operations &amp; streaming. </a:t>
            </a:r>
          </a:p>
          <a:p>
            <a:r>
              <a:rPr lang="en-IN" b="1"/>
              <a:t>FFmpeg </a:t>
            </a:r>
            <a:r>
              <a:rPr lang="en-IN" b="1" dirty="0"/>
              <a:t>is a free and open-source software</a:t>
            </a:r>
            <a:r>
              <a:rPr lang="en-IN" dirty="0"/>
              <a:t> project consisting of a suite of libraries and programs for handling video &amp; audio.</a:t>
            </a:r>
          </a:p>
          <a:p>
            <a:r>
              <a:rPr lang="en-IN" b="1"/>
              <a:t>FFMpeg </a:t>
            </a:r>
            <a:r>
              <a:rPr lang="en-IN" b="1" dirty="0"/>
              <a:t>is mostly used by many testers &amp; video engineers for stream generation &amp; analysis. </a:t>
            </a:r>
            <a:r>
              <a:rPr lang="en-IN" dirty="0"/>
              <a:t>But it works with lot of libraries, compression options, filtering options and encoding mechanisms etc.</a:t>
            </a:r>
            <a:endParaRPr lang="en-IN" b="1" dirty="0"/>
          </a:p>
          <a:p>
            <a:endParaRPr lang="en-GB" b="1"/>
          </a:p>
          <a:p>
            <a:r>
              <a:rPr lang="en-IN" b="1"/>
              <a:t>In </a:t>
            </a:r>
            <a:r>
              <a:rPr lang="en-IN" b="1" dirty="0"/>
              <a:t>real time, video engineers &amp; testers use lot of different streams for testing the browsers, OTT applications, Set-top boxes (STBs)  etc. </a:t>
            </a:r>
          </a:p>
          <a:p>
            <a:endParaRPr lang="en-GB" b="1"/>
          </a:p>
          <a:p>
            <a:r>
              <a:rPr lang="en-IN" b="1"/>
              <a:t>But </a:t>
            </a:r>
            <a:r>
              <a:rPr lang="en-IN" b="1" dirty="0"/>
              <a:t>stream generation process is time consuming </a:t>
            </a:r>
            <a:r>
              <a:rPr lang="en-IN" dirty="0"/>
              <a:t>. </a:t>
            </a:r>
            <a:r>
              <a:rPr lang="en-IN" b="1" dirty="0"/>
              <a:t>There is no tool for easy stream generation. User needs to understand lot of things and then generate the video.</a:t>
            </a:r>
            <a:endParaRPr lang="en-IN" dirty="0"/>
          </a:p>
          <a:p>
            <a:endParaRPr lang="en-GB"/>
          </a:p>
          <a:p>
            <a:r>
              <a:rPr lang="en-IN"/>
              <a:t>We </a:t>
            </a:r>
            <a:r>
              <a:rPr lang="en-IN" dirty="0"/>
              <a:t>are proposing a single all-in-one tool for serving multiple needs,  where user need not to know more about the internal libraries or mechanisms used in depth.</a:t>
            </a:r>
          </a:p>
          <a:p>
            <a:endParaRPr lang="en-GB"/>
          </a:p>
          <a:p>
            <a:endParaRPr lang="en-GB"/>
          </a:p>
          <a:p>
            <a:r>
              <a:rPr lang="en-IN"/>
              <a:t>With </a:t>
            </a:r>
            <a:r>
              <a:rPr lang="en-IN" dirty="0"/>
              <a:t>this kind of tool, users can easily generate any kind of streams and proceed further in the work.</a:t>
            </a:r>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xmlns="" val="329154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636"/>
            <a:ext cx="10515600" cy="509451"/>
          </a:xfrm>
        </p:spPr>
        <p:txBody>
          <a:bodyPr>
            <a:normAutofit fontScale="90000"/>
          </a:bodyPr>
          <a:lstStyle/>
          <a:p>
            <a:r>
              <a:rPr lang="en-IN" u="sng" dirty="0">
                <a:latin typeface="Arial Black" panose="020B0604020202020204" pitchFamily="34" charset="0"/>
                <a:cs typeface="Arial Black" panose="020B0604020202020204" pitchFamily="34" charset="0"/>
              </a:rPr>
              <a:t>Proposing a simple </a:t>
            </a:r>
            <a:r>
              <a:rPr lang="en-IN" u="sng" dirty="0" err="1">
                <a:latin typeface="Arial Black" panose="020B0604020202020204" pitchFamily="34" charset="0"/>
                <a:cs typeface="Arial Black" panose="020B0604020202020204" pitchFamily="34" charset="0"/>
              </a:rPr>
              <a:t>FFmpeg</a:t>
            </a:r>
            <a:r>
              <a:rPr lang="en-IN" u="sng" dirty="0">
                <a:latin typeface="Arial Black" panose="020B0604020202020204" pitchFamily="34" charset="0"/>
                <a:cs typeface="Arial Black" panose="020B0604020202020204" pitchFamily="34" charset="0"/>
              </a:rPr>
              <a:t> </a:t>
            </a:r>
            <a:r>
              <a:rPr lang="en-IN" u="sng" dirty="0" err="1">
                <a:latin typeface="Arial Black" panose="020B0604020202020204" pitchFamily="34" charset="0"/>
                <a:cs typeface="Arial Black" panose="020B0604020202020204" pitchFamily="34" charset="0"/>
              </a:rPr>
              <a:t>PyTool</a:t>
            </a:r>
            <a:endParaRPr lang="en-IN" u="sng" dirty="0">
              <a:latin typeface="Arial Black" panose="020B0604020202020204" pitchFamily="34" charset="0"/>
              <a:cs typeface="Arial Black" panose="020B0604020202020204" pitchFamily="34" charset="0"/>
            </a:endParaRPr>
          </a:p>
        </p:txBody>
      </p:sp>
      <p:sp>
        <p:nvSpPr>
          <p:cNvPr id="3" name="Content Placeholder 2"/>
          <p:cNvSpPr>
            <a:spLocks noGrp="1"/>
          </p:cNvSpPr>
          <p:nvPr>
            <p:ph idx="1"/>
          </p:nvPr>
        </p:nvSpPr>
        <p:spPr>
          <a:xfrm>
            <a:off x="838200" y="979715"/>
            <a:ext cx="10515600" cy="5197249"/>
          </a:xfrm>
        </p:spPr>
        <p:txBody>
          <a:bodyPr>
            <a:normAutofit fontScale="70000" lnSpcReduction="20000"/>
          </a:bodyPr>
          <a:lstStyle/>
          <a:p>
            <a:r>
              <a:rPr lang="en-US" dirty="0"/>
              <a:t>User need not to worry about the internal input libraries, scaling, compression parameters used by </a:t>
            </a:r>
            <a:r>
              <a:rPr lang="en-US" dirty="0" err="1"/>
              <a:t>ffmpeg</a:t>
            </a:r>
            <a:r>
              <a:rPr lang="en-US" dirty="0"/>
              <a:t>, those are taken care by </a:t>
            </a:r>
            <a:r>
              <a:rPr lang="en-US" dirty="0" err="1"/>
              <a:t>PyTool</a:t>
            </a:r>
            <a:r>
              <a:rPr lang="en-US" dirty="0"/>
              <a:t> and default values can also be overridden.</a:t>
            </a:r>
          </a:p>
          <a:p>
            <a:pPr marL="0" indent="0">
              <a:buNone/>
            </a:pPr>
            <a:r>
              <a:rPr lang="en-US" b="1" dirty="0"/>
              <a:t>   What all we can do with the tool ?</a:t>
            </a:r>
            <a:r>
              <a:rPr lang="en-US" dirty="0"/>
              <a:t/>
            </a:r>
            <a:br>
              <a:rPr lang="en-US" dirty="0"/>
            </a:br>
            <a:r>
              <a:rPr lang="en-US" dirty="0"/>
              <a:t>   </a:t>
            </a:r>
            <a:r>
              <a:rPr lang="en-US" b="1" dirty="0"/>
              <a:t>Transcoding</a:t>
            </a:r>
          </a:p>
          <a:p>
            <a:r>
              <a:rPr lang="en-US" dirty="0"/>
              <a:t>Tool provides support for transcoding, where video or audio file can be converted from one encoding format to another.</a:t>
            </a:r>
          </a:p>
          <a:p>
            <a:r>
              <a:rPr lang="en-US" dirty="0" err="1"/>
              <a:t>Eg</a:t>
            </a:r>
            <a:r>
              <a:rPr lang="en-US" dirty="0"/>
              <a:t>. Stream with good quality AAC codec audio can be converted to stream with AC3(</a:t>
            </a:r>
            <a:r>
              <a:rPr lang="en-US" dirty="0" err="1"/>
              <a:t>dolby</a:t>
            </a:r>
            <a:r>
              <a:rPr lang="en-US" dirty="0"/>
              <a:t>) audio. </a:t>
            </a:r>
          </a:p>
          <a:p>
            <a:pPr marL="0" indent="0">
              <a:buNone/>
            </a:pPr>
            <a:r>
              <a:rPr lang="en-US" b="1" dirty="0"/>
              <a:t>    Scaling</a:t>
            </a:r>
          </a:p>
          <a:p>
            <a:r>
              <a:rPr lang="en-US" dirty="0"/>
              <a:t>we can perform </a:t>
            </a:r>
            <a:r>
              <a:rPr lang="en-US" dirty="0" err="1"/>
              <a:t>lossy</a:t>
            </a:r>
            <a:r>
              <a:rPr lang="en-US" dirty="0"/>
              <a:t> and lossless compression on the input stream and generate video stream with different quality. </a:t>
            </a:r>
          </a:p>
          <a:p>
            <a:r>
              <a:rPr lang="en-US" dirty="0"/>
              <a:t>It can be used for up and down scaling the video by transforming a low resolution video to higher and vice-versa. </a:t>
            </a:r>
          </a:p>
          <a:p>
            <a:r>
              <a:rPr lang="en-US" dirty="0" err="1"/>
              <a:t>Eg</a:t>
            </a:r>
            <a:r>
              <a:rPr lang="en-US" dirty="0"/>
              <a:t>. 1080p to 480p (down scaling) &amp; 480p to 720p (up scaling)</a:t>
            </a:r>
          </a:p>
          <a:p>
            <a:r>
              <a:rPr lang="en-US" dirty="0"/>
              <a:t>We can easily generate set of streams with different resolution &amp; video bitrates from a single base stream.</a:t>
            </a:r>
            <a:endParaRPr lang="en-IN" dirty="0"/>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xmlns="" val="407340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86"/>
          </a:xfrm>
        </p:spPr>
        <p:txBody>
          <a:bodyPr>
            <a:normAutofit fontScale="90000"/>
          </a:bodyPr>
          <a:lstStyle/>
          <a:p>
            <a:endParaRPr lang="en-IN" dirty="0"/>
          </a:p>
        </p:txBody>
      </p:sp>
      <p:sp>
        <p:nvSpPr>
          <p:cNvPr id="3" name="Content Placeholder 2"/>
          <p:cNvSpPr>
            <a:spLocks noGrp="1"/>
          </p:cNvSpPr>
          <p:nvPr>
            <p:ph idx="1"/>
          </p:nvPr>
        </p:nvSpPr>
        <p:spPr>
          <a:xfrm>
            <a:off x="838200" y="418014"/>
            <a:ext cx="10515600" cy="5758951"/>
          </a:xfrm>
        </p:spPr>
        <p:txBody>
          <a:bodyPr>
            <a:normAutofit fontScale="85000" lnSpcReduction="20000"/>
          </a:bodyPr>
          <a:lstStyle/>
          <a:p>
            <a:pPr marL="0" indent="0">
              <a:buNone/>
            </a:pPr>
            <a:r>
              <a:rPr lang="en-IN" b="1"/>
              <a:t> </a:t>
            </a:r>
            <a:endParaRPr lang="en-GB" b="1"/>
          </a:p>
          <a:p>
            <a:pPr marL="0" indent="0">
              <a:buNone/>
            </a:pPr>
            <a:r>
              <a:rPr lang="en-IN" b="1"/>
              <a:t>ABR </a:t>
            </a:r>
            <a:r>
              <a:rPr lang="en-IN" b="1" dirty="0"/>
              <a:t>Streaming (HLS – HTTP Live streaming)</a:t>
            </a:r>
          </a:p>
          <a:p>
            <a:r>
              <a:rPr lang="en-US" dirty="0"/>
              <a:t>we can generate streams with various bitrates for Adaptive bitrate (ABR) Streaming. HLS streams can be easily generated by this tool. </a:t>
            </a:r>
          </a:p>
          <a:p>
            <a:r>
              <a:rPr lang="en-US" dirty="0"/>
              <a:t>It creates multiple minimal duration .</a:t>
            </a:r>
            <a:r>
              <a:rPr lang="en-US" dirty="0" err="1"/>
              <a:t>ts</a:t>
            </a:r>
            <a:r>
              <a:rPr lang="en-US" dirty="0"/>
              <a:t> (transport stream) files with different bitrates and master m3u8  file which can be used for ABR streaming</a:t>
            </a:r>
          </a:p>
          <a:p>
            <a:pPr marL="0" indent="0">
              <a:buNone/>
            </a:pPr>
            <a:r>
              <a:rPr lang="en-US" b="1"/>
              <a:t>  </a:t>
            </a:r>
            <a:endParaRPr lang="en-GB" b="1"/>
          </a:p>
          <a:p>
            <a:pPr marL="0" indent="0">
              <a:buNone/>
            </a:pPr>
            <a:r>
              <a:rPr lang="en-US" b="1"/>
              <a:t>MUX </a:t>
            </a:r>
            <a:r>
              <a:rPr lang="en-US" b="1" dirty="0"/>
              <a:t>/DEMUX</a:t>
            </a:r>
          </a:p>
          <a:p>
            <a:r>
              <a:rPr lang="en-US" dirty="0"/>
              <a:t>Tool has support for </a:t>
            </a:r>
            <a:r>
              <a:rPr lang="en-US" dirty="0" err="1"/>
              <a:t>muxing</a:t>
            </a:r>
            <a:r>
              <a:rPr lang="en-US" dirty="0"/>
              <a:t> and </a:t>
            </a:r>
            <a:r>
              <a:rPr lang="en-US" dirty="0" err="1"/>
              <a:t>demuxing</a:t>
            </a:r>
            <a:r>
              <a:rPr lang="en-US" dirty="0"/>
              <a:t> AV from the original content into different output. </a:t>
            </a:r>
          </a:p>
          <a:p>
            <a:r>
              <a:rPr lang="en-US" dirty="0"/>
              <a:t>That is, separating or combining the audio video streams selectively from one or more source into output stream. </a:t>
            </a:r>
          </a:p>
          <a:p>
            <a:r>
              <a:rPr lang="en-US" dirty="0"/>
              <a:t>It can also be used for different container format stream generation (.mp4, .</a:t>
            </a:r>
            <a:r>
              <a:rPr lang="en-US" dirty="0" err="1"/>
              <a:t>webm</a:t>
            </a:r>
            <a:r>
              <a:rPr lang="en-US" dirty="0"/>
              <a:t>) </a:t>
            </a:r>
            <a:r>
              <a:rPr lang="en-US" dirty="0" err="1"/>
              <a:t>etc</a:t>
            </a:r>
            <a:r>
              <a:rPr lang="en-US" dirty="0"/>
              <a:t> and basic PCM audio streams.</a:t>
            </a:r>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xmlns="" val="31418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248829"/>
          </a:xfrm>
        </p:spPr>
        <p:txBody>
          <a:bodyPr>
            <a:normAutofit fontScale="90000"/>
          </a:bodyPr>
          <a:lstStyle/>
          <a:p>
            <a:endParaRPr lang="en-IN" dirty="0"/>
          </a:p>
        </p:txBody>
      </p:sp>
      <p:sp>
        <p:nvSpPr>
          <p:cNvPr id="3" name="Content Placeholder 2"/>
          <p:cNvSpPr>
            <a:spLocks noGrp="1"/>
          </p:cNvSpPr>
          <p:nvPr>
            <p:ph idx="1"/>
          </p:nvPr>
        </p:nvSpPr>
        <p:spPr>
          <a:xfrm>
            <a:off x="838200" y="613956"/>
            <a:ext cx="10515600" cy="5563009"/>
          </a:xfrm>
        </p:spPr>
        <p:txBody>
          <a:bodyPr>
            <a:normAutofit fontScale="92500" lnSpcReduction="20000"/>
          </a:bodyPr>
          <a:lstStyle/>
          <a:p>
            <a:pPr marL="0" indent="0">
              <a:buNone/>
            </a:pPr>
            <a:r>
              <a:rPr lang="en-IN" b="1"/>
              <a:t>   </a:t>
            </a:r>
            <a:endParaRPr lang="en-GB" b="1"/>
          </a:p>
          <a:p>
            <a:pPr marL="0" indent="0">
              <a:buNone/>
            </a:pPr>
            <a:r>
              <a:rPr lang="en-IN" b="1"/>
              <a:t>Handling </a:t>
            </a:r>
            <a:r>
              <a:rPr lang="en-IN" b="1" dirty="0"/>
              <a:t>Subtitles</a:t>
            </a:r>
          </a:p>
          <a:p>
            <a:r>
              <a:rPr lang="en-US" dirty="0"/>
              <a:t>It also provides extended support for handling subtitles in the stream. video stream can contain one or more subtitle files.</a:t>
            </a:r>
          </a:p>
          <a:p>
            <a:r>
              <a:rPr lang="en-US" dirty="0"/>
              <a:t> we can remove all the subtitle file in the existing stream and generate new stream without any, extract required subtitle file for further processing, and add required subtitle file into the stream etc.</a:t>
            </a:r>
          </a:p>
          <a:p>
            <a:pPr marL="0" indent="0">
              <a:buNone/>
            </a:pPr>
            <a:r>
              <a:rPr lang="en-US" b="1"/>
              <a:t>  </a:t>
            </a:r>
            <a:endParaRPr lang="en-GB" b="1"/>
          </a:p>
          <a:p>
            <a:pPr marL="0" indent="0">
              <a:buNone/>
            </a:pPr>
            <a:r>
              <a:rPr lang="en-US" b="1"/>
              <a:t> </a:t>
            </a:r>
            <a:r>
              <a:rPr lang="en-US" b="1" dirty="0"/>
              <a:t>Stream Analysis</a:t>
            </a:r>
          </a:p>
          <a:p>
            <a:r>
              <a:rPr lang="en-US" dirty="0"/>
              <a:t>We can know about the stream information like number of Audio Video streams, codec used, FPS  </a:t>
            </a:r>
            <a:r>
              <a:rPr lang="en-US" dirty="0" err="1"/>
              <a:t>etc</a:t>
            </a:r>
            <a:r>
              <a:rPr lang="en-US" dirty="0"/>
              <a:t> using </a:t>
            </a:r>
            <a:r>
              <a:rPr lang="en-US" dirty="0" err="1"/>
              <a:t>ffprobe</a:t>
            </a:r>
            <a:endParaRPr lang="en-US" dirty="0"/>
          </a:p>
          <a:p>
            <a:endParaRPr lang="en-IN"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xmlns="" val="428609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LITERATURE SURVEY</a:t>
            </a:r>
            <a:endParaRPr lang="en-IN" b="1" u="sng"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609600" y="1600200"/>
          <a:ext cx="10972800" cy="4673832"/>
        </p:xfrm>
        <a:graphic>
          <a:graphicData uri="http://schemas.openxmlformats.org/drawingml/2006/table">
            <a:tbl>
              <a:tblPr firstRow="1" bandRow="1">
                <a:tableStyleId>{5940675A-B579-460E-94D1-54222C63F5DA}</a:tableStyleId>
              </a:tblPr>
              <a:tblGrid>
                <a:gridCol w="2687782"/>
                <a:gridCol w="3754582"/>
                <a:gridCol w="4530436"/>
              </a:tblGrid>
              <a:tr h="1148196">
                <a:tc>
                  <a:txBody>
                    <a:bodyPr/>
                    <a:lstStyle/>
                    <a:p>
                      <a:pPr algn="ctr"/>
                      <a:r>
                        <a:rPr lang="en-IN" sz="2000" b="1" dirty="0" smtClean="0">
                          <a:solidFill>
                            <a:schemeClr val="tx1"/>
                          </a:solidFill>
                          <a:latin typeface="Times New Roman" pitchFamily="18" charset="0"/>
                          <a:cs typeface="Times New Roman" pitchFamily="18" charset="0"/>
                        </a:rPr>
                        <a:t>AUTHOR</a:t>
                      </a:r>
                      <a:r>
                        <a:rPr lang="en-IN" sz="2000" b="1" baseline="0" dirty="0" smtClean="0">
                          <a:solidFill>
                            <a:schemeClr val="tx1"/>
                          </a:solidFill>
                          <a:latin typeface="Times New Roman" pitchFamily="18" charset="0"/>
                          <a:cs typeface="Times New Roman" pitchFamily="18" charset="0"/>
                        </a:rPr>
                        <a:t> NAME</a:t>
                      </a:r>
                      <a:endParaRPr lang="en-IN" sz="2000" b="1" dirty="0">
                        <a:solidFill>
                          <a:schemeClr val="tx1"/>
                        </a:solidFill>
                        <a:latin typeface="Times New Roman" pitchFamily="18" charset="0"/>
                        <a:cs typeface="Times New Roman" pitchFamily="18" charset="0"/>
                      </a:endParaRPr>
                    </a:p>
                  </a:txBody>
                  <a:tcPr anchor="ctr"/>
                </a:tc>
                <a:tc>
                  <a:txBody>
                    <a:bodyPr/>
                    <a:lstStyle/>
                    <a:p>
                      <a:pPr algn="ctr"/>
                      <a:r>
                        <a:rPr lang="en-IN" sz="2000" b="1" dirty="0" smtClean="0">
                          <a:solidFill>
                            <a:schemeClr val="tx1"/>
                          </a:solidFill>
                          <a:latin typeface="Times New Roman" pitchFamily="18" charset="0"/>
                          <a:cs typeface="Times New Roman" pitchFamily="18" charset="0"/>
                        </a:rPr>
                        <a:t>PAPER NAME</a:t>
                      </a:r>
                      <a:endParaRPr lang="en-IN" sz="2000" b="1" dirty="0">
                        <a:solidFill>
                          <a:schemeClr val="tx1"/>
                        </a:solidFill>
                        <a:latin typeface="Times New Roman" pitchFamily="18" charset="0"/>
                        <a:cs typeface="Times New Roman" pitchFamily="18" charset="0"/>
                      </a:endParaRPr>
                    </a:p>
                  </a:txBody>
                  <a:tcPr anchor="ctr"/>
                </a:tc>
                <a:tc>
                  <a:txBody>
                    <a:bodyPr/>
                    <a:lstStyle/>
                    <a:p>
                      <a:pPr algn="ctr"/>
                      <a:r>
                        <a:rPr lang="en-IN" sz="2000" b="1" dirty="0" smtClean="0">
                          <a:solidFill>
                            <a:schemeClr val="tx1"/>
                          </a:solidFill>
                          <a:latin typeface="Times New Roman" pitchFamily="18" charset="0"/>
                          <a:cs typeface="Times New Roman" pitchFamily="18" charset="0"/>
                        </a:rPr>
                        <a:t>DESCRIPTION</a:t>
                      </a:r>
                      <a:endParaRPr lang="en-IN" sz="2000" b="1" dirty="0">
                        <a:solidFill>
                          <a:schemeClr val="tx1"/>
                        </a:solidFill>
                        <a:latin typeface="Times New Roman" pitchFamily="18" charset="0"/>
                        <a:cs typeface="Times New Roman" pitchFamily="18" charset="0"/>
                      </a:endParaRPr>
                    </a:p>
                  </a:txBody>
                  <a:tcPr anchor="ctr"/>
                </a:tc>
              </a:tr>
              <a:tr h="923059">
                <a:tc>
                  <a:txBody>
                    <a:bodyPr/>
                    <a:lstStyle/>
                    <a:p>
                      <a:r>
                        <a:rPr lang="en-IN" dirty="0" err="1" smtClean="0">
                          <a:solidFill>
                            <a:schemeClr val="tx1"/>
                          </a:solidFill>
                          <a:latin typeface="Times New Roman" pitchFamily="18" charset="0"/>
                          <a:cs typeface="Times New Roman" pitchFamily="18" charset="0"/>
                        </a:rPr>
                        <a:t>Yungeng</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Xu</a:t>
                      </a:r>
                      <a:endParaRPr lang="en-IN" baseline="0" dirty="0" smtClean="0">
                        <a:solidFill>
                          <a:schemeClr val="tx1"/>
                        </a:solidFill>
                        <a:latin typeface="Times New Roman" pitchFamily="18" charset="0"/>
                        <a:cs typeface="Times New Roman" pitchFamily="18" charset="0"/>
                      </a:endParaRPr>
                    </a:p>
                    <a:p>
                      <a:r>
                        <a:rPr lang="en-IN" baseline="0" dirty="0" err="1" smtClean="0">
                          <a:solidFill>
                            <a:schemeClr val="tx1"/>
                          </a:solidFill>
                          <a:latin typeface="Times New Roman" pitchFamily="18" charset="0"/>
                          <a:cs typeface="Times New Roman" pitchFamily="18" charset="0"/>
                        </a:rPr>
                        <a:t>Sanxing</a:t>
                      </a:r>
                      <a:r>
                        <a:rPr lang="en-IN" baseline="0" dirty="0" smtClean="0">
                          <a:solidFill>
                            <a:schemeClr val="tx1"/>
                          </a:solidFill>
                          <a:latin typeface="Times New Roman" pitchFamily="18" charset="0"/>
                          <a:cs typeface="Times New Roman" pitchFamily="18" charset="0"/>
                        </a:rPr>
                        <a:t> Cao</a:t>
                      </a:r>
                      <a:endParaRPr lang="en-IN" dirty="0">
                        <a:solidFill>
                          <a:schemeClr val="tx1"/>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kern="0" dirty="0" smtClean="0">
                          <a:solidFill>
                            <a:schemeClr val="tx1"/>
                          </a:solidFill>
                          <a:latin typeface="Times New Roman" pitchFamily="18" charset="0"/>
                          <a:ea typeface="Times New Roman" panose="02020603050405020304" pitchFamily="18" charset="0"/>
                          <a:cs typeface="Times New Roman" pitchFamily="18" charset="0"/>
                        </a:rPr>
                        <a:t>Design and Implementation of a Real-Time Video Stream Analysis System Based on FFMPEG (2015)</a:t>
                      </a:r>
                      <a:endParaRPr lang="en-GB" sz="1800" b="0" u="none" kern="0" dirty="0" smtClean="0">
                        <a:solidFill>
                          <a:schemeClr val="tx1"/>
                        </a:solidFill>
                        <a:latin typeface="Times New Roman" pitchFamily="18" charset="0"/>
                        <a:ea typeface="Times New Roman" panose="02020603050405020304" pitchFamily="18" charset="0"/>
                        <a:cs typeface="Times New Roman" pitchFamily="18" charset="0"/>
                      </a:endParaRPr>
                    </a:p>
                    <a:p>
                      <a:pPr algn="just"/>
                      <a:endParaRPr lang="en-IN" b="0" u="none" dirty="0">
                        <a:solidFill>
                          <a:schemeClr val="tx1"/>
                        </a:solidFill>
                        <a:latin typeface="Times New Roman" pitchFamily="18" charset="0"/>
                        <a:cs typeface="Times New Roman" pitchFamily="18" charset="0"/>
                      </a:endParaRPr>
                    </a:p>
                  </a:txBody>
                  <a:tcPr anchor="ctr"/>
                </a:tc>
                <a:tc>
                  <a:txBody>
                    <a:bodyPr/>
                    <a:lstStyle/>
                    <a:p>
                      <a:r>
                        <a:rPr lang="en-IN" dirty="0" smtClean="0">
                          <a:solidFill>
                            <a:schemeClr val="tx1"/>
                          </a:solidFill>
                          <a:latin typeface="Times New Roman" pitchFamily="18" charset="0"/>
                          <a:cs typeface="Times New Roman" pitchFamily="18" charset="0"/>
                        </a:rPr>
                        <a:t>In this paper,</a:t>
                      </a:r>
                      <a:r>
                        <a:rPr lang="en-IN" baseline="0" dirty="0" smtClean="0">
                          <a:solidFill>
                            <a:schemeClr val="tx1"/>
                          </a:solidFill>
                          <a:latin typeface="Times New Roman" pitchFamily="18" charset="0"/>
                          <a:cs typeface="Times New Roman" pitchFamily="18" charset="0"/>
                        </a:rPr>
                        <a:t> they used FFMPEG technique and specific data format is only used.</a:t>
                      </a:r>
                      <a:endParaRPr lang="en-IN" dirty="0">
                        <a:solidFill>
                          <a:schemeClr val="tx1"/>
                        </a:solidFill>
                        <a:latin typeface="Times New Roman" pitchFamily="18" charset="0"/>
                        <a:cs typeface="Times New Roman" pitchFamily="18" charset="0"/>
                      </a:endParaRPr>
                    </a:p>
                  </a:txBody>
                  <a:tcPr/>
                </a:tc>
              </a:tr>
              <a:tr h="1148196">
                <a:tc>
                  <a:txBody>
                    <a:bodyPr/>
                    <a:lstStyle/>
                    <a:p>
                      <a:r>
                        <a:rPr lang="en-IN" dirty="0" err="1" smtClean="0">
                          <a:solidFill>
                            <a:schemeClr val="tx1"/>
                          </a:solidFill>
                          <a:latin typeface="Times New Roman" pitchFamily="18" charset="0"/>
                          <a:cs typeface="Times New Roman" pitchFamily="18" charset="0"/>
                        </a:rPr>
                        <a:t>Mridul</a:t>
                      </a:r>
                      <a:r>
                        <a:rPr lang="en-IN" dirty="0" smtClean="0">
                          <a:solidFill>
                            <a:schemeClr val="tx1"/>
                          </a:solidFill>
                          <a:latin typeface="Times New Roman" pitchFamily="18" charset="0"/>
                          <a:cs typeface="Times New Roman" pitchFamily="18" charset="0"/>
                        </a:rPr>
                        <a:t> Gupta</a:t>
                      </a:r>
                    </a:p>
                    <a:p>
                      <a:r>
                        <a:rPr lang="en-IN" dirty="0" err="1" smtClean="0">
                          <a:solidFill>
                            <a:schemeClr val="tx1"/>
                          </a:solidFill>
                          <a:latin typeface="Times New Roman" pitchFamily="18" charset="0"/>
                          <a:cs typeface="Times New Roman" pitchFamily="18" charset="0"/>
                        </a:rPr>
                        <a:t>Shailin</a:t>
                      </a:r>
                      <a:r>
                        <a:rPr lang="en-IN" dirty="0" smtClean="0">
                          <a:solidFill>
                            <a:schemeClr val="tx1"/>
                          </a:solidFill>
                          <a:latin typeface="Times New Roman" pitchFamily="18" charset="0"/>
                          <a:cs typeface="Times New Roman" pitchFamily="18" charset="0"/>
                        </a:rPr>
                        <a:t> Shah</a:t>
                      </a:r>
                    </a:p>
                    <a:p>
                      <a:r>
                        <a:rPr lang="en-IN" dirty="0" err="1" smtClean="0">
                          <a:solidFill>
                            <a:schemeClr val="tx1"/>
                          </a:solidFill>
                          <a:latin typeface="Times New Roman" pitchFamily="18" charset="0"/>
                          <a:cs typeface="Times New Roman" pitchFamily="18" charset="0"/>
                        </a:rPr>
                        <a:t>Sakina</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Salmani</a:t>
                      </a:r>
                      <a:endParaRPr lang="en-IN" dirty="0">
                        <a:solidFill>
                          <a:schemeClr val="tx1"/>
                        </a:solidFill>
                        <a:latin typeface="Times New Roman" pitchFamily="18" charset="0"/>
                        <a:cs typeface="Times New Roman" pitchFamily="18" charset="0"/>
                      </a:endParaRPr>
                    </a:p>
                  </a:txBody>
                  <a:tcPr anchor="ctr"/>
                </a:tc>
                <a:tc>
                  <a:txBody>
                    <a:bodyPr/>
                    <a:lstStyle/>
                    <a:p>
                      <a:pPr algn="just"/>
                      <a:r>
                        <a:rPr lang="en-GB" b="0" u="none" dirty="0" smtClean="0">
                          <a:solidFill>
                            <a:schemeClr val="tx1"/>
                          </a:solidFill>
                          <a:latin typeface="Times New Roman" pitchFamily="18" charset="0"/>
                          <a:cs typeface="Times New Roman" pitchFamily="18" charset="0"/>
                        </a:rPr>
                        <a:t>Improving </a:t>
                      </a:r>
                      <a:r>
                        <a:rPr lang="en-GB" b="0" u="none" dirty="0" err="1" smtClean="0">
                          <a:solidFill>
                            <a:schemeClr val="tx1"/>
                          </a:solidFill>
                          <a:latin typeface="Times New Roman" pitchFamily="18" charset="0"/>
                          <a:cs typeface="Times New Roman" pitchFamily="18" charset="0"/>
                        </a:rPr>
                        <a:t>Whatsapp</a:t>
                      </a:r>
                      <a:r>
                        <a:rPr lang="en-GB" b="0" u="none" dirty="0" smtClean="0">
                          <a:solidFill>
                            <a:schemeClr val="tx1"/>
                          </a:solidFill>
                          <a:latin typeface="Times New Roman" pitchFamily="18" charset="0"/>
                          <a:cs typeface="Times New Roman" pitchFamily="18" charset="0"/>
                        </a:rPr>
                        <a:t> Video Statuses using FFMPEG and Software based encoding (2021)</a:t>
                      </a:r>
                      <a:endParaRPr lang="en-IN" b="0" u="none" dirty="0">
                        <a:solidFill>
                          <a:schemeClr val="tx1"/>
                        </a:solidFill>
                        <a:latin typeface="Times New Roman" pitchFamily="18" charset="0"/>
                        <a:cs typeface="Times New Roman" pitchFamily="18" charset="0"/>
                      </a:endParaRPr>
                    </a:p>
                  </a:txBody>
                  <a:tcPr anchor="ctr"/>
                </a:tc>
                <a:tc>
                  <a:txBody>
                    <a:bodyPr/>
                    <a:lstStyle/>
                    <a:p>
                      <a:r>
                        <a:rPr lang="en-IN" dirty="0" smtClean="0">
                          <a:solidFill>
                            <a:schemeClr val="tx1"/>
                          </a:solidFill>
                          <a:latin typeface="Times New Roman" pitchFamily="18" charset="0"/>
                          <a:cs typeface="Times New Roman" pitchFamily="18" charset="0"/>
                        </a:rPr>
                        <a:t>In this paper they have improved video quality</a:t>
                      </a:r>
                      <a:r>
                        <a:rPr lang="en-IN" baseline="0" dirty="0" smtClean="0">
                          <a:solidFill>
                            <a:schemeClr val="tx1"/>
                          </a:solidFill>
                          <a:latin typeface="Times New Roman" pitchFamily="18" charset="0"/>
                          <a:cs typeface="Times New Roman" pitchFamily="18" charset="0"/>
                        </a:rPr>
                        <a:t> using </a:t>
                      </a:r>
                      <a:r>
                        <a:rPr lang="en-GB" sz="1800" kern="1200" dirty="0" smtClean="0">
                          <a:solidFill>
                            <a:schemeClr val="tx1"/>
                          </a:solidFill>
                          <a:latin typeface="Times New Roman" pitchFamily="18" charset="0"/>
                          <a:ea typeface="+mn-ea"/>
                          <a:cs typeface="Times New Roman" pitchFamily="18" charset="0"/>
                        </a:rPr>
                        <a:t>Structural Similarity Index (SSIM), Peak Signal to Noise Ratio (PSNR) and Video Multi-Method Assessment Fusion (VMAF)</a:t>
                      </a:r>
                      <a:endParaRPr lang="en-IN" dirty="0">
                        <a:solidFill>
                          <a:schemeClr val="tx1"/>
                        </a:solidFill>
                        <a:latin typeface="Times New Roman" pitchFamily="18" charset="0"/>
                        <a:cs typeface="Times New Roman" pitchFamily="18" charset="0"/>
                      </a:endParaRPr>
                    </a:p>
                  </a:txBody>
                  <a:tcPr anchor="ctr"/>
                </a:tc>
              </a:tr>
              <a:tr h="1148196">
                <a:tc>
                  <a:txBody>
                    <a:bodyPr/>
                    <a:lstStyle/>
                    <a:p>
                      <a:r>
                        <a:rPr lang="en-IN" dirty="0" err="1" smtClean="0">
                          <a:solidFill>
                            <a:schemeClr val="tx1"/>
                          </a:solidFill>
                          <a:latin typeface="Times New Roman" pitchFamily="18" charset="0"/>
                          <a:cs typeface="Times New Roman" pitchFamily="18" charset="0"/>
                        </a:rPr>
                        <a:t>Hao</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Zeng</a:t>
                      </a:r>
                      <a:endParaRPr lang="en-IN" dirty="0" smtClean="0">
                        <a:solidFill>
                          <a:schemeClr val="tx1"/>
                        </a:solidFill>
                        <a:latin typeface="Times New Roman" pitchFamily="18" charset="0"/>
                        <a:cs typeface="Times New Roman" pitchFamily="18" charset="0"/>
                      </a:endParaRPr>
                    </a:p>
                    <a:p>
                      <a:r>
                        <a:rPr lang="en-IN" dirty="0" err="1" smtClean="0">
                          <a:solidFill>
                            <a:schemeClr val="tx1"/>
                          </a:solidFill>
                          <a:latin typeface="Times New Roman" pitchFamily="18" charset="0"/>
                          <a:cs typeface="Times New Roman" pitchFamily="18" charset="0"/>
                        </a:rPr>
                        <a:t>Zhiyong</a:t>
                      </a:r>
                      <a:r>
                        <a:rPr lang="en-IN" dirty="0" smtClean="0">
                          <a:solidFill>
                            <a:schemeClr val="tx1"/>
                          </a:solidFill>
                          <a:latin typeface="Times New Roman" pitchFamily="18" charset="0"/>
                          <a:cs typeface="Times New Roman" pitchFamily="18" charset="0"/>
                        </a:rPr>
                        <a:t> Zhang</a:t>
                      </a:r>
                    </a:p>
                    <a:p>
                      <a:r>
                        <a:rPr lang="en-IN" dirty="0" err="1" smtClean="0">
                          <a:solidFill>
                            <a:schemeClr val="tx1"/>
                          </a:solidFill>
                          <a:latin typeface="Times New Roman" pitchFamily="18" charset="0"/>
                          <a:cs typeface="Times New Roman" pitchFamily="18" charset="0"/>
                        </a:rPr>
                        <a:t>Lulin</a:t>
                      </a:r>
                      <a:r>
                        <a:rPr lang="en-IN" dirty="0" smtClean="0">
                          <a:solidFill>
                            <a:schemeClr val="tx1"/>
                          </a:solidFill>
                          <a:latin typeface="Times New Roman" pitchFamily="18" charset="0"/>
                          <a:cs typeface="Times New Roman" pitchFamily="18" charset="0"/>
                        </a:rPr>
                        <a:t> Shi</a:t>
                      </a:r>
                      <a:endParaRPr lang="en-IN" dirty="0">
                        <a:solidFill>
                          <a:schemeClr val="tx1"/>
                        </a:solidFill>
                        <a:latin typeface="Times New Roman" pitchFamily="18" charset="0"/>
                        <a:cs typeface="Times New Roman" pitchFamily="18" charset="0"/>
                      </a:endParaRPr>
                    </a:p>
                  </a:txBody>
                  <a:tcPr anchor="ctr"/>
                </a:tc>
                <a:tc>
                  <a:txBody>
                    <a:bodyPr/>
                    <a:lstStyle/>
                    <a:p>
                      <a:pPr algn="just"/>
                      <a:r>
                        <a:rPr lang="en-GB" b="0" u="none" dirty="0" smtClean="0">
                          <a:solidFill>
                            <a:schemeClr val="tx1"/>
                          </a:solidFill>
                          <a:latin typeface="Times New Roman" pitchFamily="18" charset="0"/>
                          <a:cs typeface="Times New Roman" pitchFamily="18" charset="0"/>
                        </a:rPr>
                        <a:t>Research and Implementation of Video Codec Based on </a:t>
                      </a:r>
                      <a:r>
                        <a:rPr lang="en-GB" b="0" u="none" dirty="0" err="1" smtClean="0">
                          <a:solidFill>
                            <a:schemeClr val="tx1"/>
                          </a:solidFill>
                          <a:latin typeface="Times New Roman" pitchFamily="18" charset="0"/>
                          <a:cs typeface="Times New Roman" pitchFamily="18" charset="0"/>
                        </a:rPr>
                        <a:t>Ffmpeg</a:t>
                      </a:r>
                      <a:r>
                        <a:rPr lang="en-GB" b="0" u="none" dirty="0" smtClean="0">
                          <a:solidFill>
                            <a:schemeClr val="tx1"/>
                          </a:solidFill>
                          <a:latin typeface="Times New Roman" pitchFamily="18" charset="0"/>
                          <a:cs typeface="Times New Roman" pitchFamily="18" charset="0"/>
                        </a:rPr>
                        <a:t> (2016)</a:t>
                      </a:r>
                      <a:endParaRPr lang="en-IN" b="0" u="none" dirty="0">
                        <a:solidFill>
                          <a:schemeClr val="tx1"/>
                        </a:solidFill>
                        <a:latin typeface="Times New Roman" pitchFamily="18" charset="0"/>
                        <a:cs typeface="Times New Roman" pitchFamily="18" charset="0"/>
                      </a:endParaRPr>
                    </a:p>
                  </a:txBody>
                  <a:tcPr anchor="ctr"/>
                </a:tc>
                <a:tc>
                  <a:txBody>
                    <a:bodyPr/>
                    <a:lstStyle/>
                    <a:p>
                      <a:r>
                        <a:rPr lang="en-IN" dirty="0" smtClean="0">
                          <a:solidFill>
                            <a:schemeClr val="tx1"/>
                          </a:solidFill>
                          <a:latin typeface="Times New Roman" pitchFamily="18" charset="0"/>
                          <a:cs typeface="Times New Roman" pitchFamily="18" charset="0"/>
                        </a:rPr>
                        <a:t>In this paper they have analysed and implemented video</a:t>
                      </a:r>
                      <a:r>
                        <a:rPr lang="en-IN" baseline="0" dirty="0" smtClean="0">
                          <a:solidFill>
                            <a:schemeClr val="tx1"/>
                          </a:solidFill>
                          <a:latin typeface="Times New Roman" pitchFamily="18" charset="0"/>
                          <a:cs typeface="Times New Roman" pitchFamily="18" charset="0"/>
                        </a:rPr>
                        <a:t> codec using </a:t>
                      </a:r>
                      <a:r>
                        <a:rPr lang="en-GB" sz="1800" kern="1200" dirty="0" smtClean="0">
                          <a:solidFill>
                            <a:schemeClr val="tx1"/>
                          </a:solidFill>
                          <a:latin typeface="Times New Roman" pitchFamily="18" charset="0"/>
                          <a:ea typeface="+mn-ea"/>
                          <a:cs typeface="Times New Roman" pitchFamily="18" charset="0"/>
                        </a:rPr>
                        <a:t>High Efficiency Video Coding (HEVC) standard.</a:t>
                      </a:r>
                      <a:endParaRPr lang="en-IN" dirty="0">
                        <a:solidFill>
                          <a:schemeClr val="tx1"/>
                        </a:solidFill>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176" y="90995"/>
            <a:ext cx="10515600" cy="781885"/>
          </a:xfrm>
        </p:spPr>
        <p:txBody>
          <a:bodyPr>
            <a:normAutofit/>
          </a:bodyPr>
          <a:lstStyle/>
          <a:p>
            <a:r>
              <a:rPr lang="en-IN" u="sng" dirty="0" err="1">
                <a:latin typeface="Arial Black" panose="020B0604020202020204" pitchFamily="34" charset="0"/>
                <a:cs typeface="Arial Black" panose="020B0604020202020204" pitchFamily="34" charset="0"/>
              </a:rPr>
              <a:t>PyTool</a:t>
            </a:r>
            <a:r>
              <a:rPr lang="en-IN" u="sng" dirty="0">
                <a:latin typeface="Arial Black" panose="020B0604020202020204" pitchFamily="34" charset="0"/>
                <a:cs typeface="Arial Black" panose="020B0604020202020204" pitchFamily="34" charset="0"/>
              </a:rPr>
              <a:t> Working Flow</a:t>
            </a:r>
          </a:p>
        </p:txBody>
      </p:sp>
      <p:sp>
        <p:nvSpPr>
          <p:cNvPr id="3" name="Content Placeholder 2"/>
          <p:cNvSpPr>
            <a:spLocks noGrp="1"/>
          </p:cNvSpPr>
          <p:nvPr>
            <p:ph idx="1"/>
          </p:nvPr>
        </p:nvSpPr>
        <p:spPr>
          <a:xfrm>
            <a:off x="1084217" y="924703"/>
            <a:ext cx="10657115" cy="5383245"/>
          </a:xfrm>
        </p:spPr>
        <p:txBody>
          <a:bodyPr/>
          <a:lstStyle/>
          <a:p>
            <a:pPr marL="0" indent="0">
              <a:buNone/>
            </a:pPr>
            <a:endParaRPr lang="en-IN" dirty="0"/>
          </a:p>
        </p:txBody>
      </p:sp>
      <p:sp>
        <p:nvSpPr>
          <p:cNvPr id="4" name="Oval 3"/>
          <p:cNvSpPr/>
          <p:nvPr/>
        </p:nvSpPr>
        <p:spPr>
          <a:xfrm>
            <a:off x="1260766" y="1096489"/>
            <a:ext cx="1384663" cy="600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chemeClr val="tx1"/>
                </a:solidFill>
                <a:effectLst>
                  <a:outerShdw blurRad="38100" dist="19050" dir="2700000" algn="tl" rotWithShape="0">
                    <a:schemeClr val="dk1">
                      <a:alpha val="40000"/>
                    </a:schemeClr>
                  </a:outerShdw>
                </a:effectLst>
              </a:rPr>
              <a:t>TOOL</a:t>
            </a:r>
            <a:r>
              <a:rPr lang="en-IN" dirty="0">
                <a:ln w="0"/>
                <a:solidFill>
                  <a:schemeClr val="tx1"/>
                </a:solidFill>
                <a:effectLst>
                  <a:outerShdw blurRad="38100" dist="19050" dir="2700000" algn="tl" rotWithShape="0">
                    <a:schemeClr val="dk1">
                      <a:alpha val="40000"/>
                    </a:schemeClr>
                  </a:outerShdw>
                </a:effectLst>
              </a:rPr>
              <a:t> </a:t>
            </a:r>
          </a:p>
        </p:txBody>
      </p:sp>
      <p:cxnSp>
        <p:nvCxnSpPr>
          <p:cNvPr id="6" name="Straight Arrow Connector 5"/>
          <p:cNvCxnSpPr>
            <a:endCxn id="13" idx="5"/>
          </p:cNvCxnSpPr>
          <p:nvPr/>
        </p:nvCxnSpPr>
        <p:spPr>
          <a:xfrm flipV="1">
            <a:off x="2534591" y="1395450"/>
            <a:ext cx="739511" cy="1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3200401" y="1100646"/>
            <a:ext cx="2382983" cy="58961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INPUT STREAM</a:t>
            </a:r>
          </a:p>
        </p:txBody>
      </p:sp>
      <p:cxnSp>
        <p:nvCxnSpPr>
          <p:cNvPr id="15" name="Straight Arrow Connector 14"/>
          <p:cNvCxnSpPr>
            <a:stCxn id="13" idx="2"/>
            <a:endCxn id="19" idx="5"/>
          </p:cNvCxnSpPr>
          <p:nvPr/>
        </p:nvCxnSpPr>
        <p:spPr>
          <a:xfrm>
            <a:off x="5509681" y="1395452"/>
            <a:ext cx="709219" cy="1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Parallelogram 18"/>
          <p:cNvSpPr/>
          <p:nvPr/>
        </p:nvSpPr>
        <p:spPr>
          <a:xfrm>
            <a:off x="6155217" y="1156064"/>
            <a:ext cx="2662211" cy="509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SELECT TOOL OPERATION</a:t>
            </a:r>
          </a:p>
        </p:txBody>
      </p:sp>
      <p:cxnSp>
        <p:nvCxnSpPr>
          <p:cNvPr id="29" name="Straight Connector 28"/>
          <p:cNvCxnSpPr>
            <a:stCxn id="19" idx="4"/>
          </p:cNvCxnSpPr>
          <p:nvPr/>
        </p:nvCxnSpPr>
        <p:spPr>
          <a:xfrm flipH="1">
            <a:off x="7485017" y="1665517"/>
            <a:ext cx="1307" cy="41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828801" y="2076996"/>
            <a:ext cx="5656220" cy="46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828800" y="2128363"/>
            <a:ext cx="0" cy="53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Diamond 44"/>
          <p:cNvSpPr/>
          <p:nvPr/>
        </p:nvSpPr>
        <p:spPr>
          <a:xfrm>
            <a:off x="1084218" y="2717976"/>
            <a:ext cx="1489167" cy="114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IS</a:t>
            </a:r>
          </a:p>
          <a:p>
            <a:pPr algn="ctr"/>
            <a:r>
              <a:rPr lang="en-IN" sz="1200" b="1" dirty="0"/>
              <a:t>TRANS</a:t>
            </a:r>
          </a:p>
          <a:p>
            <a:pPr algn="ctr"/>
            <a:r>
              <a:rPr lang="en-IN" sz="1200" b="1" dirty="0"/>
              <a:t>CODING</a:t>
            </a:r>
          </a:p>
        </p:txBody>
      </p:sp>
      <p:sp>
        <p:nvSpPr>
          <p:cNvPr id="47" name="Diamond 46"/>
          <p:cNvSpPr/>
          <p:nvPr/>
        </p:nvSpPr>
        <p:spPr>
          <a:xfrm>
            <a:off x="3171881" y="2717976"/>
            <a:ext cx="1489167" cy="114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IS</a:t>
            </a:r>
          </a:p>
          <a:p>
            <a:pPr algn="ctr"/>
            <a:r>
              <a:rPr lang="en-IN" sz="1200" b="1" dirty="0"/>
              <a:t>SCALING</a:t>
            </a:r>
          </a:p>
        </p:txBody>
      </p:sp>
      <p:sp>
        <p:nvSpPr>
          <p:cNvPr id="49" name="Diamond 48"/>
          <p:cNvSpPr/>
          <p:nvPr/>
        </p:nvSpPr>
        <p:spPr>
          <a:xfrm>
            <a:off x="5203806" y="2717976"/>
            <a:ext cx="1489167" cy="114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IS</a:t>
            </a:r>
          </a:p>
          <a:p>
            <a:pPr algn="ctr"/>
            <a:r>
              <a:rPr lang="en-IN" sz="1200" b="1" dirty="0"/>
              <a:t>ABR</a:t>
            </a:r>
          </a:p>
          <a:p>
            <a:pPr algn="ctr"/>
            <a:r>
              <a:rPr lang="en-IN" sz="1200" b="1" dirty="0"/>
              <a:t>STREAM</a:t>
            </a:r>
          </a:p>
        </p:txBody>
      </p:sp>
      <p:sp>
        <p:nvSpPr>
          <p:cNvPr id="50" name="Diamond 49"/>
          <p:cNvSpPr/>
          <p:nvPr/>
        </p:nvSpPr>
        <p:spPr>
          <a:xfrm>
            <a:off x="7328262" y="2717091"/>
            <a:ext cx="1489167" cy="114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IS MUX/</a:t>
            </a:r>
          </a:p>
          <a:p>
            <a:pPr algn="ctr"/>
            <a:r>
              <a:rPr lang="en-IN" sz="1200" b="1" dirty="0"/>
              <a:t>DEMUX</a:t>
            </a:r>
          </a:p>
        </p:txBody>
      </p:sp>
      <p:sp>
        <p:nvSpPr>
          <p:cNvPr id="51" name="Diamond 50"/>
          <p:cNvSpPr/>
          <p:nvPr/>
        </p:nvSpPr>
        <p:spPr>
          <a:xfrm>
            <a:off x="9452720" y="2717091"/>
            <a:ext cx="1901081" cy="114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AV</a:t>
            </a:r>
          </a:p>
          <a:p>
            <a:pPr algn="ctr"/>
            <a:r>
              <a:rPr lang="en-IN" sz="1200" b="1" dirty="0"/>
              <a:t>PROCESSING</a:t>
            </a:r>
          </a:p>
        </p:txBody>
      </p:sp>
      <p:cxnSp>
        <p:nvCxnSpPr>
          <p:cNvPr id="56" name="Straight Arrow Connector 55"/>
          <p:cNvCxnSpPr>
            <a:stCxn id="45" idx="3"/>
            <a:endCxn id="47" idx="1"/>
          </p:cNvCxnSpPr>
          <p:nvPr/>
        </p:nvCxnSpPr>
        <p:spPr>
          <a:xfrm>
            <a:off x="2573385" y="3292742"/>
            <a:ext cx="598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7" idx="3"/>
          </p:cNvCxnSpPr>
          <p:nvPr/>
        </p:nvCxnSpPr>
        <p:spPr>
          <a:xfrm>
            <a:off x="4661047" y="329274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7" idx="3"/>
          </p:cNvCxnSpPr>
          <p:nvPr/>
        </p:nvCxnSpPr>
        <p:spPr>
          <a:xfrm>
            <a:off x="4661047" y="329274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661047" y="329274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a:endCxn id="49" idx="1"/>
          </p:cNvCxnSpPr>
          <p:nvPr/>
        </p:nvCxnSpPr>
        <p:spPr>
          <a:xfrm>
            <a:off x="4661047" y="3292742"/>
            <a:ext cx="542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a:endCxn id="50" idx="1"/>
          </p:cNvCxnSpPr>
          <p:nvPr/>
        </p:nvCxnSpPr>
        <p:spPr>
          <a:xfrm flipV="1">
            <a:off x="6306966" y="3291859"/>
            <a:ext cx="1021297" cy="5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8595359" y="3291857"/>
            <a:ext cx="862151" cy="1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5" idx="2"/>
          </p:cNvCxnSpPr>
          <p:nvPr/>
        </p:nvCxnSpPr>
        <p:spPr>
          <a:xfrm>
            <a:off x="1828800" y="3867508"/>
            <a:ext cx="0" cy="79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948388" y="3866623"/>
            <a:ext cx="0" cy="79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916463" y="3867508"/>
            <a:ext cx="0" cy="79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072845" y="3866623"/>
            <a:ext cx="0" cy="79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0450287" y="3896245"/>
            <a:ext cx="0" cy="79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433975" y="4660426"/>
            <a:ext cx="716064" cy="72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a:t>
            </a:r>
          </a:p>
        </p:txBody>
      </p:sp>
      <p:sp>
        <p:nvSpPr>
          <p:cNvPr id="101" name="Oval 100"/>
          <p:cNvSpPr/>
          <p:nvPr/>
        </p:nvSpPr>
        <p:spPr>
          <a:xfrm>
            <a:off x="3557887" y="4660426"/>
            <a:ext cx="716064" cy="72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a:t>
            </a:r>
          </a:p>
        </p:txBody>
      </p:sp>
      <p:sp>
        <p:nvSpPr>
          <p:cNvPr id="102" name="Oval 101"/>
          <p:cNvSpPr/>
          <p:nvPr/>
        </p:nvSpPr>
        <p:spPr>
          <a:xfrm>
            <a:off x="7714813" y="4660426"/>
            <a:ext cx="716064" cy="72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p>
        </p:txBody>
      </p:sp>
      <p:sp>
        <p:nvSpPr>
          <p:cNvPr id="103" name="Oval 102"/>
          <p:cNvSpPr/>
          <p:nvPr/>
        </p:nvSpPr>
        <p:spPr>
          <a:xfrm>
            <a:off x="10085723" y="4710961"/>
            <a:ext cx="716064" cy="72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a:t>
            </a:r>
          </a:p>
        </p:txBody>
      </p:sp>
      <p:sp>
        <p:nvSpPr>
          <p:cNvPr id="104" name="Oval 103"/>
          <p:cNvSpPr/>
          <p:nvPr/>
        </p:nvSpPr>
        <p:spPr>
          <a:xfrm>
            <a:off x="5590901" y="4654346"/>
            <a:ext cx="716064" cy="723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p>
        </p:txBody>
      </p:sp>
      <p:sp>
        <p:nvSpPr>
          <p:cNvPr id="111" name="Rectangle 110"/>
          <p:cNvSpPr/>
          <p:nvPr/>
        </p:nvSpPr>
        <p:spPr>
          <a:xfrm>
            <a:off x="2047008" y="3984081"/>
            <a:ext cx="582115" cy="34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5" name="Rectangle 114"/>
          <p:cNvSpPr/>
          <p:nvPr/>
        </p:nvSpPr>
        <p:spPr>
          <a:xfrm>
            <a:off x="4092165" y="3984081"/>
            <a:ext cx="556369" cy="34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6" name="Rectangle 115"/>
          <p:cNvSpPr/>
          <p:nvPr/>
        </p:nvSpPr>
        <p:spPr>
          <a:xfrm>
            <a:off x="8262802" y="3985974"/>
            <a:ext cx="556369" cy="34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7" name="Rectangle 116"/>
          <p:cNvSpPr/>
          <p:nvPr/>
        </p:nvSpPr>
        <p:spPr>
          <a:xfrm>
            <a:off x="6178949" y="3984081"/>
            <a:ext cx="556369" cy="34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8" name="Rectangle 117"/>
          <p:cNvSpPr/>
          <p:nvPr/>
        </p:nvSpPr>
        <p:spPr>
          <a:xfrm>
            <a:off x="9640934" y="3984982"/>
            <a:ext cx="556369" cy="341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sp>
        <p:nvSpPr>
          <p:cNvPr id="119" name="Rectangle 118"/>
          <p:cNvSpPr/>
          <p:nvPr/>
        </p:nvSpPr>
        <p:spPr>
          <a:xfrm>
            <a:off x="2573384" y="2479965"/>
            <a:ext cx="525453" cy="491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
        <p:nvSpPr>
          <p:cNvPr id="120" name="Rectangle 119"/>
          <p:cNvSpPr/>
          <p:nvPr/>
        </p:nvSpPr>
        <p:spPr>
          <a:xfrm>
            <a:off x="4568515" y="2636199"/>
            <a:ext cx="525453" cy="30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
        <p:nvSpPr>
          <p:cNvPr id="121" name="Rectangle 120"/>
          <p:cNvSpPr/>
          <p:nvPr/>
        </p:nvSpPr>
        <p:spPr>
          <a:xfrm>
            <a:off x="6632615" y="2635399"/>
            <a:ext cx="525453" cy="30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
        <p:nvSpPr>
          <p:cNvPr id="122" name="Rectangle 121"/>
          <p:cNvSpPr/>
          <p:nvPr/>
        </p:nvSpPr>
        <p:spPr>
          <a:xfrm>
            <a:off x="8912459" y="2663939"/>
            <a:ext cx="525453" cy="30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
        <p:nvSpPr>
          <p:cNvPr id="58" name="Slide Number Placeholder 57"/>
          <p:cNvSpPr>
            <a:spLocks noGrp="1"/>
          </p:cNvSpPr>
          <p:nvPr>
            <p:ph type="sldNum" sz="quarter" idx="12"/>
          </p:nvPr>
        </p:nvSpPr>
        <p:spPr/>
        <p:txBody>
          <a:bodyPr/>
          <a:lstStyle/>
          <a:p>
            <a:fld id="{6D22F896-40B5-4ADD-8801-0D06FADFA095}" type="slidenum">
              <a:rPr lang="en-US" smtClean="0"/>
              <a:pPr/>
              <a:t>8</a:t>
            </a:fld>
            <a:endParaRPr lang="en-US" dirty="0"/>
          </a:p>
        </p:txBody>
      </p:sp>
    </p:spTree>
    <p:extLst>
      <p:ext uri="{BB962C8B-B14F-4D97-AF65-F5344CB8AC3E}">
        <p14:creationId xmlns:p14="http://schemas.microsoft.com/office/powerpoint/2010/main" xmlns="" val="317954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07" y="158862"/>
            <a:ext cx="10515600" cy="910650"/>
          </a:xfrm>
        </p:spPr>
        <p:txBody>
          <a:bodyPr>
            <a:noAutofit/>
          </a:bodyPr>
          <a:lstStyle/>
          <a:p>
            <a:r>
              <a:rPr lang="en-IN" sz="4000" u="sng" dirty="0">
                <a:latin typeface="Arial Black" panose="020B0604020202020204" pitchFamily="34" charset="0"/>
                <a:cs typeface="Arial Black" panose="020B0604020202020204" pitchFamily="34" charset="0"/>
              </a:rPr>
              <a:t>TRANSCODING FLOW &amp; BLOCK DIAGRAM</a:t>
            </a:r>
          </a:p>
        </p:txBody>
      </p:sp>
      <p:sp>
        <p:nvSpPr>
          <p:cNvPr id="4" name="Content Placeholder 3"/>
          <p:cNvSpPr>
            <a:spLocks noGrp="1"/>
          </p:cNvSpPr>
          <p:nvPr>
            <p:ph sz="half" idx="2"/>
          </p:nvPr>
        </p:nvSpPr>
        <p:spPr>
          <a:xfrm>
            <a:off x="839789" y="1299867"/>
            <a:ext cx="5157787" cy="5512524"/>
          </a:xfrm>
        </p:spPr>
        <p:txBody>
          <a:bodyPr/>
          <a:lstStyle/>
          <a:p>
            <a:endParaRPr lang="en-IN" dirty="0"/>
          </a:p>
        </p:txBody>
      </p:sp>
      <p:sp>
        <p:nvSpPr>
          <p:cNvPr id="5" name="Text Placeholder 4"/>
          <p:cNvSpPr>
            <a:spLocks noGrp="1"/>
          </p:cNvSpPr>
          <p:nvPr>
            <p:ph type="body" sz="quarter" idx="3"/>
          </p:nvPr>
        </p:nvSpPr>
        <p:spPr/>
        <p:txBody>
          <a:bodyPr/>
          <a:lstStyle/>
          <a:p>
            <a:endParaRPr lang="en-IN"/>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6082146" y="1662545"/>
            <a:ext cx="5555673" cy="4463618"/>
          </a:xfrm>
        </p:spPr>
      </p:pic>
      <p:sp>
        <p:nvSpPr>
          <p:cNvPr id="8" name="Oval 7"/>
          <p:cNvSpPr/>
          <p:nvPr/>
        </p:nvSpPr>
        <p:spPr>
          <a:xfrm>
            <a:off x="1985552" y="1058092"/>
            <a:ext cx="914400" cy="86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p>
        </p:txBody>
      </p:sp>
      <p:sp>
        <p:nvSpPr>
          <p:cNvPr id="9" name="Parallelogram 8"/>
          <p:cNvSpPr/>
          <p:nvPr/>
        </p:nvSpPr>
        <p:spPr>
          <a:xfrm>
            <a:off x="961745" y="2329455"/>
            <a:ext cx="2886891" cy="68936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 Inputs</a:t>
            </a:r>
          </a:p>
          <a:p>
            <a:pPr algn="ctr"/>
            <a:r>
              <a:rPr lang="en-IN" sz="1400" dirty="0"/>
              <a:t>AV codec, Bitrates, AV </a:t>
            </a:r>
          </a:p>
          <a:p>
            <a:pPr algn="ctr"/>
            <a:r>
              <a:rPr lang="en-IN" sz="1400" dirty="0"/>
              <a:t>&amp; encoding  options</a:t>
            </a:r>
          </a:p>
        </p:txBody>
      </p:sp>
      <p:sp>
        <p:nvSpPr>
          <p:cNvPr id="10" name="Rectangle 9"/>
          <p:cNvSpPr/>
          <p:nvPr/>
        </p:nvSpPr>
        <p:spPr>
          <a:xfrm>
            <a:off x="999306" y="3392963"/>
            <a:ext cx="2749733" cy="72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Transcoding command with provided inputs</a:t>
            </a:r>
          </a:p>
        </p:txBody>
      </p:sp>
      <p:sp>
        <p:nvSpPr>
          <p:cNvPr id="11" name="Rectangle 10"/>
          <p:cNvSpPr/>
          <p:nvPr/>
        </p:nvSpPr>
        <p:spPr>
          <a:xfrm>
            <a:off x="999307" y="4512832"/>
            <a:ext cx="2749733" cy="673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FFmpeg</a:t>
            </a:r>
            <a:r>
              <a:rPr lang="en-IN" dirty="0"/>
              <a:t> decoding &amp; Transcoding</a:t>
            </a:r>
          </a:p>
        </p:txBody>
      </p:sp>
      <p:sp>
        <p:nvSpPr>
          <p:cNvPr id="12" name="Down Arrow 11"/>
          <p:cNvSpPr/>
          <p:nvPr/>
        </p:nvSpPr>
        <p:spPr>
          <a:xfrm>
            <a:off x="2131855" y="5247436"/>
            <a:ext cx="484632" cy="477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Parallelogram 12"/>
          <p:cNvSpPr/>
          <p:nvPr/>
        </p:nvSpPr>
        <p:spPr>
          <a:xfrm>
            <a:off x="930725" y="5750356"/>
            <a:ext cx="2886891" cy="68936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Transcoded O/P Stream</a:t>
            </a:r>
          </a:p>
        </p:txBody>
      </p:sp>
      <p:sp>
        <p:nvSpPr>
          <p:cNvPr id="15" name="Oval 14"/>
          <p:cNvSpPr/>
          <p:nvPr/>
        </p:nvSpPr>
        <p:spPr>
          <a:xfrm>
            <a:off x="4450395" y="5812973"/>
            <a:ext cx="709435" cy="640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9" name="Straight Arrow Connector 18"/>
          <p:cNvCxnSpPr>
            <a:endCxn id="9" idx="0"/>
          </p:cNvCxnSpPr>
          <p:nvPr/>
        </p:nvCxnSpPr>
        <p:spPr>
          <a:xfrm flipH="1">
            <a:off x="2405192" y="1907765"/>
            <a:ext cx="19603" cy="42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p:cNvCxnSpPr>
          <p:nvPr/>
        </p:nvCxnSpPr>
        <p:spPr>
          <a:xfrm flipH="1">
            <a:off x="2374171" y="4512832"/>
            <a:ext cx="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14984" y="4042115"/>
            <a:ext cx="9811" cy="44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4"/>
          </p:cNvCxnSpPr>
          <p:nvPr/>
        </p:nvCxnSpPr>
        <p:spPr>
          <a:xfrm rot="16200000" flipH="1">
            <a:off x="2240948" y="3183058"/>
            <a:ext cx="333986" cy="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2"/>
          </p:cNvCxnSpPr>
          <p:nvPr/>
        </p:nvCxnSpPr>
        <p:spPr>
          <a:xfrm flipV="1">
            <a:off x="3731447" y="6095036"/>
            <a:ext cx="7189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6D22F896-40B5-4ADD-8801-0D06FADFA095}" type="slidenum">
              <a:rPr lang="en-US" smtClean="0"/>
              <a:pPr/>
              <a:t>9</a:t>
            </a:fld>
            <a:endParaRPr lang="en-US" dirty="0"/>
          </a:p>
        </p:txBody>
      </p:sp>
    </p:spTree>
    <p:extLst>
      <p:ext uri="{BB962C8B-B14F-4D97-AF65-F5344CB8AC3E}">
        <p14:creationId xmlns:p14="http://schemas.microsoft.com/office/powerpoint/2010/main" xmlns="" val="10367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1093</Words>
  <Application>Microsoft Office PowerPoint</Application>
  <PresentationFormat>Custom</PresentationFormat>
  <Paragraphs>217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PANIMALAR ENGINEERING COLLEGE  DEPARTMENT OF COMPUTER SCIENCE AND ENGINEERING CS8811 PROJECT WORK REVIEW NO: 2</vt:lpstr>
      <vt:lpstr>Introduction</vt:lpstr>
      <vt:lpstr>Real Time Uses &amp; Problem</vt:lpstr>
      <vt:lpstr>Proposing a simple FFmpeg PyTool</vt:lpstr>
      <vt:lpstr>Slide 5</vt:lpstr>
      <vt:lpstr>Slide 6</vt:lpstr>
      <vt:lpstr>LITERATURE SURVEY</vt:lpstr>
      <vt:lpstr>PyTool Working Flow</vt:lpstr>
      <vt:lpstr>TRANSCODING FLOW &amp; BLOCK DIAGRAM</vt:lpstr>
      <vt:lpstr>SCALING FLOW &amp; BLOCK DIAGRAM</vt:lpstr>
      <vt:lpstr>ABR STREAM GENERATION FLOW &amp; BLOCK (FILTERING &amp; ENCODING)</vt:lpstr>
      <vt:lpstr>HLS PACKAGING (.ts files, stream_.m3u8, master.m3u8)</vt:lpstr>
      <vt:lpstr>Slide 13</vt:lpstr>
      <vt:lpstr>ADAPTIVE BITRATE STREAMING (ABR)</vt:lpstr>
      <vt:lpstr>AV MUX / DEMUX and Processing</vt:lpstr>
      <vt:lpstr>Testing Generated Stream</vt:lpstr>
      <vt:lpstr>Conclusion </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FFmpeg based PyTool for easy Video transcoding and processing</dc:title>
  <dc:creator>Srigayathry P</dc:creator>
  <cp:lastModifiedBy>User</cp:lastModifiedBy>
  <cp:revision>81</cp:revision>
  <dcterms:created xsi:type="dcterms:W3CDTF">2022-03-21T16:54:57Z</dcterms:created>
  <dcterms:modified xsi:type="dcterms:W3CDTF">2022-05-25T04:31:25Z</dcterms:modified>
</cp:coreProperties>
</file>