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D23CB4B-B133-44CF-910A-EC4A8A4740DE}">
  <a:tblStyle styleId="{0D23CB4B-B133-44CF-910A-EC4A8A4740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avenPro-regular.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Following is a list of business processes in the slide and descriptions (or sub-processes) for each</a:t>
            </a:r>
            <a:endParaRPr sz="1200"/>
          </a:p>
          <a:p>
            <a:pPr indent="0" lvl="0" marL="0" rtl="0">
              <a:lnSpc>
                <a:spcPct val="115000"/>
              </a:lnSpc>
              <a:spcBef>
                <a:spcPts val="0"/>
              </a:spcBef>
              <a:spcAft>
                <a:spcPts val="0"/>
              </a:spcAft>
              <a:buNone/>
            </a:pPr>
            <a:r>
              <a:rPr b="1" lang="en" sz="1200"/>
              <a:t>Customer Support</a:t>
            </a:r>
            <a:endParaRPr b="1" sz="1200"/>
          </a:p>
          <a:p>
            <a:pPr indent="0" lvl="0" marL="0" rtl="0">
              <a:lnSpc>
                <a:spcPct val="115000"/>
              </a:lnSpc>
              <a:spcBef>
                <a:spcPts val="0"/>
              </a:spcBef>
              <a:spcAft>
                <a:spcPts val="0"/>
              </a:spcAft>
              <a:buNone/>
            </a:pPr>
            <a:r>
              <a:rPr lang="en" sz="1200"/>
              <a:t>•Technical Support Interactions: Fielding questions by customers regarding products, installation and technical support</a:t>
            </a:r>
            <a:endParaRPr sz="1200"/>
          </a:p>
          <a:p>
            <a:pPr indent="0" lvl="0" marL="0" rtl="0">
              <a:lnSpc>
                <a:spcPct val="115000"/>
              </a:lnSpc>
              <a:spcBef>
                <a:spcPts val="0"/>
              </a:spcBef>
              <a:spcAft>
                <a:spcPts val="0"/>
              </a:spcAft>
              <a:buNone/>
            </a:pPr>
            <a:r>
              <a:rPr lang="en" sz="1200"/>
              <a:t>•Call center operations (non-technical)L Fielding questions by customers regarding products sold, product features, services description, payment questions</a:t>
            </a:r>
            <a:endParaRPr sz="1200"/>
          </a:p>
          <a:p>
            <a:pPr indent="0" lvl="0" marL="0" rtl="0">
              <a:lnSpc>
                <a:spcPct val="115000"/>
              </a:lnSpc>
              <a:spcBef>
                <a:spcPts val="0"/>
              </a:spcBef>
              <a:spcAft>
                <a:spcPts val="0"/>
              </a:spcAft>
              <a:buNone/>
            </a:pPr>
            <a:r>
              <a:rPr lang="en" sz="1200"/>
              <a:t>•Feedback review process: Review of customer feedback</a:t>
            </a:r>
            <a:endParaRPr sz="1200"/>
          </a:p>
          <a:p>
            <a:pPr indent="0" lvl="0" marL="0" rtl="0">
              <a:lnSpc>
                <a:spcPct val="115000"/>
              </a:lnSpc>
              <a:spcBef>
                <a:spcPts val="0"/>
              </a:spcBef>
              <a:spcAft>
                <a:spcPts val="0"/>
              </a:spcAft>
              <a:buNone/>
            </a:pPr>
            <a:r>
              <a:rPr lang="en" sz="1200"/>
              <a:t>•Communications (direct) process: Procedural notifications, such as orders ready for pickup, repair orders nearing completion or related delayed</a:t>
            </a:r>
            <a:endParaRPr sz="1200"/>
          </a:p>
          <a:p>
            <a:pPr indent="0" lvl="0" marL="0" rtl="0">
              <a:lnSpc>
                <a:spcPct val="115000"/>
              </a:lnSpc>
              <a:spcBef>
                <a:spcPts val="0"/>
              </a:spcBef>
              <a:spcAft>
                <a:spcPts val="0"/>
              </a:spcAft>
              <a:buNone/>
            </a:pPr>
            <a:r>
              <a:rPr b="1" lang="en" sz="1200"/>
              <a:t>Marketing</a:t>
            </a:r>
            <a:endParaRPr b="1" sz="1200"/>
          </a:p>
          <a:p>
            <a:pPr indent="0" lvl="0" marL="0" rtl="0">
              <a:lnSpc>
                <a:spcPct val="115000"/>
              </a:lnSpc>
              <a:spcBef>
                <a:spcPts val="0"/>
              </a:spcBef>
              <a:spcAft>
                <a:spcPts val="0"/>
              </a:spcAft>
              <a:buNone/>
            </a:pPr>
            <a:r>
              <a:rPr lang="en" sz="1200"/>
              <a:t>•Product Portfolio management: What products are currently being sold by the company</a:t>
            </a:r>
            <a:endParaRPr sz="1200"/>
          </a:p>
          <a:p>
            <a:pPr indent="0" lvl="0" marL="0" rtl="0">
              <a:lnSpc>
                <a:spcPct val="115000"/>
              </a:lnSpc>
              <a:spcBef>
                <a:spcPts val="0"/>
              </a:spcBef>
              <a:spcAft>
                <a:spcPts val="0"/>
              </a:spcAft>
              <a:buNone/>
            </a:pPr>
            <a:r>
              <a:rPr lang="en" sz="1200"/>
              <a:t>•Services (Repair) portfolio management: What repair services are currently provided by the company</a:t>
            </a:r>
            <a:endParaRPr sz="1200"/>
          </a:p>
          <a:p>
            <a:pPr indent="0" lvl="0" marL="0" rtl="0">
              <a:lnSpc>
                <a:spcPct val="115000"/>
              </a:lnSpc>
              <a:spcBef>
                <a:spcPts val="0"/>
              </a:spcBef>
              <a:spcAft>
                <a:spcPts val="0"/>
              </a:spcAft>
              <a:buNone/>
            </a:pPr>
            <a:r>
              <a:rPr lang="en" sz="1200"/>
              <a:t>•Public relations: Social media interactions and management processes</a:t>
            </a:r>
            <a:endParaRPr sz="1200"/>
          </a:p>
          <a:p>
            <a:pPr indent="0" lvl="0" marL="0" rtl="0">
              <a:lnSpc>
                <a:spcPct val="115000"/>
              </a:lnSpc>
              <a:spcBef>
                <a:spcPts val="0"/>
              </a:spcBef>
              <a:spcAft>
                <a:spcPts val="0"/>
              </a:spcAft>
              <a:buNone/>
            </a:pPr>
            <a:r>
              <a:rPr lang="en" sz="1200"/>
              <a:t>•Advertising: In multiple forms such as local TV advertisements, paper flyers, ads on digital platforms</a:t>
            </a:r>
            <a:endParaRPr sz="1200"/>
          </a:p>
          <a:p>
            <a:pPr indent="0" lvl="0" marL="0" rtl="0">
              <a:lnSpc>
                <a:spcPct val="115000"/>
              </a:lnSpc>
              <a:spcBef>
                <a:spcPts val="0"/>
              </a:spcBef>
              <a:spcAft>
                <a:spcPts val="0"/>
              </a:spcAft>
              <a:buNone/>
            </a:pPr>
            <a:r>
              <a:rPr b="1" lang="en" sz="1200"/>
              <a:t>Sales</a:t>
            </a:r>
            <a:endParaRPr b="1" sz="1200"/>
          </a:p>
          <a:p>
            <a:pPr indent="0" lvl="0" marL="0" rtl="0">
              <a:lnSpc>
                <a:spcPct val="115000"/>
              </a:lnSpc>
              <a:spcBef>
                <a:spcPts val="0"/>
              </a:spcBef>
              <a:spcAft>
                <a:spcPts val="0"/>
              </a:spcAft>
              <a:buNone/>
            </a:pPr>
            <a:r>
              <a:rPr lang="en" sz="1200"/>
              <a:t>•Payments authorization: Credit card (or, later on, online) payment authorization process</a:t>
            </a:r>
            <a:endParaRPr sz="1200"/>
          </a:p>
          <a:p>
            <a:pPr indent="0" lvl="0" marL="0" rtl="0">
              <a:lnSpc>
                <a:spcPct val="115000"/>
              </a:lnSpc>
              <a:spcBef>
                <a:spcPts val="0"/>
              </a:spcBef>
              <a:spcAft>
                <a:spcPts val="0"/>
              </a:spcAft>
              <a:buNone/>
            </a:pPr>
            <a:r>
              <a:rPr lang="en" sz="1200"/>
              <a:t>•Invoice management: Maintenance of billing information for customers</a:t>
            </a:r>
            <a:endParaRPr sz="1200"/>
          </a:p>
          <a:p>
            <a:pPr indent="0" lvl="0" marL="0" rtl="0">
              <a:lnSpc>
                <a:spcPct val="115000"/>
              </a:lnSpc>
              <a:spcBef>
                <a:spcPts val="0"/>
              </a:spcBef>
              <a:spcAft>
                <a:spcPts val="0"/>
              </a:spcAft>
              <a:buNone/>
            </a:pPr>
            <a:r>
              <a:rPr lang="en" sz="1200"/>
              <a:t>•Purchases tracking (procurements): Payments and purchase tracking for repair components and new units</a:t>
            </a:r>
            <a:endParaRPr sz="1200"/>
          </a:p>
          <a:p>
            <a:pPr indent="0" lvl="0" marL="0" rtl="0">
              <a:lnSpc>
                <a:spcPct val="115000"/>
              </a:lnSpc>
              <a:spcBef>
                <a:spcPts val="0"/>
              </a:spcBef>
              <a:spcAft>
                <a:spcPts val="0"/>
              </a:spcAft>
              <a:buNone/>
            </a:pPr>
            <a:r>
              <a:rPr lang="en" sz="1200"/>
              <a:t>•Order tracking (customers): Payments and order tracking for orders placed by customers</a:t>
            </a:r>
            <a:endParaRPr sz="1200"/>
          </a:p>
          <a:p>
            <a:pPr indent="0" lvl="0" marL="0" rtl="0">
              <a:lnSpc>
                <a:spcPct val="115000"/>
              </a:lnSpc>
              <a:spcBef>
                <a:spcPts val="0"/>
              </a:spcBef>
              <a:spcAft>
                <a:spcPts val="0"/>
              </a:spcAft>
              <a:buNone/>
            </a:pPr>
            <a:r>
              <a:rPr b="1" lang="en" sz="1200"/>
              <a:t>Repairs Department</a:t>
            </a:r>
            <a:endParaRPr b="1" sz="1200"/>
          </a:p>
          <a:p>
            <a:pPr indent="0" lvl="0" marL="0" rtl="0">
              <a:lnSpc>
                <a:spcPct val="115000"/>
              </a:lnSpc>
              <a:spcBef>
                <a:spcPts val="0"/>
              </a:spcBef>
              <a:spcAft>
                <a:spcPts val="0"/>
              </a:spcAft>
              <a:buNone/>
            </a:pPr>
            <a:r>
              <a:rPr lang="en" sz="1200"/>
              <a:t>•Workflow management: Resource allocation to repair jobs,</a:t>
            </a:r>
            <a:endParaRPr sz="1200"/>
          </a:p>
          <a:p>
            <a:pPr indent="0" lvl="0" marL="0" rtl="0">
              <a:lnSpc>
                <a:spcPct val="115000"/>
              </a:lnSpc>
              <a:spcBef>
                <a:spcPts val="0"/>
              </a:spcBef>
              <a:spcAft>
                <a:spcPts val="0"/>
              </a:spcAft>
              <a:buNone/>
            </a:pPr>
            <a:r>
              <a:rPr lang="en" sz="1200"/>
              <a:t>•Cost Estimation process: Regarding estimated cost of repair,</a:t>
            </a:r>
            <a:endParaRPr sz="1200"/>
          </a:p>
          <a:p>
            <a:pPr indent="0" lvl="0" marL="0" rtl="0">
              <a:lnSpc>
                <a:spcPct val="115000"/>
              </a:lnSpc>
              <a:spcBef>
                <a:spcPts val="0"/>
              </a:spcBef>
              <a:spcAft>
                <a:spcPts val="0"/>
              </a:spcAft>
              <a:buNone/>
            </a:pPr>
            <a:r>
              <a:rPr lang="en" sz="1200"/>
              <a:t>•Quality Assurance process: Process to ensure repair jobs are done as per requirements, quality control</a:t>
            </a:r>
            <a:endParaRPr sz="1200"/>
          </a:p>
          <a:p>
            <a:pPr indent="0" lvl="0" marL="0" rtl="0">
              <a:lnSpc>
                <a:spcPct val="115000"/>
              </a:lnSpc>
              <a:spcBef>
                <a:spcPts val="0"/>
              </a:spcBef>
              <a:spcAft>
                <a:spcPts val="0"/>
              </a:spcAft>
              <a:buNone/>
            </a:pPr>
            <a:r>
              <a:rPr b="1" lang="en" sz="1200"/>
              <a:t>Human Resources</a:t>
            </a:r>
            <a:endParaRPr b="1" sz="1200"/>
          </a:p>
          <a:p>
            <a:pPr indent="0" lvl="0" marL="0" rtl="0">
              <a:lnSpc>
                <a:spcPct val="115000"/>
              </a:lnSpc>
              <a:spcBef>
                <a:spcPts val="0"/>
              </a:spcBef>
              <a:spcAft>
                <a:spcPts val="0"/>
              </a:spcAft>
              <a:buNone/>
            </a:pPr>
            <a:r>
              <a:rPr lang="en" sz="1200"/>
              <a:t>•Payroll: Managing employee salaries and benefits,</a:t>
            </a:r>
            <a:endParaRPr sz="1200"/>
          </a:p>
          <a:p>
            <a:pPr indent="0" lvl="0" marL="0" rtl="0">
              <a:lnSpc>
                <a:spcPct val="115000"/>
              </a:lnSpc>
              <a:spcBef>
                <a:spcPts val="0"/>
              </a:spcBef>
              <a:spcAft>
                <a:spcPts val="0"/>
              </a:spcAft>
              <a:buNone/>
            </a:pPr>
            <a:r>
              <a:rPr lang="en" sz="1200"/>
              <a:t>•Hiring / firing process: Human resource acquisition and termination processes,</a:t>
            </a:r>
            <a:endParaRPr sz="1200"/>
          </a:p>
          <a:p>
            <a:pPr indent="0" lvl="0" marL="0" rtl="0">
              <a:lnSpc>
                <a:spcPct val="115000"/>
              </a:lnSpc>
              <a:spcBef>
                <a:spcPts val="0"/>
              </a:spcBef>
              <a:spcAft>
                <a:spcPts val="0"/>
              </a:spcAft>
              <a:buNone/>
            </a:pPr>
            <a:r>
              <a:rPr lang="en" sz="1200"/>
              <a:t>•Contracts management (repairs dept.): Managing contract workers, especially during peak business seasons (this probably primarily impacts repair jobs</a:t>
            </a:r>
            <a:endParaRPr sz="1200"/>
          </a:p>
          <a:p>
            <a:pPr indent="0" lvl="0" marL="0" rtl="0">
              <a:lnSpc>
                <a:spcPct val="115000"/>
              </a:lnSpc>
              <a:spcBef>
                <a:spcPts val="0"/>
              </a:spcBef>
              <a:spcAft>
                <a:spcPts val="0"/>
              </a:spcAft>
              <a:buNone/>
            </a:pPr>
            <a:r>
              <a:rPr b="1" lang="en" sz="1200"/>
              <a:t>Inventory</a:t>
            </a:r>
            <a:endParaRPr b="1" sz="1200"/>
          </a:p>
          <a:p>
            <a:pPr indent="0" lvl="0" marL="0" rtl="0">
              <a:lnSpc>
                <a:spcPct val="115000"/>
              </a:lnSpc>
              <a:spcBef>
                <a:spcPts val="0"/>
              </a:spcBef>
              <a:spcAft>
                <a:spcPts val="0"/>
              </a:spcAft>
              <a:buNone/>
            </a:pPr>
            <a:r>
              <a:rPr lang="en" sz="1200"/>
              <a:t>•Unit stock inventory management: Management of how much is currently in stock, predicted outflow and inflow of new product units,</a:t>
            </a:r>
            <a:endParaRPr sz="1200"/>
          </a:p>
          <a:p>
            <a:pPr indent="0" lvl="0" marL="0" rtl="0">
              <a:lnSpc>
                <a:spcPct val="115000"/>
              </a:lnSpc>
              <a:spcBef>
                <a:spcPts val="0"/>
              </a:spcBef>
              <a:spcAft>
                <a:spcPts val="0"/>
              </a:spcAft>
              <a:buNone/>
            </a:pPr>
            <a:r>
              <a:rPr lang="en" sz="1200"/>
              <a:t>•Components inventory management:  Management of how much is currently in stock, predicted outflow and inflow of components for repairs. This may need to be treated separately based on the throughput of components in the business (high flow of basic components / large turnover)</a:t>
            </a:r>
            <a:endParaRPr sz="1200"/>
          </a:p>
          <a:p>
            <a:pPr indent="0" lvl="0" marL="0" rtl="0">
              <a:lnSpc>
                <a:spcPct val="115000"/>
              </a:lnSpc>
              <a:spcBef>
                <a:spcPts val="0"/>
              </a:spcBef>
              <a:spcAft>
                <a:spcPts val="0"/>
              </a:spcAft>
              <a:buNone/>
            </a:pPr>
            <a:r>
              <a:rPr b="1" lang="en" sz="1200"/>
              <a:t>Procurements Department</a:t>
            </a:r>
            <a:endParaRPr b="1" sz="1200"/>
          </a:p>
          <a:p>
            <a:pPr indent="0" lvl="0" marL="0" rtl="0">
              <a:lnSpc>
                <a:spcPct val="115000"/>
              </a:lnSpc>
              <a:spcBef>
                <a:spcPts val="0"/>
              </a:spcBef>
              <a:spcAft>
                <a:spcPts val="0"/>
              </a:spcAft>
              <a:buNone/>
            </a:pPr>
            <a:r>
              <a:rPr lang="en" sz="1200"/>
              <a:t>•New units procurement: Acquiring new product units,</a:t>
            </a:r>
            <a:endParaRPr sz="1200"/>
          </a:p>
          <a:p>
            <a:pPr indent="0" lvl="0" marL="0" rtl="0">
              <a:lnSpc>
                <a:spcPct val="115000"/>
              </a:lnSpc>
              <a:spcBef>
                <a:spcPts val="0"/>
              </a:spcBef>
              <a:spcAft>
                <a:spcPts val="0"/>
              </a:spcAft>
              <a:buNone/>
            </a:pPr>
            <a:r>
              <a:rPr lang="en" sz="1200"/>
              <a:t>•Components procurement: Acquiring components for repair jobs,</a:t>
            </a:r>
            <a:endParaRPr sz="1200"/>
          </a:p>
          <a:p>
            <a:pPr indent="0" lvl="0" marL="0" rtl="0">
              <a:lnSpc>
                <a:spcPct val="115000"/>
              </a:lnSpc>
              <a:spcBef>
                <a:spcPts val="0"/>
              </a:spcBef>
              <a:spcAft>
                <a:spcPts val="0"/>
              </a:spcAft>
              <a:buNone/>
            </a:pPr>
            <a:r>
              <a:rPr lang="en" sz="1200"/>
              <a:t>•Quality Assurance process (procurements): Process to ensure that units and components received meet agreed upon quality standards,</a:t>
            </a:r>
            <a:endParaRPr sz="1200"/>
          </a:p>
          <a:p>
            <a:pPr indent="0" lvl="0" marL="0" rtl="0">
              <a:lnSpc>
                <a:spcPct val="115000"/>
              </a:lnSpc>
              <a:spcBef>
                <a:spcPts val="0"/>
              </a:spcBef>
              <a:spcAft>
                <a:spcPts val="0"/>
              </a:spcAft>
              <a:buNone/>
            </a:pPr>
            <a:r>
              <a:rPr lang="en" sz="1200"/>
              <a:t>•Intellectual artefacts procurement: Acquiring blueprints and proprietary documentation required for repair related  </a:t>
            </a:r>
            <a:r>
              <a:rPr lang="en" sz="1200"/>
              <a:t>activities</a:t>
            </a:r>
            <a:endParaRPr sz="1200"/>
          </a:p>
          <a:p>
            <a:pPr indent="0" lvl="0" marL="0" rtl="0">
              <a:lnSpc>
                <a:spcPct val="115000"/>
              </a:lnSpc>
              <a:spcBef>
                <a:spcPts val="0"/>
              </a:spcBef>
              <a:spcAft>
                <a:spcPts val="0"/>
              </a:spcAft>
              <a:buNone/>
            </a:pPr>
            <a:r>
              <a:rPr b="1" lang="en" sz="1200"/>
              <a:t>Management</a:t>
            </a:r>
            <a:endParaRPr b="1" sz="1200"/>
          </a:p>
          <a:p>
            <a:pPr indent="0" lvl="0" marL="0" rtl="0">
              <a:lnSpc>
                <a:spcPct val="115000"/>
              </a:lnSpc>
              <a:spcBef>
                <a:spcPts val="0"/>
              </a:spcBef>
              <a:spcAft>
                <a:spcPts val="0"/>
              </a:spcAft>
              <a:buNone/>
            </a:pPr>
            <a:r>
              <a:rPr lang="en" sz="1200"/>
              <a:t>•Accounting processes: General accounting processes</a:t>
            </a:r>
            <a:endParaRPr sz="1200"/>
          </a:p>
          <a:p>
            <a:pPr indent="0" lvl="0" marL="0" rtl="0">
              <a:lnSpc>
                <a:spcPct val="115000"/>
              </a:lnSpc>
              <a:spcBef>
                <a:spcPts val="0"/>
              </a:spcBef>
              <a:spcAft>
                <a:spcPts val="0"/>
              </a:spcAft>
              <a:buNone/>
            </a:pPr>
            <a:r>
              <a:rPr lang="en" sz="1200"/>
              <a:t>•Contracts process: Management of contracts held with suppliers</a:t>
            </a:r>
            <a:endParaRPr sz="1200"/>
          </a:p>
          <a:p>
            <a:pPr indent="0" lvl="0" marL="0" rtl="0">
              <a:lnSpc>
                <a:spcPct val="115000"/>
              </a:lnSpc>
              <a:spcBef>
                <a:spcPts val="0"/>
              </a:spcBef>
              <a:spcAft>
                <a:spcPts val="0"/>
              </a:spcAft>
              <a:buNone/>
            </a:pPr>
            <a:r>
              <a:rPr lang="en" sz="1200"/>
              <a:t>•General management processes: General oversight and day-to-day operations management across the business</a:t>
            </a:r>
            <a:endParaRPr sz="1200"/>
          </a:p>
          <a:p>
            <a:pPr indent="0" lvl="0" marL="0" rtl="0">
              <a:lnSpc>
                <a:spcPct val="115000"/>
              </a:lnSpc>
              <a:spcBef>
                <a:spcPts val="0"/>
              </a:spcBef>
              <a:spcAft>
                <a:spcPts val="0"/>
              </a:spcAft>
              <a:buNone/>
            </a:pPr>
            <a:r>
              <a:rPr b="1" lang="en" sz="1200"/>
              <a:t>Strategy</a:t>
            </a:r>
            <a:endParaRPr b="1" sz="1200"/>
          </a:p>
          <a:p>
            <a:pPr indent="0" lvl="0" marL="0" rtl="0">
              <a:lnSpc>
                <a:spcPct val="115000"/>
              </a:lnSpc>
              <a:spcBef>
                <a:spcPts val="0"/>
              </a:spcBef>
              <a:spcAft>
                <a:spcPts val="0"/>
              </a:spcAft>
              <a:buNone/>
            </a:pPr>
            <a:r>
              <a:rPr lang="en" sz="1200"/>
              <a:t>•Market analysis process: Analysis of market demands regarding products, what segment to focus on again, which to drop. This guides the procurement department and impacts inventory management</a:t>
            </a:r>
            <a:endParaRPr sz="1200"/>
          </a:p>
          <a:p>
            <a:pPr indent="0" lvl="0" marL="0" rtl="0">
              <a:lnSpc>
                <a:spcPct val="115000"/>
              </a:lnSpc>
              <a:spcBef>
                <a:spcPts val="0"/>
              </a:spcBef>
              <a:spcAft>
                <a:spcPts val="0"/>
              </a:spcAft>
              <a:buNone/>
            </a:pPr>
            <a:r>
              <a:rPr lang="en" sz="1200"/>
              <a:t>•Sales / revenue analysis process: Analysis of cash flow, this guides budgeting decisions of current and future initiatives </a:t>
            </a:r>
            <a:endParaRPr sz="1200"/>
          </a:p>
          <a:p>
            <a:pPr indent="0" lvl="0" marL="0" rtl="0">
              <a:lnSpc>
                <a:spcPct val="115000"/>
              </a:lnSpc>
              <a:spcBef>
                <a:spcPts val="0"/>
              </a:spcBef>
              <a:spcAft>
                <a:spcPts val="0"/>
              </a:spcAft>
              <a:buNone/>
            </a:pPr>
            <a:r>
              <a:rPr lang="en" sz="1200"/>
              <a:t>•Efficiencies analysis process: Identification of areas for optimization</a:t>
            </a:r>
            <a:endParaRPr sz="1200"/>
          </a:p>
          <a:p>
            <a:pPr indent="0" lvl="0" marL="0" rtl="0">
              <a:lnSpc>
                <a:spcPct val="115000"/>
              </a:lnSpc>
              <a:spcBef>
                <a:spcPts val="0"/>
              </a:spcBef>
              <a:spcAft>
                <a:spcPts val="0"/>
              </a:spcAft>
              <a:buNone/>
            </a:pPr>
            <a:r>
              <a:rPr lang="en" sz="1200"/>
              <a:t>•Risk management process: Assessment of internal and external macro-level risks that the company faces, as well as mitigation strategies for them</a:t>
            </a:r>
            <a:endParaRPr sz="1200"/>
          </a:p>
          <a:p>
            <a:pPr indent="0" lvl="0" marL="0">
              <a:spcBef>
                <a:spcPts val="0"/>
              </a:spcBef>
              <a:spcAft>
                <a:spcPts val="0"/>
              </a:spcAft>
              <a:buNone/>
            </a:pPr>
            <a:r>
              <a:t/>
            </a:r>
            <a:endParaRPr i="1"/>
          </a:p>
          <a:p>
            <a:pPr indent="0" lvl="0" marL="0">
              <a:spcBef>
                <a:spcPts val="0"/>
              </a:spcBef>
              <a:spcAft>
                <a:spcPts val="0"/>
              </a:spcAft>
              <a:buNone/>
            </a:pPr>
            <a:r>
              <a:rPr i="1" lang="en"/>
              <a:t>Reference: </a:t>
            </a:r>
            <a:endParaRPr i="1"/>
          </a:p>
          <a:p>
            <a:pPr indent="0" lvl="0" marL="0">
              <a:spcBef>
                <a:spcPts val="0"/>
              </a:spcBef>
              <a:spcAft>
                <a:spcPts val="0"/>
              </a:spcAft>
              <a:buNone/>
            </a:pPr>
            <a:r>
              <a:rPr i="1" lang="en"/>
              <a:t>ISEM 500 Umar’s Textbook, chapter 4, pages 20, used as reference for categorizing processes into buckets</a:t>
            </a:r>
            <a:endParaRPr i="1"/>
          </a:p>
          <a:p>
            <a:pPr indent="0" lvl="0" marL="0">
              <a:spcBef>
                <a:spcPts val="0"/>
              </a:spcBef>
              <a:spcAft>
                <a:spcPts val="0"/>
              </a:spcAft>
              <a:buNone/>
            </a:pPr>
            <a:r>
              <a:rPr i="1" lang="en"/>
              <a:t>ISEM 500 Umar’s Textbook, chapter 4, pages 23 to 24, used to guide the exercise of identifying processes for our business, customized to the needs of our business</a:t>
            </a:r>
            <a:endParaRPr i="1"/>
          </a:p>
          <a:p>
            <a:pPr indent="0" lvl="0" marL="0" rtl="0">
              <a:spcBef>
                <a:spcPts val="0"/>
              </a:spcBef>
              <a:spcAft>
                <a:spcPts val="0"/>
              </a:spcAft>
              <a:buNone/>
            </a:pPr>
            <a:r>
              <a:t/>
            </a:r>
            <a:endParaRPr i="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Advertising and Customer Support are critical processes for this business, since it needs to expand its brand awareness and loyalty from the get go.</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lang="en" sz="1200"/>
              <a:t>Awareness can be increased by advertising and marketing processes that include marketing across multiple platforms, with focus on the platform best suited for the targeted customer segment. Social media and other new platforms should be fully explored, and robust processes and marketing strategies implemented at the earliest. Web presence is crucial for this effort.</a:t>
            </a:r>
            <a:endParaRPr sz="1200"/>
          </a:p>
          <a:p>
            <a:pPr indent="0" lvl="0" marL="0" rtl="0">
              <a:lnSpc>
                <a:spcPct val="115000"/>
              </a:lnSpc>
              <a:spcBef>
                <a:spcPts val="0"/>
              </a:spcBef>
              <a:spcAft>
                <a:spcPts val="0"/>
              </a:spcAft>
              <a:buNone/>
            </a:pPr>
            <a:r>
              <a:rPr lang="en" sz="1200"/>
              <a:t>Customer support is essential for the business to increase customer loyalty. This can be done by increasing customer satisfaction by timely and meaningful communications that are informative to the user. Direct customer engagement (done by tech support processes) should be augmented with effective feedback frameworks that inform the user on the performance of this process. Rules, guidelines and procedures in this area (along with creativity) can greatly enhance customer perception. These aspects can be automated to ensure the user experience does not suffer and standards remain high.</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lang="en" sz="1200"/>
              <a:t>Consistent quality interactions (both from customer support processes and advertising / marketing processes) improve customer perception, can boost demand and inform the business on market trends</a:t>
            </a:r>
            <a:endParaRPr sz="1200"/>
          </a:p>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Shape 3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6" name="Shape 3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lang="en" sz="1200"/>
              <a:t>Year 1:</a:t>
            </a:r>
            <a:endParaRPr b="1" sz="1200"/>
          </a:p>
          <a:p>
            <a:pPr indent="0" lvl="0" marL="0" rtl="0">
              <a:lnSpc>
                <a:spcPct val="115000"/>
              </a:lnSpc>
              <a:spcBef>
                <a:spcPts val="0"/>
              </a:spcBef>
              <a:spcAft>
                <a:spcPts val="0"/>
              </a:spcAft>
              <a:buNone/>
            </a:pPr>
            <a:r>
              <a:rPr lang="en" sz="1200"/>
              <a:t>Advertising processes (web pages and static websites) to be started very early on during the first year</a:t>
            </a:r>
            <a:endParaRPr sz="1200"/>
          </a:p>
          <a:p>
            <a:pPr indent="0" lvl="0" marL="0" rtl="0">
              <a:lnSpc>
                <a:spcPct val="115000"/>
              </a:lnSpc>
              <a:spcBef>
                <a:spcPts val="0"/>
              </a:spcBef>
              <a:spcAft>
                <a:spcPts val="0"/>
              </a:spcAft>
              <a:buNone/>
            </a:pPr>
            <a:r>
              <a:rPr lang="en" sz="1200"/>
              <a:t>Customer processes (procedures and guidelines) need to be documented and a framework established.</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b="1" lang="en" sz="1200"/>
              <a:t>Year 2:</a:t>
            </a:r>
            <a:endParaRPr b="1" sz="1200"/>
          </a:p>
          <a:p>
            <a:pPr indent="0" lvl="0" marL="0" rtl="0">
              <a:lnSpc>
                <a:spcPct val="115000"/>
              </a:lnSpc>
              <a:spcBef>
                <a:spcPts val="0"/>
              </a:spcBef>
              <a:spcAft>
                <a:spcPts val="0"/>
              </a:spcAft>
              <a:buNone/>
            </a:pPr>
            <a:r>
              <a:rPr lang="en" sz="1200"/>
              <a:t>Sales management system needs to be implemented. If priorities need to be set to ensure maximum returns early on, then the focus area must be related to the area of orders and sold units, with the ability of integration with other systems.</a:t>
            </a:r>
            <a:endParaRPr sz="1200"/>
          </a:p>
          <a:p>
            <a:pPr indent="0" lvl="0" marL="0" rtl="0">
              <a:lnSpc>
                <a:spcPct val="115000"/>
              </a:lnSpc>
              <a:spcBef>
                <a:spcPts val="0"/>
              </a:spcBef>
              <a:spcAft>
                <a:spcPts val="0"/>
              </a:spcAft>
              <a:buNone/>
            </a:pPr>
            <a:r>
              <a:rPr lang="en" sz="1200"/>
              <a:t>A foundational inventory management system should be put in place, that is able to integrate with the above mentioned sales / orders management system. This integration should be implemented with the objective of meaningful and real-time communication between the two systems.</a:t>
            </a:r>
            <a:endParaRPr sz="1200"/>
          </a:p>
          <a:p>
            <a:pPr indent="0" lvl="0" marL="0" rtl="0">
              <a:lnSpc>
                <a:spcPct val="115000"/>
              </a:lnSpc>
              <a:spcBef>
                <a:spcPts val="0"/>
              </a:spcBef>
              <a:spcAft>
                <a:spcPts val="0"/>
              </a:spcAft>
              <a:buNone/>
            </a:pPr>
            <a:r>
              <a:rPr lang="en" sz="1200"/>
              <a:t>Customer Support systems (enhancements) wherein</a:t>
            </a:r>
            <a:endParaRPr sz="1200"/>
          </a:p>
          <a:p>
            <a:pPr indent="-304800" lvl="0" marL="457200" rtl="0">
              <a:lnSpc>
                <a:spcPct val="115000"/>
              </a:lnSpc>
              <a:spcBef>
                <a:spcPts val="0"/>
              </a:spcBef>
              <a:spcAft>
                <a:spcPts val="0"/>
              </a:spcAft>
              <a:buSzPts val="1200"/>
              <a:buChar char="●"/>
            </a:pPr>
            <a:r>
              <a:rPr lang="en" sz="1200"/>
              <a:t>The information stored in the inventory management system should enable the user to obtain whether product(s) they are interested in are in stock or not</a:t>
            </a:r>
            <a:endParaRPr sz="1200"/>
          </a:p>
          <a:p>
            <a:pPr indent="-304800" lvl="0" marL="457200" rtl="0">
              <a:lnSpc>
                <a:spcPct val="115000"/>
              </a:lnSpc>
              <a:spcBef>
                <a:spcPts val="0"/>
              </a:spcBef>
              <a:spcAft>
                <a:spcPts val="0"/>
              </a:spcAft>
              <a:buSzPts val="1200"/>
              <a:buChar char="●"/>
            </a:pPr>
            <a:r>
              <a:rPr lang="en" sz="1200"/>
              <a:t>The customer is able to view their past order information</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b="1" lang="en" sz="1200"/>
              <a:t>Year 3:</a:t>
            </a:r>
            <a:endParaRPr b="1" sz="1200"/>
          </a:p>
          <a:p>
            <a:pPr indent="0" lvl="0" marL="0" rtl="0">
              <a:lnSpc>
                <a:spcPct val="115000"/>
              </a:lnSpc>
              <a:spcBef>
                <a:spcPts val="0"/>
              </a:spcBef>
              <a:spcAft>
                <a:spcPts val="0"/>
              </a:spcAft>
              <a:buNone/>
            </a:pPr>
            <a:r>
              <a:rPr lang="en" sz="1200"/>
              <a:t>Procurements Management system automation which enables the business to automate supply chain processes</a:t>
            </a:r>
            <a:endParaRPr sz="1200"/>
          </a:p>
          <a:p>
            <a:pPr indent="0" lvl="0" marL="0" rtl="0">
              <a:lnSpc>
                <a:spcPct val="115000"/>
              </a:lnSpc>
              <a:spcBef>
                <a:spcPts val="0"/>
              </a:spcBef>
              <a:spcAft>
                <a:spcPts val="0"/>
              </a:spcAft>
              <a:buNone/>
            </a:pPr>
            <a:r>
              <a:rPr lang="en" sz="1200"/>
              <a:t>An assessment of the operations and profitability of the business needs to be made in year 3 to understand where the business is lacking and what opportunities are available to the business. Also to be noted is the environment (and how it has changed) in the last two years in terms of risk. Findings should guide what areas need to be automated, what systems are up to mark, and what capabilities the business would like to acquire (nice-to-haves).</a:t>
            </a:r>
            <a:endParaRPr sz="1200"/>
          </a:p>
          <a:p>
            <a:pPr indent="0" lvl="0" marL="0" rtl="0">
              <a:lnSpc>
                <a:spcPct val="115000"/>
              </a:lnSpc>
              <a:spcBef>
                <a:spcPts val="0"/>
              </a:spcBef>
              <a:spcAft>
                <a:spcPts val="0"/>
              </a:spcAft>
              <a:buNone/>
            </a:pPr>
            <a:r>
              <a:rPr lang="en" sz="1200"/>
              <a:t>Nice-to-haves include the ability to automate finance and accounting processes that would eventually support procurements and sales, as well as human resources processes like Payroll.</a:t>
            </a:r>
            <a:endParaRPr sz="1200"/>
          </a:p>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b="1" i="1" lang="en" sz="1200"/>
              <a:t>Customer support process automation</a:t>
            </a:r>
            <a:r>
              <a:rPr lang="en" sz="1200"/>
              <a:t> should start with logging communications and designing templates / guidelines for interaction until the software solution has been implemented, setup and reviewed.</a:t>
            </a:r>
            <a:endParaRPr sz="1200"/>
          </a:p>
          <a:p>
            <a:pPr indent="0" lvl="0" marL="0" rtl="0">
              <a:lnSpc>
                <a:spcPct val="115000"/>
              </a:lnSpc>
              <a:spcBef>
                <a:spcPts val="0"/>
              </a:spcBef>
              <a:spcAft>
                <a:spcPts val="0"/>
              </a:spcAft>
              <a:buNone/>
            </a:pPr>
            <a:r>
              <a:rPr lang="en" sz="1200"/>
              <a:t>At this point, the logs being generated need to be uploaded to the system, communication solutions configured to follow the designed guidelines, and features enabled.</a:t>
            </a:r>
            <a:endParaRPr sz="1200"/>
          </a:p>
          <a:p>
            <a:pPr indent="0" lvl="0" marL="0" rtl="0">
              <a:lnSpc>
                <a:spcPct val="115000"/>
              </a:lnSpc>
              <a:spcBef>
                <a:spcPts val="0"/>
              </a:spcBef>
              <a:spcAft>
                <a:spcPts val="0"/>
              </a:spcAft>
              <a:buNone/>
            </a:pPr>
            <a:r>
              <a:rPr lang="en" sz="1200"/>
              <a:t>Enabling of features need to work in tandem with the feedback system to ensure the communications content actually enhances brand awareness and loyalty</a:t>
            </a:r>
            <a:endParaRPr sz="1200"/>
          </a:p>
          <a:p>
            <a:pPr indent="0" lvl="0" marL="0" rtl="0">
              <a:lnSpc>
                <a:spcPct val="115000"/>
              </a:lnSpc>
              <a:spcBef>
                <a:spcPts val="0"/>
              </a:spcBef>
              <a:spcAft>
                <a:spcPts val="0"/>
              </a:spcAft>
              <a:buNone/>
            </a:pPr>
            <a:r>
              <a:rPr lang="en" sz="1200"/>
              <a:t>Over time, a full-fledged </a:t>
            </a:r>
            <a:r>
              <a:rPr b="1" lang="en" sz="1200"/>
              <a:t>customer relationship management system </a:t>
            </a:r>
            <a:r>
              <a:rPr lang="en" sz="1200"/>
              <a:t>can be brought into place, which feeds off of the historical data accumulated in discrete systems as well as the procedures and guidelines outlined to automate processes such as email and text communications regarding orders and inquiries. The application package should be extensible, in that it can be integrated with other systems (such as inventory or sales) with relative ease.</a:t>
            </a:r>
            <a:endParaRPr sz="1200"/>
          </a:p>
          <a:p>
            <a:pPr indent="0" lvl="0" marL="0" rtl="0">
              <a:lnSpc>
                <a:spcPct val="115000"/>
              </a:lnSpc>
              <a:spcBef>
                <a:spcPts val="0"/>
              </a:spcBef>
              <a:spcAft>
                <a:spcPts val="0"/>
              </a:spcAft>
              <a:buNone/>
            </a:pPr>
            <a:r>
              <a:t/>
            </a:r>
            <a:endParaRPr sz="1200"/>
          </a:p>
          <a:p>
            <a:pPr indent="0" lvl="0" marL="0" rtl="0">
              <a:lnSpc>
                <a:spcPct val="115000"/>
              </a:lnSpc>
              <a:spcBef>
                <a:spcPts val="0"/>
              </a:spcBef>
              <a:spcAft>
                <a:spcPts val="0"/>
              </a:spcAft>
              <a:buNone/>
            </a:pPr>
            <a:r>
              <a:rPr b="1" i="1" lang="en" sz="1200"/>
              <a:t>Advertising / marketing / sales processes </a:t>
            </a:r>
            <a:r>
              <a:rPr lang="en" sz="1200"/>
              <a:t>can be automated in phases as well</a:t>
            </a:r>
            <a:endParaRPr sz="1200"/>
          </a:p>
          <a:p>
            <a:pPr indent="0" lvl="0" marL="0" rtl="0">
              <a:lnSpc>
                <a:spcPct val="115000"/>
              </a:lnSpc>
              <a:spcBef>
                <a:spcPts val="0"/>
              </a:spcBef>
              <a:spcAft>
                <a:spcPts val="0"/>
              </a:spcAft>
              <a:buNone/>
            </a:pPr>
            <a:r>
              <a:rPr lang="en" sz="1200"/>
              <a:t>This includes preparing the product / service portfolios from source documents compatible with selected automation systems.</a:t>
            </a:r>
            <a:endParaRPr sz="1200"/>
          </a:p>
          <a:p>
            <a:pPr indent="0" lvl="0" marL="0" rtl="0">
              <a:lnSpc>
                <a:spcPct val="115000"/>
              </a:lnSpc>
              <a:spcBef>
                <a:spcPts val="0"/>
              </a:spcBef>
              <a:spcAft>
                <a:spcPts val="0"/>
              </a:spcAft>
              <a:buNone/>
            </a:pPr>
            <a:r>
              <a:rPr lang="en" sz="1200"/>
              <a:t>A basic web page should be implemented which provides the portfolio to the customers</a:t>
            </a:r>
            <a:endParaRPr sz="1200"/>
          </a:p>
          <a:p>
            <a:pPr indent="0" lvl="0" marL="0" rtl="0">
              <a:lnSpc>
                <a:spcPct val="115000"/>
              </a:lnSpc>
              <a:spcBef>
                <a:spcPts val="0"/>
              </a:spcBef>
              <a:spcAft>
                <a:spcPts val="0"/>
              </a:spcAft>
              <a:buNone/>
            </a:pPr>
            <a:r>
              <a:rPr lang="en" sz="1200"/>
              <a:t>The web application should be reviewed by the marketing department to ensure the layout and presentation are targeting the intended customer segment, and produce the desired effect.</a:t>
            </a:r>
            <a:endParaRPr sz="1200"/>
          </a:p>
          <a:p>
            <a:pPr indent="0" lvl="0" marL="0" rtl="0">
              <a:lnSpc>
                <a:spcPct val="115000"/>
              </a:lnSpc>
              <a:spcBef>
                <a:spcPts val="0"/>
              </a:spcBef>
              <a:spcAft>
                <a:spcPts val="0"/>
              </a:spcAft>
              <a:buNone/>
            </a:pPr>
            <a:r>
              <a:rPr lang="en" sz="1200"/>
              <a:t>Social media and online marketing strategies should also be implemented as soon as possible, leveraging the web page.</a:t>
            </a:r>
            <a:endParaRPr sz="1200"/>
          </a:p>
          <a:p>
            <a:pPr indent="0" lvl="0" marL="0" rtl="0">
              <a:spcBef>
                <a:spcPts val="0"/>
              </a:spcBef>
              <a:spcAft>
                <a:spcPts val="0"/>
              </a:spcAft>
              <a:buNone/>
            </a:pPr>
            <a:r>
              <a:rPr lang="en"/>
              <a:t>An </a:t>
            </a:r>
            <a:r>
              <a:rPr b="1" lang="en"/>
              <a:t>e-Commerce System</a:t>
            </a:r>
            <a:r>
              <a:rPr lang="en"/>
              <a:t>, which is the final stage of this initiative, could start with the basic web page or web application that offers customers with a portfolio of products and services. Eventually, the e-Commerce system will support inventory information of available products, customer account management with past orders and order tracking capabilities, and later on, even online payment capabilities through third party solutions integrations.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200"/>
              <a:t>Above is a matrix of the enterprise application packages and which processes they will support by the end of Year 3.</a:t>
            </a:r>
            <a:endParaRPr sz="1200"/>
          </a:p>
          <a:p>
            <a:pPr indent="0" lvl="0" marL="0" rtl="0">
              <a:lnSpc>
                <a:spcPct val="115000"/>
              </a:lnSpc>
              <a:spcBef>
                <a:spcPts val="0"/>
              </a:spcBef>
              <a:spcAft>
                <a:spcPts val="0"/>
              </a:spcAft>
              <a:buNone/>
            </a:pPr>
            <a:r>
              <a:rPr lang="en" sz="1200"/>
              <a:t>As can be seen in the Correlation Matrix, the selected Enterprise Application Package should provide support to multiple processes.</a:t>
            </a:r>
            <a:endParaRPr sz="1200"/>
          </a:p>
          <a:p>
            <a:pPr indent="0" lvl="0" marL="0" rtl="0">
              <a:lnSpc>
                <a:spcPct val="115000"/>
              </a:lnSpc>
              <a:spcBef>
                <a:spcPts val="0"/>
              </a:spcBef>
              <a:spcAft>
                <a:spcPts val="0"/>
              </a:spcAft>
              <a:buNone/>
            </a:pPr>
            <a:r>
              <a:rPr lang="en" sz="1200"/>
              <a:t>Eventually, they will also provide information to drive strategic processes and decision-making processes.</a:t>
            </a:r>
            <a:endParaRPr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&lt;</a:t>
            </a:r>
            <a:r>
              <a:rPr lang="en">
                <a:solidFill>
                  <a:srgbClr val="FF0000"/>
                </a:solidFill>
              </a:rPr>
              <a:t>deleteThis</a:t>
            </a:r>
            <a:r>
              <a:rPr lang="en"/>
              <a:t>&gt;Is this the same as EAPs?&lt;/</a:t>
            </a:r>
            <a:r>
              <a:rPr lang="en">
                <a:solidFill>
                  <a:srgbClr val="FF0000"/>
                </a:solidFill>
              </a:rPr>
              <a:t>deleteThis</a:t>
            </a:r>
            <a:r>
              <a:rPr lang="en"/>
              <a:t>&gt;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Strengths</a:t>
            </a:r>
            <a:r>
              <a:rPr lang="en"/>
              <a:t>:</a:t>
            </a:r>
            <a:endParaRPr/>
          </a:p>
          <a:p>
            <a:pPr indent="-298450" lvl="0" marL="457200" rtl="0">
              <a:spcBef>
                <a:spcPts val="0"/>
              </a:spcBef>
              <a:spcAft>
                <a:spcPts val="0"/>
              </a:spcAft>
              <a:buSzPts val="1100"/>
              <a:buChar char="●"/>
            </a:pPr>
            <a:r>
              <a:rPr lang="en"/>
              <a:t>Business location - We have online based exposure. So, everyone can access to the different variety of products.</a:t>
            </a:r>
            <a:endParaRPr/>
          </a:p>
          <a:p>
            <a:pPr indent="-298450" lvl="0" marL="457200" rtl="0">
              <a:spcBef>
                <a:spcPts val="0"/>
              </a:spcBef>
              <a:spcAft>
                <a:spcPts val="0"/>
              </a:spcAft>
              <a:buSzPts val="1100"/>
              <a:buChar char="●"/>
            </a:pPr>
            <a:r>
              <a:rPr lang="en"/>
              <a:t>Market Leading product - Everyone have a cell phones now a days and customers can get easy access to our products.</a:t>
            </a:r>
            <a:endParaRPr/>
          </a:p>
          <a:p>
            <a:pPr indent="-298450" lvl="0" marL="457200" rtl="0">
              <a:spcBef>
                <a:spcPts val="0"/>
              </a:spcBef>
              <a:spcAft>
                <a:spcPts val="0"/>
              </a:spcAft>
              <a:buSzPts val="1100"/>
              <a:buChar char="●"/>
            </a:pPr>
            <a:r>
              <a:rPr lang="en"/>
              <a:t>Cost Advantages - We are providing different type of seasonal offers to customers.</a:t>
            </a:r>
            <a:endParaRPr/>
          </a:p>
          <a:p>
            <a:pPr indent="-298450" lvl="0" marL="457200" rtl="0">
              <a:spcBef>
                <a:spcPts val="0"/>
              </a:spcBef>
              <a:spcAft>
                <a:spcPts val="0"/>
              </a:spcAft>
              <a:buSzPts val="1100"/>
              <a:buChar char="●"/>
            </a:pPr>
            <a:r>
              <a:rPr lang="en"/>
              <a:t>Strong Relationship with customers - No need of providing personal information to get access. Customers get benefited only if they buy through special accounts. E.g. Amazon Prime</a:t>
            </a:r>
            <a:endParaRPr/>
          </a:p>
          <a:p>
            <a:pPr indent="0" lvl="0" marL="0" rtl="0">
              <a:spcBef>
                <a:spcPts val="0"/>
              </a:spcBef>
              <a:spcAft>
                <a:spcPts val="0"/>
              </a:spcAft>
              <a:buNone/>
            </a:pPr>
            <a:r>
              <a:rPr lang="en"/>
              <a:t>Weakness:</a:t>
            </a:r>
            <a:endParaRPr/>
          </a:p>
          <a:p>
            <a:pPr indent="-298450" lvl="0" marL="457200" rtl="0">
              <a:spcBef>
                <a:spcPts val="0"/>
              </a:spcBef>
              <a:spcAft>
                <a:spcPts val="0"/>
              </a:spcAft>
              <a:buSzPts val="1100"/>
              <a:buChar char="●"/>
            </a:pPr>
            <a:r>
              <a:rPr lang="en"/>
              <a:t>New to the Market - Our company is recently started and it is new customers. It will take time to attract them.</a:t>
            </a:r>
            <a:endParaRPr/>
          </a:p>
          <a:p>
            <a:pPr indent="-298450" lvl="0" marL="457200">
              <a:spcBef>
                <a:spcPts val="0"/>
              </a:spcBef>
              <a:spcAft>
                <a:spcPts val="0"/>
              </a:spcAft>
              <a:buSzPts val="1100"/>
              <a:buChar char="●"/>
            </a:pPr>
            <a:r>
              <a:rPr lang="en"/>
              <a:t>Technical Issues - It is online based company. So, sometime it may delay in responding to technical issues.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External Analysis:</a:t>
            </a:r>
            <a:endParaRPr/>
          </a:p>
          <a:p>
            <a:pPr indent="0" lvl="0" marL="0">
              <a:spcBef>
                <a:spcPts val="0"/>
              </a:spcBef>
              <a:spcAft>
                <a:spcPts val="0"/>
              </a:spcAft>
              <a:buNone/>
            </a:pPr>
            <a:r>
              <a:rPr lang="en"/>
              <a:t>Opportunities-</a:t>
            </a:r>
            <a:endParaRPr/>
          </a:p>
          <a:p>
            <a:pPr indent="-298450" lvl="0" marL="457200" rtl="0">
              <a:spcBef>
                <a:spcPts val="0"/>
              </a:spcBef>
              <a:spcAft>
                <a:spcPts val="0"/>
              </a:spcAft>
              <a:buSzPts val="1100"/>
              <a:buChar char="●"/>
            </a:pPr>
            <a:r>
              <a:rPr lang="en"/>
              <a:t>Market Creation and Development - We need to first settle up in the market and providing customers the product on time. Slowly, we can develop customer satisfaction.</a:t>
            </a:r>
            <a:endParaRPr/>
          </a:p>
          <a:p>
            <a:pPr indent="-298450" lvl="0" marL="457200" rtl="0">
              <a:spcBef>
                <a:spcPts val="0"/>
              </a:spcBef>
              <a:spcAft>
                <a:spcPts val="0"/>
              </a:spcAft>
              <a:buSzPts val="1100"/>
              <a:buChar char="●"/>
            </a:pPr>
            <a:r>
              <a:rPr lang="en"/>
              <a:t>Global Influences - Once we get a good response (revenue and customer feedback) from market. Then, we can expand globally.</a:t>
            </a:r>
            <a:endParaRPr/>
          </a:p>
          <a:p>
            <a:pPr indent="-298450" lvl="0" marL="457200" rtl="0">
              <a:spcBef>
                <a:spcPts val="0"/>
              </a:spcBef>
              <a:spcAft>
                <a:spcPts val="0"/>
              </a:spcAft>
              <a:buSzPts val="1100"/>
              <a:buChar char="●"/>
            </a:pPr>
            <a:r>
              <a:rPr lang="en"/>
              <a:t>Government legal changes such as the privacy laws could also have an effect on the business model</a:t>
            </a:r>
            <a:endParaRPr/>
          </a:p>
          <a:p>
            <a:pPr indent="-298450" lvl="0" marL="457200" rtl="0">
              <a:spcBef>
                <a:spcPts val="0"/>
              </a:spcBef>
              <a:spcAft>
                <a:spcPts val="0"/>
              </a:spcAft>
              <a:buSzPts val="1100"/>
              <a:buChar char="●"/>
            </a:pPr>
            <a:r>
              <a:rPr lang="en"/>
              <a:t>Changing competitive trend in the market</a:t>
            </a:r>
            <a:endParaRPr/>
          </a:p>
          <a:p>
            <a:pPr indent="-298450" lvl="0" marL="457200" rtl="0">
              <a:spcBef>
                <a:spcPts val="0"/>
              </a:spcBef>
              <a:spcAft>
                <a:spcPts val="0"/>
              </a:spcAft>
              <a:buSzPts val="1100"/>
              <a:buChar char="●"/>
            </a:pPr>
            <a:r>
              <a:rPr lang="en"/>
              <a:t>Technological changes are rapid and this will require firm to constantly adopt new trends in the market</a:t>
            </a:r>
            <a:endParaRPr/>
          </a:p>
          <a:p>
            <a:pPr indent="0" lvl="0" marL="0" rtl="0">
              <a:spcBef>
                <a:spcPts val="0"/>
              </a:spcBef>
              <a:spcAft>
                <a:spcPts val="0"/>
              </a:spcAft>
              <a:buNone/>
            </a:pPr>
            <a:r>
              <a:rPr lang="en"/>
              <a:t>Threats-</a:t>
            </a:r>
            <a:endParaRPr/>
          </a:p>
          <a:p>
            <a:pPr indent="-298450" lvl="0" marL="457200" rtl="0">
              <a:spcBef>
                <a:spcPts val="0"/>
              </a:spcBef>
              <a:spcAft>
                <a:spcPts val="0"/>
              </a:spcAft>
              <a:buSzPts val="1100"/>
              <a:buChar char="●"/>
            </a:pPr>
            <a:r>
              <a:rPr lang="en"/>
              <a:t>New Entrants -  We need to first built the relationship with customer because we are new to the market.</a:t>
            </a:r>
            <a:endParaRPr/>
          </a:p>
          <a:p>
            <a:pPr indent="-298450" lvl="0" marL="457200">
              <a:spcBef>
                <a:spcPts val="0"/>
              </a:spcBef>
              <a:spcAft>
                <a:spcPts val="0"/>
              </a:spcAft>
              <a:buSzPts val="1100"/>
              <a:buChar char="●"/>
            </a:pPr>
            <a:r>
              <a:rPr lang="en"/>
              <a:t>Substitutes</a:t>
            </a:r>
            <a:r>
              <a:rPr lang="en"/>
              <a:t> - As we expected, we have a competition in the market and to achieve our goal by selling quality products.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4" name="Shape 3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Space Game Lesson Learned</a:t>
            </a:r>
            <a:endParaRPr/>
          </a:p>
          <a:p>
            <a:pPr indent="0" lvl="0" marL="0">
              <a:spcBef>
                <a:spcPts val="0"/>
              </a:spcBef>
              <a:spcAft>
                <a:spcPts val="0"/>
              </a:spcAft>
              <a:buNone/>
            </a:pPr>
            <a:r>
              <a:t/>
            </a:r>
            <a:endParaRPr/>
          </a:p>
          <a:p>
            <a:pPr indent="0" lvl="0" marL="0">
              <a:spcBef>
                <a:spcPts val="0"/>
              </a:spcBef>
              <a:spcAft>
                <a:spcPts val="0"/>
              </a:spcAft>
              <a:buNone/>
            </a:pPr>
            <a:r>
              <a:rPr lang="en"/>
              <a:t>Jigarkumar Bareeya</a:t>
            </a:r>
            <a:endParaRPr/>
          </a:p>
          <a:p>
            <a:pPr indent="-298450" lvl="0" marL="457200" rtl="0">
              <a:spcBef>
                <a:spcPts val="0"/>
              </a:spcBef>
              <a:spcAft>
                <a:spcPts val="0"/>
              </a:spcAft>
              <a:buSzPts val="1100"/>
              <a:buChar char="●"/>
            </a:pPr>
            <a:r>
              <a:rPr lang="en"/>
              <a:t>I have added a screenshot of my login ID of Space games</a:t>
            </a:r>
            <a:endParaRPr/>
          </a:p>
          <a:p>
            <a:pPr indent="-298450" lvl="0" marL="457200" rtl="0">
              <a:spcBef>
                <a:spcPts val="0"/>
              </a:spcBef>
              <a:spcAft>
                <a:spcPts val="0"/>
              </a:spcAft>
              <a:buSzPts val="1100"/>
              <a:buChar char="●"/>
            </a:pPr>
            <a:r>
              <a:rPr lang="en"/>
              <a:t>Detail analysis of SWOT: internal and external analysis</a:t>
            </a:r>
            <a:endParaRPr/>
          </a:p>
          <a:p>
            <a:pPr indent="-298450" lvl="0" marL="457200" rtl="0">
              <a:spcBef>
                <a:spcPts val="0"/>
              </a:spcBef>
              <a:spcAft>
                <a:spcPts val="0"/>
              </a:spcAft>
              <a:buSzPts val="1100"/>
              <a:buChar char="●"/>
            </a:pPr>
            <a:r>
              <a:rPr lang="en"/>
              <a:t>This game is providing a very straight forward details about business strategic management in various sectors.</a:t>
            </a:r>
            <a:endParaRPr/>
          </a:p>
          <a:p>
            <a:pPr indent="0" lvl="0" marL="0" rtl="0">
              <a:spcBef>
                <a:spcPts val="0"/>
              </a:spcBef>
              <a:spcAft>
                <a:spcPts val="0"/>
              </a:spcAft>
              <a:buNone/>
            </a:pPr>
            <a:r>
              <a:t/>
            </a:r>
            <a:endParaRPr/>
          </a:p>
          <a:p>
            <a:pPr indent="-298450" lvl="0" marL="457200">
              <a:spcBef>
                <a:spcPts val="0"/>
              </a:spcBef>
              <a:spcAft>
                <a:spcPts val="0"/>
              </a:spcAft>
              <a:buSzPts val="1100"/>
              <a:buChar char="●"/>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t>
            </a:r>
            <a:r>
              <a:rPr lang="en">
                <a:solidFill>
                  <a:srgbClr val="FF0000"/>
                </a:solidFill>
              </a:rPr>
              <a:t>deleteThis</a:t>
            </a:r>
            <a:r>
              <a:rPr lang="en"/>
              <a:t>&gt;4th point if it is not necessary&lt;/</a:t>
            </a:r>
            <a:r>
              <a:rPr lang="en">
                <a:solidFill>
                  <a:srgbClr val="FF0000"/>
                </a:solidFill>
              </a:rPr>
              <a:t>deleteThis</a:t>
            </a:r>
            <a:r>
              <a:rPr lang="en"/>
              <a:t>&gt;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Shape 32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3" name="Shape 3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&lt;</a:t>
            </a:r>
            <a:r>
              <a:rPr lang="en">
                <a:solidFill>
                  <a:srgbClr val="FF0000"/>
                </a:solidFill>
              </a:rPr>
              <a:t>deleteThis</a:t>
            </a:r>
            <a:r>
              <a:rPr lang="en"/>
              <a:t>&gt;2nd point if it is not necessary&lt;/</a:t>
            </a:r>
            <a:r>
              <a:rPr lang="en">
                <a:solidFill>
                  <a:srgbClr val="FF0000"/>
                </a:solidFill>
              </a:rPr>
              <a:t>deleteThis</a:t>
            </a:r>
            <a:r>
              <a:rPr lang="en"/>
              <a:t>&gt;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Shape 10"/>
          <p:cNvGrpSpPr/>
          <p:nvPr/>
        </p:nvGrpSpPr>
        <p:grpSpPr>
          <a:xfrm>
            <a:off x="7343003" y="3409675"/>
            <a:ext cx="1691422" cy="1732548"/>
            <a:chOff x="7343003" y="3409675"/>
            <a:chExt cx="1691422" cy="1732548"/>
          </a:xfrm>
        </p:grpSpPr>
        <p:grpSp>
          <p:nvGrpSpPr>
            <p:cNvPr id="11" name="Shape 11"/>
            <p:cNvGrpSpPr/>
            <p:nvPr/>
          </p:nvGrpSpPr>
          <p:grpSpPr>
            <a:xfrm>
              <a:off x="7343003" y="4453711"/>
              <a:ext cx="316800" cy="688513"/>
              <a:chOff x="7343003" y="4453711"/>
              <a:chExt cx="316800" cy="688513"/>
            </a:xfrm>
          </p:grpSpPr>
          <p:sp>
            <p:nvSpPr>
              <p:cNvPr id="12" name="Shape 1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 name="Shape 14"/>
            <p:cNvGrpSpPr/>
            <p:nvPr/>
          </p:nvGrpSpPr>
          <p:grpSpPr>
            <a:xfrm>
              <a:off x="7801210" y="4105700"/>
              <a:ext cx="316800" cy="1036523"/>
              <a:chOff x="7801210" y="4105700"/>
              <a:chExt cx="316800" cy="1036523"/>
            </a:xfrm>
          </p:grpSpPr>
          <p:sp>
            <p:nvSpPr>
              <p:cNvPr id="15" name="Shape 15"/>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8259418" y="3757688"/>
              <a:ext cx="316800" cy="1384535"/>
              <a:chOff x="8259418" y="3757688"/>
              <a:chExt cx="316800" cy="1384535"/>
            </a:xfrm>
          </p:grpSpPr>
          <p:sp>
            <p:nvSpPr>
              <p:cNvPr id="19" name="Shape 19"/>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 name="Shape 23"/>
            <p:cNvGrpSpPr/>
            <p:nvPr/>
          </p:nvGrpSpPr>
          <p:grpSpPr>
            <a:xfrm>
              <a:off x="8717625" y="3409675"/>
              <a:ext cx="316800" cy="1732548"/>
              <a:chOff x="8717625" y="3409675"/>
              <a:chExt cx="316800" cy="1732548"/>
            </a:xfrm>
          </p:grpSpPr>
          <p:sp>
            <p:nvSpPr>
              <p:cNvPr id="24" name="Shape 2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29" name="Shape 29"/>
          <p:cNvGrpSpPr/>
          <p:nvPr/>
        </p:nvGrpSpPr>
        <p:grpSpPr>
          <a:xfrm>
            <a:off x="5043503" y="0"/>
            <a:ext cx="3814072" cy="3839102"/>
            <a:chOff x="5043503" y="0"/>
            <a:chExt cx="3814072" cy="3839102"/>
          </a:xfrm>
        </p:grpSpPr>
        <p:sp>
          <p:nvSpPr>
            <p:cNvPr id="30" name="Shape 30"/>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2" name="Shape 32"/>
            <p:cNvGrpSpPr/>
            <p:nvPr/>
          </p:nvGrpSpPr>
          <p:grpSpPr>
            <a:xfrm>
              <a:off x="7647812" y="2704283"/>
              <a:ext cx="635219" cy="635219"/>
              <a:chOff x="6725724" y="2701260"/>
              <a:chExt cx="1208101" cy="1208100"/>
            </a:xfrm>
          </p:grpSpPr>
          <p:sp>
            <p:nvSpPr>
              <p:cNvPr id="33" name="Shape 33"/>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6" name="Shape 36"/>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7" name="Shape 37"/>
            <p:cNvGrpSpPr/>
            <p:nvPr/>
          </p:nvGrpSpPr>
          <p:grpSpPr>
            <a:xfrm>
              <a:off x="7952720" y="179238"/>
              <a:ext cx="873165" cy="873003"/>
              <a:chOff x="7754428" y="208725"/>
              <a:chExt cx="541800" cy="541800"/>
            </a:xfrm>
          </p:grpSpPr>
          <p:sp>
            <p:nvSpPr>
              <p:cNvPr id="38" name="Shape 38"/>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9" name="Shape 39"/>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0" name="Shape 40"/>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3" name="Shape 4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6" name="Shape 46"/>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Shape 47"/>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Shape 4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Shape 142"/>
          <p:cNvGrpSpPr/>
          <p:nvPr/>
        </p:nvGrpSpPr>
        <p:grpSpPr>
          <a:xfrm>
            <a:off x="52" y="4099200"/>
            <a:ext cx="9144036" cy="1044300"/>
            <a:chOff x="52" y="4099200"/>
            <a:chExt cx="9144036" cy="1044300"/>
          </a:xfrm>
        </p:grpSpPr>
        <p:grpSp>
          <p:nvGrpSpPr>
            <p:cNvPr id="143" name="Shape 143"/>
            <p:cNvGrpSpPr/>
            <p:nvPr/>
          </p:nvGrpSpPr>
          <p:grpSpPr>
            <a:xfrm>
              <a:off x="52" y="4309200"/>
              <a:ext cx="231622" cy="834300"/>
              <a:chOff x="2688737" y="4301380"/>
              <a:chExt cx="231900" cy="834300"/>
            </a:xfrm>
          </p:grpSpPr>
          <p:sp>
            <p:nvSpPr>
              <p:cNvPr id="144" name="Shape 144"/>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5" name="Shape 145"/>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6" name="Shape 146"/>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7" name="Shape 147"/>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48" name="Shape 148"/>
            <p:cNvGrpSpPr/>
            <p:nvPr/>
          </p:nvGrpSpPr>
          <p:grpSpPr>
            <a:xfrm>
              <a:off x="371406" y="4099200"/>
              <a:ext cx="231622" cy="1044300"/>
              <a:chOff x="2688737" y="4091380"/>
              <a:chExt cx="231900" cy="1044300"/>
            </a:xfrm>
          </p:grpSpPr>
          <p:sp>
            <p:nvSpPr>
              <p:cNvPr id="149" name="Shape 149"/>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0" name="Shape 150"/>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1" name="Shape 15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2" name="Shape 152"/>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3" name="Shape 15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4" name="Shape 154"/>
            <p:cNvGrpSpPr/>
            <p:nvPr/>
          </p:nvGrpSpPr>
          <p:grpSpPr>
            <a:xfrm>
              <a:off x="742761" y="4309200"/>
              <a:ext cx="231622" cy="834300"/>
              <a:chOff x="2688737" y="4301380"/>
              <a:chExt cx="231900" cy="834300"/>
            </a:xfrm>
          </p:grpSpPr>
          <p:sp>
            <p:nvSpPr>
              <p:cNvPr id="155" name="Shape 155"/>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8" name="Shape 158"/>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59" name="Shape 159"/>
            <p:cNvGrpSpPr/>
            <p:nvPr/>
          </p:nvGrpSpPr>
          <p:grpSpPr>
            <a:xfrm>
              <a:off x="1114115" y="4518900"/>
              <a:ext cx="231622" cy="624600"/>
              <a:chOff x="2688737" y="4511080"/>
              <a:chExt cx="231900" cy="624600"/>
            </a:xfrm>
          </p:grpSpPr>
          <p:sp>
            <p:nvSpPr>
              <p:cNvPr id="160" name="Shape 160"/>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1" name="Shape 16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2" name="Shape 162"/>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3" name="Shape 163"/>
            <p:cNvGrpSpPr/>
            <p:nvPr/>
          </p:nvGrpSpPr>
          <p:grpSpPr>
            <a:xfrm>
              <a:off x="1856753" y="4099200"/>
              <a:ext cx="231600" cy="1044300"/>
              <a:chOff x="1856753" y="4099200"/>
              <a:chExt cx="231600" cy="1044300"/>
            </a:xfrm>
          </p:grpSpPr>
          <p:sp>
            <p:nvSpPr>
              <p:cNvPr id="164" name="Shape 164"/>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5" name="Shape 165"/>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6" name="Shape 166"/>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8" name="Shape 168"/>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69" name="Shape 169"/>
            <p:cNvGrpSpPr/>
            <p:nvPr/>
          </p:nvGrpSpPr>
          <p:grpSpPr>
            <a:xfrm>
              <a:off x="2228107" y="4309200"/>
              <a:ext cx="231600" cy="834300"/>
              <a:chOff x="2228107" y="4309200"/>
              <a:chExt cx="231600" cy="834300"/>
            </a:xfrm>
          </p:grpSpPr>
          <p:sp>
            <p:nvSpPr>
              <p:cNvPr id="170" name="Shape 170"/>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1" name="Shape 17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2" name="Shape 172"/>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3" name="Shape 17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4" name="Shape 174"/>
            <p:cNvGrpSpPr/>
            <p:nvPr/>
          </p:nvGrpSpPr>
          <p:grpSpPr>
            <a:xfrm>
              <a:off x="2599462" y="4518900"/>
              <a:ext cx="231600" cy="624600"/>
              <a:chOff x="2599462" y="4518900"/>
              <a:chExt cx="231600" cy="624600"/>
            </a:xfrm>
          </p:grpSpPr>
          <p:sp>
            <p:nvSpPr>
              <p:cNvPr id="175" name="Shape 175"/>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6" name="Shape 176"/>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7" name="Shape 177"/>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78" name="Shape 178"/>
            <p:cNvGrpSpPr/>
            <p:nvPr/>
          </p:nvGrpSpPr>
          <p:grpSpPr>
            <a:xfrm>
              <a:off x="3342171" y="4099200"/>
              <a:ext cx="231600" cy="1044300"/>
              <a:chOff x="3342171" y="4099200"/>
              <a:chExt cx="231600" cy="1044300"/>
            </a:xfrm>
          </p:grpSpPr>
          <p:sp>
            <p:nvSpPr>
              <p:cNvPr id="179" name="Shape 179"/>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0" name="Shape 180"/>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1" name="Shape 18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2" name="Shape 182"/>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3" name="Shape 18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4" name="Shape 184"/>
            <p:cNvGrpSpPr/>
            <p:nvPr/>
          </p:nvGrpSpPr>
          <p:grpSpPr>
            <a:xfrm>
              <a:off x="3713525" y="4309200"/>
              <a:ext cx="231600" cy="834300"/>
              <a:chOff x="3713525" y="4309200"/>
              <a:chExt cx="231600" cy="834300"/>
            </a:xfrm>
          </p:grpSpPr>
          <p:sp>
            <p:nvSpPr>
              <p:cNvPr id="185" name="Shape 185"/>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6" name="Shape 186"/>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7" name="Shape 187"/>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9" name="Shape 189"/>
            <p:cNvGrpSpPr/>
            <p:nvPr/>
          </p:nvGrpSpPr>
          <p:grpSpPr>
            <a:xfrm>
              <a:off x="1485398" y="4309200"/>
              <a:ext cx="231600" cy="834300"/>
              <a:chOff x="1485398" y="4309200"/>
              <a:chExt cx="231600" cy="834300"/>
            </a:xfrm>
          </p:grpSpPr>
          <p:sp>
            <p:nvSpPr>
              <p:cNvPr id="190" name="Shape 190"/>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1" name="Shape 19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2" name="Shape 192"/>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3" name="Shape 19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4" name="Shape 194"/>
            <p:cNvGrpSpPr/>
            <p:nvPr/>
          </p:nvGrpSpPr>
          <p:grpSpPr>
            <a:xfrm>
              <a:off x="4084879" y="4518900"/>
              <a:ext cx="231600" cy="624600"/>
              <a:chOff x="4084879" y="4518900"/>
              <a:chExt cx="231600" cy="624600"/>
            </a:xfrm>
          </p:grpSpPr>
          <p:sp>
            <p:nvSpPr>
              <p:cNvPr id="195" name="Shape 195"/>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98" name="Shape 198"/>
            <p:cNvGrpSpPr/>
            <p:nvPr/>
          </p:nvGrpSpPr>
          <p:grpSpPr>
            <a:xfrm>
              <a:off x="2970816" y="4309200"/>
              <a:ext cx="231600" cy="834300"/>
              <a:chOff x="2970816" y="4309200"/>
              <a:chExt cx="231600" cy="834300"/>
            </a:xfrm>
          </p:grpSpPr>
          <p:sp>
            <p:nvSpPr>
              <p:cNvPr id="199" name="Shape 199"/>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0" name="Shape 200"/>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1" name="Shape 20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2" name="Shape 202"/>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3" name="Shape 203"/>
            <p:cNvGrpSpPr/>
            <p:nvPr/>
          </p:nvGrpSpPr>
          <p:grpSpPr>
            <a:xfrm>
              <a:off x="4456234" y="4309200"/>
              <a:ext cx="231600" cy="834300"/>
              <a:chOff x="4456234" y="4309200"/>
              <a:chExt cx="231600" cy="834300"/>
            </a:xfrm>
          </p:grpSpPr>
          <p:sp>
            <p:nvSpPr>
              <p:cNvPr id="204" name="Shape 204"/>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5" name="Shape 205"/>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6" name="Shape 206"/>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7" name="Shape 207"/>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08" name="Shape 208"/>
            <p:cNvGrpSpPr/>
            <p:nvPr/>
          </p:nvGrpSpPr>
          <p:grpSpPr>
            <a:xfrm>
              <a:off x="4827588" y="4099200"/>
              <a:ext cx="231600" cy="1044300"/>
              <a:chOff x="4827588" y="4099200"/>
              <a:chExt cx="231600" cy="1044300"/>
            </a:xfrm>
          </p:grpSpPr>
          <p:sp>
            <p:nvSpPr>
              <p:cNvPr id="209" name="Shape 209"/>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0" name="Shape 210"/>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1" name="Shape 2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2" name="Shape 212"/>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3" name="Shape 21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4" name="Shape 214"/>
            <p:cNvGrpSpPr/>
            <p:nvPr/>
          </p:nvGrpSpPr>
          <p:grpSpPr>
            <a:xfrm>
              <a:off x="5198943" y="4309200"/>
              <a:ext cx="231600" cy="834300"/>
              <a:chOff x="5198943" y="4309200"/>
              <a:chExt cx="231600" cy="834300"/>
            </a:xfrm>
          </p:grpSpPr>
          <p:sp>
            <p:nvSpPr>
              <p:cNvPr id="215" name="Shape 215"/>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6" name="Shape 216"/>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7" name="Shape 217"/>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8" name="Shape 218"/>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19" name="Shape 219"/>
            <p:cNvGrpSpPr/>
            <p:nvPr/>
          </p:nvGrpSpPr>
          <p:grpSpPr>
            <a:xfrm>
              <a:off x="5570297" y="4518900"/>
              <a:ext cx="231600" cy="624600"/>
              <a:chOff x="5570297" y="4518900"/>
              <a:chExt cx="231600" cy="624600"/>
            </a:xfrm>
          </p:grpSpPr>
          <p:sp>
            <p:nvSpPr>
              <p:cNvPr id="220" name="Shape 220"/>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3" name="Shape 223"/>
            <p:cNvGrpSpPr/>
            <p:nvPr/>
          </p:nvGrpSpPr>
          <p:grpSpPr>
            <a:xfrm>
              <a:off x="5941652" y="4309200"/>
              <a:ext cx="231600" cy="834300"/>
              <a:chOff x="5941652" y="4309200"/>
              <a:chExt cx="231600" cy="834300"/>
            </a:xfrm>
          </p:grpSpPr>
          <p:sp>
            <p:nvSpPr>
              <p:cNvPr id="224" name="Shape 224"/>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5" name="Shape 225"/>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6" name="Shape 226"/>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7" name="Shape 227"/>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8" name="Shape 228"/>
            <p:cNvGrpSpPr/>
            <p:nvPr/>
          </p:nvGrpSpPr>
          <p:grpSpPr>
            <a:xfrm>
              <a:off x="6313006" y="4099200"/>
              <a:ext cx="231600" cy="1044300"/>
              <a:chOff x="6313006" y="4099200"/>
              <a:chExt cx="231600" cy="1044300"/>
            </a:xfrm>
          </p:grpSpPr>
          <p:sp>
            <p:nvSpPr>
              <p:cNvPr id="229" name="Shape 229"/>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1" name="Shape 23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3" name="Shape 23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4" name="Shape 234"/>
            <p:cNvGrpSpPr/>
            <p:nvPr/>
          </p:nvGrpSpPr>
          <p:grpSpPr>
            <a:xfrm>
              <a:off x="6684361" y="4309200"/>
              <a:ext cx="231600" cy="834300"/>
              <a:chOff x="6684361" y="4309200"/>
              <a:chExt cx="231600" cy="834300"/>
            </a:xfrm>
          </p:grpSpPr>
          <p:sp>
            <p:nvSpPr>
              <p:cNvPr id="235" name="Shape 235"/>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6" name="Shape 236"/>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7" name="Shape 237"/>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8" name="Shape 238"/>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39" name="Shape 239"/>
            <p:cNvGrpSpPr/>
            <p:nvPr/>
          </p:nvGrpSpPr>
          <p:grpSpPr>
            <a:xfrm>
              <a:off x="7055715" y="4518900"/>
              <a:ext cx="231600" cy="624600"/>
              <a:chOff x="7055715" y="4518900"/>
              <a:chExt cx="231600" cy="624600"/>
            </a:xfrm>
          </p:grpSpPr>
          <p:sp>
            <p:nvSpPr>
              <p:cNvPr id="240" name="Shape 240"/>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1" name="Shape 24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2" name="Shape 242"/>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3" name="Shape 243"/>
            <p:cNvGrpSpPr/>
            <p:nvPr/>
          </p:nvGrpSpPr>
          <p:grpSpPr>
            <a:xfrm>
              <a:off x="7798424" y="4099200"/>
              <a:ext cx="231600" cy="1044300"/>
              <a:chOff x="7798424" y="4099200"/>
              <a:chExt cx="231600" cy="1044300"/>
            </a:xfrm>
          </p:grpSpPr>
          <p:sp>
            <p:nvSpPr>
              <p:cNvPr id="244" name="Shape 244"/>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5" name="Shape 245"/>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7" name="Shape 247"/>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49" name="Shape 249"/>
            <p:cNvGrpSpPr/>
            <p:nvPr/>
          </p:nvGrpSpPr>
          <p:grpSpPr>
            <a:xfrm>
              <a:off x="8169779" y="4309200"/>
              <a:ext cx="231600" cy="834300"/>
              <a:chOff x="8169779" y="4309200"/>
              <a:chExt cx="231600" cy="834300"/>
            </a:xfrm>
          </p:grpSpPr>
          <p:sp>
            <p:nvSpPr>
              <p:cNvPr id="250" name="Shape 250"/>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1" name="Shape 25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2" name="Shape 252"/>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3" name="Shape 25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4" name="Shape 254"/>
            <p:cNvGrpSpPr/>
            <p:nvPr/>
          </p:nvGrpSpPr>
          <p:grpSpPr>
            <a:xfrm>
              <a:off x="7427070" y="4309200"/>
              <a:ext cx="231600" cy="834300"/>
              <a:chOff x="7427070" y="4309200"/>
              <a:chExt cx="231600" cy="834300"/>
            </a:xfrm>
          </p:grpSpPr>
          <p:sp>
            <p:nvSpPr>
              <p:cNvPr id="255" name="Shape 255"/>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6" name="Shape 256"/>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7" name="Shape 257"/>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8" name="Shape 258"/>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59" name="Shape 259"/>
            <p:cNvGrpSpPr/>
            <p:nvPr/>
          </p:nvGrpSpPr>
          <p:grpSpPr>
            <a:xfrm>
              <a:off x="8541133" y="4518900"/>
              <a:ext cx="231600" cy="624600"/>
              <a:chOff x="8541133" y="4518900"/>
              <a:chExt cx="231600" cy="624600"/>
            </a:xfrm>
          </p:grpSpPr>
          <p:sp>
            <p:nvSpPr>
              <p:cNvPr id="260" name="Shape 260"/>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1" name="Shape 26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2" name="Shape 262"/>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3" name="Shape 263"/>
            <p:cNvGrpSpPr/>
            <p:nvPr/>
          </p:nvGrpSpPr>
          <p:grpSpPr>
            <a:xfrm>
              <a:off x="8912488" y="4309200"/>
              <a:ext cx="231600" cy="834300"/>
              <a:chOff x="8912488" y="4309200"/>
              <a:chExt cx="231600" cy="834300"/>
            </a:xfrm>
          </p:grpSpPr>
          <p:sp>
            <p:nvSpPr>
              <p:cNvPr id="264" name="Shape 264"/>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5" name="Shape 265"/>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6" name="Shape 266"/>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7" name="Shape 267"/>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268" name="Shape 268"/>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Shape 269"/>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Shape 27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Shape 27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Shape 50"/>
          <p:cNvGrpSpPr/>
          <p:nvPr/>
        </p:nvGrpSpPr>
        <p:grpSpPr>
          <a:xfrm>
            <a:off x="146769" y="3406"/>
            <a:ext cx="1233215" cy="1384535"/>
            <a:chOff x="146769" y="3406"/>
            <a:chExt cx="1233215" cy="1384535"/>
          </a:xfrm>
        </p:grpSpPr>
        <p:grpSp>
          <p:nvGrpSpPr>
            <p:cNvPr id="51" name="Shape 51"/>
            <p:cNvGrpSpPr/>
            <p:nvPr/>
          </p:nvGrpSpPr>
          <p:grpSpPr>
            <a:xfrm>
              <a:off x="1063183" y="3406"/>
              <a:ext cx="316800" cy="688513"/>
              <a:chOff x="1063183" y="3406"/>
              <a:chExt cx="316800" cy="688513"/>
            </a:xfrm>
          </p:grpSpPr>
          <p:sp>
            <p:nvSpPr>
              <p:cNvPr id="52" name="Shape 52"/>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4" name="Shape 54"/>
            <p:cNvGrpSpPr/>
            <p:nvPr/>
          </p:nvGrpSpPr>
          <p:grpSpPr>
            <a:xfrm>
              <a:off x="604976" y="3406"/>
              <a:ext cx="316800" cy="1036524"/>
              <a:chOff x="604976" y="3406"/>
              <a:chExt cx="316800" cy="1036524"/>
            </a:xfrm>
          </p:grpSpPr>
          <p:sp>
            <p:nvSpPr>
              <p:cNvPr id="55" name="Shape 5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6" name="Shape 56"/>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7" name="Shape 57"/>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58" name="Shape 58"/>
            <p:cNvGrpSpPr/>
            <p:nvPr/>
          </p:nvGrpSpPr>
          <p:grpSpPr>
            <a:xfrm>
              <a:off x="146769" y="3406"/>
              <a:ext cx="316800" cy="1384535"/>
              <a:chOff x="146769" y="3406"/>
              <a:chExt cx="316800" cy="1384535"/>
            </a:xfrm>
          </p:grpSpPr>
          <p:sp>
            <p:nvSpPr>
              <p:cNvPr id="59" name="Shape 59"/>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1" name="Shape 61"/>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2" name="Shape 62"/>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grpSp>
        <p:nvGrpSpPr>
          <p:cNvPr id="63" name="Shape 63"/>
          <p:cNvGrpSpPr/>
          <p:nvPr/>
        </p:nvGrpSpPr>
        <p:grpSpPr>
          <a:xfrm>
            <a:off x="6775084" y="2904008"/>
            <a:ext cx="2186148" cy="2239500"/>
            <a:chOff x="6775084" y="2904008"/>
            <a:chExt cx="2186148" cy="2239500"/>
          </a:xfrm>
        </p:grpSpPr>
        <p:grpSp>
          <p:nvGrpSpPr>
            <p:cNvPr id="64" name="Shape 64"/>
            <p:cNvGrpSpPr/>
            <p:nvPr/>
          </p:nvGrpSpPr>
          <p:grpSpPr>
            <a:xfrm>
              <a:off x="6775084" y="4253708"/>
              <a:ext cx="409500" cy="889800"/>
              <a:chOff x="6775084" y="4253708"/>
              <a:chExt cx="409500" cy="889800"/>
            </a:xfrm>
          </p:grpSpPr>
          <p:sp>
            <p:nvSpPr>
              <p:cNvPr id="65" name="Shape 6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67" name="Shape 67"/>
            <p:cNvGrpSpPr/>
            <p:nvPr/>
          </p:nvGrpSpPr>
          <p:grpSpPr>
            <a:xfrm>
              <a:off x="7367299" y="3804008"/>
              <a:ext cx="409500" cy="1339500"/>
              <a:chOff x="7367299" y="3804008"/>
              <a:chExt cx="409500" cy="1339500"/>
            </a:xfrm>
          </p:grpSpPr>
          <p:sp>
            <p:nvSpPr>
              <p:cNvPr id="68" name="Shape 68"/>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9" name="Shape 69"/>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0" name="Shape 70"/>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1" name="Shape 71"/>
            <p:cNvGrpSpPr/>
            <p:nvPr/>
          </p:nvGrpSpPr>
          <p:grpSpPr>
            <a:xfrm>
              <a:off x="7959516" y="3354008"/>
              <a:ext cx="409500" cy="1789500"/>
              <a:chOff x="7959516" y="3354008"/>
              <a:chExt cx="409500" cy="1789500"/>
            </a:xfrm>
          </p:grpSpPr>
          <p:sp>
            <p:nvSpPr>
              <p:cNvPr id="72" name="Shape 72"/>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76" name="Shape 76"/>
            <p:cNvGrpSpPr/>
            <p:nvPr/>
          </p:nvGrpSpPr>
          <p:grpSpPr>
            <a:xfrm>
              <a:off x="8551731" y="2904008"/>
              <a:ext cx="409500" cy="2239500"/>
              <a:chOff x="8551731" y="2904008"/>
              <a:chExt cx="409500" cy="2239500"/>
            </a:xfrm>
          </p:grpSpPr>
          <p:sp>
            <p:nvSpPr>
              <p:cNvPr id="77" name="Shape 77"/>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82" name="Shape 82"/>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Shape 8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Shape 85"/>
          <p:cNvGrpSpPr/>
          <p:nvPr/>
        </p:nvGrpSpPr>
        <p:grpSpPr>
          <a:xfrm>
            <a:off x="625966" y="299376"/>
            <a:ext cx="999312" cy="999312"/>
            <a:chOff x="348199" y="179450"/>
            <a:chExt cx="1116300" cy="1116300"/>
          </a:xfrm>
        </p:grpSpPr>
        <p:sp>
          <p:nvSpPr>
            <p:cNvPr id="86" name="Shape 8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8" name="Shape 88"/>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Shape 89"/>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Shape 9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Shape 92"/>
          <p:cNvGrpSpPr/>
          <p:nvPr/>
        </p:nvGrpSpPr>
        <p:grpSpPr>
          <a:xfrm>
            <a:off x="625966" y="299376"/>
            <a:ext cx="999312" cy="999312"/>
            <a:chOff x="348199" y="179450"/>
            <a:chExt cx="1116300" cy="1116300"/>
          </a:xfrm>
        </p:grpSpPr>
        <p:sp>
          <p:nvSpPr>
            <p:cNvPr id="93" name="Shape 93"/>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Shape 96"/>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Shape 97"/>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Shape 100"/>
          <p:cNvGrpSpPr/>
          <p:nvPr/>
        </p:nvGrpSpPr>
        <p:grpSpPr>
          <a:xfrm>
            <a:off x="625966" y="299376"/>
            <a:ext cx="999312" cy="999312"/>
            <a:chOff x="348199" y="179450"/>
            <a:chExt cx="1116300" cy="1116300"/>
          </a:xfrm>
        </p:grpSpPr>
        <p:sp>
          <p:nvSpPr>
            <p:cNvPr id="101" name="Shape 10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Shape 10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Shape 106"/>
          <p:cNvGrpSpPr/>
          <p:nvPr/>
        </p:nvGrpSpPr>
        <p:grpSpPr>
          <a:xfrm>
            <a:off x="625966" y="299376"/>
            <a:ext cx="999312" cy="999312"/>
            <a:chOff x="348199" y="179450"/>
            <a:chExt cx="1116300" cy="1116300"/>
          </a:xfrm>
        </p:grpSpPr>
        <p:sp>
          <p:nvSpPr>
            <p:cNvPr id="107" name="Shape 10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9" name="Shape 109"/>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Shape 110"/>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Shape 1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Shape 113"/>
          <p:cNvGrpSpPr/>
          <p:nvPr/>
        </p:nvGrpSpPr>
        <p:grpSpPr>
          <a:xfrm>
            <a:off x="6866714" y="1306"/>
            <a:ext cx="2267451" cy="2601690"/>
            <a:chOff x="6790514" y="1306"/>
            <a:chExt cx="2267451" cy="2601690"/>
          </a:xfrm>
        </p:grpSpPr>
        <p:grpSp>
          <p:nvGrpSpPr>
            <p:cNvPr id="114" name="Shape 114"/>
            <p:cNvGrpSpPr/>
            <p:nvPr/>
          </p:nvGrpSpPr>
          <p:grpSpPr>
            <a:xfrm>
              <a:off x="7067465" y="1306"/>
              <a:ext cx="1990500" cy="1990200"/>
              <a:chOff x="7067465" y="1306"/>
              <a:chExt cx="1990500" cy="1990200"/>
            </a:xfrm>
          </p:grpSpPr>
          <p:sp>
            <p:nvSpPr>
              <p:cNvPr id="115" name="Shape 115"/>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8" name="Shape 118"/>
            <p:cNvGrpSpPr/>
            <p:nvPr/>
          </p:nvGrpSpPr>
          <p:grpSpPr>
            <a:xfrm>
              <a:off x="8207126" y="1807996"/>
              <a:ext cx="795000" cy="795000"/>
              <a:chOff x="8207126" y="1807996"/>
              <a:chExt cx="795000" cy="795000"/>
            </a:xfrm>
          </p:grpSpPr>
          <p:sp>
            <p:nvSpPr>
              <p:cNvPr id="119" name="Shape 119"/>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22" name="Shape 122"/>
            <p:cNvGrpSpPr/>
            <p:nvPr/>
          </p:nvGrpSpPr>
          <p:grpSpPr>
            <a:xfrm>
              <a:off x="6790514" y="118857"/>
              <a:ext cx="548700" cy="548700"/>
              <a:chOff x="6790514" y="118857"/>
              <a:chExt cx="548700" cy="548700"/>
            </a:xfrm>
          </p:grpSpPr>
          <p:sp>
            <p:nvSpPr>
              <p:cNvPr id="123" name="Shape 123"/>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sp>
        <p:nvSpPr>
          <p:cNvPr id="125" name="Shape 125"/>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Shape 1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Shape 128"/>
          <p:cNvGrpSpPr/>
          <p:nvPr/>
        </p:nvGrpSpPr>
        <p:grpSpPr>
          <a:xfrm>
            <a:off x="625966" y="299376"/>
            <a:ext cx="999312" cy="999312"/>
            <a:chOff x="348199" y="179450"/>
            <a:chExt cx="1116300" cy="1116300"/>
          </a:xfrm>
        </p:grpSpPr>
        <p:sp>
          <p:nvSpPr>
            <p:cNvPr id="129" name="Shape 12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0" name="Shape 13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1" name="Shape 13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Shape 132"/>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Shape 133"/>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Shape 13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Shape 136"/>
          <p:cNvGrpSpPr/>
          <p:nvPr/>
        </p:nvGrpSpPr>
        <p:grpSpPr>
          <a:xfrm>
            <a:off x="713373" y="3847119"/>
            <a:ext cx="825392" cy="825392"/>
            <a:chOff x="348199" y="179450"/>
            <a:chExt cx="1116300" cy="1116300"/>
          </a:xfrm>
        </p:grpSpPr>
        <p:sp>
          <p:nvSpPr>
            <p:cNvPr id="137" name="Shape 13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8" name="Shape 13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39" name="Shape 139"/>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Shape 14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Shape 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mailto:Ssrivastav6@my.harrisburgu.edu" TargetMode="External"/><Relationship Id="rId4" Type="http://schemas.openxmlformats.org/officeDocument/2006/relationships/hyperlink" Target="mailto:jgbareeya@gmail.com" TargetMode="External"/><Relationship Id="rId5" Type="http://schemas.openxmlformats.org/officeDocument/2006/relationships/image" Target="../media/image1.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 Group Project 1</a:t>
            </a:r>
            <a:endParaRPr/>
          </a:p>
        </p:txBody>
      </p:sp>
      <p:sp>
        <p:nvSpPr>
          <p:cNvPr id="278" name="Shape 278"/>
          <p:cNvSpPr txBox="1"/>
          <p:nvPr>
            <p:ph idx="1" type="subTitle"/>
          </p:nvPr>
        </p:nvSpPr>
        <p:spPr>
          <a:xfrm>
            <a:off x="824000" y="2991400"/>
            <a:ext cx="7741200" cy="1300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IS Strategic Planning</a:t>
            </a:r>
            <a:endParaRPr/>
          </a:p>
          <a:p>
            <a:pPr indent="0" lvl="0" marL="0">
              <a:spcBef>
                <a:spcPts val="0"/>
              </a:spcBef>
              <a:spcAft>
                <a:spcPts val="0"/>
              </a:spcAft>
              <a:buNone/>
            </a:pPr>
            <a:r>
              <a:rPr lang="en"/>
              <a:t>Summer 2018</a:t>
            </a:r>
            <a:endParaRPr/>
          </a:p>
          <a:p>
            <a:pPr indent="0" lvl="0" marL="0">
              <a:spcBef>
                <a:spcPts val="0"/>
              </a:spcBef>
              <a:spcAft>
                <a:spcPts val="0"/>
              </a:spcAft>
              <a:buNone/>
            </a:pPr>
            <a:r>
              <a:rPr lang="en"/>
              <a:t>Case: Dave’s Digital  Store (DDS)</a:t>
            </a:r>
            <a:endParaRPr/>
          </a:p>
          <a:p>
            <a:pPr indent="0" lvl="0" marL="0">
              <a:spcBef>
                <a:spcPts val="0"/>
              </a:spcBef>
              <a:spcAft>
                <a:spcPts val="0"/>
              </a:spcAft>
              <a:buNone/>
            </a:pPr>
            <a:r>
              <a:t/>
            </a:r>
            <a:endParaRPr/>
          </a:p>
          <a:p>
            <a:pPr indent="0" lvl="0" marL="0" rtl="0">
              <a:spcBef>
                <a:spcPts val="0"/>
              </a:spcBef>
              <a:spcAft>
                <a:spcPts val="0"/>
              </a:spcAft>
              <a:buNone/>
            </a:pPr>
            <a:r>
              <a:rPr b="1" lang="en" sz="1400">
                <a:latin typeface="Maven Pro"/>
                <a:ea typeface="Maven Pro"/>
                <a:cs typeface="Maven Pro"/>
                <a:sym typeface="Maven Pro"/>
              </a:rPr>
              <a:t>Gabriella Hassan, Saurabh Srivastav, Jigarkumar Bareeya, Jawahar Chakravarthula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ctrTitle"/>
          </p:nvPr>
        </p:nvSpPr>
        <p:spPr>
          <a:xfrm>
            <a:off x="991175" y="963250"/>
            <a:ext cx="4383600" cy="558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Internet Stage</a:t>
            </a:r>
            <a:endParaRPr/>
          </a:p>
        </p:txBody>
      </p:sp>
      <p:sp>
        <p:nvSpPr>
          <p:cNvPr id="331" name="Shape 331"/>
          <p:cNvSpPr txBox="1"/>
          <p:nvPr>
            <p:ph idx="1" type="subTitle"/>
          </p:nvPr>
        </p:nvSpPr>
        <p:spPr>
          <a:xfrm>
            <a:off x="695900" y="1828800"/>
            <a:ext cx="7973400" cy="24630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Arial"/>
                <a:ea typeface="Arial"/>
                <a:cs typeface="Arial"/>
                <a:sym typeface="Arial"/>
              </a:rPr>
              <a:t>Our company is currently at stage 0.</a:t>
            </a:r>
            <a:endParaRPr sz="1400">
              <a:latin typeface="Arial"/>
              <a:ea typeface="Arial"/>
              <a:cs typeface="Arial"/>
              <a:sym typeface="Arial"/>
            </a:endParaRPr>
          </a:p>
          <a:p>
            <a:pPr indent="0" lvl="0" marL="0" rtl="0">
              <a:lnSpc>
                <a:spcPct val="115000"/>
              </a:lnSpc>
              <a:spcBef>
                <a:spcPts val="0"/>
              </a:spcBef>
              <a:spcAft>
                <a:spcPts val="0"/>
              </a:spcAft>
              <a:buNone/>
            </a:pPr>
            <a:r>
              <a:t/>
            </a:r>
            <a:endParaRPr sz="1400">
              <a:latin typeface="Arial"/>
              <a:ea typeface="Arial"/>
              <a:cs typeface="Arial"/>
              <a:sym typeface="Arial"/>
            </a:endParaRPr>
          </a:p>
          <a:p>
            <a:pPr indent="0" lvl="0" marL="0" rtl="0">
              <a:lnSpc>
                <a:spcPct val="115000"/>
              </a:lnSpc>
              <a:spcBef>
                <a:spcPts val="0"/>
              </a:spcBef>
              <a:spcAft>
                <a:spcPts val="0"/>
              </a:spcAft>
              <a:buNone/>
            </a:pPr>
            <a:r>
              <a:rPr lang="en" sz="1400">
                <a:latin typeface="Arial"/>
                <a:ea typeface="Arial"/>
                <a:cs typeface="Arial"/>
                <a:sym typeface="Arial"/>
              </a:rPr>
              <a:t>The ultimate goal is over the next 3 years is to reach stage 4 of the internet model. The company will have a functioning website where our customers can order the products. It will a platform where all the options are accessible to customer. It will improve the customer experience by reducing the time and effort put in purchasing products. An additional benefit would be to improve the efficiency of the company to processing data/purchases.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ctrTitle"/>
          </p:nvPr>
        </p:nvSpPr>
        <p:spPr>
          <a:xfrm>
            <a:off x="674750" y="366975"/>
            <a:ext cx="8226300" cy="12465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Business Processes</a:t>
            </a:r>
            <a:endParaRPr/>
          </a:p>
          <a:p>
            <a:pPr indent="0" lvl="0" marL="0" rtl="0">
              <a:spcBef>
                <a:spcPts val="0"/>
              </a:spcBef>
              <a:spcAft>
                <a:spcPts val="0"/>
              </a:spcAft>
              <a:buNone/>
            </a:pPr>
            <a:r>
              <a:rPr lang="en" sz="2400"/>
              <a:t>An overview</a:t>
            </a:r>
            <a:endParaRPr sz="2400"/>
          </a:p>
        </p:txBody>
      </p:sp>
      <p:sp>
        <p:nvSpPr>
          <p:cNvPr id="337" name="Shape 337"/>
          <p:cNvSpPr txBox="1"/>
          <p:nvPr>
            <p:ph idx="1" type="subTitle"/>
          </p:nvPr>
        </p:nvSpPr>
        <p:spPr>
          <a:xfrm>
            <a:off x="674750" y="1669900"/>
            <a:ext cx="8226300" cy="288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Following are the list of business processes that the strategy needs to accommodate, support and optimize</a:t>
            </a:r>
            <a:endParaRPr sz="1400"/>
          </a:p>
          <a:p>
            <a:pPr indent="-317500" lvl="0" marL="457200">
              <a:spcBef>
                <a:spcPts val="0"/>
              </a:spcBef>
              <a:spcAft>
                <a:spcPts val="0"/>
              </a:spcAft>
              <a:buSzPts val="1400"/>
              <a:buChar char="❖"/>
            </a:pPr>
            <a:r>
              <a:rPr b="1" i="1" lang="en" sz="1400"/>
              <a:t>Operation processes</a:t>
            </a:r>
            <a:r>
              <a:rPr lang="en" sz="1400"/>
              <a:t>: </a:t>
            </a:r>
            <a:r>
              <a:rPr b="1" lang="en" sz="1400"/>
              <a:t>Customer Support processes </a:t>
            </a:r>
            <a:r>
              <a:rPr lang="en" sz="1400"/>
              <a:t>(communications, feedback review, technical support, and call center (non-technical) processes), </a:t>
            </a:r>
            <a:r>
              <a:rPr b="1" lang="en" sz="1400"/>
              <a:t>Sales processes </a:t>
            </a:r>
            <a:r>
              <a:rPr lang="en" sz="1400"/>
              <a:t>(Payment authorization, invoice management, order tracking (for customers) and purchase tracking (procurements) processes), </a:t>
            </a:r>
            <a:r>
              <a:rPr b="1" lang="en" sz="1400"/>
              <a:t>Marketing processes </a:t>
            </a:r>
            <a:r>
              <a:rPr lang="en" sz="1400"/>
              <a:t>(product portfolio, services (repairs) portfolio, public relations and advertising processes), </a:t>
            </a:r>
            <a:r>
              <a:rPr b="1" lang="en" sz="1400"/>
              <a:t>Repairs processes </a:t>
            </a:r>
            <a:r>
              <a:rPr lang="en" sz="1400"/>
              <a:t>(workflow management, cost estimation and quality control processes), </a:t>
            </a:r>
            <a:r>
              <a:rPr b="1" lang="en" sz="1400"/>
              <a:t>Inventory processes </a:t>
            </a:r>
            <a:r>
              <a:rPr lang="en" sz="1400"/>
              <a:t>(unit and component inventory management processes), </a:t>
            </a:r>
            <a:r>
              <a:rPr b="1" lang="en" sz="1400"/>
              <a:t>Procurements </a:t>
            </a:r>
            <a:r>
              <a:rPr lang="en" sz="1400"/>
              <a:t>(Unit and component procurement, quality assurance, and intellectual property acquisition processes)</a:t>
            </a:r>
            <a:endParaRPr sz="1400"/>
          </a:p>
          <a:p>
            <a:pPr indent="-317500" lvl="0" marL="457200">
              <a:spcBef>
                <a:spcPts val="0"/>
              </a:spcBef>
              <a:spcAft>
                <a:spcPts val="0"/>
              </a:spcAft>
              <a:buSzPts val="1400"/>
              <a:buChar char="❖"/>
            </a:pPr>
            <a:r>
              <a:rPr b="1" i="1" lang="en" sz="1400"/>
              <a:t>Management level processes</a:t>
            </a:r>
            <a:r>
              <a:rPr lang="en" sz="1400"/>
              <a:t>: </a:t>
            </a:r>
            <a:r>
              <a:rPr b="1" lang="en" sz="1400"/>
              <a:t>HR </a:t>
            </a:r>
            <a:r>
              <a:rPr lang="en" sz="1400"/>
              <a:t>(Payroll and benefits, human resource procurement and termination, and contract management processes), </a:t>
            </a:r>
            <a:r>
              <a:rPr b="1" lang="en" sz="1400"/>
              <a:t>General Management </a:t>
            </a:r>
            <a:r>
              <a:rPr lang="en" sz="1400"/>
              <a:t>(accounting, supplier contracts and general operations management processes)</a:t>
            </a:r>
            <a:endParaRPr sz="1400"/>
          </a:p>
          <a:p>
            <a:pPr indent="-317500" lvl="0" marL="457200" rtl="0">
              <a:spcBef>
                <a:spcPts val="0"/>
              </a:spcBef>
              <a:spcAft>
                <a:spcPts val="0"/>
              </a:spcAft>
              <a:buSzPts val="1400"/>
              <a:buChar char="❖"/>
            </a:pPr>
            <a:r>
              <a:rPr b="1" i="1" lang="en" sz="1400"/>
              <a:t>Strategy level processes</a:t>
            </a:r>
            <a:r>
              <a:rPr lang="en" sz="1400"/>
              <a:t>: Market analysis, cash flow (revenue) analysis, operation efficiency analysis and risk management processes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ctrTitle"/>
          </p:nvPr>
        </p:nvSpPr>
        <p:spPr>
          <a:xfrm>
            <a:off x="562300" y="359025"/>
            <a:ext cx="7587900" cy="8010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What can be automated and why it should be automated?</a:t>
            </a:r>
            <a:endParaRPr/>
          </a:p>
        </p:txBody>
      </p:sp>
      <p:sp>
        <p:nvSpPr>
          <p:cNvPr id="343" name="Shape 343"/>
          <p:cNvSpPr txBox="1"/>
          <p:nvPr>
            <p:ph idx="1" type="subTitle"/>
          </p:nvPr>
        </p:nvSpPr>
        <p:spPr>
          <a:xfrm>
            <a:off x="562300" y="1473600"/>
            <a:ext cx="7380900" cy="2196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sz="1400"/>
              <a:t>The first stage of automation / optimization should focus on</a:t>
            </a:r>
            <a:endParaRPr sz="1400"/>
          </a:p>
          <a:p>
            <a:pPr indent="-317500" lvl="0" marL="457200">
              <a:spcBef>
                <a:spcPts val="0"/>
              </a:spcBef>
              <a:spcAft>
                <a:spcPts val="0"/>
              </a:spcAft>
              <a:buSzPts val="1400"/>
              <a:buChar char="❖"/>
            </a:pPr>
            <a:r>
              <a:rPr lang="en" sz="1400"/>
              <a:t>Customer Support and Communications processes</a:t>
            </a:r>
            <a:endParaRPr sz="1400"/>
          </a:p>
          <a:p>
            <a:pPr indent="-317500" lvl="1" marL="914400">
              <a:spcBef>
                <a:spcPts val="0"/>
              </a:spcBef>
              <a:spcAft>
                <a:spcPts val="0"/>
              </a:spcAft>
              <a:buSzPts val="1400"/>
              <a:buChar char="➢"/>
            </a:pPr>
            <a:r>
              <a:rPr lang="en" sz="1400"/>
              <a:t>The objective is to optimize customer interactions and improve feedback quality from customers from the onset</a:t>
            </a:r>
            <a:endParaRPr sz="1400"/>
          </a:p>
          <a:p>
            <a:pPr indent="-317500" lvl="1" marL="914400">
              <a:spcBef>
                <a:spcPts val="0"/>
              </a:spcBef>
              <a:spcAft>
                <a:spcPts val="0"/>
              </a:spcAft>
              <a:buSzPts val="1400"/>
              <a:buChar char="➢"/>
            </a:pPr>
            <a:r>
              <a:rPr lang="en" sz="1400"/>
              <a:t>A filing system / framework needs to be implemented. Data should be in a format that should be relatively easy to integrate with future IS solutions for analysis and historical performance data</a:t>
            </a:r>
            <a:endParaRPr sz="1400"/>
          </a:p>
          <a:p>
            <a:pPr indent="-317500" lvl="0" marL="457200">
              <a:spcBef>
                <a:spcPts val="0"/>
              </a:spcBef>
              <a:spcAft>
                <a:spcPts val="0"/>
              </a:spcAft>
              <a:buSzPts val="1400"/>
              <a:buChar char="❖"/>
            </a:pPr>
            <a:r>
              <a:rPr lang="en" sz="1400"/>
              <a:t>Advertising and marketing processes</a:t>
            </a:r>
            <a:endParaRPr sz="1400"/>
          </a:p>
          <a:p>
            <a:pPr indent="-317500" lvl="1" marL="914400">
              <a:spcBef>
                <a:spcPts val="0"/>
              </a:spcBef>
              <a:spcAft>
                <a:spcPts val="0"/>
              </a:spcAft>
              <a:buSzPts val="1400"/>
              <a:buChar char="➢"/>
            </a:pPr>
            <a:r>
              <a:rPr lang="en" sz="1400"/>
              <a:t>The objective is to increase brand awareness and provide the customers with a portfolio of products and services designed to intrigue and increase sales volumes</a:t>
            </a:r>
            <a:endParaRPr sz="1400"/>
          </a:p>
          <a:p>
            <a:pPr indent="-317500" lvl="1" marL="914400" rtl="0">
              <a:spcBef>
                <a:spcPts val="0"/>
              </a:spcBef>
              <a:spcAft>
                <a:spcPts val="0"/>
              </a:spcAft>
              <a:buSzPts val="1400"/>
              <a:buChar char="➢"/>
            </a:pPr>
            <a:r>
              <a:rPr lang="en" sz="1400"/>
              <a:t>This should be done in tandem with Communications enhancements mentioned above to start acquiring market demands from existing customer base to ensure that IT systems designs are fit for purpose</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Shape 348"/>
          <p:cNvSpPr txBox="1"/>
          <p:nvPr>
            <p:ph type="ctrTitle"/>
          </p:nvPr>
        </p:nvSpPr>
        <p:spPr>
          <a:xfrm>
            <a:off x="824100" y="366475"/>
            <a:ext cx="7367400" cy="1408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Automation timelines</a:t>
            </a:r>
            <a:br>
              <a:rPr lang="en"/>
            </a:br>
            <a:r>
              <a:rPr lang="en" sz="2400"/>
              <a:t>(When to automate)</a:t>
            </a:r>
            <a:endParaRPr sz="2400"/>
          </a:p>
        </p:txBody>
      </p:sp>
      <p:graphicFrame>
        <p:nvGraphicFramePr>
          <p:cNvPr id="349" name="Shape 349"/>
          <p:cNvGraphicFramePr/>
          <p:nvPr/>
        </p:nvGraphicFramePr>
        <p:xfrm>
          <a:off x="952500" y="1604300"/>
          <a:ext cx="3000000" cy="3000000"/>
        </p:xfrm>
        <a:graphic>
          <a:graphicData uri="http://schemas.openxmlformats.org/drawingml/2006/table">
            <a:tbl>
              <a:tblPr>
                <a:noFill/>
                <a:tableStyleId>{0D23CB4B-B133-44CF-910A-EC4A8A4740DE}</a:tableStyleId>
              </a:tblPr>
              <a:tblGrid>
                <a:gridCol w="2576200"/>
                <a:gridCol w="2576200"/>
                <a:gridCol w="2576200"/>
              </a:tblGrid>
              <a:tr h="494600">
                <a:tc>
                  <a:txBody>
                    <a:bodyPr>
                      <a:noAutofit/>
                    </a:bodyPr>
                    <a:lstStyle/>
                    <a:p>
                      <a:pPr indent="0" lvl="0" marL="0" rtl="0">
                        <a:spcBef>
                          <a:spcPts val="0"/>
                        </a:spcBef>
                        <a:spcAft>
                          <a:spcPts val="0"/>
                        </a:spcAft>
                        <a:buNone/>
                      </a:pPr>
                      <a:r>
                        <a:rPr b="1" lang="en">
                          <a:solidFill>
                            <a:srgbClr val="FFFFFF"/>
                          </a:solidFill>
                        </a:rPr>
                        <a:t>Year 1</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rPr>
                        <a:t>Year 2</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rPr>
                        <a:t>Year 3</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2343500">
                <a:tc>
                  <a:txBody>
                    <a:bodyPr>
                      <a:noAutofit/>
                    </a:bodyPr>
                    <a:lstStyle/>
                    <a:p>
                      <a:pPr indent="-317500" lvl="0" marL="457200" rtl="0">
                        <a:spcBef>
                          <a:spcPts val="0"/>
                        </a:spcBef>
                        <a:spcAft>
                          <a:spcPts val="0"/>
                        </a:spcAft>
                        <a:buClr>
                          <a:srgbClr val="FFFFFF"/>
                        </a:buClr>
                        <a:buSzPts val="1400"/>
                        <a:buChar char="❖"/>
                      </a:pPr>
                      <a:r>
                        <a:rPr lang="en">
                          <a:solidFill>
                            <a:srgbClr val="FFFFFF"/>
                          </a:solidFill>
                        </a:rPr>
                        <a:t>Customer Support Processes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Advertising Processes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317500" lvl="0" marL="457200" rtl="0">
                        <a:spcBef>
                          <a:spcPts val="0"/>
                        </a:spcBef>
                        <a:spcAft>
                          <a:spcPts val="0"/>
                        </a:spcAft>
                        <a:buClr>
                          <a:srgbClr val="FFFFFF"/>
                        </a:buClr>
                        <a:buSzPts val="1400"/>
                        <a:buChar char="❖"/>
                      </a:pPr>
                      <a:r>
                        <a:rPr lang="en">
                          <a:solidFill>
                            <a:srgbClr val="FFFFFF"/>
                          </a:solidFill>
                        </a:rPr>
                        <a:t>Inventory Management Processes,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Sales (portfolio automation) processes,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Customer Support Processes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317500" lvl="0" marL="457200" rtl="0">
                        <a:spcBef>
                          <a:spcPts val="0"/>
                        </a:spcBef>
                        <a:spcAft>
                          <a:spcPts val="0"/>
                        </a:spcAft>
                        <a:buClr>
                          <a:srgbClr val="FFFFFF"/>
                        </a:buClr>
                        <a:buSzPts val="1400"/>
                        <a:buChar char="❖"/>
                      </a:pPr>
                      <a:r>
                        <a:rPr lang="en">
                          <a:solidFill>
                            <a:srgbClr val="FFFFFF"/>
                          </a:solidFill>
                        </a:rPr>
                        <a:t>Procurement Management Processes</a:t>
                      </a:r>
                      <a:endParaRPr>
                        <a:solidFill>
                          <a:srgbClr val="FFFFFF"/>
                        </a:solidFill>
                      </a:endParaRPr>
                    </a:p>
                    <a:p>
                      <a:pPr indent="-317500" lvl="0" marL="457200" rtl="0">
                        <a:spcBef>
                          <a:spcPts val="0"/>
                        </a:spcBef>
                        <a:spcAft>
                          <a:spcPts val="0"/>
                        </a:spcAft>
                        <a:buClr>
                          <a:srgbClr val="FFFFFF"/>
                        </a:buClr>
                        <a:buSzPts val="1400"/>
                        <a:buChar char="❖"/>
                      </a:pPr>
                      <a:r>
                        <a:rPr lang="en">
                          <a:solidFill>
                            <a:srgbClr val="FFFFFF"/>
                          </a:solidFill>
                        </a:rPr>
                        <a:t>other supporting processes</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Accounting</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Finance</a:t>
                      </a:r>
                      <a:endParaRPr>
                        <a:solidFill>
                          <a:srgbClr val="FFFFFF"/>
                        </a:solidFill>
                      </a:endParaRPr>
                    </a:p>
                    <a:p>
                      <a:pPr indent="-317500" lvl="1" marL="914400" rtl="0">
                        <a:spcBef>
                          <a:spcPts val="0"/>
                        </a:spcBef>
                        <a:spcAft>
                          <a:spcPts val="0"/>
                        </a:spcAft>
                        <a:buClr>
                          <a:srgbClr val="FFFFFF"/>
                        </a:buClr>
                        <a:buSzPts val="1400"/>
                        <a:buChar char="➢"/>
                      </a:pPr>
                      <a:r>
                        <a:rPr lang="en">
                          <a:solidFill>
                            <a:srgbClr val="FFFFFF"/>
                          </a:solidFill>
                        </a:rPr>
                        <a:t>Human Resources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Shape 354"/>
          <p:cNvSpPr txBox="1"/>
          <p:nvPr>
            <p:ph type="ctrTitle"/>
          </p:nvPr>
        </p:nvSpPr>
        <p:spPr>
          <a:xfrm>
            <a:off x="641075" y="300695"/>
            <a:ext cx="7762800" cy="11841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Enterprise Application Packages</a:t>
            </a:r>
            <a:endParaRPr/>
          </a:p>
        </p:txBody>
      </p:sp>
      <p:sp>
        <p:nvSpPr>
          <p:cNvPr id="355" name="Shape 355"/>
          <p:cNvSpPr txBox="1"/>
          <p:nvPr>
            <p:ph idx="1" type="subTitle"/>
          </p:nvPr>
        </p:nvSpPr>
        <p:spPr>
          <a:xfrm>
            <a:off x="856275" y="1334300"/>
            <a:ext cx="7074300" cy="3023700"/>
          </a:xfrm>
          <a:prstGeom prst="rect">
            <a:avLst/>
          </a:prstGeom>
        </p:spPr>
        <p:txBody>
          <a:bodyPr anchorCtr="0" anchor="t" bIns="91425" lIns="91425" spcFirstLastPara="1" rIns="91425" wrap="square" tIns="91425">
            <a:noAutofit/>
          </a:bodyPr>
          <a:lstStyle/>
          <a:p>
            <a:pPr indent="-317500" lvl="0" marL="457200">
              <a:spcBef>
                <a:spcPts val="0"/>
              </a:spcBef>
              <a:spcAft>
                <a:spcPts val="0"/>
              </a:spcAft>
              <a:buSzPts val="1400"/>
              <a:buChar char="❖"/>
            </a:pPr>
            <a:r>
              <a:rPr lang="en" sz="1400"/>
              <a:t>Customer Relationship Management </a:t>
            </a:r>
            <a:endParaRPr sz="1400"/>
          </a:p>
          <a:p>
            <a:pPr indent="-317500" lvl="1" marL="914400">
              <a:spcBef>
                <a:spcPts val="0"/>
              </a:spcBef>
              <a:spcAft>
                <a:spcPts val="0"/>
              </a:spcAft>
              <a:buSzPts val="1400"/>
              <a:buChar char="➢"/>
            </a:pPr>
            <a:r>
              <a:rPr lang="en" sz="1400"/>
              <a:t>Initial phase may include a simplified communications portal </a:t>
            </a:r>
            <a:endParaRPr sz="1400"/>
          </a:p>
          <a:p>
            <a:pPr indent="-317500" lvl="1" marL="914400">
              <a:spcBef>
                <a:spcPts val="0"/>
              </a:spcBef>
              <a:spcAft>
                <a:spcPts val="0"/>
              </a:spcAft>
              <a:buSzPts val="1400"/>
              <a:buChar char="➢"/>
            </a:pPr>
            <a:r>
              <a:rPr lang="en" sz="1400"/>
              <a:t>Final objective should be a comprehensive CRM system that supports all sub-processes of Customer Support</a:t>
            </a:r>
            <a:endParaRPr sz="1400"/>
          </a:p>
          <a:p>
            <a:pPr indent="-317500" lvl="0" marL="457200">
              <a:spcBef>
                <a:spcPts val="0"/>
              </a:spcBef>
              <a:spcAft>
                <a:spcPts val="0"/>
              </a:spcAft>
              <a:buSzPts val="1400"/>
              <a:buChar char="❖"/>
            </a:pPr>
            <a:r>
              <a:rPr lang="en" sz="1400"/>
              <a:t>E-Commerce Systems</a:t>
            </a:r>
            <a:endParaRPr sz="1400"/>
          </a:p>
          <a:p>
            <a:pPr indent="-317500" lvl="1" marL="914400">
              <a:spcBef>
                <a:spcPts val="0"/>
              </a:spcBef>
              <a:spcAft>
                <a:spcPts val="0"/>
              </a:spcAft>
              <a:buSzPts val="1400"/>
              <a:buChar char="➢"/>
            </a:pPr>
            <a:r>
              <a:rPr lang="en" sz="1400"/>
              <a:t>Initial phase may be a plain HTML page or a static website presenting product and services portfolios to the customer</a:t>
            </a:r>
            <a:endParaRPr sz="1400"/>
          </a:p>
          <a:p>
            <a:pPr indent="-317500" lvl="1" marL="914400">
              <a:spcBef>
                <a:spcPts val="0"/>
              </a:spcBef>
              <a:spcAft>
                <a:spcPts val="0"/>
              </a:spcAft>
              <a:buSzPts val="1400"/>
              <a:buChar char="➢"/>
            </a:pPr>
            <a:r>
              <a:rPr lang="en" sz="1400"/>
              <a:t>Final phase should be an integrated e-Commerce solution capable of </a:t>
            </a:r>
            <a:endParaRPr sz="1400"/>
          </a:p>
          <a:p>
            <a:pPr indent="-317500" lvl="2" marL="1371600">
              <a:spcBef>
                <a:spcPts val="0"/>
              </a:spcBef>
              <a:spcAft>
                <a:spcPts val="0"/>
              </a:spcAft>
              <a:buSzPts val="1400"/>
              <a:buChar char="■"/>
            </a:pPr>
            <a:r>
              <a:rPr lang="en" sz="1400"/>
              <a:t>Presenting the latest portfolios</a:t>
            </a:r>
            <a:endParaRPr sz="1400"/>
          </a:p>
          <a:p>
            <a:pPr indent="-317500" lvl="2" marL="1371600">
              <a:spcBef>
                <a:spcPts val="0"/>
              </a:spcBef>
              <a:spcAft>
                <a:spcPts val="0"/>
              </a:spcAft>
              <a:buSzPts val="1400"/>
              <a:buChar char="■"/>
            </a:pPr>
            <a:r>
              <a:rPr lang="en" sz="1400"/>
              <a:t>Presenting current inventory statistics for each product (integration with inventory management systems)</a:t>
            </a:r>
            <a:endParaRPr sz="1400"/>
          </a:p>
          <a:p>
            <a:pPr indent="-317500" lvl="2" marL="1371600">
              <a:spcBef>
                <a:spcPts val="0"/>
              </a:spcBef>
              <a:spcAft>
                <a:spcPts val="0"/>
              </a:spcAft>
              <a:buSzPts val="1400"/>
              <a:buChar char="■"/>
            </a:pPr>
            <a:r>
              <a:rPr lang="en" sz="1400"/>
              <a:t>Customer account management systems that keep track of</a:t>
            </a:r>
            <a:endParaRPr sz="1400"/>
          </a:p>
          <a:p>
            <a:pPr indent="-317500" lvl="3" marL="1828800">
              <a:spcBef>
                <a:spcPts val="0"/>
              </a:spcBef>
              <a:spcAft>
                <a:spcPts val="0"/>
              </a:spcAft>
              <a:buSzPts val="1400"/>
              <a:buChar char="●"/>
            </a:pPr>
            <a:r>
              <a:rPr lang="en" sz="1400"/>
              <a:t>Past orders and wish list or shopping list management features</a:t>
            </a:r>
            <a:endParaRPr sz="1400"/>
          </a:p>
          <a:p>
            <a:pPr indent="-317500" lvl="3" marL="1828800">
              <a:spcBef>
                <a:spcPts val="0"/>
              </a:spcBef>
              <a:spcAft>
                <a:spcPts val="0"/>
              </a:spcAft>
              <a:buSzPts val="1400"/>
              <a:buChar char="●"/>
            </a:pPr>
            <a:r>
              <a:rPr lang="en" sz="1400"/>
              <a:t>Targeted coupons, rebates and other promotions</a:t>
            </a:r>
            <a:endParaRPr sz="1400"/>
          </a:p>
          <a:p>
            <a:pPr indent="-317500" lvl="0" marL="457200" rtl="0">
              <a:spcBef>
                <a:spcPts val="0"/>
              </a:spcBef>
              <a:spcAft>
                <a:spcPts val="0"/>
              </a:spcAft>
              <a:buSzPts val="1400"/>
              <a:buChar char="❖"/>
            </a:pPr>
            <a:r>
              <a:rPr lang="en" sz="1400"/>
              <a:t>Other EAPs to support Inventory and Sales processes</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ctrTitle"/>
          </p:nvPr>
        </p:nvSpPr>
        <p:spPr>
          <a:xfrm>
            <a:off x="533475" y="312050"/>
            <a:ext cx="8408400" cy="1194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Correlation Matrix (BP-EAP)</a:t>
            </a:r>
            <a:br>
              <a:rPr lang="en"/>
            </a:br>
            <a:r>
              <a:rPr lang="en" sz="2400"/>
              <a:t>A Business Process to Application package mapping </a:t>
            </a:r>
            <a:endParaRPr sz="2400"/>
          </a:p>
        </p:txBody>
      </p:sp>
      <p:graphicFrame>
        <p:nvGraphicFramePr>
          <p:cNvPr id="361" name="Shape 361"/>
          <p:cNvGraphicFramePr/>
          <p:nvPr/>
        </p:nvGraphicFramePr>
        <p:xfrm>
          <a:off x="533400" y="1593725"/>
          <a:ext cx="3000000" cy="3000000"/>
        </p:xfrm>
        <a:graphic>
          <a:graphicData uri="http://schemas.openxmlformats.org/drawingml/2006/table">
            <a:tbl>
              <a:tblPr>
                <a:noFill/>
                <a:tableStyleId>{0D23CB4B-B133-44CF-910A-EC4A8A4740DE}</a:tableStyleId>
              </a:tblPr>
              <a:tblGrid>
                <a:gridCol w="1350775"/>
                <a:gridCol w="1350775"/>
                <a:gridCol w="1350775"/>
                <a:gridCol w="1350775"/>
                <a:gridCol w="1350775"/>
                <a:gridCol w="1350775"/>
              </a:tblGrid>
              <a:tr h="653225">
                <a:tc>
                  <a:txBody>
                    <a:bodyPr>
                      <a:noAutofit/>
                    </a:bodyPr>
                    <a:lstStyle/>
                    <a:p>
                      <a:pPr indent="0" lvl="0" marL="0">
                        <a:spcBef>
                          <a:spcPts val="0"/>
                        </a:spcBef>
                        <a:spcAft>
                          <a:spcPts val="0"/>
                        </a:spcAft>
                        <a:buNone/>
                      </a:pPr>
                      <a:r>
                        <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sz="1100">
                          <a:solidFill>
                            <a:srgbClr val="FFFFFF"/>
                          </a:solidFill>
                        </a:rPr>
                        <a:t>CRM Application</a:t>
                      </a:r>
                      <a:endParaRPr sz="1100">
                        <a:solidFill>
                          <a:srgbClr val="FFFFFF"/>
                        </a:solidFill>
                      </a:endParaRPr>
                    </a:p>
                    <a:p>
                      <a:pPr indent="0" lvl="0" marL="0">
                        <a:spcBef>
                          <a:spcPts val="0"/>
                        </a:spcBef>
                        <a:spcAft>
                          <a:spcPts val="0"/>
                        </a:spcAft>
                        <a:buNone/>
                      </a:pPr>
                      <a:r>
                        <a:rPr lang="en" sz="1100">
                          <a:solidFill>
                            <a:srgbClr val="FFFFFF"/>
                          </a:solidFill>
                        </a:rPr>
                        <a:t>Package</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sz="1100">
                          <a:solidFill>
                            <a:srgbClr val="FFFFFF"/>
                          </a:solidFill>
                        </a:rPr>
                        <a:t>e-Commerce Application Package</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sz="1100">
                          <a:solidFill>
                            <a:srgbClr val="FFFFFF"/>
                          </a:solidFill>
                        </a:rPr>
                        <a:t>Inventory Management Application Package</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solidFill>
                            <a:srgbClr val="FFFFFF"/>
                          </a:solidFill>
                        </a:rPr>
                        <a:t>Sales / Order Management Application Package</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lang="en" sz="1100">
                          <a:solidFill>
                            <a:srgbClr val="FFFFFF"/>
                          </a:solidFill>
                        </a:rPr>
                        <a:t>Supply Chain Management Applications Package</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561775">
                <a:tc>
                  <a:txBody>
                    <a:bodyPr>
                      <a:noAutofit/>
                    </a:bodyPr>
                    <a:lstStyle/>
                    <a:p>
                      <a:pPr indent="0" lvl="0" marL="0">
                        <a:spcBef>
                          <a:spcPts val="0"/>
                        </a:spcBef>
                        <a:spcAft>
                          <a:spcPts val="0"/>
                        </a:spcAft>
                        <a:buNone/>
                      </a:pPr>
                      <a:r>
                        <a:rPr lang="en" sz="1100">
                          <a:solidFill>
                            <a:srgbClr val="FFFFFF"/>
                          </a:solidFill>
                        </a:rPr>
                        <a:t>Customer Support Processes</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2575">
                <a:tc>
                  <a:txBody>
                    <a:bodyPr>
                      <a:noAutofit/>
                    </a:bodyPr>
                    <a:lstStyle/>
                    <a:p>
                      <a:pPr indent="0" lvl="0" marL="0">
                        <a:spcBef>
                          <a:spcPts val="0"/>
                        </a:spcBef>
                        <a:spcAft>
                          <a:spcPts val="0"/>
                        </a:spcAft>
                        <a:buNone/>
                      </a:pPr>
                      <a:r>
                        <a:rPr lang="en" sz="1100">
                          <a:solidFill>
                            <a:srgbClr val="FFFFFF"/>
                          </a:solidFill>
                        </a:rPr>
                        <a:t>Advertising Processes</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2575">
                <a:tc>
                  <a:txBody>
                    <a:bodyPr>
                      <a:noAutofit/>
                    </a:bodyPr>
                    <a:lstStyle/>
                    <a:p>
                      <a:pPr indent="0" lvl="0" marL="0">
                        <a:spcBef>
                          <a:spcPts val="0"/>
                        </a:spcBef>
                        <a:spcAft>
                          <a:spcPts val="0"/>
                        </a:spcAft>
                        <a:buNone/>
                      </a:pPr>
                      <a:r>
                        <a:rPr lang="en" sz="1100">
                          <a:solidFill>
                            <a:srgbClr val="FFFFFF"/>
                          </a:solidFill>
                        </a:rPr>
                        <a:t>Inventory Processes</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23625">
                <a:tc>
                  <a:txBody>
                    <a:bodyPr>
                      <a:noAutofit/>
                    </a:bodyPr>
                    <a:lstStyle/>
                    <a:p>
                      <a:pPr indent="0" lvl="0" marL="0">
                        <a:spcBef>
                          <a:spcPts val="0"/>
                        </a:spcBef>
                        <a:spcAft>
                          <a:spcPts val="0"/>
                        </a:spcAft>
                        <a:buNone/>
                      </a:pPr>
                      <a:r>
                        <a:rPr lang="en" sz="1100">
                          <a:solidFill>
                            <a:srgbClr val="FFFFFF"/>
                          </a:solidFill>
                        </a:rPr>
                        <a:t>Sales Processes</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92575">
                <a:tc>
                  <a:txBody>
                    <a:bodyPr>
                      <a:noAutofit/>
                    </a:bodyPr>
                    <a:lstStyle/>
                    <a:p>
                      <a:pPr indent="0" lvl="0" marL="0">
                        <a:spcBef>
                          <a:spcPts val="0"/>
                        </a:spcBef>
                        <a:spcAft>
                          <a:spcPts val="0"/>
                        </a:spcAft>
                        <a:buNone/>
                      </a:pPr>
                      <a:r>
                        <a:rPr lang="en" sz="1100">
                          <a:solidFill>
                            <a:srgbClr val="FFFFFF"/>
                          </a:solidFill>
                        </a:rPr>
                        <a:t>Procurement Processes</a:t>
                      </a:r>
                      <a:endParaRPr sz="1100">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lgn="ctr">
                        <a:spcBef>
                          <a:spcPts val="0"/>
                        </a:spcBef>
                        <a:spcAft>
                          <a:spcPts val="0"/>
                        </a:spcAft>
                        <a:buNone/>
                      </a:pPr>
                      <a:r>
                        <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100">
                          <a:solidFill>
                            <a:srgbClr val="FFFFFF"/>
                          </a:solidFill>
                        </a:rPr>
                        <a:t>X</a:t>
                      </a:r>
                      <a:endParaRPr sz="1100">
                        <a:solidFill>
                          <a:srgbClr val="FFFFFF"/>
                        </a:solidFill>
                      </a:endParaRPr>
                    </a:p>
                  </a:txBody>
                  <a:tcPr marT="91425" marB="91425" marR="91425" marL="91425"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ph type="ctrTitle"/>
          </p:nvPr>
        </p:nvSpPr>
        <p:spPr>
          <a:xfrm>
            <a:off x="824000" y="580818"/>
            <a:ext cx="7655400" cy="8073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Porter Value Chain Model</a:t>
            </a:r>
            <a:endParaRPr/>
          </a:p>
        </p:txBody>
      </p:sp>
      <p:sp>
        <p:nvSpPr>
          <p:cNvPr id="367" name="Shape 367"/>
          <p:cNvSpPr txBox="1"/>
          <p:nvPr>
            <p:ph idx="1" type="subTitle"/>
          </p:nvPr>
        </p:nvSpPr>
        <p:spPr>
          <a:xfrm>
            <a:off x="824000" y="1691700"/>
            <a:ext cx="7655400" cy="28815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Shape 372"/>
          <p:cNvSpPr txBox="1"/>
          <p:nvPr>
            <p:ph type="ctrTitle"/>
          </p:nvPr>
        </p:nvSpPr>
        <p:spPr>
          <a:xfrm>
            <a:off x="824000" y="580818"/>
            <a:ext cx="7655400" cy="80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sz="2400"/>
              <a:t>5 Applications that are critical for success, and their implementation strategy</a:t>
            </a:r>
            <a:endParaRPr sz="2400"/>
          </a:p>
        </p:txBody>
      </p:sp>
      <p:graphicFrame>
        <p:nvGraphicFramePr>
          <p:cNvPr id="373" name="Shape 373"/>
          <p:cNvGraphicFramePr/>
          <p:nvPr/>
        </p:nvGraphicFramePr>
        <p:xfrm>
          <a:off x="952500" y="1619250"/>
          <a:ext cx="3000000" cy="3000000"/>
        </p:xfrm>
        <a:graphic>
          <a:graphicData uri="http://schemas.openxmlformats.org/drawingml/2006/table">
            <a:tbl>
              <a:tblPr>
                <a:noFill/>
                <a:tableStyleId>{0D23CB4B-B133-44CF-910A-EC4A8A4740DE}</a:tableStyleId>
              </a:tblPr>
              <a:tblGrid>
                <a:gridCol w="1951625"/>
                <a:gridCol w="5287375"/>
              </a:tblGrid>
              <a:tr h="381000">
                <a:tc>
                  <a:txBody>
                    <a:bodyPr>
                      <a:noAutofit/>
                    </a:bodyPr>
                    <a:lstStyle/>
                    <a:p>
                      <a:pPr indent="0" lvl="0" marL="0" rtl="0">
                        <a:spcBef>
                          <a:spcPts val="0"/>
                        </a:spcBef>
                        <a:spcAft>
                          <a:spcPts val="0"/>
                        </a:spcAft>
                        <a:buNone/>
                      </a:pPr>
                      <a:r>
                        <a:rPr b="1" lang="en">
                          <a:solidFill>
                            <a:srgbClr val="FFFFFF"/>
                          </a:solidFill>
                        </a:rPr>
                        <a:t>Application</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rtl="0">
                        <a:spcBef>
                          <a:spcPts val="0"/>
                        </a:spcBef>
                        <a:spcAft>
                          <a:spcPts val="0"/>
                        </a:spcAft>
                        <a:buNone/>
                      </a:pPr>
                      <a:r>
                        <a:rPr b="1" lang="en">
                          <a:solidFill>
                            <a:srgbClr val="FFFFFF"/>
                          </a:solidFill>
                        </a:rPr>
                        <a:t>Implementation strategy</a:t>
                      </a:r>
                      <a:endParaRPr b="1">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solidFill>
                            <a:srgbClr val="FFFFFF"/>
                          </a:solidFill>
                        </a:rPr>
                        <a:t>CRM Application</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rgbClr val="FFFFFF"/>
                          </a:solidFill>
                        </a:rPr>
                        <a:t>BRODE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solidFill>
                            <a:srgbClr val="FFFFFF"/>
                          </a:solidFill>
                        </a:rPr>
                        <a:t>Application 2</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rgbClr val="FFFFFF"/>
                          </a:solidFill>
                        </a:rPr>
                        <a:t>BRODE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solidFill>
                            <a:srgbClr val="FFFFFF"/>
                          </a:solidFill>
                        </a:rPr>
                        <a:t>Application 3 </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rgbClr val="FFFFFF"/>
                          </a:solidFill>
                        </a:rPr>
                        <a:t>BRODE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solidFill>
                            <a:srgbClr val="FFFFFF"/>
                          </a:solidFill>
                        </a:rPr>
                        <a:t>Application 4</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rgbClr val="FFFFFF"/>
                          </a:solidFill>
                        </a:rPr>
                        <a:t>BRODE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81000">
                <a:tc>
                  <a:txBody>
                    <a:bodyPr>
                      <a:noAutofit/>
                    </a:bodyPr>
                    <a:lstStyle/>
                    <a:p>
                      <a:pPr indent="0" lvl="0" marL="0">
                        <a:spcBef>
                          <a:spcPts val="0"/>
                        </a:spcBef>
                        <a:spcAft>
                          <a:spcPts val="0"/>
                        </a:spcAft>
                        <a:buNone/>
                      </a:pPr>
                      <a:r>
                        <a:rPr lang="en">
                          <a:solidFill>
                            <a:srgbClr val="FFFFFF"/>
                          </a:solidFill>
                        </a:rPr>
                        <a:t>Application 5</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noAutofit/>
                    </a:bodyPr>
                    <a:lstStyle/>
                    <a:p>
                      <a:pPr indent="0" lvl="0" marL="0">
                        <a:spcBef>
                          <a:spcPts val="0"/>
                        </a:spcBef>
                        <a:spcAft>
                          <a:spcPts val="0"/>
                        </a:spcAft>
                        <a:buNone/>
                      </a:pPr>
                      <a:r>
                        <a:rPr lang="en">
                          <a:solidFill>
                            <a:srgbClr val="FFFFFF"/>
                          </a:solidFill>
                        </a:rPr>
                        <a:t>BRODE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Shape 378"/>
          <p:cNvSpPr txBox="1"/>
          <p:nvPr>
            <p:ph type="ctrTitle"/>
          </p:nvPr>
        </p:nvSpPr>
        <p:spPr>
          <a:xfrm>
            <a:off x="824000" y="580818"/>
            <a:ext cx="7655400" cy="8073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n"/>
              <a:t>References</a:t>
            </a:r>
            <a:endParaRPr/>
          </a:p>
        </p:txBody>
      </p:sp>
      <p:sp>
        <p:nvSpPr>
          <p:cNvPr id="379" name="Shape 379"/>
          <p:cNvSpPr txBox="1"/>
          <p:nvPr>
            <p:ph idx="1" type="subTitle"/>
          </p:nvPr>
        </p:nvSpPr>
        <p:spPr>
          <a:xfrm>
            <a:off x="824000" y="1691700"/>
            <a:ext cx="7655400" cy="28815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idx="1" type="subTitle"/>
          </p:nvPr>
        </p:nvSpPr>
        <p:spPr>
          <a:xfrm>
            <a:off x="516525" y="1605425"/>
            <a:ext cx="4381500" cy="2741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b="1" lang="en" sz="1400">
                <a:latin typeface="Maven Pro"/>
                <a:ea typeface="Maven Pro"/>
                <a:cs typeface="Maven Pro"/>
                <a:sym typeface="Maven Pro"/>
              </a:rPr>
              <a:t>  	</a:t>
            </a:r>
            <a:r>
              <a:rPr b="1" lang="en" sz="1400">
                <a:latin typeface="Maven Pro"/>
                <a:ea typeface="Maven Pro"/>
                <a:cs typeface="Maven Pro"/>
                <a:sym typeface="Maven Pro"/>
              </a:rPr>
              <a:t>Gabriella Hassan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rPr b="1" lang="en" sz="1400">
                <a:latin typeface="Maven Pro"/>
                <a:ea typeface="Maven Pro"/>
                <a:cs typeface="Maven Pro"/>
                <a:sym typeface="Maven Pro"/>
              </a:rPr>
              <a:t>Saurabh Srivastav</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rPr b="1" lang="en" sz="1400">
                <a:latin typeface="Maven Pro"/>
                <a:ea typeface="Maven Pro"/>
                <a:cs typeface="Maven Pro"/>
                <a:sym typeface="Maven Pro"/>
              </a:rPr>
              <a:t>Jigarkumar Bareeya</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rPr b="1" lang="en" sz="1400">
                <a:latin typeface="Maven Pro"/>
                <a:ea typeface="Maven Pro"/>
                <a:cs typeface="Maven Pro"/>
                <a:sym typeface="Maven Pro"/>
              </a:rPr>
              <a:t>Jawahar Chakravarthula</a:t>
            </a:r>
            <a:endParaRPr b="1" sz="1400">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ctrTitle"/>
          </p:nvPr>
        </p:nvSpPr>
        <p:spPr>
          <a:xfrm>
            <a:off x="824000" y="545094"/>
            <a:ext cx="4255500" cy="79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Mission Statement </a:t>
            </a:r>
            <a:endParaRPr/>
          </a:p>
        </p:txBody>
      </p:sp>
      <p:sp>
        <p:nvSpPr>
          <p:cNvPr id="289" name="Shape 289"/>
          <p:cNvSpPr txBox="1"/>
          <p:nvPr>
            <p:ph idx="1" type="subTitle"/>
          </p:nvPr>
        </p:nvSpPr>
        <p:spPr>
          <a:xfrm>
            <a:off x="1084875" y="1756500"/>
            <a:ext cx="6943200" cy="2669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Arial"/>
                <a:ea typeface="Arial"/>
                <a:cs typeface="Arial"/>
                <a:sym typeface="Arial"/>
              </a:rPr>
              <a:t>Focus on producing customized cell phones with accompanying personalized applications. Emphasis on excellent efficiency and optimizing multi-customer experience. Attention to accelerating online growth by understanding emerging markets. To diversify into mobile device software, wireless networking hardware/software, and smart phones </a:t>
            </a:r>
            <a:endParaRPr sz="1400">
              <a:latin typeface="Arial"/>
              <a:ea typeface="Arial"/>
              <a:cs typeface="Arial"/>
              <a:sym typeface="Arial"/>
            </a:endParaRPr>
          </a:p>
          <a:p>
            <a:pPr indent="0" lvl="0" marL="0" rtl="0">
              <a:lnSpc>
                <a:spcPct val="115000"/>
              </a:lnSpc>
              <a:spcBef>
                <a:spcPts val="0"/>
              </a:spcBef>
              <a:spcAft>
                <a:spcPts val="0"/>
              </a:spcAft>
              <a:buNone/>
            </a:pPr>
            <a:r>
              <a:t/>
            </a:r>
            <a:endParaRPr sz="1400">
              <a:latin typeface="Arial"/>
              <a:ea typeface="Arial"/>
              <a:cs typeface="Arial"/>
              <a:sym typeface="Arial"/>
            </a:endParaRPr>
          </a:p>
          <a:p>
            <a:pPr indent="0" lvl="0" marL="0" rtl="0">
              <a:lnSpc>
                <a:spcPct val="115000"/>
              </a:lnSpc>
              <a:spcBef>
                <a:spcPts val="0"/>
              </a:spcBef>
              <a:spcAft>
                <a:spcPts val="0"/>
              </a:spcAft>
              <a:buNone/>
            </a:pPr>
            <a:r>
              <a:rPr lang="en" sz="1400">
                <a:latin typeface="Arial"/>
                <a:ea typeface="Arial"/>
                <a:cs typeface="Arial"/>
                <a:sym typeface="Arial"/>
              </a:rPr>
              <a:t>To Focus on accelerating online growth by understanding emerging markets</a:t>
            </a:r>
            <a:endParaRPr sz="1400">
              <a:latin typeface="Arial"/>
              <a:ea typeface="Arial"/>
              <a:cs typeface="Arial"/>
              <a:sym typeface="Arial"/>
            </a:endParaRPr>
          </a:p>
          <a:p>
            <a:pPr indent="0" lvl="0" marL="0" rtl="0">
              <a:lnSpc>
                <a:spcPct val="115000"/>
              </a:lnSpc>
              <a:spcBef>
                <a:spcPts val="0"/>
              </a:spcBef>
              <a:spcAft>
                <a:spcPts val="0"/>
              </a:spcAft>
              <a:buNone/>
            </a:pPr>
            <a:r>
              <a:t/>
            </a:r>
            <a:endParaRPr sz="1400">
              <a:solidFill>
                <a:schemeClr val="dk1"/>
              </a:solidFill>
              <a:latin typeface="Arial"/>
              <a:ea typeface="Arial"/>
              <a:cs typeface="Arial"/>
              <a:sym typeface="Arial"/>
            </a:endParaRPr>
          </a:p>
          <a:p>
            <a:pPr indent="0" lvl="0" marL="0" rtl="0">
              <a:lnSpc>
                <a:spcPct val="115000"/>
              </a:lnSpc>
              <a:spcBef>
                <a:spcPts val="0"/>
              </a:spcBef>
              <a:spcAft>
                <a:spcPts val="0"/>
              </a:spcAft>
              <a:buNone/>
            </a:pPr>
            <a:r>
              <a:t/>
            </a:r>
            <a:endParaRPr sz="1400">
              <a:solidFill>
                <a:schemeClr val="dk1"/>
              </a:solidFill>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ctrTitle"/>
          </p:nvPr>
        </p:nvSpPr>
        <p:spPr>
          <a:xfrm>
            <a:off x="824000" y="495525"/>
            <a:ext cx="6390900" cy="1090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SWOT Analysis</a:t>
            </a:r>
            <a:endParaRPr/>
          </a:p>
        </p:txBody>
      </p:sp>
      <p:sp>
        <p:nvSpPr>
          <p:cNvPr id="295" name="Shape 295"/>
          <p:cNvSpPr txBox="1"/>
          <p:nvPr>
            <p:ph idx="1" type="subTitle"/>
          </p:nvPr>
        </p:nvSpPr>
        <p:spPr>
          <a:xfrm>
            <a:off x="824000" y="1585725"/>
            <a:ext cx="7576200" cy="303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Internal Analysis:</a:t>
            </a:r>
            <a:endParaRPr/>
          </a:p>
          <a:p>
            <a:pPr indent="0" lvl="0" marL="0">
              <a:spcBef>
                <a:spcPts val="0"/>
              </a:spcBef>
              <a:spcAft>
                <a:spcPts val="0"/>
              </a:spcAft>
              <a:buNone/>
            </a:pPr>
            <a:r>
              <a:rPr lang="en"/>
              <a:t>Strengths-</a:t>
            </a:r>
            <a:endParaRPr/>
          </a:p>
          <a:p>
            <a:pPr indent="-330200" lvl="0" marL="457200" rtl="0">
              <a:spcBef>
                <a:spcPts val="0"/>
              </a:spcBef>
              <a:spcAft>
                <a:spcPts val="0"/>
              </a:spcAft>
              <a:buSzPts val="1600"/>
              <a:buChar char="●"/>
            </a:pPr>
            <a:r>
              <a:rPr lang="en"/>
              <a:t>Business Location </a:t>
            </a:r>
            <a:endParaRPr/>
          </a:p>
          <a:p>
            <a:pPr indent="-330200" lvl="0" marL="457200" rtl="0">
              <a:spcBef>
                <a:spcPts val="0"/>
              </a:spcBef>
              <a:spcAft>
                <a:spcPts val="0"/>
              </a:spcAft>
              <a:buSzPts val="1600"/>
              <a:buChar char="●"/>
            </a:pPr>
            <a:r>
              <a:rPr lang="en"/>
              <a:t>Market leading product </a:t>
            </a:r>
            <a:endParaRPr/>
          </a:p>
          <a:p>
            <a:pPr indent="-330200" lvl="0" marL="457200" rtl="0">
              <a:spcBef>
                <a:spcPts val="0"/>
              </a:spcBef>
              <a:spcAft>
                <a:spcPts val="0"/>
              </a:spcAft>
              <a:buSzPts val="1600"/>
              <a:buChar char="●"/>
            </a:pPr>
            <a:r>
              <a:rPr lang="en"/>
              <a:t>Cost advantages</a:t>
            </a:r>
            <a:r>
              <a:rPr lang="en"/>
              <a:t> </a:t>
            </a:r>
            <a:endParaRPr/>
          </a:p>
          <a:p>
            <a:pPr indent="-330200" lvl="0" marL="457200" rtl="0">
              <a:spcBef>
                <a:spcPts val="0"/>
              </a:spcBef>
              <a:spcAft>
                <a:spcPts val="0"/>
              </a:spcAft>
              <a:buSzPts val="1600"/>
              <a:buChar char="●"/>
            </a:pPr>
            <a:r>
              <a:rPr lang="en"/>
              <a:t>Strong Relationship with Customers</a:t>
            </a:r>
            <a:endParaRPr/>
          </a:p>
          <a:p>
            <a:pPr indent="0" lvl="0" marL="0" rtl="0">
              <a:spcBef>
                <a:spcPts val="0"/>
              </a:spcBef>
              <a:spcAft>
                <a:spcPts val="0"/>
              </a:spcAft>
              <a:buNone/>
            </a:pPr>
            <a:r>
              <a:t/>
            </a:r>
            <a:endParaRPr/>
          </a:p>
          <a:p>
            <a:pPr indent="0" lvl="0" marL="0" rtl="0">
              <a:spcBef>
                <a:spcPts val="0"/>
              </a:spcBef>
              <a:spcAft>
                <a:spcPts val="0"/>
              </a:spcAft>
              <a:buNone/>
            </a:pPr>
            <a:r>
              <a:rPr lang="en"/>
              <a:t>Weakness-</a:t>
            </a:r>
            <a:endParaRPr/>
          </a:p>
          <a:p>
            <a:pPr indent="-330200" lvl="0" marL="457200" rtl="0">
              <a:spcBef>
                <a:spcPts val="0"/>
              </a:spcBef>
              <a:spcAft>
                <a:spcPts val="0"/>
              </a:spcAft>
              <a:buSzPts val="1600"/>
              <a:buChar char="●"/>
            </a:pPr>
            <a:r>
              <a:rPr lang="en"/>
              <a:t>New to the market</a:t>
            </a:r>
            <a:endParaRPr/>
          </a:p>
          <a:p>
            <a:pPr indent="-330200" lvl="0" marL="457200">
              <a:spcBef>
                <a:spcPts val="0"/>
              </a:spcBef>
              <a:spcAft>
                <a:spcPts val="0"/>
              </a:spcAft>
              <a:buSzPts val="1600"/>
              <a:buChar char="●"/>
            </a:pPr>
            <a:r>
              <a:rPr lang="en"/>
              <a:t>Technical Issues</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Shape 300"/>
          <p:cNvSpPr txBox="1"/>
          <p:nvPr>
            <p:ph type="ctrTitle"/>
          </p:nvPr>
        </p:nvSpPr>
        <p:spPr>
          <a:xfrm>
            <a:off x="714025" y="371621"/>
            <a:ext cx="4255500" cy="1226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SWOT Analysis</a:t>
            </a:r>
            <a:endParaRPr/>
          </a:p>
        </p:txBody>
      </p:sp>
      <p:sp>
        <p:nvSpPr>
          <p:cNvPr id="301" name="Shape 301"/>
          <p:cNvSpPr txBox="1"/>
          <p:nvPr>
            <p:ph idx="1" type="subTitle"/>
          </p:nvPr>
        </p:nvSpPr>
        <p:spPr>
          <a:xfrm>
            <a:off x="824000" y="1539825"/>
            <a:ext cx="5484000" cy="27519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External Analysis:</a:t>
            </a:r>
            <a:endParaRPr/>
          </a:p>
          <a:p>
            <a:pPr indent="0" lvl="0" marL="0">
              <a:spcBef>
                <a:spcPts val="0"/>
              </a:spcBef>
              <a:spcAft>
                <a:spcPts val="0"/>
              </a:spcAft>
              <a:buNone/>
            </a:pPr>
            <a:r>
              <a:rPr lang="en"/>
              <a:t>Opportunities- </a:t>
            </a:r>
            <a:endParaRPr/>
          </a:p>
          <a:p>
            <a:pPr indent="-330200" lvl="0" marL="457200" rtl="0">
              <a:spcBef>
                <a:spcPts val="0"/>
              </a:spcBef>
              <a:spcAft>
                <a:spcPts val="0"/>
              </a:spcAft>
              <a:buSzPts val="1600"/>
              <a:buChar char="●"/>
            </a:pPr>
            <a:r>
              <a:rPr lang="en"/>
              <a:t>Market Creation and Development</a:t>
            </a:r>
            <a:endParaRPr/>
          </a:p>
          <a:p>
            <a:pPr indent="-330200" lvl="0" marL="457200">
              <a:spcBef>
                <a:spcPts val="0"/>
              </a:spcBef>
              <a:spcAft>
                <a:spcPts val="0"/>
              </a:spcAft>
              <a:buSzPts val="1600"/>
              <a:buChar char="●"/>
            </a:pPr>
            <a:r>
              <a:rPr lang="en"/>
              <a:t>Global Influences</a:t>
            </a:r>
            <a:endParaRPr/>
          </a:p>
          <a:p>
            <a:pPr indent="0" lvl="0" marL="0">
              <a:spcBef>
                <a:spcPts val="0"/>
              </a:spcBef>
              <a:spcAft>
                <a:spcPts val="0"/>
              </a:spcAft>
              <a:buNone/>
            </a:pPr>
            <a:r>
              <a:t/>
            </a:r>
            <a:endParaRPr/>
          </a:p>
          <a:p>
            <a:pPr indent="0" lvl="0" marL="0">
              <a:spcBef>
                <a:spcPts val="0"/>
              </a:spcBef>
              <a:spcAft>
                <a:spcPts val="0"/>
              </a:spcAft>
              <a:buNone/>
            </a:pPr>
            <a:r>
              <a:rPr lang="en"/>
              <a:t>Threats-</a:t>
            </a:r>
            <a:endParaRPr/>
          </a:p>
          <a:p>
            <a:pPr indent="-330200" lvl="0" marL="457200" rtl="0">
              <a:spcBef>
                <a:spcPts val="0"/>
              </a:spcBef>
              <a:spcAft>
                <a:spcPts val="0"/>
              </a:spcAft>
              <a:buSzPts val="1600"/>
              <a:buChar char="●"/>
            </a:pPr>
            <a:r>
              <a:rPr lang="en"/>
              <a:t>New Entrants</a:t>
            </a:r>
            <a:endParaRPr/>
          </a:p>
          <a:p>
            <a:pPr indent="-330200" lvl="0" marL="457200">
              <a:spcBef>
                <a:spcPts val="0"/>
              </a:spcBef>
              <a:spcAft>
                <a:spcPts val="0"/>
              </a:spcAft>
              <a:buSzPts val="1600"/>
              <a:buChar char="●"/>
            </a:pPr>
            <a:r>
              <a:rPr lang="en"/>
              <a:t>Substitutes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Shape 306"/>
          <p:cNvSpPr txBox="1"/>
          <p:nvPr>
            <p:ph type="ctrTitle"/>
          </p:nvPr>
        </p:nvSpPr>
        <p:spPr>
          <a:xfrm>
            <a:off x="895175" y="281013"/>
            <a:ext cx="4255500" cy="18729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Space Game</a:t>
            </a:r>
            <a:endParaRPr/>
          </a:p>
        </p:txBody>
      </p:sp>
      <p:sp>
        <p:nvSpPr>
          <p:cNvPr id="307" name="Shape 307"/>
          <p:cNvSpPr txBox="1"/>
          <p:nvPr>
            <p:ph idx="1" type="subTitle"/>
          </p:nvPr>
        </p:nvSpPr>
        <p:spPr>
          <a:xfrm>
            <a:off x="824000" y="1720975"/>
            <a:ext cx="7463700" cy="2594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n" sz="1400">
                <a:latin typeface="Maven Pro"/>
                <a:ea typeface="Maven Pro"/>
                <a:cs typeface="Maven Pro"/>
                <a:sym typeface="Maven Pro"/>
              </a:rPr>
              <a:t>Gabriella Hassan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0" lvl="0" marL="0" rtl="0">
              <a:spcBef>
                <a:spcPts val="0"/>
              </a:spcBef>
              <a:spcAft>
                <a:spcPts val="0"/>
              </a:spcAft>
              <a:buNone/>
            </a:pPr>
            <a:r>
              <a:rPr b="1" lang="en" sz="1400">
                <a:latin typeface="Maven Pro"/>
                <a:ea typeface="Maven Pro"/>
                <a:cs typeface="Maven Pro"/>
                <a:sym typeface="Maven Pro"/>
              </a:rPr>
              <a:t>Saurabh Srivastav</a:t>
            </a:r>
            <a:endParaRPr b="1" sz="1400">
              <a:latin typeface="Maven Pro"/>
              <a:ea typeface="Maven Pro"/>
              <a:cs typeface="Maven Pro"/>
              <a:sym typeface="Maven Pro"/>
            </a:endParaRPr>
          </a:p>
          <a:p>
            <a:pPr indent="0" lvl="0" marL="0" rtl="0">
              <a:spcBef>
                <a:spcPts val="0"/>
              </a:spcBef>
              <a:spcAft>
                <a:spcPts val="0"/>
              </a:spcAft>
              <a:buNone/>
            </a:pPr>
            <a:r>
              <a:rPr b="1" lang="en" sz="1400">
                <a:latin typeface="Maven Pro"/>
                <a:ea typeface="Maven Pro"/>
                <a:cs typeface="Maven Pro"/>
                <a:sym typeface="Maven Pro"/>
              </a:rPr>
              <a:t>Login ID: </a:t>
            </a:r>
            <a:r>
              <a:rPr b="1" lang="en" sz="1400" u="sng">
                <a:solidFill>
                  <a:schemeClr val="hlink"/>
                </a:solidFill>
                <a:latin typeface="Maven Pro"/>
                <a:ea typeface="Maven Pro"/>
                <a:cs typeface="Maven Pro"/>
                <a:sym typeface="Maven Pro"/>
                <a:hlinkClick r:id="rId3"/>
              </a:rPr>
              <a:t>Ssrivastav6@my.harrisburgu.edu</a:t>
            </a:r>
            <a:endParaRPr b="1" sz="1400">
              <a:latin typeface="Maven Pro"/>
              <a:ea typeface="Maven Pro"/>
              <a:cs typeface="Maven Pro"/>
              <a:sym typeface="Maven Pro"/>
            </a:endParaRPr>
          </a:p>
          <a:p>
            <a:pPr indent="0" lvl="0" marL="0" rtl="0">
              <a:spcBef>
                <a:spcPts val="0"/>
              </a:spcBef>
              <a:spcAft>
                <a:spcPts val="0"/>
              </a:spcAft>
              <a:buNone/>
            </a:pPr>
            <a:r>
              <a:t/>
            </a:r>
            <a:endParaRPr b="1" sz="1400">
              <a:latin typeface="Maven Pro"/>
              <a:ea typeface="Maven Pro"/>
              <a:cs typeface="Maven Pro"/>
              <a:sym typeface="Maven Pro"/>
            </a:endParaRPr>
          </a:p>
          <a:p>
            <a:pPr indent="0" lvl="0" marL="0" rtl="0">
              <a:spcBef>
                <a:spcPts val="0"/>
              </a:spcBef>
              <a:spcAft>
                <a:spcPts val="0"/>
              </a:spcAft>
              <a:buNone/>
            </a:pPr>
            <a:r>
              <a:rPr b="1" lang="en" sz="1400">
                <a:latin typeface="Maven Pro"/>
                <a:ea typeface="Maven Pro"/>
                <a:cs typeface="Maven Pro"/>
                <a:sym typeface="Maven Pro"/>
              </a:rPr>
              <a:t>Jigarkumar Bareeya</a:t>
            </a:r>
            <a:endParaRPr b="1" sz="1400">
              <a:latin typeface="Maven Pro"/>
              <a:ea typeface="Maven Pro"/>
              <a:cs typeface="Maven Pro"/>
              <a:sym typeface="Maven Pro"/>
            </a:endParaRPr>
          </a:p>
          <a:p>
            <a:pPr indent="0" lvl="0" marL="0" rtl="0">
              <a:spcBef>
                <a:spcPts val="0"/>
              </a:spcBef>
              <a:spcAft>
                <a:spcPts val="0"/>
              </a:spcAft>
              <a:buNone/>
            </a:pPr>
            <a:r>
              <a:rPr b="1" lang="en" sz="1400">
                <a:latin typeface="Maven Pro"/>
                <a:ea typeface="Maven Pro"/>
                <a:cs typeface="Maven Pro"/>
                <a:sym typeface="Maven Pro"/>
              </a:rPr>
              <a:t>Login ID: </a:t>
            </a:r>
            <a:r>
              <a:rPr b="1" lang="en" sz="1400" u="sng">
                <a:solidFill>
                  <a:schemeClr val="hlink"/>
                </a:solidFill>
                <a:latin typeface="Maven Pro"/>
                <a:ea typeface="Maven Pro"/>
                <a:cs typeface="Maven Pro"/>
                <a:sym typeface="Maven Pro"/>
                <a:hlinkClick r:id="rId4"/>
              </a:rPr>
              <a:t>jgbareeya@gmail.com</a:t>
            </a:r>
            <a:r>
              <a:rPr b="1" lang="en" sz="1400">
                <a:latin typeface="Maven Pro"/>
                <a:ea typeface="Maven Pro"/>
                <a:cs typeface="Maven Pro"/>
                <a:sym typeface="Maven Pro"/>
              </a:rPr>
              <a:t>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457200" lvl="0" marL="0" rtl="0">
              <a:spcBef>
                <a:spcPts val="0"/>
              </a:spcBef>
              <a:spcAft>
                <a:spcPts val="0"/>
              </a:spcAft>
              <a:buNone/>
            </a:pPr>
            <a:r>
              <a:t/>
            </a:r>
            <a:endParaRPr b="1" sz="1400">
              <a:latin typeface="Maven Pro"/>
              <a:ea typeface="Maven Pro"/>
              <a:cs typeface="Maven Pro"/>
              <a:sym typeface="Maven Pro"/>
            </a:endParaRPr>
          </a:p>
          <a:p>
            <a:pPr indent="0" lvl="0" marL="0" rtl="0">
              <a:spcBef>
                <a:spcPts val="0"/>
              </a:spcBef>
              <a:spcAft>
                <a:spcPts val="0"/>
              </a:spcAft>
              <a:buNone/>
            </a:pPr>
            <a:r>
              <a:rPr b="1" lang="en" sz="1400">
                <a:latin typeface="Maven Pro"/>
                <a:ea typeface="Maven Pro"/>
                <a:cs typeface="Maven Pro"/>
                <a:sym typeface="Maven Pro"/>
              </a:rPr>
              <a:t>Jawahar Chakravarthula</a:t>
            </a:r>
            <a:endParaRPr/>
          </a:p>
        </p:txBody>
      </p:sp>
      <p:pic>
        <p:nvPicPr>
          <p:cNvPr id="308" name="Shape 308"/>
          <p:cNvPicPr preferRelativeResize="0"/>
          <p:nvPr/>
        </p:nvPicPr>
        <p:blipFill>
          <a:blip r:embed="rId5">
            <a:alphaModFix/>
          </a:blip>
          <a:stretch>
            <a:fillRect/>
          </a:stretch>
        </p:blipFill>
        <p:spPr>
          <a:xfrm>
            <a:off x="3817200" y="3034350"/>
            <a:ext cx="5122451" cy="795775"/>
          </a:xfrm>
          <a:prstGeom prst="rect">
            <a:avLst/>
          </a:prstGeom>
          <a:noFill/>
          <a:ln>
            <a:noFill/>
          </a:ln>
        </p:spPr>
      </p:pic>
      <p:pic>
        <p:nvPicPr>
          <p:cNvPr id="309" name="Shape 309"/>
          <p:cNvPicPr preferRelativeResize="0"/>
          <p:nvPr/>
        </p:nvPicPr>
        <p:blipFill>
          <a:blip r:embed="rId6">
            <a:alphaModFix/>
          </a:blip>
          <a:stretch>
            <a:fillRect/>
          </a:stretch>
        </p:blipFill>
        <p:spPr>
          <a:xfrm>
            <a:off x="5420149" y="2228850"/>
            <a:ext cx="3519489" cy="685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Shape 314"/>
          <p:cNvSpPr txBox="1"/>
          <p:nvPr>
            <p:ph type="ctrTitle"/>
          </p:nvPr>
        </p:nvSpPr>
        <p:spPr>
          <a:xfrm>
            <a:off x="824000" y="389826"/>
            <a:ext cx="7470600" cy="1050300"/>
          </a:xfrm>
          <a:prstGeom prst="rect">
            <a:avLst/>
          </a:prstGeom>
        </p:spPr>
        <p:txBody>
          <a:bodyPr anchorCtr="0" anchor="ctr" bIns="91425" lIns="91425" spcFirstLastPara="1" rIns="91425" wrap="square" tIns="91425">
            <a:noAutofit/>
          </a:bodyPr>
          <a:lstStyle/>
          <a:p>
            <a:pPr indent="457200" lvl="0" marL="1371600">
              <a:spcBef>
                <a:spcPts val="0"/>
              </a:spcBef>
              <a:spcAft>
                <a:spcPts val="0"/>
              </a:spcAft>
              <a:buNone/>
            </a:pPr>
            <a:r>
              <a:rPr lang="en"/>
              <a:t>3 year IT Strategy</a:t>
            </a:r>
            <a:endParaRPr/>
          </a:p>
        </p:txBody>
      </p:sp>
      <p:sp>
        <p:nvSpPr>
          <p:cNvPr id="315" name="Shape 315"/>
          <p:cNvSpPr txBox="1"/>
          <p:nvPr>
            <p:ph idx="1" type="subTitle"/>
          </p:nvPr>
        </p:nvSpPr>
        <p:spPr>
          <a:xfrm>
            <a:off x="824000" y="1861050"/>
            <a:ext cx="6842400" cy="27735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u="sng">
                <a:latin typeface="Arial"/>
                <a:ea typeface="Arial"/>
                <a:cs typeface="Arial"/>
                <a:sym typeface="Arial"/>
              </a:rPr>
              <a:t>Year 1</a:t>
            </a:r>
            <a:r>
              <a:rPr lang="en" sz="1400">
                <a:latin typeface="Arial"/>
                <a:ea typeface="Arial"/>
                <a:cs typeface="Arial"/>
                <a:sym typeface="Arial"/>
              </a:rPr>
              <a:t>: </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By the end of year 1, the goal Is to master designing, tailoring, repairing, selling new mobile devices. </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Use IT to connect all the locations. Create a system where all locations can log in and communicate. </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Train employees to process orders online </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The process of training employees will be done online hence cutting down the cost</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Use of an established cloud provider(eg.Google cloud platform, Amazon Web services</a:t>
            </a:r>
            <a:endParaRPr sz="1400">
              <a:latin typeface="Arial"/>
              <a:ea typeface="Arial"/>
              <a:cs typeface="Arial"/>
              <a:sym typeface="Arial"/>
            </a:endParaRPr>
          </a:p>
          <a:p>
            <a:pPr indent="0" lvl="0" marL="0" rtl="0">
              <a:lnSpc>
                <a:spcPct val="115000"/>
              </a:lnSpc>
              <a:spcBef>
                <a:spcPts val="0"/>
              </a:spcBef>
              <a:spcAft>
                <a:spcPts val="0"/>
              </a:spcAft>
              <a:buNone/>
            </a:pPr>
            <a:r>
              <a:t/>
            </a:r>
            <a:endParaRPr sz="1400">
              <a:solidFill>
                <a:srgbClr val="000000"/>
              </a:solidFill>
              <a:latin typeface="Arial"/>
              <a:ea typeface="Arial"/>
              <a:cs typeface="Arial"/>
              <a:sym typeface="Arial"/>
            </a:endParaRPr>
          </a:p>
          <a:p>
            <a:pPr indent="0" lvl="0" marL="0">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Shape 320"/>
          <p:cNvSpPr txBox="1"/>
          <p:nvPr>
            <p:ph idx="1" type="subTitle"/>
          </p:nvPr>
        </p:nvSpPr>
        <p:spPr>
          <a:xfrm>
            <a:off x="680675" y="1414600"/>
            <a:ext cx="6397200" cy="27315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u="sng">
                <a:solidFill>
                  <a:srgbClr val="000000"/>
                </a:solidFill>
                <a:latin typeface="Arial"/>
                <a:ea typeface="Arial"/>
                <a:cs typeface="Arial"/>
                <a:sym typeface="Arial"/>
              </a:rPr>
              <a:t>Year 2</a:t>
            </a:r>
            <a:endParaRPr sz="1400" u="sng">
              <a:solidFill>
                <a:srgbClr val="000000"/>
              </a:solidFill>
              <a:latin typeface="Arial"/>
              <a:ea typeface="Arial"/>
              <a:cs typeface="Arial"/>
              <a:sym typeface="Arial"/>
            </a:endParaRPr>
          </a:p>
          <a:p>
            <a:pPr indent="0" lvl="0" marL="0" rtl="0">
              <a:lnSpc>
                <a:spcPct val="115000"/>
              </a:lnSpc>
              <a:spcBef>
                <a:spcPts val="0"/>
              </a:spcBef>
              <a:spcAft>
                <a:spcPts val="0"/>
              </a:spcAft>
              <a:buNone/>
            </a:pPr>
            <a:r>
              <a:t/>
            </a:r>
            <a:endParaRPr sz="1400" u="sng">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Updated computer systems</a:t>
            </a:r>
            <a:endParaRPr sz="1400" u="sng">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Business intelligence tools are built into system that can provide insight to computer purchase patterns (e.g highest selling products, total revenue  or loss of revenue)</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Completely automate inventory</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Run advertisements on all social media platforms.</a:t>
            </a:r>
            <a:endParaRPr sz="1400">
              <a:latin typeface="Arial"/>
              <a:ea typeface="Arial"/>
              <a:cs typeface="Arial"/>
              <a:sym typeface="Arial"/>
            </a:endParaRPr>
          </a:p>
          <a:p>
            <a:pPr indent="0" lvl="0" marL="0" rtl="0">
              <a:lnSpc>
                <a:spcPct val="115000"/>
              </a:lnSpc>
              <a:spcBef>
                <a:spcPts val="0"/>
              </a:spcBef>
              <a:spcAft>
                <a:spcPts val="0"/>
              </a:spcAft>
              <a:buNone/>
            </a:pPr>
            <a:br>
              <a:rPr lang="en" sz="1400">
                <a:solidFill>
                  <a:srgbClr val="000000"/>
                </a:solidFill>
                <a:latin typeface="Arial"/>
                <a:ea typeface="Arial"/>
                <a:cs typeface="Arial"/>
                <a:sym typeface="Arial"/>
              </a:rPr>
            </a:br>
            <a:endParaRPr sz="1400" u="sng">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idx="1" type="subTitle"/>
          </p:nvPr>
        </p:nvSpPr>
        <p:spPr>
          <a:xfrm>
            <a:off x="628050" y="1265825"/>
            <a:ext cx="7497000" cy="2993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Arial"/>
                <a:ea typeface="Arial"/>
                <a:cs typeface="Arial"/>
                <a:sym typeface="Arial"/>
              </a:rPr>
              <a:t>Year 3</a:t>
            </a:r>
            <a:endParaRPr sz="1400">
              <a:latin typeface="Arial"/>
              <a:ea typeface="Arial"/>
              <a:cs typeface="Arial"/>
              <a:sym typeface="Arial"/>
            </a:endParaRPr>
          </a:p>
          <a:p>
            <a:pPr indent="0" lvl="0" marL="0" rtl="0">
              <a:lnSpc>
                <a:spcPct val="115000"/>
              </a:lnSpc>
              <a:spcBef>
                <a:spcPts val="0"/>
              </a:spcBef>
              <a:spcAft>
                <a:spcPts val="0"/>
              </a:spcAft>
              <a:buNone/>
            </a:pPr>
            <a:r>
              <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Enable third party sellers to use the platform and in turn generating more revenue.(e.g Amazon)</a:t>
            </a:r>
            <a:endParaRPr sz="1400">
              <a:latin typeface="Arial"/>
              <a:ea typeface="Arial"/>
              <a:cs typeface="Arial"/>
              <a:sym typeface="Arial"/>
            </a:endParaRPr>
          </a:p>
          <a:p>
            <a:pPr indent="-317500" lvl="0" marL="457200" rtl="0">
              <a:lnSpc>
                <a:spcPct val="115000"/>
              </a:lnSpc>
              <a:spcBef>
                <a:spcPts val="0"/>
              </a:spcBef>
              <a:spcAft>
                <a:spcPts val="0"/>
              </a:spcAft>
              <a:buSzPts val="1400"/>
              <a:buFont typeface="Arial"/>
              <a:buChar char="●"/>
            </a:pPr>
            <a:r>
              <a:rPr lang="en" sz="1400">
                <a:latin typeface="Arial"/>
                <a:ea typeface="Arial"/>
                <a:cs typeface="Arial"/>
                <a:sym typeface="Arial"/>
              </a:rPr>
              <a:t> Enable connection of all branches to the head quarters through the communication establishment of seamless communication channels.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