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5"/>
  </p:notesMasterIdLst>
  <p:sldIdLst>
    <p:sldId id="257" r:id="rId2"/>
    <p:sldId id="284" r:id="rId3"/>
    <p:sldId id="258" r:id="rId4"/>
    <p:sldId id="269" r:id="rId5"/>
    <p:sldId id="285" r:id="rId6"/>
    <p:sldId id="270" r:id="rId7"/>
    <p:sldId id="261" r:id="rId8"/>
    <p:sldId id="274" r:id="rId9"/>
    <p:sldId id="271" r:id="rId10"/>
    <p:sldId id="272" r:id="rId11"/>
    <p:sldId id="273" r:id="rId12"/>
    <p:sldId id="275" r:id="rId13"/>
    <p:sldId id="276" r:id="rId14"/>
    <p:sldId id="277" r:id="rId15"/>
    <p:sldId id="263" r:id="rId16"/>
    <p:sldId id="264" r:id="rId17"/>
    <p:sldId id="283" r:id="rId18"/>
    <p:sldId id="281" r:id="rId19"/>
    <p:sldId id="282" r:id="rId20"/>
    <p:sldId id="266" r:id="rId21"/>
    <p:sldId id="267" r:id="rId22"/>
    <p:sldId id="268"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D5CB2-6A1D-4C07-A41C-A8F5BA6A5B89}" v="43" dt="2020-06-01T11:09:59.330"/>
    <p1510:client id="{59F5C1FA-9AD1-4842-BB52-C82687253BD1}" v="32" dt="2020-06-01T10:52:29.007"/>
    <p1510:client id="{73CF9239-AAFD-4382-A06A-13BDA27DA53A}" v="39" dt="2020-05-31T16:40:47.819"/>
    <p1510:client id="{9E1BF2EC-ECB6-4D91-ACA4-DB3924DF3B73}" v="34" dt="2020-06-01T10:46:02.024"/>
    <p1510:client id="{F7F79522-A83E-41A1-99B9-A08EC67DC2C7}" v="103" dt="2020-06-01T08:47:32.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0.97299999999999998</c:v>
                </c:pt>
                <c:pt idx="2">
                  <c:v>0.83699999999999997</c:v>
                </c:pt>
                <c:pt idx="3">
                  <c:v>0.85299999999999998</c:v>
                </c:pt>
                <c:pt idx="4">
                  <c:v>0.89300000000000002</c:v>
                </c:pt>
              </c:numCache>
            </c:numRef>
          </c:val>
          <c:extLs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0.96299999999999997</c:v>
                </c:pt>
                <c:pt idx="1">
                  <c:v>0.97299999999999998</c:v>
                </c:pt>
                <c:pt idx="2">
                  <c:v>0.95699999999999996</c:v>
                </c:pt>
                <c:pt idx="3">
                  <c:v>0.96399999999999997</c:v>
                </c:pt>
                <c:pt idx="4">
                  <c:v>0.97399999999999998</c:v>
                </c:pt>
              </c:numCache>
            </c:numRef>
          </c:val>
          <c:extLst>
            <c:ext xmlns:c16="http://schemas.microsoft.com/office/drawing/2014/chart" uri="{C3380CC4-5D6E-409C-BE32-E72D297353CC}">
              <c16:uniqueId val="{00000001-3842-44AD-AEE5-00B3679A79E3}"/>
            </c:ext>
          </c:extLst>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0.96699999999999997</c:v>
                </c:pt>
                <c:pt idx="1">
                  <c:v>0.98499999999999999</c:v>
                </c:pt>
                <c:pt idx="2">
                  <c:v>0.96399999999999997</c:v>
                </c:pt>
                <c:pt idx="3">
                  <c:v>0.98499999999999999</c:v>
                </c:pt>
                <c:pt idx="4">
                  <c:v>0.98299999999999998</c:v>
                </c:pt>
              </c:numCache>
            </c:numRef>
          </c:val>
          <c:extLs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0.98599999999999999</c:v>
                </c:pt>
                <c:pt idx="2">
                  <c:v>0.86299999999999999</c:v>
                </c:pt>
                <c:pt idx="3">
                  <c:v>0.94599999999999995</c:v>
                </c:pt>
                <c:pt idx="4">
                  <c:v>0.93600000000000005</c:v>
                </c:pt>
              </c:numCache>
            </c:numRef>
          </c:val>
          <c:extLst>
            <c:ext xmlns:c16="http://schemas.microsoft.com/office/drawing/2014/chart" uri="{C3380CC4-5D6E-409C-BE32-E72D297353CC}">
              <c16:uniqueId val="{00000001-5C9A-4BAB-93B9-EB5EA4788968}"/>
            </c:ext>
          </c:extLst>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t>‹#›</a:t>
            </a:fld>
            <a:endParaRPr lang="en-US"/>
          </a:p>
        </p:txBody>
      </p:sp>
    </p:spTree>
    <p:extLst>
      <p:ext uri="{BB962C8B-B14F-4D97-AF65-F5344CB8AC3E}">
        <p14:creationId xmlns:p14="http://schemas.microsoft.com/office/powerpoint/2010/main"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ciml/sms-spam-collection-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electronics, circuit&#10;&#10;Description automatically generated">
            <a:extLst>
              <a:ext uri="{FF2B5EF4-FFF2-40B4-BE49-F238E27FC236}">
                <a16:creationId xmlns:a16="http://schemas.microsoft.com/office/drawing/2014/main" id="{75B0B10B-7EBC-47F8-8AC6-5504FC001C23}"/>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id="{602809E0-F885-47C7-98F4-229B1AEBE492}"/>
              </a:ext>
            </a:extLst>
          </p:cNvPr>
          <p:cNvPicPr>
            <a:picLocks noChangeAspect="1"/>
          </p:cNvPicPr>
          <p:nvPr/>
        </p:nvPicPr>
        <p:blipFill rotWithShape="1">
          <a:blip r:embed="rId2">
            <a:extLst>
              <a:ext uri="{28A0092B-C50C-407E-A947-70E740481C1C}">
                <a14:useLocalDpi xmlns:a14="http://schemas.microsoft.com/office/drawing/2010/main"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id="{87A44AF8-8A43-4B13-A830-B7A4BDA35089}"/>
              </a:ext>
            </a:extLst>
          </p:cNvPr>
          <p:cNvSpPr/>
          <p:nvPr/>
        </p:nvSpPr>
        <p:spPr>
          <a:xfrm>
            <a:off x="6288372" y="44452"/>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337C66-D742-45EB-81E9-DDA90391CA92}"/>
              </a:ext>
            </a:extLst>
          </p:cNvPr>
          <p:cNvSpPr/>
          <p:nvPr/>
        </p:nvSpPr>
        <p:spPr>
          <a:xfrm>
            <a:off x="25713" y="14873"/>
            <a:ext cx="6757217" cy="6834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62570" y="3251568"/>
            <a:ext cx="8079057" cy="3456771"/>
          </a:xfrm>
        </p:spPr>
        <p:txBody>
          <a:bodyPr vert="horz" lIns="91440" tIns="45720" rIns="91440" bIns="45720" rtlCol="0" anchor="t">
            <a:normAutofit/>
          </a:bodyPr>
          <a:lstStyle/>
          <a:p>
            <a:r>
              <a:rPr lang="en-IN" dirty="0">
                <a:solidFill>
                  <a:srgbClr val="C0C0C0"/>
                </a:solidFill>
              </a:rPr>
              <a:t> </a:t>
            </a:r>
            <a:r>
              <a:rPr lang="en-IN" dirty="0" smtClean="0">
                <a:solidFill>
                  <a:srgbClr val="C0C0C0"/>
                </a:solidFill>
              </a:rPr>
              <a:t>team members:</a:t>
            </a:r>
          </a:p>
          <a:p>
            <a:r>
              <a:rPr lang="en-IN" dirty="0" smtClean="0">
                <a:solidFill>
                  <a:srgbClr val="C0C0C0"/>
                </a:solidFill>
              </a:rPr>
              <a:t> G</a:t>
            </a:r>
            <a:r>
              <a:rPr lang="en-IN" dirty="0">
                <a:solidFill>
                  <a:srgbClr val="C0C0C0"/>
                </a:solidFill>
              </a:rPr>
              <a:t>. GANESH GOPAL </a:t>
            </a:r>
            <a:r>
              <a:rPr lang="en-IN" dirty="0" smtClean="0">
                <a:solidFill>
                  <a:srgbClr val="C0C0C0"/>
                </a:solidFill>
              </a:rPr>
              <a:t> (</a:t>
            </a:r>
            <a:r>
              <a:rPr lang="en-IN" dirty="0">
                <a:solidFill>
                  <a:srgbClr val="C0C0C0"/>
                </a:solidFill>
              </a:rPr>
              <a:t>821021104019)</a:t>
            </a:r>
          </a:p>
          <a:p>
            <a:r>
              <a:rPr lang="en-IN" dirty="0" smtClean="0">
                <a:solidFill>
                  <a:srgbClr val="C0C0C0"/>
                </a:solidFill>
              </a:rPr>
              <a:t> S.ABDUR </a:t>
            </a:r>
            <a:r>
              <a:rPr lang="en-IN" dirty="0">
                <a:solidFill>
                  <a:srgbClr val="C0C0C0"/>
                </a:solidFill>
              </a:rPr>
              <a:t>RAZZAK  </a:t>
            </a:r>
            <a:r>
              <a:rPr lang="en-IN" dirty="0" smtClean="0">
                <a:solidFill>
                  <a:srgbClr val="C0C0C0"/>
                </a:solidFill>
              </a:rPr>
              <a:t>  (</a:t>
            </a:r>
            <a:r>
              <a:rPr lang="en-IN" dirty="0">
                <a:solidFill>
                  <a:srgbClr val="C0C0C0"/>
                </a:solidFill>
              </a:rPr>
              <a:t>821021104004)</a:t>
            </a:r>
          </a:p>
          <a:p>
            <a:pPr defTabSz="1584325"/>
            <a:r>
              <a:rPr lang="en-IN" dirty="0">
                <a:solidFill>
                  <a:srgbClr val="C0C0C0"/>
                </a:solidFill>
              </a:rPr>
              <a:t> </a:t>
            </a:r>
            <a:r>
              <a:rPr lang="en-IN" dirty="0" smtClean="0">
                <a:solidFill>
                  <a:srgbClr val="C0C0C0"/>
                </a:solidFill>
              </a:rPr>
              <a:t>K</a:t>
            </a:r>
            <a:r>
              <a:rPr lang="en-IN" dirty="0">
                <a:solidFill>
                  <a:srgbClr val="C0C0C0"/>
                </a:solidFill>
              </a:rPr>
              <a:t>. SRI RAM </a:t>
            </a:r>
            <a:r>
              <a:rPr lang="en-IN" dirty="0" smtClean="0">
                <a:solidFill>
                  <a:srgbClr val="C0C0C0"/>
                </a:solidFill>
              </a:rPr>
              <a:t>            (</a:t>
            </a:r>
            <a:r>
              <a:rPr lang="en-IN" dirty="0">
                <a:solidFill>
                  <a:srgbClr val="C0C0C0"/>
                </a:solidFill>
              </a:rPr>
              <a:t>821021104044)</a:t>
            </a:r>
          </a:p>
          <a:p>
            <a:r>
              <a:rPr lang="en-IN" dirty="0">
                <a:solidFill>
                  <a:srgbClr val="C0C0C0"/>
                </a:solidFill>
              </a:rPr>
              <a:t> </a:t>
            </a:r>
            <a:r>
              <a:rPr lang="en-IN" dirty="0" smtClean="0">
                <a:solidFill>
                  <a:srgbClr val="C0C0C0"/>
                </a:solidFill>
              </a:rPr>
              <a:t>B</a:t>
            </a:r>
            <a:r>
              <a:rPr lang="en-IN" dirty="0">
                <a:solidFill>
                  <a:srgbClr val="C0C0C0"/>
                </a:solidFill>
              </a:rPr>
              <a:t>. GANESH </a:t>
            </a:r>
            <a:r>
              <a:rPr lang="en-IN" dirty="0" smtClean="0">
                <a:solidFill>
                  <a:srgbClr val="C0C0C0"/>
                </a:solidFill>
              </a:rPr>
              <a:t>             (</a:t>
            </a:r>
            <a:r>
              <a:rPr lang="en-IN" dirty="0">
                <a:solidFill>
                  <a:srgbClr val="C0C0C0"/>
                </a:solidFill>
              </a:rPr>
              <a:t>821021104302)</a:t>
            </a:r>
          </a:p>
          <a:p>
            <a:r>
              <a:rPr lang="en-IN" dirty="0" smtClean="0">
                <a:solidFill>
                  <a:srgbClr val="C0C0C0"/>
                </a:solidFill>
              </a:rPr>
              <a:t> K</a:t>
            </a:r>
            <a:r>
              <a:rPr lang="en-IN" dirty="0">
                <a:solidFill>
                  <a:srgbClr val="C0C0C0"/>
                </a:solidFill>
              </a:rPr>
              <a:t>. SIVA PRAKASH    </a:t>
            </a:r>
            <a:r>
              <a:rPr lang="en-IN" dirty="0" smtClean="0">
                <a:solidFill>
                  <a:srgbClr val="C0C0C0"/>
                </a:solidFill>
              </a:rPr>
              <a:t> (</a:t>
            </a:r>
            <a:r>
              <a:rPr lang="en-IN" dirty="0">
                <a:solidFill>
                  <a:srgbClr val="C0C0C0"/>
                </a:solidFill>
              </a:rPr>
              <a:t>821021104305)</a:t>
            </a:r>
            <a:endParaRPr lang="en-US" dirty="0">
              <a:solidFill>
                <a:srgbClr val="C0C0C0"/>
              </a:solidFill>
              <a:latin typeface="Arial Rounded MT Bold"/>
            </a:endParaRPr>
          </a:p>
        </p:txBody>
      </p:sp>
      <p:sp>
        <p:nvSpPr>
          <p:cNvPr id="11" name="Rectangle 10">
            <a:extLst>
              <a:ext uri="{FF2B5EF4-FFF2-40B4-BE49-F238E27FC236}">
                <a16:creationId xmlns:a16="http://schemas.microsoft.com/office/drawing/2014/main" id="{4CF65740-5C42-43BA-A28F-F8596E9C5EEC}"/>
              </a:ext>
            </a:extLst>
          </p:cNvPr>
          <p:cNvSpPr/>
          <p:nvPr/>
        </p:nvSpPr>
        <p:spPr>
          <a:xfrm>
            <a:off x="6765377" y="5949333"/>
            <a:ext cx="54266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32931" y="228601"/>
            <a:ext cx="10863426" cy="2882190"/>
          </a:xfrm>
        </p:spPr>
        <p:txBody>
          <a:bodyPr>
            <a:normAutofit fontScale="90000"/>
          </a:bodyPr>
          <a:lstStyle/>
          <a:p>
            <a:r>
              <a:rPr lang="en-IN" dirty="0" smtClean="0">
                <a:solidFill>
                  <a:schemeClr val="bg1"/>
                </a:solidFill>
              </a:rPr>
              <a:t>BUILDING A SMARTER AI-POWERED SPAM CLASSIFIER</a:t>
            </a:r>
            <a:endParaRPr lang="en-US" sz="7200" dirty="0">
              <a:solidFill>
                <a:schemeClr val="bg1"/>
              </a:solidFill>
              <a:latin typeface="Aharoni" panose="020B0604020202020204" pitchFamily="2" charset="-79"/>
              <a:cs typeface="Aharoni" panose="020B0604020202020204" pitchFamily="2" charset="-79"/>
            </a:endParaRPr>
          </a:p>
        </p:txBody>
      </p:sp>
      <p:cxnSp>
        <p:nvCxnSpPr>
          <p:cNvPr id="14" name="Straight Connector 13">
            <a:extLst>
              <a:ext uri="{FF2B5EF4-FFF2-40B4-BE49-F238E27FC236}">
                <a16:creationId xmlns:a16="http://schemas.microsoft.com/office/drawing/2014/main"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5F6D-0CA1-4D54-A39A-A210AF7669E8}"/>
              </a:ext>
            </a:extLst>
          </p:cNvPr>
          <p:cNvSpPr>
            <a:spLocks noGrp="1"/>
          </p:cNvSpPr>
          <p:nvPr>
            <p:ph type="title"/>
          </p:nvPr>
        </p:nvSpPr>
        <p:spPr>
          <a:xfrm>
            <a:off x="643464" y="378420"/>
            <a:ext cx="3517567" cy="2093975"/>
          </a:xfrm>
        </p:spPr>
        <p:txBody>
          <a:bodyPr/>
          <a:lstStyle/>
          <a:p>
            <a:r>
              <a:rPr lang="en-US" dirty="0"/>
              <a:t>Word Cloud: Spam Messages</a:t>
            </a:r>
          </a:p>
        </p:txBody>
      </p:sp>
      <p:sp>
        <p:nvSpPr>
          <p:cNvPr id="4" name="Text Placeholder 3">
            <a:extLst>
              <a:ext uri="{FF2B5EF4-FFF2-40B4-BE49-F238E27FC236}">
                <a16:creationId xmlns:a16="http://schemas.microsoft.com/office/drawing/2014/main" id="{B6756B42-6631-4A44-97E6-2F502962F491}"/>
              </a:ext>
            </a:extLst>
          </p:cNvPr>
          <p:cNvSpPr>
            <a:spLocks noGrp="1"/>
          </p:cNvSpPr>
          <p:nvPr>
            <p:ph type="body" sz="half" idx="2"/>
          </p:nvPr>
        </p:nvSpPr>
        <p:spPr/>
        <p:txBody>
          <a:bodyPr vert="horz" lIns="91440" tIns="45720" rIns="91440" bIns="45720" rtlCol="0" anchor="t">
            <a:noAutofit/>
          </a:bodyPr>
          <a:lstStyle/>
          <a:p>
            <a:r>
              <a:rPr lang="en-US" sz="2000" dirty="0"/>
              <a:t>Most frequently used words/phrases as seen are:</a:t>
            </a:r>
          </a:p>
          <a:p>
            <a:pPr marL="285750" indent="-285750">
              <a:buFont typeface="Arial" panose="020F0502020204030204" pitchFamily="34" charset="0"/>
              <a:buChar char="•"/>
            </a:pPr>
            <a:r>
              <a:rPr lang="en-US" sz="2000" dirty="0"/>
              <a:t>Have won</a:t>
            </a:r>
          </a:p>
          <a:p>
            <a:pPr marL="285750" indent="-285750">
              <a:buFont typeface="Arial" panose="020F0502020204030204" pitchFamily="34" charset="0"/>
              <a:buChar char="•"/>
            </a:pPr>
            <a:r>
              <a:rPr lang="en-US" sz="2000" dirty="0"/>
              <a:t>Free</a:t>
            </a:r>
          </a:p>
          <a:p>
            <a:pPr marL="285750" indent="-285750">
              <a:buFont typeface="Arial" panose="020F0502020204030204" pitchFamily="34" charset="0"/>
              <a:buChar char="•"/>
            </a:pPr>
            <a:r>
              <a:rPr lang="en-US" sz="2000" dirty="0"/>
              <a:t>Text</a:t>
            </a:r>
          </a:p>
          <a:p>
            <a:pPr marL="285750" indent="-285750">
              <a:buFont typeface="Arial" panose="020F0502020204030204" pitchFamily="34" charset="0"/>
              <a:buChar char="•"/>
            </a:pPr>
            <a:r>
              <a:rPr lang="en-US" sz="2000" dirty="0"/>
              <a:t>Please call</a:t>
            </a:r>
          </a:p>
          <a:p>
            <a:pPr marL="285750" indent="-285750">
              <a:buFont typeface="Arial" panose="020F0502020204030204" pitchFamily="34" charset="0"/>
              <a:buChar char="•"/>
            </a:pPr>
            <a:r>
              <a:rPr lang="en-US" sz="2000" dirty="0"/>
              <a:t>Call from</a:t>
            </a:r>
          </a:p>
        </p:txBody>
      </p:sp>
      <p:pic>
        <p:nvPicPr>
          <p:cNvPr id="10" name="Picture 10" descr="A close up of text on a white background&#10;&#10;Description generated with very high confidence">
            <a:extLst>
              <a:ext uri="{FF2B5EF4-FFF2-40B4-BE49-F238E27FC236}">
                <a16:creationId xmlns:a16="http://schemas.microsoft.com/office/drawing/2014/main"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Tree>
    <p:extLst>
      <p:ext uri="{BB962C8B-B14F-4D97-AF65-F5344CB8AC3E}">
        <p14:creationId xmlns:p14="http://schemas.microsoft.com/office/powerpoint/2010/main" val="316172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64C4-0310-4AED-8B7E-B2E1B5E77949}"/>
              </a:ext>
            </a:extLst>
          </p:cNvPr>
          <p:cNvSpPr>
            <a:spLocks noGrp="1"/>
          </p:cNvSpPr>
          <p:nvPr>
            <p:ph type="title"/>
          </p:nvPr>
        </p:nvSpPr>
        <p:spPr/>
        <p:txBody>
          <a:bodyPr>
            <a:noAutofit/>
          </a:bodyPr>
          <a:lstStyle/>
          <a:p>
            <a:r>
              <a:rPr lang="en-US" sz="4400" dirty="0"/>
              <a:t>Word Cloud:</a:t>
            </a:r>
            <a:br>
              <a:rPr lang="en-US" sz="4400" dirty="0"/>
            </a:br>
            <a:r>
              <a:rPr lang="en-US" sz="4400" dirty="0"/>
              <a:t>Ham messages</a:t>
            </a:r>
          </a:p>
        </p:txBody>
      </p:sp>
      <p:sp>
        <p:nvSpPr>
          <p:cNvPr id="4" name="Text Placeholder 3">
            <a:extLst>
              <a:ext uri="{FF2B5EF4-FFF2-40B4-BE49-F238E27FC236}">
                <a16:creationId xmlns:a16="http://schemas.microsoft.com/office/drawing/2014/main" id="{55FF54EA-856F-49BA-AB19-3DED323381CD}"/>
              </a:ext>
            </a:extLst>
          </p:cNvPr>
          <p:cNvSpPr>
            <a:spLocks noGrp="1"/>
          </p:cNvSpPr>
          <p:nvPr>
            <p:ph type="body" sz="half" idx="2"/>
          </p:nvPr>
        </p:nvSpPr>
        <p:spPr/>
        <p:txBody>
          <a:bodyPr vert="horz" lIns="91440" tIns="45720" rIns="91440" bIns="45720" rtlCol="0" anchor="t">
            <a:noAutofit/>
          </a:bodyPr>
          <a:lstStyle/>
          <a:p>
            <a:r>
              <a:rPr lang="en-US" dirty="0"/>
              <a:t>Most frequently used words as seen are:</a:t>
            </a:r>
          </a:p>
          <a:p>
            <a:pPr marL="285750" indent="-285750">
              <a:buFont typeface="Arial" panose="020F0502020204030204" pitchFamily="34" charset="0"/>
              <a:buChar char="•"/>
            </a:pPr>
            <a:r>
              <a:rPr lang="en-US" dirty="0"/>
              <a:t>Will</a:t>
            </a:r>
          </a:p>
          <a:p>
            <a:pPr marL="285750" indent="-285750">
              <a:buFont typeface="Arial" panose="020F0502020204030204" pitchFamily="34" charset="0"/>
              <a:buChar char="•"/>
            </a:pPr>
            <a:r>
              <a:rPr lang="en-US" dirty="0"/>
              <a:t>Time</a:t>
            </a:r>
          </a:p>
          <a:p>
            <a:pPr marL="285750" indent="-285750">
              <a:buFont typeface="Arial" panose="020F0502020204030204" pitchFamily="34" charset="0"/>
              <a:buChar char="•"/>
            </a:pPr>
            <a:r>
              <a:rPr lang="en-US" dirty="0"/>
              <a:t>Sorry</a:t>
            </a:r>
          </a:p>
          <a:p>
            <a:pPr marL="285750" indent="-285750">
              <a:buFont typeface="Arial" panose="020F0502020204030204" pitchFamily="34" charset="0"/>
              <a:buChar char="•"/>
            </a:pPr>
            <a:r>
              <a:rPr lang="en-US" dirty="0"/>
              <a:t>Now</a:t>
            </a:r>
          </a:p>
          <a:p>
            <a:pPr marL="285750" indent="-285750">
              <a:buFont typeface="Arial" panose="020F0502020204030204" pitchFamily="34" charset="0"/>
              <a:buChar char="•"/>
            </a:pPr>
            <a:r>
              <a:rPr lang="en-US" dirty="0"/>
              <a:t>Good</a:t>
            </a:r>
          </a:p>
          <a:p>
            <a:pPr marL="285750" indent="-285750">
              <a:buFont typeface="Arial" panose="020F0502020204030204" pitchFamily="34" charset="0"/>
              <a:buChar char="•"/>
            </a:pPr>
            <a:r>
              <a:rPr lang="en-US" dirty="0"/>
              <a:t>Got</a:t>
            </a:r>
          </a:p>
        </p:txBody>
      </p:sp>
      <p:pic>
        <p:nvPicPr>
          <p:cNvPr id="7" name="Picture 7" descr="A close up of text on a white background&#10;&#10;Description generated with high confidence">
            <a:extLst>
              <a:ext uri="{FF2B5EF4-FFF2-40B4-BE49-F238E27FC236}">
                <a16:creationId xmlns:a16="http://schemas.microsoft.com/office/drawing/2014/main"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Tree>
    <p:extLst>
      <p:ext uri="{BB962C8B-B14F-4D97-AF65-F5344CB8AC3E}">
        <p14:creationId xmlns:p14="http://schemas.microsoft.com/office/powerpoint/2010/main" val="37735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C8EBAB6B-FD95-4FD0-9B0D-CF0D9EA781B1}"/>
              </a:ext>
            </a:extLst>
          </p:cNvPr>
          <p:cNvPicPr>
            <a:picLocks noChangeAspect="1"/>
          </p:cNvPicPr>
          <p:nvPr/>
        </p:nvPicPr>
        <p:blipFill rotWithShape="1">
          <a:blip r:embed="rId2"/>
          <a:srcRect t="2348" r="6098"/>
          <a:stretch/>
        </p:blipFill>
        <p:spPr>
          <a:xfrm>
            <a:off x="-2381" y="841548"/>
            <a:ext cx="12202038" cy="5945448"/>
          </a:xfrm>
          <a:prstGeom prst="rect">
            <a:avLst/>
          </a:prstGeom>
        </p:spPr>
      </p:pic>
      <p:sp>
        <p:nvSpPr>
          <p:cNvPr id="2" name="TextBox 1">
            <a:extLst>
              <a:ext uri="{FF2B5EF4-FFF2-40B4-BE49-F238E27FC236}">
                <a16:creationId xmlns:a16="http://schemas.microsoft.com/office/drawing/2014/main"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val="3962135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val="1091950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val="3517632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id="{07697EDA-80C2-4913-A91D-F1429E8E8B6D}"/>
              </a:ext>
            </a:extLst>
          </p:cNvPr>
          <p:cNvSpPr txBox="1"/>
          <p:nvPr/>
        </p:nvSpPr>
        <p:spPr>
          <a:xfrm>
            <a:off x="759656" y="355111"/>
            <a:ext cx="100537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Bookman Old Style"/>
              </a:rPr>
              <a:t>Train/Test Split</a:t>
            </a:r>
          </a:p>
        </p:txBody>
      </p:sp>
      <p:sp>
        <p:nvSpPr>
          <p:cNvPr id="4" name="TextBox 3">
            <a:extLst>
              <a:ext uri="{FF2B5EF4-FFF2-40B4-BE49-F238E27FC236}">
                <a16:creationId xmlns:a16="http://schemas.microsoft.com/office/drawing/2014/main" id="{872FF0BD-9C82-49BD-B7D0-33897CA1EF69}"/>
              </a:ext>
            </a:extLst>
          </p:cNvPr>
          <p:cNvSpPr txBox="1"/>
          <p:nvPr/>
        </p:nvSpPr>
        <p:spPr>
          <a:xfrm>
            <a:off x="1628775" y="1051125"/>
            <a:ext cx="91803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t>Split Ratio was 30:70</a:t>
            </a:r>
          </a:p>
          <a:p>
            <a:pPr marL="285750" indent="-285750">
              <a:buFont typeface="Arial"/>
              <a:buChar char="•"/>
            </a:pPr>
            <a:r>
              <a:rPr lang="en-US" sz="2800" dirty="0">
                <a:ea typeface="+mn-lt"/>
                <a:cs typeface="+mn-lt"/>
              </a:rPr>
              <a:t>Selection of this 70% of the training data is uniformly random.</a:t>
            </a:r>
            <a:endParaRPr lang="en-US" sz="2800" dirty="0"/>
          </a:p>
        </p:txBody>
      </p:sp>
      <p:sp>
        <p:nvSpPr>
          <p:cNvPr id="6" name="Rectangle 5"/>
          <p:cNvSpPr/>
          <p:nvPr/>
        </p:nvSpPr>
        <p:spPr>
          <a:xfrm>
            <a:off x="1584402" y="2436120"/>
            <a:ext cx="9224767" cy="4093428"/>
          </a:xfrm>
          <a:prstGeom prst="rect">
            <a:avLst/>
          </a:prstGeom>
        </p:spPr>
        <p:txBody>
          <a:bodyPr wrap="square">
            <a:spAutoFit/>
          </a:bodyPr>
          <a:lstStyle/>
          <a:p>
            <a:r>
              <a:rPr lang="en-US" sz="2600" dirty="0"/>
              <a:t>Although</a:t>
            </a:r>
            <a:r>
              <a:rPr lang="en-US" sz="2600" dirty="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600" dirty="0"/>
              <a:t>Also keeping with the fact that our dataset is imbalanced. For that  We contributed to compare the </a:t>
            </a:r>
            <a:r>
              <a:rPr lang="en-US" sz="2600" dirty="0" err="1"/>
              <a:t>unsampled</a:t>
            </a:r>
            <a:r>
              <a:rPr lang="en-US" sz="2600" dirty="0"/>
              <a:t> , up-sampled data along with stratified cross validation techniques. You'll see the performance comparisons in the future slides </a:t>
            </a:r>
          </a:p>
          <a:p>
            <a:endParaRPr lang="en-US" sz="2600" dirty="0"/>
          </a:p>
        </p:txBody>
      </p:sp>
    </p:spTree>
    <p:extLst>
      <p:ext uri="{BB962C8B-B14F-4D97-AF65-F5344CB8AC3E}">
        <p14:creationId xmlns:p14="http://schemas.microsoft.com/office/powerpoint/2010/main" val="817770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EE6671E4-57B6-49AF-A8D2-B13C7FAD5BB5}"/>
              </a:ext>
            </a:extLst>
          </p:cNvPr>
          <p:cNvSpPr>
            <a:spLocks noGrp="1"/>
          </p:cNvSpPr>
          <p:nvPr>
            <p:ph type="title"/>
          </p:nvPr>
        </p:nvSpPr>
        <p:spPr>
          <a:xfrm>
            <a:off x="1180787" y="223973"/>
            <a:ext cx="10277604" cy="1951798"/>
          </a:xfrm>
        </p:spPr>
        <p:txBody>
          <a:bodyPr/>
          <a:lstStyle/>
          <a:p>
            <a:r>
              <a:rPr lang="en-US" dirty="0">
                <a:ea typeface="+mj-lt"/>
                <a:cs typeface="+mj-lt"/>
              </a:rPr>
              <a:t>Machine Learning Algorithm Used </a:t>
            </a:r>
          </a:p>
          <a:p>
            <a:endParaRPr lang="en-US" dirty="0"/>
          </a:p>
        </p:txBody>
      </p:sp>
      <p:sp>
        <p:nvSpPr>
          <p:cNvPr id="4" name="Text Placeholder 3">
            <a:extLst>
              <a:ext uri="{FF2B5EF4-FFF2-40B4-BE49-F238E27FC236}">
                <a16:creationId xmlns:a16="http://schemas.microsoft.com/office/drawing/2014/main" id="{F9C0E00F-0F3D-4CED-9166-D959B0E8A0DE}"/>
              </a:ext>
            </a:extLst>
          </p:cNvPr>
          <p:cNvSpPr>
            <a:spLocks noGrp="1"/>
          </p:cNvSpPr>
          <p:nvPr>
            <p:ph type="body" idx="1"/>
          </p:nvPr>
        </p:nvSpPr>
        <p:spPr/>
        <p:txBody>
          <a:bodyPr>
            <a:normAutofit/>
          </a:bodyPr>
          <a:lstStyle/>
          <a:p>
            <a:r>
              <a:rPr lang="en-US" sz="2400" dirty="0">
                <a:ea typeface="+mn-lt"/>
                <a:cs typeface="+mn-lt"/>
              </a:rPr>
              <a:t>Naive Bayes</a:t>
            </a:r>
            <a:endParaRPr lang="en-US" sz="2400" dirty="0"/>
          </a:p>
        </p:txBody>
      </p:sp>
      <p:sp>
        <p:nvSpPr>
          <p:cNvPr id="5" name="Content Placeholder 4">
            <a:extLst>
              <a:ext uri="{FF2B5EF4-FFF2-40B4-BE49-F238E27FC236}">
                <a16:creationId xmlns:a16="http://schemas.microsoft.com/office/drawing/2014/main" id="{375D1020-23F5-41DD-8607-2827B1D79BB2}"/>
              </a:ext>
            </a:extLst>
          </p:cNvPr>
          <p:cNvSpPr>
            <a:spLocks noGrp="1"/>
          </p:cNvSpPr>
          <p:nvPr>
            <p:ph sz="half" idx="2"/>
          </p:nvPr>
        </p:nvSpPr>
        <p:spPr/>
        <p:txBody>
          <a:bodyPr vert="horz" lIns="0" tIns="45720" rIns="0" bIns="45720" rtlCol="0" anchor="t">
            <a:normAutofit/>
          </a:bodyPr>
          <a:lstStyle/>
          <a:p>
            <a:r>
              <a:rPr lang="en-US" sz="2400" dirty="0">
                <a:ea typeface="+mn-lt"/>
                <a:cs typeface="+mn-lt"/>
              </a:rPr>
              <a:t>The first approach that we took was to use the( </a:t>
            </a:r>
            <a:r>
              <a:rPr lang="en-US" sz="2400" dirty="0" err="1">
                <a:ea typeface="+mn-lt"/>
                <a:cs typeface="+mn-lt"/>
              </a:rPr>
              <a:t>TfidfVectorizer</a:t>
            </a:r>
            <a:r>
              <a:rPr lang="en-US" sz="2400" dirty="0">
                <a:ea typeface="+mn-lt"/>
                <a:cs typeface="+mn-lt"/>
              </a:rPr>
              <a:t> and Count </a:t>
            </a:r>
            <a:r>
              <a:rPr lang="en-US" sz="2400" dirty="0" err="1">
                <a:ea typeface="+mn-lt"/>
                <a:cs typeface="+mn-lt"/>
              </a:rPr>
              <a:t>vectorizer</a:t>
            </a:r>
            <a:r>
              <a:rPr lang="en-US" sz="2400" dirty="0">
                <a:ea typeface="+mn-lt"/>
                <a:cs typeface="+mn-lt"/>
              </a:rPr>
              <a:t> ) as a feature extraction tools and Naive Bayes algorithm to do the prediction. Using Naive Bayes library provided by </a:t>
            </a:r>
            <a:r>
              <a:rPr lang="en-US" sz="2400" b="1" dirty="0" err="1">
                <a:ea typeface="+mn-lt"/>
                <a:cs typeface="+mn-lt"/>
              </a:rPr>
              <a:t>sklearn</a:t>
            </a:r>
            <a:r>
              <a:rPr lang="en-US" sz="2400" b="1" dirty="0">
                <a:ea typeface="+mn-lt"/>
                <a:cs typeface="+mn-lt"/>
              </a:rPr>
              <a:t>.</a:t>
            </a:r>
            <a:endParaRPr lang="en-US" sz="2400" dirty="0"/>
          </a:p>
        </p:txBody>
      </p:sp>
      <p:sp>
        <p:nvSpPr>
          <p:cNvPr id="6" name="Text Placeholder 5">
            <a:extLst>
              <a:ext uri="{FF2B5EF4-FFF2-40B4-BE49-F238E27FC236}">
                <a16:creationId xmlns:a16="http://schemas.microsoft.com/office/drawing/2014/main" id="{5A826330-6A60-4EA6-8BBE-E34D9C3752D2}"/>
              </a:ext>
            </a:extLst>
          </p:cNvPr>
          <p:cNvSpPr>
            <a:spLocks noGrp="1"/>
          </p:cNvSpPr>
          <p:nvPr>
            <p:ph type="body" sz="quarter" idx="3"/>
          </p:nvPr>
        </p:nvSpPr>
        <p:spPr/>
        <p:txBody>
          <a:bodyPr>
            <a:normAutofit/>
          </a:bodyPr>
          <a:lstStyle/>
          <a:p>
            <a:r>
              <a:rPr lang="en-US" sz="2400" dirty="0">
                <a:ea typeface="+mn-lt"/>
                <a:cs typeface="+mn-lt"/>
              </a:rPr>
              <a:t>Decision Tree</a:t>
            </a:r>
            <a:endParaRPr lang="en-US" sz="2400" dirty="0"/>
          </a:p>
        </p:txBody>
      </p:sp>
      <p:sp>
        <p:nvSpPr>
          <p:cNvPr id="7" name="Content Placeholder 6">
            <a:extLst>
              <a:ext uri="{FF2B5EF4-FFF2-40B4-BE49-F238E27FC236}">
                <a16:creationId xmlns:a16="http://schemas.microsoft.com/office/drawing/2014/main" id="{60CE4918-68BF-4677-895C-4636427BD49D}"/>
              </a:ext>
            </a:extLst>
          </p:cNvPr>
          <p:cNvSpPr>
            <a:spLocks noGrp="1"/>
          </p:cNvSpPr>
          <p:nvPr>
            <p:ph sz="quarter" idx="4"/>
          </p:nvPr>
        </p:nvSpPr>
        <p:spPr/>
        <p:txBody>
          <a:bodyPr vert="horz" lIns="0" tIns="45720" rIns="0" bIns="45720" rtlCol="0" anchor="t">
            <a:noAutofit/>
          </a:bodyPr>
          <a:lstStyle/>
          <a:p>
            <a:r>
              <a:rPr lang="en-US" sz="2400" dirty="0"/>
              <a:t>The second approach that we took was to use the( </a:t>
            </a:r>
            <a:r>
              <a:rPr lang="en-US" sz="2400" dirty="0" err="1"/>
              <a:t>TfidfVectorizer</a:t>
            </a:r>
            <a:r>
              <a:rPr lang="en-US" sz="2400" dirty="0"/>
              <a:t> and Count </a:t>
            </a:r>
            <a:r>
              <a:rPr lang="en-US" sz="2400" dirty="0" err="1"/>
              <a:t>vectorizer</a:t>
            </a:r>
            <a:r>
              <a:rPr lang="en-US" sz="2400" dirty="0"/>
              <a:t> ) as a feature extraction tools and decision tree algorithm to do the prediction. Using tree library provided by </a:t>
            </a:r>
            <a:r>
              <a:rPr lang="en-US" sz="2400" b="1" dirty="0" err="1"/>
              <a:t>sklearn</a:t>
            </a:r>
            <a:r>
              <a:rPr lang="en-US" sz="2400" b="1" dirty="0"/>
              <a:t>.</a:t>
            </a:r>
            <a:endParaRPr lang="en-US" sz="2400" dirty="0">
              <a:ea typeface="+mn-lt"/>
              <a:cs typeface="+mn-lt"/>
            </a:endParaRPr>
          </a:p>
          <a:p>
            <a:endParaRPr lang="en-US" sz="2400" dirty="0"/>
          </a:p>
        </p:txBody>
      </p:sp>
    </p:spTree>
    <p:extLst>
      <p:ext uri="{BB962C8B-B14F-4D97-AF65-F5344CB8AC3E}">
        <p14:creationId xmlns:p14="http://schemas.microsoft.com/office/powerpoint/2010/main" val="1139824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8CF-AE6A-4A06-A0C8-2979262F86E8}"/>
              </a:ext>
            </a:extLst>
          </p:cNvPr>
          <p:cNvSpPr>
            <a:spLocks noGrp="1"/>
          </p:cNvSpPr>
          <p:nvPr>
            <p:ph type="title" idx="4294967295"/>
          </p:nvPr>
        </p:nvSpPr>
        <p:spPr>
          <a:xfrm>
            <a:off x="129346" y="209467"/>
            <a:ext cx="10058400" cy="510743"/>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id="{0D921C8D-ECD1-4FC5-8FAE-6121052708BA}"/>
              </a:ext>
            </a:extLst>
          </p:cNvPr>
          <p:cNvSpPr>
            <a:spLocks noGrp="1"/>
          </p:cNvSpPr>
          <p:nvPr>
            <p:ph idx="4294967295"/>
          </p:nvPr>
        </p:nvSpPr>
        <p:spPr>
          <a:xfrm>
            <a:off x="98268" y="812923"/>
            <a:ext cx="7799747"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id="{B58CB52F-65F6-4F6C-A882-59D6A0C0AF3D}"/>
              </a:ext>
            </a:extLst>
          </p:cNvPr>
          <p:cNvPicPr>
            <a:picLocks noChangeAspect="1"/>
          </p:cNvPicPr>
          <p:nvPr/>
        </p:nvPicPr>
        <p:blipFill rotWithShape="1">
          <a:blip r:embed="rId2">
            <a:extLst>
              <a:ext uri="{28A0092B-C50C-407E-A947-70E740481C1C}">
                <a14:useLocalDpi xmlns:a14="http://schemas.microsoft.com/office/drawing/2010/main"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val="2926166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9" name="TextBox 8">
            <a:extLst>
              <a:ext uri="{FF2B5EF4-FFF2-40B4-BE49-F238E27FC236}">
                <a16:creationId xmlns:a16="http://schemas.microsoft.com/office/drawing/2014/main"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19" name="Picture Placeholder 18">
            <a:extLst>
              <a:ext uri="{FF2B5EF4-FFF2-40B4-BE49-F238E27FC236}">
                <a16:creationId xmlns:a16="http://schemas.microsoft.com/office/drawing/2014/main" id="{19234E59-CFC3-43A0-A495-057E4D3A2B46}"/>
              </a:ext>
            </a:extLst>
          </p:cNvPr>
          <p:cNvGraphicFramePr>
            <a:graphicFrameLocks noGrp="1"/>
          </p:cNvGraphicFramePr>
          <p:nvPr>
            <p:ph type="pic" idx="1"/>
            <p:extLst>
              <p:ext uri="{D42A27DB-BD31-4B8C-83A1-F6EECF244321}">
                <p14:modId xmlns:p14="http://schemas.microsoft.com/office/powerpoint/2010/main"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095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9" name="TextBox 8">
            <a:extLst>
              <a:ext uri="{FF2B5EF4-FFF2-40B4-BE49-F238E27FC236}">
                <a16:creationId xmlns:a16="http://schemas.microsoft.com/office/drawing/2014/main"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10" name="Picture Placeholder 9">
            <a:extLst>
              <a:ext uri="{FF2B5EF4-FFF2-40B4-BE49-F238E27FC236}">
                <a16:creationId xmlns:a16="http://schemas.microsoft.com/office/drawing/2014/main" id="{DDED5556-1A4A-4147-B6EF-1D27EBCF3FBB}"/>
              </a:ext>
            </a:extLst>
          </p:cNvPr>
          <p:cNvGraphicFramePr>
            <a:graphicFrameLocks noGrp="1"/>
          </p:cNvGraphicFramePr>
          <p:nvPr>
            <p:ph type="pic" idx="1"/>
            <p:extLst>
              <p:ext uri="{D42A27DB-BD31-4B8C-83A1-F6EECF244321}">
                <p14:modId xmlns:p14="http://schemas.microsoft.com/office/powerpoint/2010/main"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0935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34" y="286604"/>
            <a:ext cx="11408898" cy="670000"/>
          </a:xfrm>
        </p:spPr>
        <p:txBody>
          <a:bodyPr>
            <a:normAutofit/>
          </a:bodyPr>
          <a:lstStyle/>
          <a:p>
            <a:r>
              <a:rPr lang="en-IN" sz="3600" b="1" dirty="0"/>
              <a:t>Phase 5: Project Documentation &amp; Submission</a:t>
            </a:r>
            <a:r>
              <a:rPr lang="en-IN" sz="3600" dirty="0"/>
              <a:t> </a:t>
            </a:r>
          </a:p>
        </p:txBody>
      </p:sp>
      <p:sp>
        <p:nvSpPr>
          <p:cNvPr id="3" name="Content Placeholder 2"/>
          <p:cNvSpPr>
            <a:spLocks noGrp="1"/>
          </p:cNvSpPr>
          <p:nvPr>
            <p:ph idx="1"/>
          </p:nvPr>
        </p:nvSpPr>
        <p:spPr>
          <a:xfrm>
            <a:off x="323557" y="956605"/>
            <a:ext cx="11155680" cy="4912488"/>
          </a:xfrm>
        </p:spPr>
        <p:txBody>
          <a:bodyPr>
            <a:normAutofit/>
          </a:bodyPr>
          <a:lstStyle/>
          <a:p>
            <a:r>
              <a:rPr lang="en-IN" sz="4400" dirty="0" smtClean="0"/>
              <a:t>Task:</a:t>
            </a:r>
          </a:p>
          <a:p>
            <a:pPr marL="457200" indent="-457200" fontAlgn="base">
              <a:buFont typeface="+mj-lt"/>
              <a:buAutoNum type="arabicPeriod"/>
            </a:pPr>
            <a:r>
              <a:rPr lang="en-IN" sz="2200" dirty="0"/>
              <a:t>Clearly outline the problem statement, design thinking process, and the phases of </a:t>
            </a:r>
            <a:r>
              <a:rPr lang="en-IN" sz="2200" dirty="0" smtClean="0"/>
              <a:t>development.</a:t>
            </a:r>
          </a:p>
          <a:p>
            <a:pPr marL="457200" indent="-457200" fontAlgn="base">
              <a:buFont typeface="+mj-lt"/>
              <a:buAutoNum type="arabicPeriod"/>
            </a:pPr>
            <a:r>
              <a:rPr lang="en-IN" sz="2200" dirty="0" smtClean="0"/>
              <a:t>Describe </a:t>
            </a:r>
            <a:r>
              <a:rPr lang="en-IN" sz="2200" dirty="0"/>
              <a:t>the dataset used, data </a:t>
            </a:r>
            <a:r>
              <a:rPr lang="en-IN" sz="2200" dirty="0" err="1"/>
              <a:t>preprocessing</a:t>
            </a:r>
            <a:r>
              <a:rPr lang="en-IN" sz="2200" dirty="0"/>
              <a:t> steps, and feature extraction </a:t>
            </a:r>
            <a:r>
              <a:rPr lang="en-IN" sz="2200" dirty="0" smtClean="0"/>
              <a:t>techniques.</a:t>
            </a:r>
          </a:p>
          <a:p>
            <a:pPr marL="457200" indent="-457200" fontAlgn="base">
              <a:buFont typeface="+mj-lt"/>
              <a:buAutoNum type="arabicPeriod"/>
            </a:pPr>
            <a:r>
              <a:rPr lang="en-IN" sz="2200" dirty="0" smtClean="0"/>
              <a:t>Explain </a:t>
            </a:r>
            <a:r>
              <a:rPr lang="en-IN" sz="2200" dirty="0"/>
              <a:t>the choice of machine learning algorithm, model training, and evaluation </a:t>
            </a:r>
            <a:r>
              <a:rPr lang="en-IN" sz="2200" dirty="0" smtClean="0"/>
              <a:t>metrics.</a:t>
            </a:r>
          </a:p>
          <a:p>
            <a:pPr marL="457200" indent="-457200" fontAlgn="base">
              <a:buFont typeface="+mj-lt"/>
              <a:buAutoNum type="arabicPeriod"/>
            </a:pPr>
            <a:r>
              <a:rPr lang="en-IN" sz="2200" dirty="0" smtClean="0"/>
              <a:t>Document </a:t>
            </a:r>
            <a:r>
              <a:rPr lang="en-IN" sz="2200" dirty="0"/>
              <a:t>any innovative techniques or approaches used during the development</a:t>
            </a:r>
            <a:r>
              <a:rPr lang="en-IN" dirty="0" smtClean="0"/>
              <a:t>.</a:t>
            </a:r>
          </a:p>
          <a:p>
            <a:pPr marL="0" indent="0" fontAlgn="base">
              <a:buNone/>
            </a:pPr>
            <a:r>
              <a:rPr lang="en-IN" sz="3200" dirty="0" smtClean="0"/>
              <a:t>Dataset link:</a:t>
            </a:r>
          </a:p>
          <a:p>
            <a:pPr marL="0" indent="0" fontAlgn="base">
              <a:buNone/>
            </a:pPr>
            <a:r>
              <a:rPr lang="en-IN" sz="3200" dirty="0" smtClean="0"/>
              <a:t>       </a:t>
            </a:r>
            <a:r>
              <a:rPr lang="en-IN" b="1" dirty="0"/>
              <a:t> </a:t>
            </a:r>
            <a:r>
              <a:rPr lang="en-IN" sz="2600" b="1" dirty="0">
                <a:hlinkClick r:id="rId2"/>
              </a:rPr>
              <a:t>https://www.kaggle.com/datasets/uciml/sms-spam-collection-dataset</a:t>
            </a:r>
            <a:endParaRPr lang="en-IN" sz="3200" dirty="0" smtClean="0"/>
          </a:p>
          <a:p>
            <a:pPr marL="457200" indent="-457200" fontAlgn="base">
              <a:buFont typeface="+mj-lt"/>
              <a:buAutoNum type="arabicPeriod"/>
            </a:pPr>
            <a:endParaRPr lang="en-IN" dirty="0"/>
          </a:p>
          <a:p>
            <a:endParaRPr lang="en-IN" sz="4400" dirty="0"/>
          </a:p>
        </p:txBody>
      </p:sp>
    </p:spTree>
    <p:extLst>
      <p:ext uri="{BB962C8B-B14F-4D97-AF65-F5344CB8AC3E}">
        <p14:creationId xmlns:p14="http://schemas.microsoft.com/office/powerpoint/2010/main" val="2496812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D945DD-E382-4528-94FD-A568D1A32207}"/>
              </a:ext>
            </a:extLst>
          </p:cNvPr>
          <p:cNvSpPr txBox="1"/>
          <p:nvPr/>
        </p:nvSpPr>
        <p:spPr>
          <a:xfrm>
            <a:off x="1097280" y="2249755"/>
            <a:ext cx="8420100" cy="3416320"/>
          </a:xfrm>
          <a:prstGeom prst="rect">
            <a:avLst/>
          </a:prstGeom>
          <a:noFill/>
        </p:spPr>
        <p:txBody>
          <a:bodyPr wrap="square" rtlCol="0" anchor="t">
            <a:spAutoFit/>
          </a:bodyPr>
          <a:lstStyle/>
          <a:p>
            <a:r>
              <a:rPr lang="en-US" b="1">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val="2738418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396BECF-95A1-4EC1-A4EC-793845F67B63}"/>
              </a:ext>
            </a:extLst>
          </p:cNvPr>
          <p:cNvSpPr>
            <a:spLocks noGrp="1"/>
          </p:cNvSpPr>
          <p:nvPr>
            <p:ph type="body" sz="half" idx="2"/>
          </p:nvPr>
        </p:nvSpPr>
        <p:spPr>
          <a:xfrm>
            <a:off x="250559" y="365760"/>
            <a:ext cx="4339097" cy="5896575"/>
          </a:xfrm>
        </p:spPr>
        <p:txBody>
          <a:bodyPr vert="horz" lIns="91440" tIns="45720" rIns="91440" bIns="45720" rtlCol="0" anchor="t">
            <a:noAutofit/>
          </a:bodyPr>
          <a:lstStyle/>
          <a:p>
            <a:r>
              <a:rPr lang="en-US" sz="2000" dirty="0">
                <a:ea typeface="+mn-lt"/>
                <a:cs typeface="+mn-lt"/>
              </a:rPr>
              <a:t>In this project we have showed you all the necessary steps we took in designing a spam detection algorithm.</a:t>
            </a:r>
          </a:p>
          <a:p>
            <a:r>
              <a:rPr lang="en-US" sz="2000" dirty="0">
                <a:ea typeface="+mn-lt"/>
                <a:cs typeface="+mn-lt"/>
              </a:rPr>
              <a:t> Just a brief recap:</a:t>
            </a:r>
            <a:endParaRPr lang="en-US" sz="2000" dirty="0"/>
          </a:p>
          <a:p>
            <a:pPr marL="285750" indent="-285750">
              <a:buFont typeface="Arial"/>
              <a:buChar char="•"/>
            </a:pPr>
            <a:r>
              <a:rPr lang="en-US" dirty="0">
                <a:ea typeface="+mn-lt"/>
                <a:cs typeface="+mn-lt"/>
              </a:rPr>
              <a:t>Explore and understand your data</a:t>
            </a:r>
            <a:endParaRPr lang="en-US" dirty="0"/>
          </a:p>
          <a:p>
            <a:pPr marL="285750" indent="-285750">
              <a:buFont typeface="Arial"/>
              <a:buChar char="•"/>
            </a:pPr>
            <a:r>
              <a:rPr lang="en-US" dirty="0">
                <a:ea typeface="+mn-lt"/>
                <a:cs typeface="+mn-lt"/>
              </a:rPr>
              <a:t>Visualize the data at hand to gain a better intuition — </a:t>
            </a:r>
            <a:r>
              <a:rPr lang="en-US" dirty="0" err="1">
                <a:ea typeface="+mn-lt"/>
                <a:cs typeface="+mn-lt"/>
              </a:rPr>
              <a:t>Wordcloud,bar</a:t>
            </a:r>
            <a:r>
              <a:rPr lang="en-US" dirty="0">
                <a:ea typeface="+mn-lt"/>
                <a:cs typeface="+mn-lt"/>
              </a:rPr>
              <a:t> charts</a:t>
            </a:r>
          </a:p>
          <a:p>
            <a:pPr marL="285750" indent="-285750">
              <a:buFont typeface="Arial"/>
              <a:buChar char="•"/>
            </a:pPr>
            <a:r>
              <a:rPr lang="en-US" dirty="0">
                <a:ea typeface="+mn-lt"/>
                <a:cs typeface="+mn-lt"/>
              </a:rPr>
              <a:t>Text Cleaning </a:t>
            </a:r>
            <a:endParaRPr lang="en-US" dirty="0"/>
          </a:p>
          <a:p>
            <a:pPr marL="285750" indent="-285750">
              <a:buFont typeface="Arial"/>
              <a:buChar char="•"/>
            </a:pPr>
            <a:r>
              <a:rPr lang="en-US" dirty="0">
                <a:ea typeface="+mn-lt"/>
                <a:cs typeface="+mn-lt"/>
              </a:rPr>
              <a:t>Feature Extraction — Count </a:t>
            </a:r>
            <a:r>
              <a:rPr lang="en-US" dirty="0" err="1">
                <a:ea typeface="+mn-lt"/>
                <a:cs typeface="+mn-lt"/>
              </a:rPr>
              <a:t>Vectorizer</a:t>
            </a:r>
            <a:r>
              <a:rPr lang="en-US" dirty="0">
                <a:ea typeface="+mn-lt"/>
                <a:cs typeface="+mn-lt"/>
              </a:rPr>
              <a:t>, </a:t>
            </a:r>
            <a:r>
              <a:rPr lang="en-US" dirty="0" err="1">
                <a:ea typeface="+mn-lt"/>
                <a:cs typeface="+mn-lt"/>
              </a:rPr>
              <a:t>Tfidf</a:t>
            </a:r>
            <a:r>
              <a:rPr lang="en-US" dirty="0">
                <a:ea typeface="+mn-lt"/>
                <a:cs typeface="+mn-lt"/>
              </a:rPr>
              <a:t> </a:t>
            </a:r>
            <a:r>
              <a:rPr lang="en-US" dirty="0" err="1">
                <a:ea typeface="+mn-lt"/>
                <a:cs typeface="+mn-lt"/>
              </a:rPr>
              <a:t>Vectorizer</a:t>
            </a:r>
            <a:endParaRPr lang="en-US" dirty="0"/>
          </a:p>
          <a:p>
            <a:pPr marL="285750" indent="-285750">
              <a:buFont typeface="Arial"/>
              <a:buChar char="•"/>
            </a:pPr>
            <a:r>
              <a:rPr lang="en-US" dirty="0">
                <a:ea typeface="+mn-lt"/>
                <a:cs typeface="+mn-lt"/>
              </a:rPr>
              <a:t>Splitting </a:t>
            </a:r>
            <a:r>
              <a:rPr lang="en-US" dirty="0" err="1">
                <a:ea typeface="+mn-lt"/>
                <a:cs typeface="+mn-lt"/>
              </a:rPr>
              <a:t>datatrain</a:t>
            </a:r>
            <a:r>
              <a:rPr lang="en-US" dirty="0">
                <a:ea typeface="+mn-lt"/>
                <a:cs typeface="+mn-lt"/>
              </a:rPr>
              <a:t> </a:t>
            </a:r>
            <a:r>
              <a:rPr lang="en-US" dirty="0" err="1">
                <a:ea typeface="+mn-lt"/>
                <a:cs typeface="+mn-lt"/>
              </a:rPr>
              <a:t>test_split</a:t>
            </a:r>
            <a:r>
              <a:rPr lang="en-US" dirty="0">
                <a:ea typeface="+mn-lt"/>
                <a:cs typeface="+mn-lt"/>
              </a:rPr>
              <a:t> , Cross validation</a:t>
            </a:r>
          </a:p>
          <a:p>
            <a:pPr marL="285750" indent="-285750">
              <a:buFont typeface="Arial"/>
              <a:buChar char="•"/>
            </a:pPr>
            <a:r>
              <a:rPr lang="en-US" dirty="0">
                <a:ea typeface="+mn-lt"/>
                <a:cs typeface="+mn-lt"/>
              </a:rPr>
              <a:t>Algorithm — Naive Bayes, Decision tree</a:t>
            </a:r>
            <a:endParaRPr lang="en-US" dirty="0"/>
          </a:p>
          <a:p>
            <a:pPr marL="285750" indent="-285750">
              <a:buFont typeface="Arial"/>
              <a:buChar char="•"/>
            </a:pPr>
            <a:r>
              <a:rPr lang="en-US" dirty="0">
                <a:ea typeface="+mn-lt"/>
                <a:cs typeface="+mn-lt"/>
              </a:rPr>
              <a:t>Scoring &amp; Metrics — </a:t>
            </a:r>
            <a:r>
              <a:rPr lang="en-US" dirty="0" err="1">
                <a:ea typeface="+mn-lt"/>
                <a:cs typeface="+mn-lt"/>
              </a:rPr>
              <a:t>Accuracy,f</a:t>
            </a:r>
            <a:r>
              <a:rPr lang="en-US" dirty="0">
                <a:ea typeface="+mn-lt"/>
                <a:cs typeface="+mn-lt"/>
              </a:rPr>
              <a:t>-score</a:t>
            </a:r>
            <a:endParaRPr lang="en-US" dirty="0"/>
          </a:p>
        </p:txBody>
      </p:sp>
      <p:sp>
        <p:nvSpPr>
          <p:cNvPr id="9" name="TextBox 1">
            <a:extLst>
              <a:ext uri="{FF2B5EF4-FFF2-40B4-BE49-F238E27FC236}">
                <a16:creationId xmlns:a16="http://schemas.microsoft.com/office/drawing/2014/main"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id="{33EB3C4E-65BD-4B00-8C52-6F482B71F9FD}"/>
              </a:ext>
            </a:extLst>
          </p:cNvPr>
          <p:cNvPicPr>
            <a:picLocks noChangeAspect="1"/>
          </p:cNvPicPr>
          <p:nvPr/>
        </p:nvPicPr>
        <p:blipFill rotWithShape="1">
          <a:blip r:embed="rId2">
            <a:extLst>
              <a:ext uri="{28A0092B-C50C-407E-A947-70E740481C1C}">
                <a14:useLocalDpi xmlns:a14="http://schemas.microsoft.com/office/drawing/2010/main"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val="1203465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A96D-8384-4BCE-B5AF-6E9089E133FE}"/>
              </a:ext>
            </a:extLst>
          </p:cNvPr>
          <p:cNvSpPr>
            <a:spLocks noGrp="1"/>
          </p:cNvSpPr>
          <p:nvPr>
            <p:ph type="title"/>
          </p:nvPr>
        </p:nvSpPr>
        <p:spPr/>
        <p:txBody>
          <a:bodyPr/>
          <a:lstStyle/>
          <a:p>
            <a:r>
              <a:rPr lang="en-US" dirty="0">
                <a:ea typeface="+mj-lt"/>
                <a:cs typeface="+mj-lt"/>
              </a:rPr>
              <a:t>Future works</a:t>
            </a:r>
          </a:p>
        </p:txBody>
      </p:sp>
      <p:sp>
        <p:nvSpPr>
          <p:cNvPr id="3" name="Content Placeholder 2">
            <a:extLst>
              <a:ext uri="{FF2B5EF4-FFF2-40B4-BE49-F238E27FC236}">
                <a16:creationId xmlns:a16="http://schemas.microsoft.com/office/drawing/2014/main" id="{0323BA17-B223-4EF0-95A2-A8DA8F08BF31}"/>
              </a:ext>
            </a:extLst>
          </p:cNvPr>
          <p:cNvSpPr>
            <a:spLocks noGrp="1"/>
          </p:cNvSpPr>
          <p:nvPr>
            <p:ph idx="1"/>
          </p:nvPr>
        </p:nvSpPr>
        <p:spPr/>
        <p:txBody>
          <a:bodyPr vert="horz" lIns="0" tIns="45720" rIns="0" bIns="45720" rtlCol="0" anchor="t">
            <a:normAutofit/>
          </a:bodyPr>
          <a:lstStyle/>
          <a:p>
            <a:r>
              <a:rPr lang="en-US" sz="2200" dirty="0">
                <a:solidFill>
                  <a:schemeClr val="tx1"/>
                </a:solidFill>
              </a:rPr>
              <a:t>Here concludes the part of demonstration in model for spam detection algorithm.</a:t>
            </a:r>
          </a:p>
          <a:p>
            <a:r>
              <a:rPr lang="en-US" sz="2200" dirty="0">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sz="2200" dirty="0">
                <a:ea typeface="+mn-lt"/>
                <a:cs typeface="+mn-lt"/>
              </a:rPr>
              <a:t> The proposed system will work as an </a:t>
            </a:r>
            <a:r>
              <a:rPr lang="en-US" sz="2200" dirty="0" err="1">
                <a:ea typeface="+mn-lt"/>
                <a:cs typeface="+mn-lt"/>
              </a:rPr>
              <a:t>WebApp</a:t>
            </a:r>
            <a:r>
              <a:rPr lang="en-US" sz="2200" dirty="0">
                <a:ea typeface="+mn-lt"/>
                <a:cs typeface="+mn-lt"/>
              </a:rPr>
              <a:t>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sz="2200" dirty="0">
              <a:solidFill>
                <a:schemeClr val="tx1"/>
              </a:solidFill>
            </a:endParaRPr>
          </a:p>
          <a:p>
            <a:pPr>
              <a:lnSpc>
                <a:spcPct val="100000"/>
              </a:lnSpc>
              <a:spcBef>
                <a:spcPts val="0"/>
              </a:spcBef>
              <a:spcAft>
                <a:spcPts val="0"/>
              </a:spcAft>
            </a:pPr>
            <a:endParaRPr lang="en-US" sz="2200" dirty="0">
              <a:solidFill>
                <a:schemeClr val="tx1"/>
              </a:solidFill>
              <a:ea typeface="+mn-lt"/>
              <a:cs typeface="+mn-lt"/>
            </a:endParaRPr>
          </a:p>
          <a:p>
            <a:endParaRPr lang="en-US" sz="2200" dirty="0">
              <a:solidFill>
                <a:schemeClr val="tx1"/>
              </a:solidFill>
            </a:endParaRPr>
          </a:p>
        </p:txBody>
      </p:sp>
    </p:spTree>
    <p:extLst>
      <p:ext uri="{BB962C8B-B14F-4D97-AF65-F5344CB8AC3E}">
        <p14:creationId xmlns:p14="http://schemas.microsoft.com/office/powerpoint/2010/main" val="3331303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val="3479556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icture containing circuit&#10;&#10;Description automatically generated">
            <a:extLst>
              <a:ext uri="{FF2B5EF4-FFF2-40B4-BE49-F238E27FC236}">
                <a16:creationId xmlns:a16="http://schemas.microsoft.com/office/drawing/2014/main" id="{B6DBCBC0-A430-4D23-B6FB-8C11C1ACE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766091" y="109818"/>
            <a:ext cx="9232899" cy="1828800"/>
          </a:xfrm>
        </p:spPr>
        <p:txBody>
          <a:bodyPr vert="horz" lIns="91440" tIns="45720" rIns="91440" bIns="45720" rtlCol="0" anchor="t">
            <a:normAutofit/>
          </a:bodyPr>
          <a:lstStyle/>
          <a:p>
            <a:r>
              <a:rPr lang="en-US" sz="6000" dirty="0">
                <a:solidFill>
                  <a:srgbClr val="002060"/>
                </a:solidFill>
                <a:latin typeface="Bahnschrift SemiBold Condensed"/>
                <a:cs typeface="Aharoni"/>
              </a:rPr>
              <a:t>SUMMARY of topics</a:t>
            </a: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312628" y="1183341"/>
            <a:ext cx="7878964" cy="5026959"/>
          </a:xfrm>
        </p:spPr>
        <p:txBody>
          <a:bodyPr anchor="ctr">
            <a:noAutofit/>
          </a:bodyPr>
          <a:lstStyle/>
          <a:p>
            <a:r>
              <a:rPr lang="en-US" sz="4000" dirty="0">
                <a:latin typeface="Arial Narrow"/>
              </a:rPr>
              <a:t>• Introduction</a:t>
            </a:r>
            <a:r>
              <a:rPr lang="en-US" sz="4000" dirty="0">
                <a:latin typeface="Arial Narrow" panose="020B0606020202030204" pitchFamily="34" charset="0"/>
              </a:rPr>
              <a:t/>
            </a:r>
            <a:br>
              <a:rPr lang="en-US" sz="4000" dirty="0">
                <a:latin typeface="Arial Narrow" panose="020B0606020202030204" pitchFamily="34" charset="0"/>
              </a:rPr>
            </a:br>
            <a:r>
              <a:rPr lang="en-US" sz="4000" dirty="0">
                <a:latin typeface="Arial Narrow"/>
              </a:rPr>
              <a:t>• Data set description </a:t>
            </a:r>
            <a:r>
              <a:rPr lang="en-US" sz="4000" dirty="0">
                <a:latin typeface="Arial Narrow" panose="020B0606020202030204" pitchFamily="34" charset="0"/>
              </a:rPr>
              <a:t/>
            </a:r>
            <a:br>
              <a:rPr lang="en-US" sz="4000" dirty="0">
                <a:latin typeface="Arial Narrow" panose="020B0606020202030204" pitchFamily="34" charset="0"/>
              </a:rPr>
            </a:br>
            <a:r>
              <a:rPr lang="en-US" sz="4000" dirty="0">
                <a:latin typeface="Arial Narrow"/>
              </a:rPr>
              <a:t>• Train/Test Split </a:t>
            </a:r>
            <a:r>
              <a:rPr lang="en-US" sz="4000" dirty="0">
                <a:latin typeface="Arial Narrow" panose="020B0606020202030204" pitchFamily="34" charset="0"/>
              </a:rPr>
              <a:t/>
            </a:r>
            <a:br>
              <a:rPr lang="en-US" sz="4000" dirty="0">
                <a:latin typeface="Arial Narrow" panose="020B0606020202030204" pitchFamily="34" charset="0"/>
              </a:rPr>
            </a:br>
            <a:r>
              <a:rPr lang="en-US" sz="4000" dirty="0">
                <a:latin typeface="Arial Narrow"/>
              </a:rPr>
              <a:t>• Models</a:t>
            </a:r>
            <a:r>
              <a:rPr lang="en-US" sz="4000" dirty="0">
                <a:latin typeface="Arial Narrow" panose="020B0606020202030204" pitchFamily="34" charset="0"/>
              </a:rPr>
              <a:t/>
            </a:r>
            <a:br>
              <a:rPr lang="en-US" sz="4000" dirty="0">
                <a:latin typeface="Arial Narrow" panose="020B0606020202030204" pitchFamily="34" charset="0"/>
              </a:rPr>
            </a:br>
            <a:r>
              <a:rPr lang="en-US" sz="4000" dirty="0">
                <a:latin typeface="Arial Narrow"/>
              </a:rPr>
              <a:t>• Evaluation </a:t>
            </a:r>
            <a:r>
              <a:rPr lang="en-US" sz="4000" dirty="0">
                <a:latin typeface="Arial Narrow" panose="020B0606020202030204" pitchFamily="34" charset="0"/>
              </a:rPr>
              <a:t/>
            </a:r>
            <a:br>
              <a:rPr lang="en-US" sz="4000" dirty="0">
                <a:latin typeface="Arial Narrow" panose="020B0606020202030204" pitchFamily="34" charset="0"/>
              </a:rPr>
            </a:br>
            <a:r>
              <a:rPr lang="en-US" sz="4000" dirty="0">
                <a:latin typeface="Arial Narrow"/>
              </a:rPr>
              <a:t>• Discussion</a:t>
            </a:r>
            <a:br>
              <a:rPr lang="en-US" sz="4000" dirty="0">
                <a:latin typeface="Arial Narrow"/>
              </a:rPr>
            </a:br>
            <a:r>
              <a:rPr lang="en-US" sz="4000" dirty="0">
                <a:latin typeface="Arial Narrow"/>
              </a:rPr>
              <a:t>• Conclusion </a:t>
            </a:r>
            <a:br>
              <a:rPr lang="en-US" sz="4000" dirty="0">
                <a:latin typeface="Arial Narrow"/>
              </a:rPr>
            </a:br>
            <a:r>
              <a:rPr lang="en-US" sz="4000" dirty="0">
                <a:latin typeface="Arial Narrow"/>
              </a:rPr>
              <a:t>• Future Work</a:t>
            </a:r>
            <a:r>
              <a:rPr lang="en-US" sz="4000" dirty="0">
                <a:latin typeface="Arial Narrow" panose="020B0606020202030204" pitchFamily="34" charset="0"/>
              </a:rPr>
              <a:t/>
            </a:r>
            <a:br>
              <a:rPr lang="en-US" sz="4000" dirty="0">
                <a:latin typeface="Arial Narrow" panose="020B0606020202030204" pitchFamily="34" charset="0"/>
              </a:rPr>
            </a:br>
            <a:endParaRPr lang="en-US" sz="4000" dirty="0">
              <a:latin typeface="Arial Narrow"/>
            </a:endParaRPr>
          </a:p>
        </p:txBody>
      </p:sp>
      <p:cxnSp>
        <p:nvCxnSpPr>
          <p:cNvPr id="12" name="Straight Connector 11">
            <a:extLst>
              <a:ext uri="{FF2B5EF4-FFF2-40B4-BE49-F238E27FC236}">
                <a16:creationId xmlns:a16="http://schemas.microsoft.com/office/drawing/2014/main"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id="{49FDF340-6A90-4B0E-AA37-3FDF3BDD1CD8}"/>
              </a:ext>
            </a:extLst>
          </p:cNvPr>
          <p:cNvSpPr>
            <a:spLocks noGrp="1"/>
          </p:cNvSpPr>
          <p:nvPr>
            <p:ph idx="1"/>
          </p:nvPr>
        </p:nvSpPr>
        <p:spPr>
          <a:xfrm>
            <a:off x="830580" y="1905794"/>
            <a:ext cx="5638800" cy="4065691"/>
          </a:xfrm>
        </p:spPr>
        <p:txBody>
          <a:bodyPr vert="horz" lIns="0" tIns="45720" rIns="0" bIns="45720" rtlCol="0" anchor="t">
            <a:normAutofit lnSpcReduction="100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id="{94082C59-31F0-49B4-8D44-CC18C1F755F4}"/>
              </a:ext>
            </a:extLst>
          </p:cNvPr>
          <p:cNvSpPr txBox="1"/>
          <p:nvPr/>
        </p:nvSpPr>
        <p:spPr>
          <a:xfrm>
            <a:off x="152400" y="164305"/>
            <a:ext cx="114173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2060"/>
                </a:solidFill>
              </a:rPr>
              <a:t>Introduction</a:t>
            </a:r>
            <a:r>
              <a:rPr lang="en-US" sz="4000" dirty="0"/>
              <a:t> </a:t>
            </a:r>
          </a:p>
        </p:txBody>
      </p:sp>
      <p:pic>
        <p:nvPicPr>
          <p:cNvPr id="5" name="Picture 5" descr="A close up of a logo&#10;&#10;Description generated with high confidence">
            <a:extLst>
              <a:ext uri="{FF2B5EF4-FFF2-40B4-BE49-F238E27FC236}">
                <a16:creationId xmlns:a16="http://schemas.microsoft.com/office/drawing/2014/main" id="{7F3F99F6-357B-4D9A-814A-6868F2A99A45}"/>
              </a:ext>
            </a:extLst>
          </p:cNvPr>
          <p:cNvPicPr>
            <a:picLocks noChangeAspect="1"/>
          </p:cNvPicPr>
          <p:nvPr/>
        </p:nvPicPr>
        <p:blipFill>
          <a:blip r:embed="rId2"/>
          <a:stretch>
            <a:fillRect/>
          </a:stretch>
        </p:blipFill>
        <p:spPr>
          <a:xfrm>
            <a:off x="6604000" y="2033829"/>
            <a:ext cx="4965700" cy="4111142"/>
          </a:xfrm>
          <a:prstGeom prst="rect">
            <a:avLst/>
          </a:prstGeom>
        </p:spPr>
      </p:pic>
    </p:spTree>
    <p:extLst>
      <p:ext uri="{BB962C8B-B14F-4D97-AF65-F5344CB8AC3E}">
        <p14:creationId xmlns:p14="http://schemas.microsoft.com/office/powerpoint/2010/main" val="110464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a:t>
            </a:r>
            <a:r>
              <a:rPr lang="en-IN" sz="5400" b="1" dirty="0" smtClean="0"/>
              <a:t>statement</a:t>
            </a:r>
            <a:r>
              <a:rPr lang="en-IN" b="1" dirty="0" smtClean="0"/>
              <a:t> :</a:t>
            </a:r>
            <a:endParaRPr lang="en-IN" b="1" dirty="0"/>
          </a:p>
        </p:txBody>
      </p:sp>
      <p:sp>
        <p:nvSpPr>
          <p:cNvPr id="3" name="Content Placeholder 2"/>
          <p:cNvSpPr>
            <a:spLocks noGrp="1"/>
          </p:cNvSpPr>
          <p:nvPr>
            <p:ph idx="1"/>
          </p:nvPr>
        </p:nvSpPr>
        <p:spPr/>
        <p:txBody>
          <a:bodyPr>
            <a:noAutofit/>
          </a:bodyPr>
          <a:lstStyle/>
          <a:p>
            <a:r>
              <a:rPr lang="en-IN" sz="2800" dirty="0"/>
              <a:t>Building A Smarter AI-Powered Spam Classifier Refers To The Process Of Developing A More Intelligent And Efficient System For Identifying And Filtering Out Spam Messages, Such As Unwanted Emails, Text Messages, Or Other Forms Of Unsolicited </a:t>
            </a:r>
            <a:r>
              <a:rPr lang="en-IN" sz="2800" dirty="0" smtClean="0"/>
              <a:t>Content.</a:t>
            </a:r>
          </a:p>
          <a:p>
            <a:r>
              <a:rPr lang="en-IN" sz="2800" dirty="0"/>
              <a:t>The Development Of An Advanced System That Effectively Identifies And Filters Out Spam Or Unsolicited Content From Legitimate Messages Using Artificial Intelligence (AI) And Machine Learning Techniques</a:t>
            </a:r>
          </a:p>
          <a:p>
            <a:endParaRPr lang="en-IN" sz="2800" dirty="0"/>
          </a:p>
        </p:txBody>
      </p:sp>
    </p:spTree>
    <p:extLst>
      <p:ext uri="{BB962C8B-B14F-4D97-AF65-F5344CB8AC3E}">
        <p14:creationId xmlns:p14="http://schemas.microsoft.com/office/powerpoint/2010/main" val="33261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id="{25D34DEA-F52C-417B-A50B-65CC02EBE4BD}"/>
              </a:ext>
            </a:extLst>
          </p:cNvPr>
          <p:cNvSpPr txBox="1"/>
          <p:nvPr/>
        </p:nvSpPr>
        <p:spPr>
          <a:xfrm>
            <a:off x="128587" y="128587"/>
            <a:ext cx="1150539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solidFill>
                  <a:srgbClr val="002060"/>
                </a:solidFill>
                <a:latin typeface="Arial Narrow"/>
              </a:rPr>
              <a:t>Data set description</a:t>
            </a:r>
            <a:endParaRPr lang="en-US" sz="4400" dirty="0">
              <a:solidFill>
                <a:srgbClr val="002060"/>
              </a:solidFill>
            </a:endParaRPr>
          </a:p>
        </p:txBody>
      </p:sp>
    </p:spTree>
    <p:extLst>
      <p:ext uri="{BB962C8B-B14F-4D97-AF65-F5344CB8AC3E}">
        <p14:creationId xmlns:p14="http://schemas.microsoft.com/office/powerpoint/2010/main" val="2634852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id="{2FA53EBB-13D7-4BE0-96DB-FBA27E3794F4}"/>
              </a:ext>
            </a:extLst>
          </p:cNvPr>
          <p:cNvSpPr txBox="1"/>
          <p:nvPr/>
        </p:nvSpPr>
        <p:spPr>
          <a:xfrm>
            <a:off x="1616869" y="1473992"/>
            <a:ext cx="817244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mn-lt"/>
                <a:cs typeface="+mn-lt"/>
              </a:rPr>
              <a:t>We made use of :</a:t>
            </a:r>
          </a:p>
          <a:p>
            <a:pPr marL="742950" lvl="1" indent="-285750">
              <a:buFont typeface="Arial"/>
              <a:buChar char="•"/>
            </a:pPr>
            <a:r>
              <a:rPr lang="en-US" sz="2200" dirty="0">
                <a:ea typeface="+mn-lt"/>
                <a:cs typeface="+mn-lt"/>
              </a:rPr>
              <a:t>NLTK for processing the messages</a:t>
            </a:r>
          </a:p>
          <a:p>
            <a:pPr lvl="1"/>
            <a:endParaRPr lang="en-US" sz="2200" dirty="0">
              <a:ea typeface="+mn-lt"/>
              <a:cs typeface="+mn-lt"/>
            </a:endParaRPr>
          </a:p>
          <a:p>
            <a:pPr marL="742950" lvl="1" indent="-285750">
              <a:buFont typeface="Arial"/>
              <a:buChar char="•"/>
            </a:pPr>
            <a:r>
              <a:rPr lang="en-US" sz="2200" dirty="0" err="1">
                <a:ea typeface="+mn-lt"/>
                <a:cs typeface="+mn-lt"/>
              </a:rPr>
              <a:t>Sklearn</a:t>
            </a:r>
            <a:r>
              <a:rPr lang="en-US" sz="2200" dirty="0">
                <a:ea typeface="+mn-lt"/>
                <a:cs typeface="+mn-lt"/>
              </a:rPr>
              <a:t> for classification methods, feature extraction and score</a:t>
            </a:r>
          </a:p>
          <a:p>
            <a:pPr lvl="1"/>
            <a:r>
              <a:rPr lang="en-US" sz="2200" dirty="0">
                <a:ea typeface="+mn-lt"/>
                <a:cs typeface="+mn-lt"/>
              </a:rPr>
              <a:t>     Calculations</a:t>
            </a:r>
          </a:p>
          <a:p>
            <a:pPr lvl="1"/>
            <a:endParaRPr lang="en-US" sz="2200" dirty="0">
              <a:ea typeface="+mn-lt"/>
              <a:cs typeface="+mn-lt"/>
            </a:endParaRPr>
          </a:p>
          <a:p>
            <a:pPr marL="742950" lvl="1" indent="-285750">
              <a:buFont typeface="Arial"/>
              <a:buChar char="•"/>
            </a:pPr>
            <a:r>
              <a:rPr lang="en-US" sz="2200" dirty="0" err="1">
                <a:ea typeface="+mn-lt"/>
                <a:cs typeface="+mn-lt"/>
              </a:rPr>
              <a:t>WordCloud</a:t>
            </a:r>
            <a:r>
              <a:rPr lang="en-US" sz="2200" dirty="0">
                <a:ea typeface="+mn-lt"/>
                <a:cs typeface="+mn-lt"/>
              </a:rPr>
              <a:t>, PIL,  </a:t>
            </a:r>
            <a:r>
              <a:rPr lang="en-US" sz="2200" dirty="0" err="1">
                <a:ea typeface="+mn-lt"/>
                <a:cs typeface="+mn-lt"/>
              </a:rPr>
              <a:t>Seaborn</a:t>
            </a:r>
            <a:r>
              <a:rPr lang="en-US" sz="2200" dirty="0">
                <a:ea typeface="+mn-lt"/>
                <a:cs typeface="+mn-lt"/>
              </a:rPr>
              <a:t> and </a:t>
            </a:r>
            <a:r>
              <a:rPr lang="en-US" sz="2200" dirty="0" err="1">
                <a:ea typeface="+mn-lt"/>
                <a:cs typeface="+mn-lt"/>
              </a:rPr>
              <a:t>Matplotlib</a:t>
            </a:r>
            <a:r>
              <a:rPr lang="en-US" sz="2200" dirty="0">
                <a:ea typeface="+mn-lt"/>
                <a:cs typeface="+mn-lt"/>
              </a:rPr>
              <a:t> for data visualization </a:t>
            </a:r>
          </a:p>
          <a:p>
            <a:pPr lvl="1"/>
            <a:endParaRPr lang="en-US" sz="2200" dirty="0">
              <a:ea typeface="+mn-lt"/>
              <a:cs typeface="+mn-lt"/>
            </a:endParaRPr>
          </a:p>
          <a:p>
            <a:pPr marL="742950" lvl="1" indent="-285750">
              <a:buFont typeface="Arial"/>
              <a:buChar char="•"/>
            </a:pPr>
            <a:r>
              <a:rPr lang="en-US" sz="2200" dirty="0">
                <a:ea typeface="+mn-lt"/>
                <a:cs typeface="+mn-lt"/>
              </a:rPr>
              <a:t>Pandas for loading data</a:t>
            </a:r>
          </a:p>
          <a:p>
            <a:pPr lvl="1"/>
            <a:endParaRPr lang="en-US" sz="2200" dirty="0">
              <a:ea typeface="+mn-lt"/>
              <a:cs typeface="+mn-lt"/>
            </a:endParaRPr>
          </a:p>
          <a:p>
            <a:pPr marL="742950" lvl="1" indent="-285750">
              <a:buFont typeface="Arial"/>
              <a:buChar char="•"/>
            </a:pPr>
            <a:r>
              <a:rPr lang="en-US" sz="2200" dirty="0" err="1">
                <a:ea typeface="+mn-lt"/>
                <a:cs typeface="+mn-lt"/>
              </a:rPr>
              <a:t>NumPy</a:t>
            </a:r>
            <a:r>
              <a:rPr lang="en-US" sz="2200" dirty="0">
                <a:ea typeface="+mn-lt"/>
                <a:cs typeface="+mn-lt"/>
              </a:rPr>
              <a:t> for generating random probabilities for train-test split and </a:t>
            </a:r>
            <a:r>
              <a:rPr lang="en-US" sz="2200" dirty="0" err="1">
                <a:ea typeface="+mn-lt"/>
                <a:cs typeface="+mn-lt"/>
              </a:rPr>
              <a:t>heatmaps</a:t>
            </a:r>
            <a:endParaRPr lang="en-US" sz="2200" dirty="0"/>
          </a:p>
        </p:txBody>
      </p:sp>
      <p:cxnSp>
        <p:nvCxnSpPr>
          <p:cNvPr id="8" name="Straight Arrow Connector 7">
            <a:extLst>
              <a:ext uri="{FF2B5EF4-FFF2-40B4-BE49-F238E27FC236}">
                <a16:creationId xmlns:a16="http://schemas.microsoft.com/office/drawing/2014/main"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4196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3BDC3F1-0C46-4F39-BAD5-B72F32412F26}"/>
              </a:ext>
            </a:extLst>
          </p:cNvPr>
          <p:cNvSpPr>
            <a:spLocks noGrp="1"/>
          </p:cNvSpPr>
          <p:nvPr>
            <p:ph type="title" idx="4294967295"/>
          </p:nvPr>
        </p:nvSpPr>
        <p:spPr>
          <a:xfrm>
            <a:off x="835819" y="-177006"/>
            <a:ext cx="10058400" cy="1449387"/>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id="{8957F32F-420F-4232-9C2B-0ED3BAC93F23}"/>
              </a:ext>
            </a:extLst>
          </p:cNvPr>
          <p:cNvSpPr>
            <a:spLocks noGrp="1"/>
          </p:cNvSpPr>
          <p:nvPr>
            <p:ph idx="4294967295"/>
          </p:nvPr>
        </p:nvSpPr>
        <p:spPr>
          <a:xfrm>
            <a:off x="490539" y="1620044"/>
            <a:ext cx="11510961" cy="5058568"/>
          </a:xfrm>
        </p:spPr>
        <p:txBody>
          <a:bodyPr vert="horz" lIns="0" tIns="45720" rIns="0" bIns="45720" rtlCol="0" anchor="t">
            <a:normAutofit/>
          </a:bodyPr>
          <a:lstStyle/>
          <a:p>
            <a:pPr marL="0" indent="0">
              <a:buNone/>
            </a:pPr>
            <a:r>
              <a:rPr lang="en-US" sz="2000">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sz="2000" b="1">
                <a:ea typeface="+mn-lt"/>
                <a:cs typeface="+mn-lt"/>
              </a:rPr>
              <a:t> </a:t>
            </a:r>
            <a:r>
              <a:rPr lang="en-US" sz="2000">
                <a:ea typeface="+mn-lt"/>
                <a:cs typeface="+mn-lt"/>
              </a:rPr>
              <a:t>lemmatization. The figure below show a part of our cleaned data. Moreover, we used the built in preprocessing capabilities of CountVectorizer and Tfidf Vectorizer as well.</a:t>
            </a:r>
            <a:endParaRPr lang="en-US"/>
          </a:p>
          <a:p>
            <a:endParaRPr lang="en-US" sz="2000"/>
          </a:p>
        </p:txBody>
      </p:sp>
      <p:pic>
        <p:nvPicPr>
          <p:cNvPr id="7" name="Picture 7" descr="A screenshot of a cell phone&#10;&#10;Description generated with very high confidence">
            <a:extLst>
              <a:ext uri="{FF2B5EF4-FFF2-40B4-BE49-F238E27FC236}">
                <a16:creationId xmlns:a16="http://schemas.microsoft.com/office/drawing/2014/main"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349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C775-1F14-40FB-A859-1BCE6EC308DA}"/>
              </a:ext>
            </a:extLst>
          </p:cNvPr>
          <p:cNvSpPr>
            <a:spLocks noGrp="1"/>
          </p:cNvSpPr>
          <p:nvPr>
            <p:ph type="title"/>
          </p:nvPr>
        </p:nvSpPr>
        <p:spPr>
          <a:xfrm>
            <a:off x="1097280" y="900332"/>
            <a:ext cx="10058400" cy="837028"/>
          </a:xfrm>
        </p:spPr>
        <p:txBody>
          <a:bodyPr>
            <a:normAutofit fontScale="90000"/>
          </a:bodyPr>
          <a:lstStyle/>
          <a:p>
            <a:pPr algn="ctr"/>
            <a:r>
              <a:rPr lang="en-US" sz="3200" dirty="0"/>
              <a:t>Exploratory Data Analysis: </a:t>
            </a:r>
            <a:br>
              <a:rPr lang="en-US" sz="3200" dirty="0"/>
            </a:br>
            <a:r>
              <a:rPr lang="en-US" sz="3200" dirty="0"/>
              <a:t>Bar Chart</a:t>
            </a:r>
          </a:p>
        </p:txBody>
      </p:sp>
      <p:sp>
        <p:nvSpPr>
          <p:cNvPr id="3" name="Content Placeholder 2">
            <a:extLst>
              <a:ext uri="{FF2B5EF4-FFF2-40B4-BE49-F238E27FC236}">
                <a16:creationId xmlns:a16="http://schemas.microsoft.com/office/drawing/2014/main"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id="{84A88907-3F0B-4D5A-8E83-BD0A8F2F715B}"/>
              </a:ext>
            </a:extLst>
          </p:cNvPr>
          <p:cNvSpPr txBox="1"/>
          <p:nvPr/>
        </p:nvSpPr>
        <p:spPr>
          <a:xfrm>
            <a:off x="1097280" y="308452"/>
            <a:ext cx="101850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2060"/>
                </a:solidFill>
              </a:rPr>
              <a:t>Data visualization</a:t>
            </a:r>
          </a:p>
        </p:txBody>
      </p:sp>
    </p:spTree>
    <p:extLst>
      <p:ext uri="{BB962C8B-B14F-4D97-AF65-F5344CB8AC3E}">
        <p14:creationId xmlns:p14="http://schemas.microsoft.com/office/powerpoint/2010/main" val="590456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{35ED37F0-A64A-4079-A92D-8DE6894106FB}tf56160789</Template>
  <TotalTime>0</TotalTime>
  <Words>678</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Aharoni</vt:lpstr>
      <vt:lpstr>Arial</vt:lpstr>
      <vt:lpstr>Arial Narrow</vt:lpstr>
      <vt:lpstr>Arial Rounded MT Bold</vt:lpstr>
      <vt:lpstr>Bahnschrift SemiBold Condensed</vt:lpstr>
      <vt:lpstr>Bookman Old Style</vt:lpstr>
      <vt:lpstr>Calibri</vt:lpstr>
      <vt:lpstr>Franklin Gothic Book</vt:lpstr>
      <vt:lpstr>1_RetrospectVTI</vt:lpstr>
      <vt:lpstr>BUILDING A SMARTER AI-POWERED SPAM CLASSIFIER</vt:lpstr>
      <vt:lpstr>Phase 5: Project Documentation &amp; Submission </vt:lpstr>
      <vt:lpstr>• Introduction • Data set description  • Train/Test Split  • Models • Evaluation  • Discussion • Conclusion  • Future Work </vt:lpstr>
      <vt:lpstr>Why do we need a spam classifier?</vt:lpstr>
      <vt:lpstr>Problem statement :</vt:lpstr>
      <vt:lpstr>Describing our dataset</vt:lpstr>
      <vt:lpstr>PowerPoint Presentation</vt:lpstr>
      <vt:lpstr> Data pre-processing </vt:lpstr>
      <vt:lpstr>Exploratory Data Analysis:  Bar Chart</vt:lpstr>
      <vt:lpstr>Word Cloud: Spam Messages</vt:lpstr>
      <vt:lpstr>Word Cloud: Ham messages</vt:lpstr>
      <vt:lpstr>PowerPoint Presentation</vt:lpstr>
      <vt:lpstr>PowerPoint Presentation</vt:lpstr>
      <vt:lpstr>Feature Extraction</vt:lpstr>
      <vt:lpstr>PowerPoint Presentation</vt:lpstr>
      <vt:lpstr>Machine Learning Algorithm Used  </vt:lpstr>
      <vt:lpstr>Performance Analysis:</vt:lpstr>
      <vt:lpstr>Accuracy and F-score Evaluation</vt:lpstr>
      <vt:lpstr>Accuracy and F-score Evaluation</vt:lpstr>
      <vt:lpstr>Conclusion </vt:lpstr>
      <vt:lpstr>PowerPoint Presentation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revision>1</cp:revision>
  <dcterms:created xsi:type="dcterms:W3CDTF">2020-05-27T08:42:30Z</dcterms:created>
  <dcterms:modified xsi:type="dcterms:W3CDTF">2023-11-01T14:31:22Z</dcterms:modified>
</cp:coreProperties>
</file>