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9" r:id="rId5"/>
    <p:sldId id="266" r:id="rId6"/>
    <p:sldId id="260" r:id="rId7"/>
    <p:sldId id="261" r:id="rId8"/>
    <p:sldId id="262" r:id="rId9"/>
    <p:sldId id="263" r:id="rId10"/>
    <p:sldId id="264" r:id="rId11"/>
    <p:sldId id="265" r:id="rId12"/>
    <p:sldId id="270" r:id="rId13"/>
    <p:sldId id="271" r:id="rId14"/>
    <p:sldId id="272" r:id="rId15"/>
    <p:sldId id="273" r:id="rId16"/>
    <p:sldId id="274" r:id="rId17"/>
    <p:sldId id="275" r:id="rId18"/>
    <p:sldId id="276" r:id="rId19"/>
    <p:sldId id="277" r:id="rId20"/>
    <p:sldId id="278" r:id="rId21"/>
    <p:sldId id="268" r:id="rId22"/>
    <p:sldId id="279" r:id="rId23"/>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42"/>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hyperlink" Target="https://res.cloudinary.com/hevo/image/upload/f_auto,q_auto/v1646126456/hevo-learn/power-bi-logo.jpg?_i=AA"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2" name="Text Box 1"/>
          <p:cNvSpPr txBox="1"/>
          <p:nvPr/>
        </p:nvSpPr>
        <p:spPr>
          <a:xfrm>
            <a:off x="1042035" y="869315"/>
            <a:ext cx="6671310" cy="583565"/>
          </a:xfrm>
          <a:prstGeom prst="rect">
            <a:avLst/>
          </a:prstGeom>
          <a:noFill/>
        </p:spPr>
        <p:txBody>
          <a:bodyPr wrap="square" rtlCol="0">
            <a:spAutoFit/>
          </a:bodyPr>
          <a:p>
            <a:pPr algn="ctr"/>
            <a:r>
              <a:rPr lang="en-GB" altLang="en-US" sz="3200" b="1"/>
              <a:t>Power BI</a:t>
            </a:r>
            <a:endParaRPr lang="en-GB" altLang="en-US" sz="3200" b="1"/>
          </a:p>
        </p:txBody>
      </p:sp>
      <p:pic>
        <p:nvPicPr>
          <p:cNvPr id="16" name="Picture 16" descr="IMG_256">
            <a:hlinkClick r:id="rId2"/>
          </p:cNvPr>
          <p:cNvPicPr>
            <a:picLocks noChangeAspect="1"/>
          </p:cNvPicPr>
          <p:nvPr/>
        </p:nvPicPr>
        <p:blipFill>
          <a:blip r:embed="rId3"/>
          <a:stretch>
            <a:fillRect/>
          </a:stretch>
        </p:blipFill>
        <p:spPr>
          <a:xfrm>
            <a:off x="1345565" y="1628775"/>
            <a:ext cx="6367145" cy="24720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08" name="Text Box 107"/>
          <p:cNvSpPr txBox="1"/>
          <p:nvPr/>
        </p:nvSpPr>
        <p:spPr>
          <a:xfrm>
            <a:off x="739775" y="319087"/>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7) Pie Charts</a:t>
            </a:r>
            <a:endParaRPr lang="en-GB" altLang="en-US"/>
          </a:p>
        </p:txBody>
      </p:sp>
      <p:pic>
        <p:nvPicPr>
          <p:cNvPr id="2" name="Picture 1"/>
          <p:cNvPicPr/>
          <p:nvPr/>
        </p:nvPicPr>
        <p:blipFill>
          <a:blip r:embed="rId2"/>
          <a:stretch>
            <a:fillRect/>
          </a:stretch>
        </p:blipFill>
        <p:spPr>
          <a:xfrm>
            <a:off x="739775" y="618172"/>
            <a:ext cx="3154680" cy="1889760"/>
          </a:xfrm>
          <a:prstGeom prst="rect">
            <a:avLst/>
          </a:prstGeom>
          <a:noFill/>
          <a:ln w="9525">
            <a:noFill/>
          </a:ln>
        </p:spPr>
      </p:pic>
      <p:sp>
        <p:nvSpPr>
          <p:cNvPr id="109" name="Text Box 108"/>
          <p:cNvSpPr txBox="1"/>
          <p:nvPr/>
        </p:nvSpPr>
        <p:spPr>
          <a:xfrm>
            <a:off x="739775" y="2507933"/>
            <a:ext cx="5080000" cy="2245360"/>
          </a:xfrm>
          <a:prstGeom prst="rect">
            <a:avLst/>
          </a:prstGeom>
          <a:noFill/>
          <a:ln w="9525">
            <a:noFill/>
          </a:ln>
        </p:spPr>
        <p:txBody>
          <a:bodyPr>
            <a:spAutoFit/>
          </a:bodyPr>
          <a:p>
            <a:pPr marL="0" indent="0"/>
            <a:r>
              <a:rPr lang="en-US">
                <a:solidFill>
                  <a:srgbClr val="32325D"/>
                </a:solidFill>
                <a:latin typeface="Times New Roman" panose="02020603050405020304" charset="0"/>
                <a:cs typeface="sans-serif" charset="0"/>
              </a:rPr>
              <a:t>Pie Charts show the relationship of parts to a whole. These are the circular Charts that show the statical data using segments or divisions of a circle. Each portion of a Pie Chart corresponds to the percentage of that part and the sum of all the parts should always be 100%.Pie Charts allow users to plot the same category of data and each slice of the Pie Chart shows the corresponding data point in number or percentage. These are best suited for plotting categorical data such as market share, proportional data, etc. </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09" name="Text Box 108"/>
          <p:cNvSpPr txBox="1"/>
          <p:nvPr/>
        </p:nvSpPr>
        <p:spPr>
          <a:xfrm>
            <a:off x="681990" y="429260"/>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8) Doughnut Charts</a:t>
            </a:r>
            <a:endParaRPr lang="en-GB" altLang="en-US"/>
          </a:p>
        </p:txBody>
      </p:sp>
      <p:pic>
        <p:nvPicPr>
          <p:cNvPr id="2" name="Picture 1"/>
          <p:cNvPicPr/>
          <p:nvPr/>
        </p:nvPicPr>
        <p:blipFill>
          <a:blip r:embed="rId2"/>
          <a:stretch>
            <a:fillRect/>
          </a:stretch>
        </p:blipFill>
        <p:spPr>
          <a:xfrm>
            <a:off x="681990" y="728345"/>
            <a:ext cx="3208020" cy="1927860"/>
          </a:xfrm>
          <a:prstGeom prst="rect">
            <a:avLst/>
          </a:prstGeom>
          <a:noFill/>
          <a:ln w="9525">
            <a:noFill/>
          </a:ln>
        </p:spPr>
      </p:pic>
      <p:sp>
        <p:nvSpPr>
          <p:cNvPr id="110" name="Text Box 109"/>
          <p:cNvSpPr txBox="1"/>
          <p:nvPr/>
        </p:nvSpPr>
        <p:spPr>
          <a:xfrm>
            <a:off x="681990" y="2656205"/>
            <a:ext cx="5080000" cy="1599565"/>
          </a:xfrm>
          <a:prstGeom prst="rect">
            <a:avLst/>
          </a:prstGeom>
          <a:noFill/>
          <a:ln w="9525">
            <a:noFill/>
          </a:ln>
        </p:spPr>
        <p:txBody>
          <a:bodyPr>
            <a:spAutoFit/>
          </a:bodyPr>
          <a:p>
            <a:pPr marL="0" indent="0"/>
            <a:r>
              <a:rPr lang="en-US">
                <a:latin typeface="Times New Roman" panose="02020603050405020304" charset="0"/>
                <a:ea typeface="SimSun" panose="02010600030101010101" pitchFamily="2" charset="-122"/>
              </a:rPr>
              <a:t> </a:t>
            </a:r>
            <a:r>
              <a:rPr lang="en-US">
                <a:solidFill>
                  <a:srgbClr val="32325D"/>
                </a:solidFill>
                <a:latin typeface="Times New Roman" panose="02020603050405020304" charset="0"/>
                <a:cs typeface="sans-serif" charset="0"/>
              </a:rPr>
              <a:t>Power BI Charts allow users to show data that has many categories using the Doughnut Chart. It is almost similar to the Pie Charts, the only difference is its blank from the center taking a shape of a doughnut, and provides space to label the categorical data with their percentage share. Remaining all the properties of the Doughnut Chart are the same as the Pie Chart.</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10" name="Text Box 109"/>
          <p:cNvSpPr txBox="1"/>
          <p:nvPr/>
        </p:nvSpPr>
        <p:spPr>
          <a:xfrm>
            <a:off x="688340" y="435928"/>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9) Decomposition Tree</a:t>
            </a:r>
            <a:endParaRPr lang="en-GB" altLang="en-US"/>
          </a:p>
        </p:txBody>
      </p:sp>
      <p:pic>
        <p:nvPicPr>
          <p:cNvPr id="2" name="Picture 1"/>
          <p:cNvPicPr/>
          <p:nvPr/>
        </p:nvPicPr>
        <p:blipFill>
          <a:blip r:embed="rId2"/>
          <a:stretch>
            <a:fillRect/>
          </a:stretch>
        </p:blipFill>
        <p:spPr>
          <a:xfrm>
            <a:off x="688340" y="735012"/>
            <a:ext cx="3284220" cy="1836420"/>
          </a:xfrm>
          <a:prstGeom prst="rect">
            <a:avLst/>
          </a:prstGeom>
          <a:noFill/>
          <a:ln w="9525">
            <a:noFill/>
          </a:ln>
        </p:spPr>
      </p:pic>
      <p:sp>
        <p:nvSpPr>
          <p:cNvPr id="111" name="Text Box 110"/>
          <p:cNvSpPr txBox="1"/>
          <p:nvPr/>
        </p:nvSpPr>
        <p:spPr>
          <a:xfrm>
            <a:off x="688340" y="2571750"/>
            <a:ext cx="5945505" cy="2245360"/>
          </a:xfrm>
          <a:prstGeom prst="rect">
            <a:avLst/>
          </a:prstGeom>
          <a:noFill/>
          <a:ln w="9525">
            <a:noFill/>
          </a:ln>
        </p:spPr>
        <p:txBody>
          <a:bodyPr wrap="square">
            <a:spAutoFit/>
          </a:bodyPr>
          <a:p>
            <a:pPr marL="0" indent="0"/>
            <a:endParaRPr lang="en-US">
              <a:solidFill>
                <a:srgbClr val="FD8412"/>
              </a:solidFill>
              <a:latin typeface="Times New Roman" panose="02020603050405020304" charset="0"/>
              <a:ea typeface="SimSun" panose="02010600030101010101" pitchFamily="2" charset="-122"/>
            </a:endParaRPr>
          </a:p>
          <a:p>
            <a:pPr marL="0" indent="0"/>
            <a:r>
              <a:rPr lang="en-US">
                <a:latin typeface="Times New Roman" panose="02020603050405020304" charset="0"/>
                <a:ea typeface="SimSun" panose="02010600030101010101" pitchFamily="2" charset="-122"/>
              </a:rPr>
              <a:t> </a:t>
            </a:r>
            <a:r>
              <a:rPr lang="en-US">
                <a:solidFill>
                  <a:srgbClr val="32325D"/>
                </a:solidFill>
                <a:latin typeface="Times New Roman" panose="02020603050405020304" charset="0"/>
                <a:cs typeface="sans-serif" charset="0"/>
              </a:rPr>
              <a:t>Decomposition tree is one of the unique and advanced Power BI Charts that allows users to visualize the data across multiple dimensions with ease. Using this Power BI Chart type, one can easily drill down into the data and get interactive insights.Moreover Power BI features Artificial Intelligence in the Decomposition tree that helps users to understand data more easily and enables them to drill down to the next dimension of the data based on specific criteria. Decomposition trees help users perform ad-hoc analysis on data.</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11" name="Text Box 110"/>
          <p:cNvSpPr txBox="1"/>
          <p:nvPr/>
        </p:nvSpPr>
        <p:spPr>
          <a:xfrm>
            <a:off x="778510" y="252095"/>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10) Funnel Charts</a:t>
            </a:r>
            <a:endParaRPr lang="en-GB" altLang="en-US"/>
          </a:p>
        </p:txBody>
      </p:sp>
      <p:pic>
        <p:nvPicPr>
          <p:cNvPr id="2" name="Picture 1"/>
          <p:cNvPicPr/>
          <p:nvPr/>
        </p:nvPicPr>
        <p:blipFill>
          <a:blip r:embed="rId2"/>
          <a:stretch>
            <a:fillRect/>
          </a:stretch>
        </p:blipFill>
        <p:spPr>
          <a:xfrm>
            <a:off x="778510" y="551180"/>
            <a:ext cx="3345180" cy="2004060"/>
          </a:xfrm>
          <a:prstGeom prst="rect">
            <a:avLst/>
          </a:prstGeom>
          <a:noFill/>
          <a:ln w="9525">
            <a:noFill/>
          </a:ln>
        </p:spPr>
      </p:pic>
      <p:sp>
        <p:nvSpPr>
          <p:cNvPr id="112" name="Text Box 111"/>
          <p:cNvSpPr txBox="1"/>
          <p:nvPr/>
        </p:nvSpPr>
        <p:spPr>
          <a:xfrm>
            <a:off x="778510" y="2555240"/>
            <a:ext cx="5080000" cy="2030095"/>
          </a:xfrm>
          <a:prstGeom prst="rect">
            <a:avLst/>
          </a:prstGeom>
          <a:noFill/>
          <a:ln w="9525">
            <a:noFill/>
          </a:ln>
        </p:spPr>
        <p:txBody>
          <a:bodyPr>
            <a:spAutoFit/>
          </a:bodyPr>
          <a:p>
            <a:pPr marL="0" indent="0"/>
            <a:r>
              <a:rPr lang="en-US">
                <a:latin typeface="Times New Roman" panose="02020603050405020304" charset="0"/>
                <a:ea typeface="SimSun" panose="02010600030101010101" pitchFamily="2" charset="-122"/>
              </a:rPr>
              <a:t> </a:t>
            </a:r>
            <a:r>
              <a:rPr lang="en-US">
                <a:solidFill>
                  <a:srgbClr val="32325D"/>
                </a:solidFill>
                <a:latin typeface="Times New Roman" panose="02020603050405020304" charset="0"/>
                <a:cs typeface="sans-serif" charset="0"/>
              </a:rPr>
              <a:t>Funnels are more inclined to be used in Marketing and Sales that comprise a process that has stages and needs to evaluate how the process or model works on refining or filtering the targets. Funnel Charts help in visualizing the data points flowing sequentially from one stage to the next one. One of the most common use cases of this Power BI Chart is for Sales funnels where the Funnel Chart starts with leads and ends with order completion or purchase fulfilment. </a:t>
            </a: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12" name="Text Box 111"/>
          <p:cNvSpPr txBox="1"/>
          <p:nvPr/>
        </p:nvSpPr>
        <p:spPr>
          <a:xfrm>
            <a:off x="675005" y="414337"/>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11) KPIs</a:t>
            </a:r>
            <a:endParaRPr lang="en-GB" altLang="en-US"/>
          </a:p>
        </p:txBody>
      </p:sp>
      <p:pic>
        <p:nvPicPr>
          <p:cNvPr id="2" name="Picture 1"/>
          <p:cNvPicPr/>
          <p:nvPr/>
        </p:nvPicPr>
        <p:blipFill>
          <a:blip r:embed="rId2"/>
          <a:stretch>
            <a:fillRect/>
          </a:stretch>
        </p:blipFill>
        <p:spPr>
          <a:xfrm>
            <a:off x="675005" y="713422"/>
            <a:ext cx="2766060" cy="1661160"/>
          </a:xfrm>
          <a:prstGeom prst="rect">
            <a:avLst/>
          </a:prstGeom>
          <a:noFill/>
          <a:ln w="9525">
            <a:noFill/>
          </a:ln>
        </p:spPr>
      </p:pic>
      <p:sp>
        <p:nvSpPr>
          <p:cNvPr id="113" name="Text Box 112"/>
          <p:cNvSpPr txBox="1"/>
          <p:nvPr/>
        </p:nvSpPr>
        <p:spPr>
          <a:xfrm>
            <a:off x="675005" y="2374583"/>
            <a:ext cx="5080000" cy="2030095"/>
          </a:xfrm>
          <a:prstGeom prst="rect">
            <a:avLst/>
          </a:prstGeom>
          <a:noFill/>
          <a:ln w="9525">
            <a:noFill/>
          </a:ln>
        </p:spPr>
        <p:txBody>
          <a:bodyPr>
            <a:spAutoFit/>
          </a:bodyPr>
          <a:p>
            <a:pPr marL="0" indent="0"/>
            <a:r>
              <a:rPr lang="en-US">
                <a:latin typeface="Times New Roman" panose="02020603050405020304" charset="0"/>
                <a:ea typeface="SimSun" panose="02010600030101010101" pitchFamily="2" charset="-122"/>
                <a:cs typeface="Times New Roman" panose="02020603050405020304" charset="0"/>
              </a:rPr>
              <a:t> </a:t>
            </a:r>
            <a:r>
              <a:rPr lang="en-US">
                <a:solidFill>
                  <a:srgbClr val="32325D"/>
                </a:solidFill>
                <a:latin typeface="Times New Roman" panose="02020603050405020304" charset="0"/>
                <a:cs typeface="Times New Roman" panose="02020603050405020304" charset="0"/>
              </a:rPr>
              <a:t>KPI stands for Key Performance Indicator is a visual sign or indicator for the amount the progress made towards a measurable goal or performance of an activity or organization.Power BI Charts and Visuals allow users to use KPI as a tile on Dashboards and enable them to have a quick glance at an important data point. Some of the best use of KPI are listed below:</a:t>
            </a:r>
            <a:r>
              <a:rPr lang="en-US">
                <a:solidFill>
                  <a:srgbClr val="32325D"/>
                </a:solidFill>
                <a:latin typeface="Times New Roman" panose="02020603050405020304" charset="0"/>
                <a:cs typeface="Times New Roman" panose="02020603050405020304" charset="0"/>
              </a:rPr>
              <a:t>· To determine the distance or goal from a specified target.</a:t>
            </a:r>
            <a:r>
              <a:rPr lang="en-US">
                <a:solidFill>
                  <a:srgbClr val="32325D"/>
                </a:solidFill>
                <a:latin typeface="Times New Roman" panose="02020603050405020304" charset="0"/>
                <a:cs typeface="Times New Roman" panose="02020603050405020304" charset="0"/>
              </a:rPr>
              <a:t>· To determine the progress of an activity.</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13" name="Text Box 112"/>
          <p:cNvSpPr txBox="1"/>
          <p:nvPr/>
        </p:nvSpPr>
        <p:spPr>
          <a:xfrm>
            <a:off x="648970" y="487045"/>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12) Gauge Charts</a:t>
            </a:r>
            <a:endParaRPr lang="en-GB" altLang="en-US"/>
          </a:p>
        </p:txBody>
      </p:sp>
      <p:sp>
        <p:nvSpPr>
          <p:cNvPr id="114" name="Text Box 113"/>
          <p:cNvSpPr txBox="1"/>
          <p:nvPr/>
        </p:nvSpPr>
        <p:spPr>
          <a:xfrm>
            <a:off x="648970" y="2553970"/>
            <a:ext cx="6791960" cy="1599565"/>
          </a:xfrm>
          <a:prstGeom prst="rect">
            <a:avLst/>
          </a:prstGeom>
          <a:noFill/>
          <a:ln w="9525">
            <a:noFill/>
          </a:ln>
        </p:spPr>
        <p:txBody>
          <a:bodyPr wrap="square">
            <a:spAutoFit/>
          </a:bodyPr>
          <a:p>
            <a:pPr marL="0" indent="0"/>
            <a:r>
              <a:rPr lang="en-US">
                <a:solidFill>
                  <a:srgbClr val="32325D"/>
                </a:solidFill>
                <a:latin typeface="Times New Roman" panose="02020603050405020304" charset="0"/>
                <a:cs typeface="sans-serif" charset="0"/>
              </a:rPr>
              <a:t>Gauge Chart is another Power BI Chart and Visuals that help users measure the progress of activity towards a goal just as similar to KPIs. It has a circular arc that displays a single value to measure the progress, just like a speedometer in vehicles shows speed.The shaded region of the Gauge Chart shows the achieved progress and the target goal is represented by the needle or the line. It also has more space to it so that users can know the progress after achieving the target and move to the next one. </a:t>
            </a:r>
            <a:endParaRPr lang="en-US" altLang="en-US">
              <a:solidFill>
                <a:srgbClr val="32325D"/>
              </a:solidFill>
              <a:latin typeface="Times New Roman" panose="02020603050405020304" charset="0"/>
              <a:cs typeface="sans-serif" charset="0"/>
            </a:endParaRPr>
          </a:p>
        </p:txBody>
      </p:sp>
      <p:pic>
        <p:nvPicPr>
          <p:cNvPr id="100" name="Picture 99"/>
          <p:cNvPicPr/>
          <p:nvPr/>
        </p:nvPicPr>
        <p:blipFill>
          <a:blip r:embed="rId2"/>
          <a:stretch>
            <a:fillRect/>
          </a:stretch>
        </p:blipFill>
        <p:spPr>
          <a:xfrm>
            <a:off x="861695" y="905828"/>
            <a:ext cx="2857500" cy="16478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14" name="Text Box 113"/>
          <p:cNvSpPr txBox="1"/>
          <p:nvPr/>
        </p:nvSpPr>
        <p:spPr>
          <a:xfrm>
            <a:off x="752475" y="434023"/>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13) Waterfall Charts</a:t>
            </a:r>
            <a:endParaRPr lang="en-GB" altLang="en-US"/>
          </a:p>
        </p:txBody>
      </p:sp>
      <p:pic>
        <p:nvPicPr>
          <p:cNvPr id="2" name="Picture 1"/>
          <p:cNvPicPr/>
          <p:nvPr/>
        </p:nvPicPr>
        <p:blipFill>
          <a:blip r:embed="rId2"/>
          <a:stretch>
            <a:fillRect/>
          </a:stretch>
        </p:blipFill>
        <p:spPr>
          <a:xfrm>
            <a:off x="752475" y="733108"/>
            <a:ext cx="2910840" cy="1744980"/>
          </a:xfrm>
          <a:prstGeom prst="rect">
            <a:avLst/>
          </a:prstGeom>
          <a:noFill/>
          <a:ln w="9525">
            <a:noFill/>
          </a:ln>
        </p:spPr>
      </p:pic>
      <p:sp>
        <p:nvSpPr>
          <p:cNvPr id="115" name="Text Box 114"/>
          <p:cNvSpPr txBox="1"/>
          <p:nvPr/>
        </p:nvSpPr>
        <p:spPr>
          <a:xfrm>
            <a:off x="752475" y="2478405"/>
            <a:ext cx="7134860" cy="2245360"/>
          </a:xfrm>
          <a:prstGeom prst="rect">
            <a:avLst/>
          </a:prstGeom>
          <a:noFill/>
          <a:ln w="9525">
            <a:noFill/>
          </a:ln>
        </p:spPr>
        <p:txBody>
          <a:bodyPr wrap="square">
            <a:spAutoFit/>
          </a:bodyPr>
          <a:p>
            <a:pPr marL="0" indent="0"/>
            <a:r>
              <a:rPr lang="en-US">
                <a:latin typeface="Times New Roman" panose="02020603050405020304" charset="0"/>
                <a:ea typeface="SimSun" panose="02010600030101010101" pitchFamily="2" charset="-122"/>
                <a:cs typeface="Times New Roman" panose="02020603050405020304" charset="0"/>
              </a:rPr>
              <a:t> </a:t>
            </a:r>
            <a:r>
              <a:rPr lang="en-US">
                <a:solidFill>
                  <a:srgbClr val="32325D"/>
                </a:solidFill>
                <a:latin typeface="Times New Roman" panose="02020603050405020304" charset="0"/>
                <a:cs typeface="Times New Roman" panose="02020603050405020304" charset="0"/>
              </a:rPr>
              <a:t>The Waterfall Chart is a unique Power BI Chart that shows the series of increasing and decreasing values or data continuously to reach the final or total value. This allows users to understand better how the final value is achieved by exploring each data point.Gauge Charts contain columns where the series of data points are in the same color and the column for the final value is in another color to differentiate.Some of the best use cases of Waterfall Charts are listed below:</a:t>
            </a:r>
            <a:r>
              <a:rPr lang="en-US">
                <a:solidFill>
                  <a:srgbClr val="32325D"/>
                </a:solidFill>
                <a:latin typeface="Times New Roman" panose="02020603050405020304" charset="0"/>
                <a:cs typeface="Times New Roman" panose="02020603050405020304" charset="0"/>
              </a:rPr>
              <a:t>· For auditing the changes that contribute to the total value.</a:t>
            </a:r>
            <a:r>
              <a:rPr lang="en-US">
                <a:solidFill>
                  <a:srgbClr val="32325D"/>
                </a:solidFill>
                <a:latin typeface="Times New Roman" panose="02020603050405020304" charset="0"/>
                <a:cs typeface="Times New Roman" panose="02020603050405020304" charset="0"/>
              </a:rPr>
              <a:t>· For illustrating the stating and ending headcount for the company for a specific period.</a:t>
            </a:r>
            <a:r>
              <a:rPr lang="en-US">
                <a:solidFill>
                  <a:srgbClr val="32325D"/>
                </a:solidFill>
                <a:latin typeface="Times New Roman" panose="02020603050405020304" charset="0"/>
                <a:cs typeface="Times New Roman" panose="02020603050405020304" charset="0"/>
              </a:rPr>
              <a:t>· Calculating total profit or loss by showing various sources.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15" name="Text Box 114"/>
          <p:cNvSpPr txBox="1"/>
          <p:nvPr/>
        </p:nvSpPr>
        <p:spPr>
          <a:xfrm>
            <a:off x="753110" y="212408"/>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14) Maps</a:t>
            </a:r>
            <a:endParaRPr lang="en-GB" altLang="en-US"/>
          </a:p>
        </p:txBody>
      </p:sp>
      <p:pic>
        <p:nvPicPr>
          <p:cNvPr id="2" name="Picture 1"/>
          <p:cNvPicPr/>
          <p:nvPr/>
        </p:nvPicPr>
        <p:blipFill>
          <a:blip r:embed="rId2"/>
          <a:stretch>
            <a:fillRect/>
          </a:stretch>
        </p:blipFill>
        <p:spPr>
          <a:xfrm>
            <a:off x="753110" y="511493"/>
            <a:ext cx="3268980" cy="2225040"/>
          </a:xfrm>
          <a:prstGeom prst="rect">
            <a:avLst/>
          </a:prstGeom>
          <a:noFill/>
          <a:ln w="9525">
            <a:noFill/>
          </a:ln>
        </p:spPr>
      </p:pic>
      <p:sp>
        <p:nvSpPr>
          <p:cNvPr id="116" name="Text Box 115"/>
          <p:cNvSpPr txBox="1"/>
          <p:nvPr/>
        </p:nvSpPr>
        <p:spPr>
          <a:xfrm>
            <a:off x="753110" y="2736533"/>
            <a:ext cx="5080000" cy="2245360"/>
          </a:xfrm>
          <a:prstGeom prst="rect">
            <a:avLst/>
          </a:prstGeom>
          <a:noFill/>
          <a:ln w="9525">
            <a:noFill/>
          </a:ln>
        </p:spPr>
        <p:txBody>
          <a:bodyPr>
            <a:spAutoFit/>
          </a:bodyPr>
          <a:p>
            <a:pPr marL="0" indent="0"/>
            <a:r>
              <a:rPr lang="en-US">
                <a:solidFill>
                  <a:srgbClr val="32325D"/>
                </a:solidFill>
                <a:latin typeface="Times New Roman" panose="02020603050405020304" charset="0"/>
                <a:cs typeface="Times New Roman" panose="02020603050405020304" charset="0"/>
              </a:rPr>
              <a:t>Adding Maps to the Power BI Chart types and Visual lists, allow users to integrate Maps in their Reporting. Power BI offers various kinds of Maps that are connected with Bing Maps. The different Maps that Power BI supports are listed below:</a:t>
            </a:r>
            <a:r>
              <a:rPr lang="en-US">
                <a:solidFill>
                  <a:srgbClr val="32325D"/>
                </a:solidFill>
                <a:latin typeface="Times New Roman" panose="02020603050405020304" charset="0"/>
                <a:cs typeface="Times New Roman" panose="02020603050405020304" charset="0"/>
              </a:rPr>
              <a:t>· Basic Map</a:t>
            </a:r>
            <a:r>
              <a:rPr lang="en-US">
                <a:solidFill>
                  <a:srgbClr val="32325D"/>
                </a:solidFill>
                <a:latin typeface="Times New Roman" panose="02020603050405020304" charset="0"/>
                <a:cs typeface="Times New Roman" panose="02020603050405020304" charset="0"/>
              </a:rPr>
              <a:t>· ArcGIS Map</a:t>
            </a:r>
            <a:r>
              <a:rPr lang="en-US">
                <a:solidFill>
                  <a:srgbClr val="32325D"/>
                </a:solidFill>
                <a:latin typeface="Times New Roman" panose="02020603050405020304" charset="0"/>
                <a:cs typeface="Times New Roman" panose="02020603050405020304" charset="0"/>
              </a:rPr>
              <a:t>· Azure Map</a:t>
            </a:r>
            <a:r>
              <a:rPr lang="en-US">
                <a:solidFill>
                  <a:srgbClr val="32325D"/>
                </a:solidFill>
                <a:latin typeface="Times New Roman" panose="02020603050405020304" charset="0"/>
                <a:cs typeface="Times New Roman" panose="02020603050405020304" charset="0"/>
              </a:rPr>
              <a:t>· Filled Map (Choropleth)</a:t>
            </a:r>
            <a:r>
              <a:rPr lang="en-US">
                <a:solidFill>
                  <a:srgbClr val="32325D"/>
                </a:solidFill>
                <a:latin typeface="Times New Roman" panose="02020603050405020304" charset="0"/>
                <a:cs typeface="Times New Roman" panose="02020603050405020304" charset="0"/>
              </a:rPr>
              <a:t>· Shape Map</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16" name="Text Box 115"/>
          <p:cNvSpPr txBox="1"/>
          <p:nvPr/>
        </p:nvSpPr>
        <p:spPr>
          <a:xfrm>
            <a:off x="681355" y="540385"/>
            <a:ext cx="5080000" cy="514350"/>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15) Matrix</a:t>
            </a:r>
            <a:endParaRPr lang="en-US" sz="1350" b="1">
              <a:solidFill>
                <a:srgbClr val="32325D"/>
              </a:solidFill>
              <a:latin typeface="Times New Roman" panose="02020603050405020304" charset="0"/>
              <a:cs typeface="sans-serif" charset="0"/>
            </a:endParaRPr>
          </a:p>
          <a:p>
            <a:pPr marL="0" indent="0"/>
            <a:endParaRPr lang="en-GB" altLang="en-US"/>
          </a:p>
        </p:txBody>
      </p:sp>
      <p:pic>
        <p:nvPicPr>
          <p:cNvPr id="2" name="Picture 1"/>
          <p:cNvPicPr/>
          <p:nvPr/>
        </p:nvPicPr>
        <p:blipFill>
          <a:blip r:embed="rId2"/>
          <a:stretch>
            <a:fillRect/>
          </a:stretch>
        </p:blipFill>
        <p:spPr>
          <a:xfrm>
            <a:off x="681355" y="1054735"/>
            <a:ext cx="4038600" cy="937260"/>
          </a:xfrm>
          <a:prstGeom prst="rect">
            <a:avLst/>
          </a:prstGeom>
          <a:noFill/>
          <a:ln w="9525">
            <a:noFill/>
          </a:ln>
        </p:spPr>
      </p:pic>
      <p:sp>
        <p:nvSpPr>
          <p:cNvPr id="117" name="Text Box 116"/>
          <p:cNvSpPr txBox="1"/>
          <p:nvPr/>
        </p:nvSpPr>
        <p:spPr>
          <a:xfrm>
            <a:off x="681355" y="2209800"/>
            <a:ext cx="5080000" cy="1599565"/>
          </a:xfrm>
          <a:prstGeom prst="rect">
            <a:avLst/>
          </a:prstGeom>
          <a:noFill/>
          <a:ln w="9525">
            <a:noFill/>
          </a:ln>
        </p:spPr>
        <p:txBody>
          <a:bodyPr>
            <a:spAutoFit/>
          </a:bodyPr>
          <a:p>
            <a:pPr marL="0" indent="0"/>
            <a:r>
              <a:rPr lang="en-US">
                <a:latin typeface="Times New Roman" panose="02020603050405020304" charset="0"/>
                <a:ea typeface="SimSun" panose="02010600030101010101" pitchFamily="2" charset="-122"/>
              </a:rPr>
              <a:t> </a:t>
            </a:r>
            <a:r>
              <a:rPr lang="en-US">
                <a:solidFill>
                  <a:srgbClr val="32325D"/>
                </a:solidFill>
                <a:latin typeface="Times New Roman" panose="02020603050405020304" charset="0"/>
                <a:cs typeface="sans-serif" charset="0"/>
              </a:rPr>
              <a:t>The Matrix is a table visual that supports a stepped layout. The tables are unable to provide information for more than two dimensions but Matrix makes it easier to display data across multiple dimensions. Users can drill down based on different criteria such as rows and columns and cross-highlight other visuals on a report page.</a:t>
            </a:r>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17" name="Text Box 116"/>
          <p:cNvSpPr txBox="1"/>
          <p:nvPr/>
        </p:nvSpPr>
        <p:spPr>
          <a:xfrm>
            <a:off x="687705" y="836295"/>
            <a:ext cx="6138545" cy="1791335"/>
          </a:xfrm>
          <a:prstGeom prst="rect">
            <a:avLst/>
          </a:prstGeom>
          <a:noFill/>
          <a:ln w="9525">
            <a:noFill/>
          </a:ln>
        </p:spPr>
        <p:txBody>
          <a:bodyPr wrap="square">
            <a:spAutoFit/>
          </a:bodyPr>
          <a:p>
            <a:pPr marL="0" indent="0"/>
            <a:r>
              <a:rPr lang="en-US" sz="1600" b="1">
                <a:solidFill>
                  <a:srgbClr val="32325D"/>
                </a:solidFill>
                <a:latin typeface="Times New Roman" panose="02020603050405020304" charset="0"/>
                <a:cs typeface="sans-serif" charset="0"/>
              </a:rPr>
              <a:t>Conclusion </a:t>
            </a:r>
            <a:endParaRPr lang="en-US" sz="1600" b="1">
              <a:solidFill>
                <a:srgbClr val="32325D"/>
              </a:solidFill>
              <a:latin typeface="Times New Roman" panose="02020603050405020304" charset="0"/>
              <a:cs typeface="sans-serif" charset="0"/>
            </a:endParaRPr>
          </a:p>
          <a:p>
            <a:pPr marL="0" indent="0"/>
            <a:endParaRPr lang="en-US" sz="1050">
              <a:solidFill>
                <a:srgbClr val="32325D"/>
              </a:solidFill>
              <a:latin typeface="Times New Roman" panose="02020603050405020304" charset="0"/>
              <a:cs typeface="sans-serif" charset="0"/>
            </a:endParaRPr>
          </a:p>
          <a:p>
            <a:pPr marL="0" indent="0"/>
            <a:r>
              <a:rPr lang="en-US">
                <a:solidFill>
                  <a:srgbClr val="32325D"/>
                </a:solidFill>
                <a:latin typeface="Times New Roman" panose="02020603050405020304" charset="0"/>
                <a:cs typeface="sans-serif" charset="0"/>
              </a:rPr>
              <a:t>In this module, you learnt about Power BI and how it helps in visualizing data easily. You also read about top Power BI Charts and Visuals that are widely used by organizations to understand data better and generate insights. There are many Power BI Charts and choosing the best one depends on the type of data and how users want to visualize data. Power BI is one the most used proprietary Businesses Intelligence tool.</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3" name="Text Box 2"/>
          <p:cNvSpPr txBox="1"/>
          <p:nvPr/>
        </p:nvSpPr>
        <p:spPr>
          <a:xfrm>
            <a:off x="837565" y="1341120"/>
            <a:ext cx="7469505" cy="2461260"/>
          </a:xfrm>
          <a:prstGeom prst="rect">
            <a:avLst/>
          </a:prstGeom>
          <a:noFill/>
        </p:spPr>
        <p:txBody>
          <a:bodyPr wrap="square" rtlCol="0">
            <a:spAutoFit/>
          </a:bodyPr>
          <a:p>
            <a:pPr algn="just"/>
            <a:r>
              <a:rPr lang="en-GB" altLang="en-US">
                <a:latin typeface="Times New Roman" panose="02020603050405020304" charset="0"/>
                <a:cs typeface="Times New Roman" panose="02020603050405020304" charset="0"/>
              </a:rPr>
              <a:t>Power BI is a part of Microsoft Power Platform and a proprietary Data Visualization and Business Intelligence platform. It is one of the widely used tools among organizations to analyze business data and generate reports. Power BI uses a collection of various in-built software services, apps, and connectors to deeply integrate with data to provide immersive visuals, interactive reports, and generate insights.</a:t>
            </a:r>
            <a:endParaRPr lang="en-GB" altLang="en-US">
              <a:latin typeface="Times New Roman" panose="02020603050405020304" charset="0"/>
              <a:cs typeface="Times New Roman" panose="02020603050405020304" charset="0"/>
            </a:endParaRPr>
          </a:p>
          <a:p>
            <a:pPr algn="just"/>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Power BI helps users to aggregate, analyze, visualize and share data. It is a SaaS (Software as a Service) based platform and is also available for Desktop, mobile, and on-premise servers. Power BI supports connection with many data source connectors to load data into the Dashboard directly from the data source and visualize data stored in Databases or Data Warehouses. Users use the Power BI Chart, graphs, KPIs, reports to analyze the data and get interactive insights.</a:t>
            </a:r>
            <a:endParaRPr lang="en-GB" altLang="en-US">
              <a:latin typeface="Times New Roman" panose="02020603050405020304" charset="0"/>
              <a:cs typeface="Times New Roman" panose="02020603050405020304" charset="0"/>
            </a:endParaRPr>
          </a:p>
        </p:txBody>
      </p:sp>
      <p:sp>
        <p:nvSpPr>
          <p:cNvPr id="2" name="Text Box 1"/>
          <p:cNvSpPr txBox="1"/>
          <p:nvPr/>
        </p:nvSpPr>
        <p:spPr>
          <a:xfrm>
            <a:off x="962660" y="749300"/>
            <a:ext cx="3837940" cy="306705"/>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What is PowerBI ?</a:t>
            </a:r>
            <a:endParaRPr lang="en-US" altLang="en-GB" b="1">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17" name="Text Box 116"/>
          <p:cNvSpPr txBox="1"/>
          <p:nvPr/>
        </p:nvSpPr>
        <p:spPr>
          <a:xfrm>
            <a:off x="1502410" y="2110740"/>
            <a:ext cx="6138545" cy="922020"/>
          </a:xfrm>
          <a:prstGeom prst="rect">
            <a:avLst/>
          </a:prstGeom>
          <a:noFill/>
          <a:ln w="9525">
            <a:noFill/>
          </a:ln>
        </p:spPr>
        <p:txBody>
          <a:bodyPr wrap="square">
            <a:spAutoFit/>
          </a:bodyPr>
          <a:p>
            <a:pPr marL="0" indent="0" algn="ctr"/>
            <a:r>
              <a:rPr lang="en-US" altLang="en-US" sz="5400" b="1">
                <a:solidFill>
                  <a:srgbClr val="32325D"/>
                </a:solidFill>
                <a:latin typeface="Times New Roman" panose="02020603050405020304" charset="0"/>
                <a:cs typeface="sans-serif" charset="0"/>
              </a:rPr>
              <a:t>Thank you</a:t>
            </a:r>
            <a:endParaRPr lang="en-US" altLang="en-US" sz="5400" b="1">
              <a:solidFill>
                <a:srgbClr val="32325D"/>
              </a:solidFill>
              <a:latin typeface="Times New Roman" panose="02020603050405020304" charset="0"/>
              <a:cs typeface="sans-serif"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3" name="Text Box 2"/>
          <p:cNvSpPr txBox="1"/>
          <p:nvPr/>
        </p:nvSpPr>
        <p:spPr>
          <a:xfrm>
            <a:off x="675640" y="1125855"/>
            <a:ext cx="7792085" cy="2891790"/>
          </a:xfrm>
          <a:prstGeom prst="rect">
            <a:avLst/>
          </a:prstGeom>
          <a:noFill/>
        </p:spPr>
        <p:txBody>
          <a:bodyPr wrap="square" rtlCol="0">
            <a:spAutoFit/>
          </a:bodyPr>
          <a:p>
            <a:pPr algn="just"/>
            <a:r>
              <a:rPr lang="en-GB" altLang="en-US">
                <a:latin typeface="Times New Roman" panose="02020603050405020304" charset="0"/>
                <a:cs typeface="Times New Roman" panose="02020603050405020304" charset="0"/>
              </a:rPr>
              <a:t>Some of the main features of Power BI are listed below.</a:t>
            </a:r>
            <a:endParaRPr lang="en-GB" altLang="en-US">
              <a:latin typeface="Times New Roman" panose="02020603050405020304" charset="0"/>
              <a:cs typeface="Times New Roman" panose="02020603050405020304" charset="0"/>
            </a:endParaRPr>
          </a:p>
          <a:p>
            <a:pPr algn="just"/>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Hybrid Development: Power BI offers integrations with many connectors that allow users to connect to various data sources.</a:t>
            </a:r>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Modeling View: Power BI allows users to divide and slice complex data models into a simpler form, separate diagrams, multi-select objects. </a:t>
            </a:r>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AI Support: Power BI supports Artificial Intelligence in Data Analytics that users can leverage to prepare data, build Machine Learning models and quickly identify insights from structures as was unstructured data. </a:t>
            </a:r>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Quick Insights: Power BI makes it easier for users to create subsets of data and automatically Data Analytics to that information.</a:t>
            </a:r>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Report Sharing: Users can easily share their reports with other users of the organization without worrying about data security. </a:t>
            </a:r>
            <a:endParaRPr lang="en-GB" altLang="en-US">
              <a:latin typeface="Times New Roman" panose="02020603050405020304" charset="0"/>
              <a:cs typeface="Times New Roman" panose="02020603050405020304" charset="0"/>
            </a:endParaRPr>
          </a:p>
        </p:txBody>
      </p:sp>
      <p:sp>
        <p:nvSpPr>
          <p:cNvPr id="2" name="Text Box 1"/>
          <p:cNvSpPr txBox="1"/>
          <p:nvPr/>
        </p:nvSpPr>
        <p:spPr>
          <a:xfrm>
            <a:off x="1117600" y="600710"/>
            <a:ext cx="4206240" cy="306705"/>
          </a:xfrm>
          <a:prstGeom prst="rect">
            <a:avLst/>
          </a:prstGeom>
          <a:noFill/>
        </p:spPr>
        <p:txBody>
          <a:bodyPr wrap="square" rtlCol="0">
            <a:spAutoFit/>
          </a:bodyPr>
          <a:p>
            <a:r>
              <a:rPr lang="en-GB" altLang="en-US" b="1">
                <a:latin typeface="Times New Roman" panose="02020603050405020304" charset="0"/>
                <a:cs typeface="Times New Roman" panose="02020603050405020304" charset="0"/>
                <a:sym typeface="+mn-ea"/>
              </a:rPr>
              <a:t>Key Features of Power BI</a:t>
            </a:r>
            <a:endParaRPr lang="en-GB"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00" name="Text Box 99"/>
          <p:cNvSpPr txBox="1"/>
          <p:nvPr/>
        </p:nvSpPr>
        <p:spPr>
          <a:xfrm>
            <a:off x="2032000" y="409575"/>
            <a:ext cx="5080000" cy="306705"/>
          </a:xfrm>
          <a:prstGeom prst="rect">
            <a:avLst/>
          </a:prstGeom>
          <a:noFill/>
          <a:ln w="9525">
            <a:noFill/>
          </a:ln>
        </p:spPr>
        <p:txBody>
          <a:bodyPr>
            <a:spAutoFit/>
          </a:bodyPr>
          <a:p>
            <a:pPr marL="0" indent="0" algn="ctr"/>
            <a:r>
              <a:rPr lang="en-US" b="1">
                <a:solidFill>
                  <a:srgbClr val="32325D"/>
                </a:solidFill>
                <a:latin typeface="Times New Roman" panose="02020603050405020304" charset="0"/>
                <a:cs typeface="sans-serif" charset="0"/>
              </a:rPr>
              <a:t>Power BI Charts Types and Visual Lists</a:t>
            </a:r>
            <a:endParaRPr lang="en-US" altLang="en-US" b="1">
              <a:solidFill>
                <a:srgbClr val="32325D"/>
              </a:solidFill>
              <a:latin typeface="Times New Roman" panose="02020603050405020304" charset="0"/>
              <a:cs typeface="sans-serif" charset="0"/>
            </a:endParaRPr>
          </a:p>
        </p:txBody>
      </p:sp>
      <p:sp>
        <p:nvSpPr>
          <p:cNvPr id="5" name="Text Box 4"/>
          <p:cNvSpPr txBox="1"/>
          <p:nvPr/>
        </p:nvSpPr>
        <p:spPr>
          <a:xfrm>
            <a:off x="1004570" y="1059815"/>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1) Line Charts</a:t>
            </a:r>
            <a:endParaRPr lang="en-GB" altLang="en-US"/>
          </a:p>
        </p:txBody>
      </p:sp>
      <p:sp>
        <p:nvSpPr>
          <p:cNvPr id="103" name="Text Box 102"/>
          <p:cNvSpPr txBox="1"/>
          <p:nvPr/>
        </p:nvSpPr>
        <p:spPr>
          <a:xfrm>
            <a:off x="1004570" y="3096895"/>
            <a:ext cx="5080000" cy="1599565"/>
          </a:xfrm>
          <a:prstGeom prst="rect">
            <a:avLst/>
          </a:prstGeom>
          <a:noFill/>
          <a:ln w="9525">
            <a:noFill/>
          </a:ln>
        </p:spPr>
        <p:txBody>
          <a:bodyPr>
            <a:spAutoFit/>
          </a:bodyPr>
          <a:p>
            <a:pPr marL="0" indent="0"/>
            <a:r>
              <a:rPr lang="en-US">
                <a:solidFill>
                  <a:srgbClr val="32325D"/>
                </a:solidFill>
                <a:latin typeface="Times New Roman" panose="02020603050405020304" charset="0"/>
                <a:cs typeface="sans-serif" charset="0"/>
              </a:rPr>
              <a:t>Line Charts are one of the most commonly used Power BI Charts. It plots the data values and connects the data points with a line to keep all the points in a series. These are widely used to depict the data over a period that can be days, months, duration, and trends in the data. Each dot plotted on the Line Chart is a unique data value and connects the previous and next data point with a straight line.</a:t>
            </a:r>
            <a:endParaRPr lang="en-US" altLang="en-US">
              <a:solidFill>
                <a:srgbClr val="32325D"/>
              </a:solidFill>
              <a:latin typeface="Times New Roman" panose="02020603050405020304" charset="0"/>
              <a:cs typeface="sans-serif" charset="0"/>
            </a:endParaRPr>
          </a:p>
        </p:txBody>
      </p:sp>
      <p:pic>
        <p:nvPicPr>
          <p:cNvPr id="101" name="Picture 100"/>
          <p:cNvPicPr/>
          <p:nvPr/>
        </p:nvPicPr>
        <p:blipFill>
          <a:blip r:embed="rId2"/>
          <a:stretch>
            <a:fillRect/>
          </a:stretch>
        </p:blipFill>
        <p:spPr>
          <a:xfrm>
            <a:off x="1177925" y="1514475"/>
            <a:ext cx="2863215" cy="17113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03" name="Text Box 102"/>
          <p:cNvSpPr txBox="1"/>
          <p:nvPr/>
        </p:nvSpPr>
        <p:spPr>
          <a:xfrm>
            <a:off x="953135" y="637540"/>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2) Bar Charts</a:t>
            </a:r>
            <a:endParaRPr lang="en-GB" altLang="en-US"/>
          </a:p>
        </p:txBody>
      </p:sp>
      <p:pic>
        <p:nvPicPr>
          <p:cNvPr id="2" name="Picture 1"/>
          <p:cNvPicPr/>
          <p:nvPr/>
        </p:nvPicPr>
        <p:blipFill>
          <a:blip r:embed="rId2"/>
          <a:stretch>
            <a:fillRect/>
          </a:stretch>
        </p:blipFill>
        <p:spPr>
          <a:xfrm>
            <a:off x="953135" y="936625"/>
            <a:ext cx="3550920" cy="2133600"/>
          </a:xfrm>
          <a:prstGeom prst="rect">
            <a:avLst/>
          </a:prstGeom>
          <a:noFill/>
          <a:ln w="9525">
            <a:noFill/>
          </a:ln>
        </p:spPr>
      </p:pic>
      <p:sp>
        <p:nvSpPr>
          <p:cNvPr id="104" name="Text Box 103"/>
          <p:cNvSpPr txBox="1"/>
          <p:nvPr/>
        </p:nvSpPr>
        <p:spPr>
          <a:xfrm>
            <a:off x="953135" y="3070225"/>
            <a:ext cx="5080000" cy="1814830"/>
          </a:xfrm>
          <a:prstGeom prst="rect">
            <a:avLst/>
          </a:prstGeom>
          <a:noFill/>
          <a:ln w="9525">
            <a:noFill/>
          </a:ln>
        </p:spPr>
        <p:txBody>
          <a:bodyPr>
            <a:spAutoFit/>
          </a:bodyPr>
          <a:p>
            <a:pPr marL="0" indent="0"/>
            <a:endParaRPr lang="en-US">
              <a:solidFill>
                <a:srgbClr val="FD8412"/>
              </a:solidFill>
              <a:latin typeface="Times New Roman" panose="02020603050405020304" charset="0"/>
              <a:ea typeface="SimSun" panose="02010600030101010101" pitchFamily="2" charset="-122"/>
            </a:endParaRPr>
          </a:p>
          <a:p>
            <a:pPr marL="0" indent="0"/>
            <a:r>
              <a:rPr lang="en-US">
                <a:solidFill>
                  <a:srgbClr val="32325D"/>
                </a:solidFill>
                <a:latin typeface="Times New Roman" panose="02020603050405020304" charset="0"/>
                <a:cs typeface="sans-serif" charset="0"/>
              </a:rPr>
              <a:t>Bar Charts are a perfect Power BI Chart that allows users to display the absolute value of the data. The axis of the Bar Chart or sometimes called a horizontal Chart can be used to display the positive and negative values on the opposite sides of the axis. The data values are in the form of solid bars with the length extending to the data point on the chart.</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04" name="Text Box 103"/>
          <p:cNvSpPr txBox="1"/>
          <p:nvPr/>
        </p:nvSpPr>
        <p:spPr>
          <a:xfrm>
            <a:off x="720090" y="575627"/>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3) Area Charts</a:t>
            </a:r>
            <a:endParaRPr lang="en-GB" altLang="en-US"/>
          </a:p>
        </p:txBody>
      </p:sp>
      <p:pic>
        <p:nvPicPr>
          <p:cNvPr id="2" name="Picture 1"/>
          <p:cNvPicPr/>
          <p:nvPr/>
        </p:nvPicPr>
        <p:blipFill>
          <a:blip r:embed="rId2"/>
          <a:stretch>
            <a:fillRect/>
          </a:stretch>
        </p:blipFill>
        <p:spPr>
          <a:xfrm>
            <a:off x="720090" y="874713"/>
            <a:ext cx="2926080" cy="1760220"/>
          </a:xfrm>
          <a:prstGeom prst="rect">
            <a:avLst/>
          </a:prstGeom>
          <a:noFill/>
          <a:ln w="9525">
            <a:noFill/>
          </a:ln>
        </p:spPr>
      </p:pic>
      <p:sp>
        <p:nvSpPr>
          <p:cNvPr id="105" name="Text Box 104"/>
          <p:cNvSpPr txBox="1"/>
          <p:nvPr/>
        </p:nvSpPr>
        <p:spPr>
          <a:xfrm>
            <a:off x="720090" y="2634933"/>
            <a:ext cx="5080000" cy="1814830"/>
          </a:xfrm>
          <a:prstGeom prst="rect">
            <a:avLst/>
          </a:prstGeom>
          <a:noFill/>
          <a:ln w="9525">
            <a:noFill/>
          </a:ln>
        </p:spPr>
        <p:txBody>
          <a:bodyPr>
            <a:spAutoFit/>
          </a:bodyPr>
          <a:p>
            <a:pPr marL="0" indent="0"/>
            <a:r>
              <a:rPr lang="en-US">
                <a:latin typeface="Times New Roman" panose="02020603050405020304" charset="0"/>
                <a:ea typeface="SimSun" panose="02010600030101010101" pitchFamily="2" charset="-122"/>
              </a:rPr>
              <a:t> </a:t>
            </a:r>
            <a:r>
              <a:rPr lang="en-US">
                <a:solidFill>
                  <a:srgbClr val="32325D"/>
                </a:solidFill>
                <a:latin typeface="Times New Roman" panose="02020603050405020304" charset="0"/>
                <a:cs typeface="sans-serif" charset="0"/>
              </a:rPr>
              <a:t>The Area Chart is similar to the Line Chart, including the area between the line plotted and the axis is filled in. This Power BI Chart corresponds to the total value across the trend line or the magnitude of change that occurred in data.Area Charts can have multiple areas (Stacked), and the overlap depicts the change in two graphs. For example – evaluating the sales in the current year with the previous year.</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05" name="Text Box 104"/>
          <p:cNvSpPr txBox="1"/>
          <p:nvPr/>
        </p:nvSpPr>
        <p:spPr>
          <a:xfrm>
            <a:off x="661670" y="358457"/>
            <a:ext cx="5080000" cy="514350"/>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4) Columns Charts</a:t>
            </a:r>
            <a:r>
              <a:rPr lang="en-US">
                <a:latin typeface="Calibri" panose="020F0502020204030204" charset="0"/>
                <a:ea typeface="SimSun" panose="02010600030101010101" pitchFamily="2" charset="-122"/>
                <a:cs typeface="Times New Roman" panose="02020603050405020304" charset="0"/>
              </a:rPr>
              <a:t> </a:t>
            </a:r>
            <a:endParaRPr lang="en-GB" altLang="en-US"/>
          </a:p>
        </p:txBody>
      </p:sp>
      <p:pic>
        <p:nvPicPr>
          <p:cNvPr id="2" name="Picture 1"/>
          <p:cNvPicPr/>
          <p:nvPr/>
        </p:nvPicPr>
        <p:blipFill>
          <a:blip r:embed="rId2"/>
          <a:stretch>
            <a:fillRect/>
          </a:stretch>
        </p:blipFill>
        <p:spPr>
          <a:xfrm>
            <a:off x="661670" y="872807"/>
            <a:ext cx="2903220" cy="2514600"/>
          </a:xfrm>
          <a:prstGeom prst="rect">
            <a:avLst/>
          </a:prstGeom>
          <a:noFill/>
          <a:ln w="9525">
            <a:noFill/>
          </a:ln>
        </p:spPr>
      </p:pic>
      <p:sp>
        <p:nvSpPr>
          <p:cNvPr id="106" name="Text Box 105"/>
          <p:cNvSpPr txBox="1"/>
          <p:nvPr/>
        </p:nvSpPr>
        <p:spPr>
          <a:xfrm>
            <a:off x="661670" y="3387407"/>
            <a:ext cx="5080000" cy="1383665"/>
          </a:xfrm>
          <a:prstGeom prst="rect">
            <a:avLst/>
          </a:prstGeom>
          <a:noFill/>
          <a:ln w="9525">
            <a:noFill/>
          </a:ln>
        </p:spPr>
        <p:txBody>
          <a:bodyPr>
            <a:spAutoFit/>
          </a:bodyPr>
          <a:p>
            <a:pPr marL="0" indent="0"/>
            <a:r>
              <a:rPr lang="en-US">
                <a:solidFill>
                  <a:srgbClr val="32325D"/>
                </a:solidFill>
                <a:latin typeface="Times New Roman" panose="02020603050405020304" charset="0"/>
                <a:cs typeface="sans-serif" charset="0"/>
              </a:rPr>
              <a:t>Column Charts are the Power BI Charts that are similar to Bar Charts. The only difference between these Power BI Charts is that the Column Chart divides the data of the same category into clusters and then allows users to compare data within the clusters. Moreover, users can choose to compare data points from other clusters.</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06" name="Text Box 105"/>
          <p:cNvSpPr txBox="1"/>
          <p:nvPr/>
        </p:nvSpPr>
        <p:spPr>
          <a:xfrm>
            <a:off x="791210" y="612775"/>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5) Cards</a:t>
            </a:r>
            <a:endParaRPr lang="en-GB" altLang="en-US"/>
          </a:p>
        </p:txBody>
      </p:sp>
      <p:pic>
        <p:nvPicPr>
          <p:cNvPr id="2" name="Picture 1"/>
          <p:cNvPicPr/>
          <p:nvPr/>
        </p:nvPicPr>
        <p:blipFill>
          <a:blip r:embed="rId2"/>
          <a:stretch>
            <a:fillRect/>
          </a:stretch>
        </p:blipFill>
        <p:spPr>
          <a:xfrm>
            <a:off x="791210" y="911860"/>
            <a:ext cx="2430780" cy="1668780"/>
          </a:xfrm>
          <a:prstGeom prst="rect">
            <a:avLst/>
          </a:prstGeom>
          <a:noFill/>
          <a:ln w="9525">
            <a:noFill/>
          </a:ln>
        </p:spPr>
      </p:pic>
      <p:sp>
        <p:nvSpPr>
          <p:cNvPr id="107" name="Text Box 106"/>
          <p:cNvSpPr txBox="1"/>
          <p:nvPr/>
        </p:nvSpPr>
        <p:spPr>
          <a:xfrm>
            <a:off x="791210" y="2580640"/>
            <a:ext cx="5080000" cy="1814830"/>
          </a:xfrm>
          <a:prstGeom prst="rect">
            <a:avLst/>
          </a:prstGeom>
          <a:noFill/>
          <a:ln w="9525">
            <a:noFill/>
          </a:ln>
        </p:spPr>
        <p:txBody>
          <a:bodyPr>
            <a:spAutoFit/>
          </a:bodyPr>
          <a:p>
            <a:pPr marL="0" indent="0"/>
            <a:r>
              <a:rPr lang="en-US">
                <a:solidFill>
                  <a:srgbClr val="32325D"/>
                </a:solidFill>
                <a:latin typeface="Times New Roman" panose="02020603050405020304" charset="0"/>
                <a:cs typeface="sans-serif" charset="0"/>
              </a:rPr>
              <a:t>Power BI offers Multi-row and Single number cards that are used to provide a piece of specific information. This can include an aggregated number of the data values, the calculated number using custom formulas, total number, avg, sum, etc.A Single number card displays a single fact that users can track easily such as total orders completed today, total market share, etc. These cards are placed as a tile on the dashboards.</a:t>
            </a:r>
            <a:endParaRPr lang="en-US" altLang="en-US">
              <a:solidFill>
                <a:srgbClr val="32325D"/>
              </a:solidFill>
              <a:latin typeface="Times New Roman" panose="02020603050405020304" charset="0"/>
              <a:cs typeface="sans-serif"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107" name="Text Box 106"/>
          <p:cNvSpPr txBox="1"/>
          <p:nvPr/>
        </p:nvSpPr>
        <p:spPr>
          <a:xfrm>
            <a:off x="836930" y="236538"/>
            <a:ext cx="5080000" cy="299085"/>
          </a:xfrm>
          <a:prstGeom prst="rect">
            <a:avLst/>
          </a:prstGeom>
          <a:noFill/>
          <a:ln w="9525">
            <a:noFill/>
          </a:ln>
        </p:spPr>
        <p:txBody>
          <a:bodyPr>
            <a:spAutoFit/>
          </a:bodyPr>
          <a:p>
            <a:pPr marL="0" indent="0"/>
            <a:r>
              <a:rPr lang="en-US" sz="1350" b="1">
                <a:solidFill>
                  <a:srgbClr val="32325D"/>
                </a:solidFill>
                <a:latin typeface="Times New Roman" panose="02020603050405020304" charset="0"/>
                <a:cs typeface="sans-serif" charset="0"/>
              </a:rPr>
              <a:t>6) Combo Charts</a:t>
            </a:r>
            <a:endParaRPr lang="en-GB" altLang="en-US"/>
          </a:p>
        </p:txBody>
      </p:sp>
      <p:pic>
        <p:nvPicPr>
          <p:cNvPr id="2" name="Picture 1"/>
          <p:cNvPicPr/>
          <p:nvPr/>
        </p:nvPicPr>
        <p:blipFill>
          <a:blip r:embed="rId2"/>
          <a:stretch>
            <a:fillRect/>
          </a:stretch>
        </p:blipFill>
        <p:spPr>
          <a:xfrm>
            <a:off x="836930" y="535622"/>
            <a:ext cx="3543300" cy="2125980"/>
          </a:xfrm>
          <a:prstGeom prst="rect">
            <a:avLst/>
          </a:prstGeom>
          <a:noFill/>
          <a:ln w="9525">
            <a:noFill/>
          </a:ln>
        </p:spPr>
      </p:pic>
      <p:sp>
        <p:nvSpPr>
          <p:cNvPr id="108" name="Text Box 107"/>
          <p:cNvSpPr txBox="1"/>
          <p:nvPr/>
        </p:nvSpPr>
        <p:spPr>
          <a:xfrm>
            <a:off x="836930" y="2661285"/>
            <a:ext cx="6982460" cy="2030095"/>
          </a:xfrm>
          <a:prstGeom prst="rect">
            <a:avLst/>
          </a:prstGeom>
          <a:noFill/>
          <a:ln w="9525">
            <a:noFill/>
          </a:ln>
        </p:spPr>
        <p:txBody>
          <a:bodyPr wrap="square">
            <a:spAutoFit/>
          </a:bodyPr>
          <a:p>
            <a:pPr marL="0" indent="0"/>
            <a:r>
              <a:rPr lang="en-US">
                <a:solidFill>
                  <a:srgbClr val="32325D"/>
                </a:solidFill>
                <a:latin typeface="Times New Roman" panose="02020603050405020304" charset="0"/>
                <a:cs typeface="Times New Roman" panose="02020603050405020304" charset="0"/>
              </a:rPr>
              <a:t>The Combo Chart is a special Power BI Chart that includes both the column Chart and a line chart. The combination of both the Power BI Charts lets users compare data points and evaluate them easily. Some of the best use cases of Combo Charts are listed below:</a:t>
            </a:r>
            <a:r>
              <a:rPr lang="en-US">
                <a:solidFill>
                  <a:srgbClr val="32325D"/>
                </a:solidFill>
                <a:latin typeface="Times New Roman" panose="02020603050405020304" charset="0"/>
                <a:cs typeface="Times New Roman" panose="02020603050405020304" charset="0"/>
              </a:rPr>
              <a:t>· For depicting the correlation between the 2 measures in one visual chart.</a:t>
            </a:r>
            <a:r>
              <a:rPr lang="en-US">
                <a:solidFill>
                  <a:srgbClr val="32325D"/>
                </a:solidFill>
                <a:latin typeface="Times New Roman" panose="02020603050405020304" charset="0"/>
                <a:cs typeface="Times New Roman" panose="02020603050405020304" charset="0"/>
              </a:rPr>
              <a:t>· For comparing and checking whether one measure meets its target with respect to the other plotted measure on the Combo Chart.</a:t>
            </a:r>
            <a:r>
              <a:rPr lang="en-US">
                <a:solidFill>
                  <a:srgbClr val="32325D"/>
                </a:solidFill>
                <a:latin typeface="Times New Roman" panose="02020603050405020304" charset="0"/>
                <a:cs typeface="Times New Roman" panose="02020603050405020304" charset="0"/>
              </a:rPr>
              <a:t>· To conserve the canvas space on the dashboard. </a:t>
            </a:r>
            <a:r>
              <a:rPr lang="en-US">
                <a:solidFill>
                  <a:srgbClr val="32325D"/>
                </a:solidFill>
                <a:latin typeface="Times New Roman" panose="02020603050405020304" charset="0"/>
                <a:cs typeface="Times New Roman" panose="02020603050405020304" charset="0"/>
              </a:rPr>
              <a:t>· Using the Combo Chart you have a Line Chart and a Column Chart with the same X-axis.</a:t>
            </a:r>
            <a:endParaRPr lang="en-GB" alt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9157</Words>
  <Application>WPS Presentation</Application>
  <PresentationFormat/>
  <Paragraphs>119</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Arial</vt:lpstr>
      <vt:lpstr>Times New Roman</vt:lpstr>
      <vt:lpstr>sans-serif</vt:lpstr>
      <vt:lpstr>Segoe Print</vt:lpstr>
      <vt:lpstr>Calibri</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HOME</cp:lastModifiedBy>
  <cp:revision>42</cp:revision>
  <dcterms:created xsi:type="dcterms:W3CDTF">2023-04-16T06:09:00Z</dcterms:created>
  <dcterms:modified xsi:type="dcterms:W3CDTF">2023-04-26T11:09:48Z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B945131304CC4BF195DB865ED0F9DCE7</vt:lpwstr>
  </property>
  <property fmtid="{D5CDD505-2E9C-101B-9397-08002B2CF9AE}" pid="3" name="KSOProductBuildVer">
    <vt:lpwstr>2057-11.2.0.11536</vt:lpwstr>
  </property>
</Properties>
</file>