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1" roundtripDataSignature="AMtx7mjg1mZPDMLByHRvjnm2NM8YylMu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DA13EF-B693-4912-AB7E-39B9D0216C82}">
  <a:tblStyle styleId="{5EDA13EF-B693-4912-AB7E-39B9D0216C8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6"/>
          <p:cNvSpPr/>
          <p:nvPr>
            <p:ph idx="2" type="pic"/>
          </p:nvPr>
        </p:nvSpPr>
        <p:spPr>
          <a:xfrm>
            <a:off x="-9144" y="0"/>
            <a:ext cx="915314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6"/>
          <p:cNvSpPr txBox="1"/>
          <p:nvPr>
            <p:ph idx="1" type="body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6"/>
          <p:cNvSpPr txBox="1"/>
          <p:nvPr>
            <p:ph idx="3" type="body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6"/>
          <p:cNvSpPr txBox="1"/>
          <p:nvPr/>
        </p:nvSpPr>
        <p:spPr>
          <a:xfrm>
            <a:off x="3271146" y="4908239"/>
            <a:ext cx="2601707" cy="267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©2020 NYU Tandon School of Engineering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/>
          <p:nvPr/>
        </p:nvSpPr>
        <p:spPr>
          <a:xfrm>
            <a:off x="-9144" y="852420"/>
            <a:ext cx="4581144" cy="3438659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7"/>
          <p:cNvSpPr txBox="1"/>
          <p:nvPr>
            <p:ph idx="1" type="body"/>
          </p:nvPr>
        </p:nvSpPr>
        <p:spPr>
          <a:xfrm>
            <a:off x="227751" y="1429555"/>
            <a:ext cx="3637261" cy="2343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7"/>
          <p:cNvSpPr txBox="1"/>
          <p:nvPr/>
        </p:nvSpPr>
        <p:spPr>
          <a:xfrm>
            <a:off x="3271146" y="4908239"/>
            <a:ext cx="2601707" cy="267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©2020 NYU Tandon School of Engineering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 txBox="1"/>
          <p:nvPr>
            <p:ph idx="1" type="body"/>
          </p:nvPr>
        </p:nvSpPr>
        <p:spPr>
          <a:xfrm>
            <a:off x="287381" y="921705"/>
            <a:ext cx="8572840" cy="3688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8"/>
          <p:cNvSpPr txBox="1"/>
          <p:nvPr>
            <p:ph idx="2" type="body"/>
          </p:nvPr>
        </p:nvSpPr>
        <p:spPr>
          <a:xfrm>
            <a:off x="2390053" y="75674"/>
            <a:ext cx="6527400" cy="586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Content" showMasterSp="0">
  <p:cSld name="Section Title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/>
          <p:nvPr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9"/>
          <p:cNvSpPr txBox="1"/>
          <p:nvPr/>
        </p:nvSpPr>
        <p:spPr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0" y="0"/>
            <a:ext cx="4480560" cy="5156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9"/>
          <p:cNvSpPr txBox="1"/>
          <p:nvPr>
            <p:ph idx="2" type="body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9"/>
          <p:cNvSpPr txBox="1"/>
          <p:nvPr/>
        </p:nvSpPr>
        <p:spPr>
          <a:xfrm>
            <a:off x="5516189" y="4905375"/>
            <a:ext cx="2601707" cy="267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©2020 NYU Tandon School of Engineering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">
  <p:cSld name="Content and Imag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idx="1" type="body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0"/>
          <p:cNvSpPr txBox="1"/>
          <p:nvPr>
            <p:ph idx="2" type="body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0"/>
          <p:cNvSpPr txBox="1"/>
          <p:nvPr>
            <p:ph idx="3" type="body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yu_white.png" id="10" name="Google Shape;10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5"/>
          <p:cNvSpPr/>
          <p:nvPr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050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5"/>
          <p:cNvSpPr txBox="1"/>
          <p:nvPr/>
        </p:nvSpPr>
        <p:spPr>
          <a:xfrm>
            <a:off x="3271146" y="4908239"/>
            <a:ext cx="2601707" cy="267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©2020 NYU Tandon School of Engineering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owasp.org/index.php/Authorization_form" TargetMode="External"/><Relationship Id="rId4" Type="http://schemas.openxmlformats.org/officeDocument/2006/relationships/hyperlink" Target="http://www.techinsurance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eff.org/deeplinks/2010/07/court-violating-terms-service-not-crime-bypass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ired.com/2015/04/dmca-ownership-john-deere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ataprivacylab.org/projects/identifiability/paper1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/>
          <p:nvPr/>
        </p:nvSpPr>
        <p:spPr>
          <a:xfrm>
            <a:off x="-12700" y="1041400"/>
            <a:ext cx="4205288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>
            <p:ph idx="1" type="body"/>
          </p:nvPr>
        </p:nvSpPr>
        <p:spPr>
          <a:xfrm>
            <a:off x="227013" y="1684338"/>
            <a:ext cx="3638550" cy="165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</a:pPr>
            <a:r>
              <a:t/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</a:pPr>
            <a:r>
              <a:rPr lang="en-US" sz="2550">
                <a:latin typeface="Arial"/>
                <a:ea typeface="Arial"/>
                <a:cs typeface="Arial"/>
                <a:sym typeface="Arial"/>
              </a:rPr>
              <a:t>Reporting and Testing Checklist</a:t>
            </a:r>
            <a:endParaRPr/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75" y="1338263"/>
            <a:ext cx="1465263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Not officially part of the pen test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Any work for a customer should include a Statement of Work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This is where we can talk about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Price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Daily briefing requirements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Report Deliverables and timeline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List all applicable documents (scope, ROE, limitations of liability, etc.)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List main POCs representing both customer and testing team</a:t>
            </a:r>
            <a:endParaRPr/>
          </a:p>
          <a:p>
            <a:pPr indent="-571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Contract or Statement Of 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287381" y="921705"/>
            <a:ext cx="8572840" cy="3688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For larger or more in-depth test, or by request, a full test plan could be delivered at the conclusion of all preparation steps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Test plan will reiterate scope, targets, dates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Should also go into detail on the methodology and ROE</a:t>
            </a:r>
            <a:endParaRPr/>
          </a:p>
          <a:p>
            <a:pPr indent="1079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Test plan should be delivered and provided to the target organization for review and final authorization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</a:pPr>
            <a:r>
              <a:rPr lang="en-US" sz="1530"/>
              <a:t>During the on-site or actual testing, the plan should be referenced as a guide</a:t>
            </a:r>
            <a:endParaRPr/>
          </a:p>
          <a:p>
            <a:pPr indent="1079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Test plan can be used as a starting template for the test report</a:t>
            </a:r>
            <a:endParaRPr/>
          </a:p>
          <a:p>
            <a:pPr indent="1079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Even if no official test plan is formally written and delivered, a good tester should still make an informal schedule and methodology for themselves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</a:pPr>
            <a:r>
              <a:rPr lang="en-US" sz="1530"/>
              <a:t>Cover initial tests and the systems to be tested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</a:pPr>
            <a:r>
              <a:rPr lang="en-US" sz="1530"/>
              <a:t>Set goals or targets for the tester on certain days</a:t>
            </a:r>
            <a:endParaRPr/>
          </a:p>
          <a:p>
            <a:pPr indent="-171450" lvl="2" marL="1085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Char char="•"/>
            </a:pPr>
            <a:r>
              <a:rPr lang="en-US" sz="1360"/>
              <a:t>This helps prevent a test from wasting too much time on a single issue</a:t>
            </a:r>
            <a:endParaRPr/>
          </a:p>
        </p:txBody>
      </p:sp>
      <p:sp>
        <p:nvSpPr>
          <p:cNvPr id="102" name="Google Shape;102;p11"/>
          <p:cNvSpPr txBox="1"/>
          <p:nvPr>
            <p:ph idx="2" type="body"/>
          </p:nvPr>
        </p:nvSpPr>
        <p:spPr>
          <a:xfrm>
            <a:off x="2390053" y="75674"/>
            <a:ext cx="6527400" cy="586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Penetration Test Plan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227751" y="1429555"/>
            <a:ext cx="3637261" cy="23439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Testing Legally and with Authorization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Authorization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Laws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Privacy and 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For testing in the US, these are the common documents you will need</a:t>
            </a:r>
            <a:endParaRPr/>
          </a:p>
          <a:p>
            <a:pPr indent="10795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Permission Memo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/>
              <a:t>Your “Get out of Jail Free” card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/>
              <a:t>States that you are authorized to attack your targets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 u="sng">
                <a:solidFill>
                  <a:schemeClr val="hlink"/>
                </a:solidFill>
                <a:hlinkClick r:id="rId3"/>
              </a:rPr>
              <a:t>https://www.owasp.org/index.php/Authorization_form</a:t>
            </a:r>
            <a:endParaRPr sz="1530"/>
          </a:p>
          <a:p>
            <a:pPr indent="10795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Liability Waiver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/>
              <a:t>Even though you have permission, something could still go wrong</a:t>
            </a:r>
            <a:endParaRPr/>
          </a:p>
          <a:p>
            <a:pPr indent="-171450" lvl="2" marL="10858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</a:pPr>
            <a:r>
              <a:rPr lang="en-US" sz="1360"/>
              <a:t>DoS, exposure of sensitive data, loss of revenue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/>
              <a:t>Should be written by a lawyer to protect the pen testing team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53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Non-Disclosure Agreement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/>
              <a:t>Often required if the testing is being done by a third party </a:t>
            </a:r>
            <a:endParaRPr/>
          </a:p>
          <a:p>
            <a:pPr indent="-74294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t/>
            </a:r>
            <a:endParaRPr sz="153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Backup and Peace of Mind - Insurance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/>
              <a:t>Optional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/>
              <a:t>In case you really break something or cause some kind of irreversible damage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/>
              <a:t>Make sure it covers both yourself and your contractors (1099s)</a:t>
            </a:r>
            <a:endParaRPr/>
          </a:p>
          <a:p>
            <a:pPr indent="-171450" lvl="2" marL="10858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4"/>
              </a:rPr>
              <a:t>http://www.techinsurance.com/</a:t>
            </a:r>
            <a:endParaRPr sz="1360"/>
          </a:p>
          <a:p>
            <a:pPr indent="0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530"/>
          </a:p>
        </p:txBody>
      </p:sp>
      <p:sp>
        <p:nvSpPr>
          <p:cNvPr id="113" name="Google Shape;113;p13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Legal Documents – The Usual Suspects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previous three documents will not help you if you break a law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Be aware of the laws where </a:t>
            </a:r>
            <a:r>
              <a:rPr lang="en-US" u="sng"/>
              <a:t>both</a:t>
            </a:r>
            <a:r>
              <a:rPr lang="en-US"/>
              <a:t> the tester and target(s) are located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Even learn what countries your packets may traverse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Certain states even have their own laws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https://www.eff.org/deeplinks/2010/07/court-violating-terms-service-not-crime-bypassing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Any questions about other countries or states? </a:t>
            </a:r>
            <a:r>
              <a:rPr b="1" lang="en-US"/>
              <a:t>Lawyer up</a:t>
            </a:r>
            <a:r>
              <a:rPr lang="en-US"/>
              <a:t>.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 Testers Need to Know the Law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 law to protect interstate computer-related crimes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Unauthorized access or use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“Protected computers”</a:t>
            </a:r>
            <a:endParaRPr/>
          </a:p>
          <a:p>
            <a:pPr indent="-171450" lvl="2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US Government</a:t>
            </a:r>
            <a:endParaRPr/>
          </a:p>
          <a:p>
            <a:pPr indent="-171450" lvl="2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Financial</a:t>
            </a:r>
            <a:endParaRPr/>
          </a:p>
          <a:p>
            <a:pPr indent="-171450" lvl="2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Commerce or Communication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Illegal activities</a:t>
            </a:r>
            <a:endParaRPr/>
          </a:p>
          <a:p>
            <a:pPr indent="-171450" lvl="2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Sending malicious code to an unauthorized target</a:t>
            </a:r>
            <a:endParaRPr/>
          </a:p>
          <a:p>
            <a:pPr indent="-69850" lvl="2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Don’t make a typo when typing in your target IP addresses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Most tools have IP scope options which you can and should utlize</a:t>
            </a:r>
            <a:endParaRPr/>
          </a:p>
        </p:txBody>
      </p:sp>
      <p:sp>
        <p:nvSpPr>
          <p:cNvPr id="125" name="Google Shape;125;p15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Fraud and Abuse Act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Introduced to enforce copyright law in digital environments</a:t>
            </a:r>
            <a:endParaRPr/>
          </a:p>
          <a:p>
            <a:pPr indent="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Enforced Digital Rights Management (DRM) and makes it illegal to tamper or bypass</a:t>
            </a:r>
            <a:endParaRPr/>
          </a:p>
          <a:p>
            <a:pPr indent="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For DRM protected media, applications, or source code, we cannot bypass and perform any kind of vulnerability assessment</a:t>
            </a:r>
            <a:endParaRPr/>
          </a:p>
          <a:p>
            <a:pPr indent="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There is no fair-use clause, very broad and applicable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2015, farmers can’t fix their own tractors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https://www.wired.com/2015/04/dmca-ownership-john-deere/</a:t>
            </a:r>
            <a:endParaRPr/>
          </a:p>
          <a:p>
            <a:pPr indent="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Some laws have provided protection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Unlocking Consumer Choice and Wireless Competition Act</a:t>
            </a:r>
            <a:endParaRPr/>
          </a:p>
          <a:p>
            <a:pPr indent="-571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Millennium Copyright Act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287381" y="921705"/>
            <a:ext cx="8572840" cy="3688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General Data Protection Act (EU) – 25 May 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California Consumer Privacy Act (CA) – 01 Jan 2020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Laws created to protect the privacy and data rights of individuals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For any work with organizations that deal with these laws, be aware of data exfiltration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Pen testers may expose themselves to sensitive Personal Data (PD), of employees, customers, and partners of a target organization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If data does end up on your pen testing system, make sure remove any details that could be used to identify a 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2" type="body"/>
          </p:nvPr>
        </p:nvSpPr>
        <p:spPr>
          <a:xfrm>
            <a:off x="2390053" y="75674"/>
            <a:ext cx="6527400" cy="586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GDPR and CCPA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449240" y="857469"/>
            <a:ext cx="8572840" cy="3688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PD and PII are synonymous for data that can be used to describe and identify an individual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Types of PD and PII are called Identifiers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Direct Identifier – One data point can be used to identify someone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Quasi Identifier – Two or more data points are required to identify</a:t>
            </a:r>
            <a:endParaRPr/>
          </a:p>
        </p:txBody>
      </p:sp>
      <p:sp>
        <p:nvSpPr>
          <p:cNvPr id="143" name="Google Shape;143;p18"/>
          <p:cNvSpPr txBox="1"/>
          <p:nvPr>
            <p:ph idx="2" type="body"/>
          </p:nvPr>
        </p:nvSpPr>
        <p:spPr>
          <a:xfrm>
            <a:off x="2390053" y="75674"/>
            <a:ext cx="6527400" cy="586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Personal Data (PD) &amp;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Personally Identifiable Information (PII)</a:t>
            </a:r>
            <a:endParaRPr/>
          </a:p>
        </p:txBody>
      </p:sp>
      <p:graphicFrame>
        <p:nvGraphicFramePr>
          <p:cNvPr id="144" name="Google Shape;144;p18"/>
          <p:cNvGraphicFramePr/>
          <p:nvPr/>
        </p:nvGraphicFramePr>
        <p:xfrm>
          <a:off x="1108578" y="22221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{5EDA13EF-B693-4912-AB7E-39B9D0216C82}</a:tableStyleId>
              </a:tblPr>
              <a:tblGrid>
                <a:gridCol w="1676550"/>
                <a:gridCol w="1434225"/>
              </a:tblGrid>
              <a:tr h="242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Direct Identifiers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Quasi Identifiers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2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Zip Code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2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Address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Gender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2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Email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Household Income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2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Phone Number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Education Level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2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IP Address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Birthdate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2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MAC Address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2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Account Numbers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45" name="Google Shape;145;p18"/>
          <p:cNvCxnSpPr/>
          <p:nvPr/>
        </p:nvCxnSpPr>
        <p:spPr>
          <a:xfrm>
            <a:off x="3649417" y="2654452"/>
            <a:ext cx="1494198" cy="45045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6" name="Google Shape;146;p18"/>
          <p:cNvCxnSpPr/>
          <p:nvPr/>
        </p:nvCxnSpPr>
        <p:spPr>
          <a:xfrm>
            <a:off x="3665544" y="2916277"/>
            <a:ext cx="1478071" cy="30688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7" name="Google Shape;147;p18"/>
          <p:cNvCxnSpPr/>
          <p:nvPr/>
        </p:nvCxnSpPr>
        <p:spPr>
          <a:xfrm flipH="1" rot="10800000">
            <a:off x="3649417" y="3288698"/>
            <a:ext cx="1494198" cy="6234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8" name="Google Shape;148;p18"/>
          <p:cNvSpPr txBox="1"/>
          <p:nvPr/>
        </p:nvSpPr>
        <p:spPr>
          <a:xfrm>
            <a:off x="5143615" y="2919069"/>
            <a:ext cx="3878465" cy="992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Zip, birthdate, and gender can be used to identify 85% of Americans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https://dataprivacylab.org/projects/identifiability/paper1.pdf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287381" y="921705"/>
            <a:ext cx="8572840" cy="3688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Easy to only think of the laws we live in and test from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Attackers in foreign nations may have completely different laws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Even though as penetration testers we are bound to the law, adversaries have no such obligation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 not let it be your blind spot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Foreign cyber threat actors will exploit these differences in the law to their benefit</a:t>
            </a:r>
            <a:endParaRPr/>
          </a:p>
        </p:txBody>
      </p:sp>
      <p:sp>
        <p:nvSpPr>
          <p:cNvPr id="154" name="Google Shape;154;p19"/>
          <p:cNvSpPr txBox="1"/>
          <p:nvPr>
            <p:ph idx="2" type="body"/>
          </p:nvPr>
        </p:nvSpPr>
        <p:spPr>
          <a:xfrm>
            <a:off x="2390053" y="75674"/>
            <a:ext cx="6527400" cy="586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Thinking Like the Attacker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idx="1" type="body"/>
          </p:nvPr>
        </p:nvSpPr>
        <p:spPr>
          <a:xfrm>
            <a:off x="227751" y="1429555"/>
            <a:ext cx="3637261" cy="23439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Penetration Test Process and Preparation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Overall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Contacting and Documentation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Scope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227751" y="1429555"/>
            <a:ext cx="3637261" cy="23439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Reporting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Writing Tips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Screenshots and Artifacts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Every penetration test, third-party OR internal, requires a report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It’s the proof that anything was done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Shows results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Can be used to fix issues, justify funding, or meet lawful requirements</a:t>
            </a:r>
            <a:endParaRPr/>
          </a:p>
          <a:p>
            <a:pPr indent="-571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We can reference our report after years to understand what we did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Like well-commented code!</a:t>
            </a:r>
            <a:endParaRPr/>
          </a:p>
          <a:p>
            <a:pPr indent="-571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Start taking notes and writing certain sections during the testing phase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Rough notes that follow your methodology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Take screenshots of anything that might be used in the report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Document all security findings as they happen!</a:t>
            </a:r>
            <a:endParaRPr/>
          </a:p>
          <a:p>
            <a:pPr indent="-171450" lvl="2" marL="1085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Depending on selected tool, may be able to attach files and screenshots into your note-taking application</a:t>
            </a:r>
            <a:endParaRPr/>
          </a:p>
          <a:p>
            <a:pPr indent="-571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Reporting is Required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Automated tools and vulnerability scanners produce great results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BUT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They only show security findings with no analysis or impact to assets</a:t>
            </a:r>
            <a:endParaRPr/>
          </a:p>
          <a:p>
            <a:pPr indent="11747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There is a time and a place for these results but do not copy + paste!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People can tell what raw output from OpenVAS, Nessus, or Retina looks like</a:t>
            </a:r>
            <a:endParaRPr/>
          </a:p>
          <a:p>
            <a:pPr indent="11747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Maybe include raw results in an appendix or reference small sections</a:t>
            </a:r>
            <a:endParaRPr/>
          </a:p>
          <a:p>
            <a:pPr indent="11747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We still need to perform analysis to measure risk according to business or the customer’s mission</a:t>
            </a:r>
            <a:endParaRPr/>
          </a:p>
          <a:p>
            <a:pPr indent="11747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For significant findings, we validate them by exploitation!</a:t>
            </a:r>
            <a:endParaRPr/>
          </a:p>
        </p:txBody>
      </p:sp>
      <p:sp>
        <p:nvSpPr>
          <p:cNvPr id="171" name="Google Shape;171;p22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Automated Tool Output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143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/>
              <a:t>Executive Summary</a:t>
            </a:r>
            <a:endParaRPr/>
          </a:p>
          <a:p>
            <a:pPr indent="-1143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/>
              <a:t>Introduction</a:t>
            </a:r>
            <a:endParaRPr/>
          </a:p>
          <a:p>
            <a:pPr indent="-1143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/>
              <a:t>Methodology</a:t>
            </a:r>
            <a:endParaRPr/>
          </a:p>
          <a:p>
            <a:pPr indent="-1143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/>
              <a:t>Findings</a:t>
            </a:r>
            <a:endParaRPr/>
          </a:p>
          <a:p>
            <a:pPr indent="-1143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/>
              <a:t>Conclusion</a:t>
            </a:r>
            <a:endParaRPr/>
          </a:p>
          <a:p>
            <a:pPr indent="-1143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/>
              <a:t>Appendixes</a:t>
            </a:r>
            <a:endParaRPr/>
          </a:p>
        </p:txBody>
      </p:sp>
      <p:sp>
        <p:nvSpPr>
          <p:cNvPr id="177" name="Google Shape;177;p23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 Format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287338" y="857250"/>
            <a:ext cx="85725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7"/>
              <a:buChar char="•"/>
            </a:pPr>
            <a:r>
              <a:rPr b="1" lang="en-US" sz="1627"/>
              <a:t>The first and most important part of our report, and write it last!</a:t>
            </a:r>
            <a:endParaRPr sz="1627"/>
          </a:p>
          <a:p>
            <a:pPr indent="98425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t/>
            </a:r>
            <a:endParaRPr sz="155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/>
              <a:t>Summarize the project, testing methodology, overall risk, and significant findings with their business impact 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Char char="•"/>
            </a:pPr>
            <a:r>
              <a:rPr lang="en-US" sz="1395"/>
              <a:t>All in 1-2 pages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Char char="•"/>
            </a:pPr>
            <a:r>
              <a:rPr lang="en-US" sz="1395" u="sng"/>
              <a:t>Think of the Executive Summary as a stand-alone report</a:t>
            </a:r>
            <a:endParaRPr/>
          </a:p>
          <a:p>
            <a:pPr indent="98425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t/>
            </a:r>
            <a:endParaRPr sz="155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/>
              <a:t>Project summary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Char char="•"/>
            </a:pPr>
            <a:r>
              <a:rPr lang="en-US" sz="1395"/>
              <a:t>1-2 paragraphs: Dates, goals, parties, overview</a:t>
            </a:r>
            <a:endParaRPr/>
          </a:p>
          <a:p>
            <a:pPr indent="98425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t/>
            </a:r>
            <a:endParaRPr sz="155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/>
              <a:t>Testing Methodology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Char char="•"/>
            </a:pPr>
            <a:r>
              <a:rPr lang="en-US" sz="1395"/>
              <a:t>1-2 paragraphs: Review scope, targets, type of test</a:t>
            </a:r>
            <a:endParaRPr/>
          </a:p>
          <a:p>
            <a:pPr indent="-82867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None/>
            </a:pPr>
            <a:r>
              <a:t/>
            </a:r>
            <a:endParaRPr sz="139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/>
              <a:t>Overall Score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Char char="•"/>
            </a:pPr>
            <a:r>
              <a:rPr lang="en-US" sz="1395"/>
              <a:t>Pass or Fail? Risk score is Low-Medium-High?</a:t>
            </a:r>
            <a:endParaRPr/>
          </a:p>
          <a:p>
            <a:pPr indent="-82867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None/>
            </a:pPr>
            <a:r>
              <a:t/>
            </a:r>
            <a:endParaRPr sz="139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/>
              <a:t>Findings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Char char="•"/>
            </a:pPr>
            <a:r>
              <a:rPr lang="en-US" sz="1395"/>
              <a:t>Review some of the findings that lead you to that overall risk rating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Char char="•"/>
            </a:pPr>
            <a:r>
              <a:rPr lang="en-US" sz="1395"/>
              <a:t>Include business impact or risk to assets</a:t>
            </a:r>
            <a:endParaRPr/>
          </a:p>
          <a:p>
            <a:pPr indent="98425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None/>
            </a:pPr>
            <a:r>
              <a:t/>
            </a:r>
            <a:endParaRPr sz="155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-US" sz="1550"/>
              <a:t>Is immediate action required? What is the first thing that should be done? 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Char char="•"/>
            </a:pPr>
            <a:r>
              <a:rPr lang="en-US" sz="1395"/>
              <a:t>Make some high-level recommendations, reference specific findings</a:t>
            </a:r>
            <a:endParaRPr/>
          </a:p>
          <a:p>
            <a:pPr indent="-82867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None/>
            </a:pPr>
            <a:r>
              <a:t/>
            </a:r>
            <a:endParaRPr sz="1395"/>
          </a:p>
          <a:p>
            <a:pPr indent="98425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t/>
            </a:r>
            <a:endParaRPr sz="1550"/>
          </a:p>
          <a:p>
            <a:pPr indent="98425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t/>
            </a:r>
            <a:endParaRPr sz="1550"/>
          </a:p>
        </p:txBody>
      </p:sp>
      <p:sp>
        <p:nvSpPr>
          <p:cNvPr id="183" name="Google Shape;183;p24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Executive Summary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Provide an overview of the test</a:t>
            </a:r>
            <a:endParaRPr/>
          </a:p>
          <a:p>
            <a:pPr indent="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Include dates or a timeline</a:t>
            </a:r>
            <a:endParaRPr/>
          </a:p>
          <a:p>
            <a:pPr indent="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All parties involved with the test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Customer or entity requesting the test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Pen testing team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Include main points of contact for all parties, and their contact information</a:t>
            </a:r>
            <a:endParaRPr/>
          </a:p>
          <a:p>
            <a:pPr indent="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Describe high-level scope and type of test that was performed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Network service, web app, client software, etc.</a:t>
            </a:r>
            <a:endParaRPr/>
          </a:p>
          <a:p>
            <a:pPr indent="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Iterate overall risk and some of the findings for that rating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u="sng"/>
              <a:t>Very similar, some part identical, to Executive Summary</a:t>
            </a:r>
            <a:endParaRPr/>
          </a:p>
          <a:p>
            <a:pPr indent="-571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Describe, in detail, the process for testing and the results of each process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Intel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Recon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Scanning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Vulnerability and weakness enumeration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Exploitation steps</a:t>
            </a:r>
            <a:endParaRPr/>
          </a:p>
          <a:p>
            <a:pPr indent="117475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Discuss scope and then an inventory of all targets with their data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IP, hostname, business function, method of discovery, open ports, etc</a:t>
            </a:r>
            <a:endParaRPr/>
          </a:p>
          <a:p>
            <a:pPr indent="117475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List tools and how they were used</a:t>
            </a:r>
            <a:endParaRPr/>
          </a:p>
          <a:p>
            <a:pPr indent="117475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Explain in detail any steps that lead to major findings</a:t>
            </a:r>
            <a:endParaRPr/>
          </a:p>
          <a:p>
            <a:pPr indent="117475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 u="sng"/>
              <a:t>For tests without many findings, explaining your methodology will be the bulk of your report</a:t>
            </a:r>
            <a:endParaRPr/>
          </a:p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List all the findings in a single chart with basic details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Vulnerability, hosts, risk</a:t>
            </a:r>
            <a:endParaRPr/>
          </a:p>
          <a:p>
            <a:pPr indent="117475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Break down each vulnerability into detailed subsections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Detailed technical description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Include method of discovery and exploitation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Impact to assets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Risk rating and calculations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Remediation recommendations</a:t>
            </a:r>
            <a:endParaRPr/>
          </a:p>
          <a:p>
            <a:pPr indent="-65722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Include screenshots! 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These illustrate our findings and </a:t>
            </a:r>
            <a:br>
              <a:rPr lang="en-US" sz="1665"/>
            </a:br>
            <a:r>
              <a:rPr lang="en-US" sz="1665"/>
              <a:t>may help show off impact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Use arrows to guide viewer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Make sure they are </a:t>
            </a:r>
            <a:r>
              <a:rPr lang="en-US" sz="1665" u="sng"/>
              <a:t>necessary</a:t>
            </a:r>
            <a:endParaRPr/>
          </a:p>
          <a:p>
            <a:pPr indent="-171450" lvl="2" marL="1085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/>
              <a:t>Don't overdo it or use as a filler</a:t>
            </a:r>
            <a:endParaRPr/>
          </a:p>
          <a:p>
            <a:pPr indent="-65722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sz="1665"/>
          </a:p>
        </p:txBody>
      </p:sp>
      <p:sp>
        <p:nvSpPr>
          <p:cNvPr id="201" name="Google Shape;201;p27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Findings</a:t>
            </a:r>
            <a:endParaRPr/>
          </a:p>
        </p:txBody>
      </p:sp>
      <p:pic>
        <p:nvPicPr>
          <p:cNvPr descr="hydra -L Littlemac -P word219u ssh://1e.11.1.219 &#10;Hydra v8.6 (c) 21317 by van Hauser/THC - Please do not use in military or secret service organ &#10;rposes. &#10;Hydra (http://ww.thc.org/thc-hydra) starting at 21318-12-132 &#10;[WARNING] Many SSH configurations Limit the number of parallel tasks, it is recomended to re &#10;[DATA] max 16 tasks per I server, overall 16 tasks, 393 Login tries —393 tries per &#10;[DATA] attacking &#10;[STATUS] 256.Bß tries,'min, 256 tries in Be:Bßh, e to do in el:Bßh, 138 active &#10;[22] [ssh] host: 10. Il. 1.219 Login: littlevac password: ultæcorper &#10;I of I target successfully completed, I valid password found &#10;[WARNING] Writing restore file because I final worker threads did not until end. &#10;[ERROR] I target did not resolve or could not be connected &#10;[ERROR] 16 targets did not complete &#10;Hydra (http:/,'wn. thc.org/thc-hydra) finished at 21318-12-132 &#10;ssh Littlenac@uLLancorper &#10;ssh: Could not resolve hostname uLLancorper: Name or service not knoun &#10;ssh Littlenac@1e.11.1.219 &#10;The authenticity of host 'ID. 11.1.219 (ID. 11.1.219) can't be established. &#10;ECDSA key fingerprint is SHA256: fYGezv8EzE98TufbdeLzrpr,wmsS2e6tX4kFtKWjbACQ. &#10;Are you sure you want to continue connecting (yes/no)? yes &#10;Warning: Permanently added 'ID. 11.1.219' (ECDSA) to the List of knoun hosts. &#10;Littlenac@Ie.II.I.219's password: &#10;You have three minutes before I knock you out. &#10;Last Login: sun Apr 17 2616 fron le.6e.6e.4 "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5485" y="2312996"/>
            <a:ext cx="3823138" cy="275430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 rot="1927581">
            <a:off x="4447513" y="3478759"/>
            <a:ext cx="820738" cy="26352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2" type="body"/>
          </p:nvPr>
        </p:nvSpPr>
        <p:spPr>
          <a:xfrm>
            <a:off x="2390053" y="75674"/>
            <a:ext cx="6527400" cy="586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Screenshots - Do's and Don't's</a:t>
            </a:r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74" y="1369410"/>
            <a:ext cx="3042581" cy="208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0335" y="2565890"/>
            <a:ext cx="5196791" cy="118467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11" name="Google Shape;211;p28"/>
          <p:cNvSpPr txBox="1"/>
          <p:nvPr/>
        </p:nvSpPr>
        <p:spPr>
          <a:xfrm>
            <a:off x="0" y="3543256"/>
            <a:ext cx="312588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Don't: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 output from common tools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4732609" y="3774089"/>
            <a:ext cx="35027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Edit, Highlight, or Convert to a more appealing format</a:t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4374" y="792444"/>
            <a:ext cx="3592731" cy="164315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14" name="Google Shape;214;p28"/>
          <p:cNvPicPr preferRelativeResize="0"/>
          <p:nvPr/>
        </p:nvPicPr>
        <p:blipFill rotWithShape="1">
          <a:blip r:embed="rId6">
            <a:alphaModFix/>
          </a:blip>
          <a:srcRect b="0" l="0" r="5718" t="0"/>
          <a:stretch/>
        </p:blipFill>
        <p:spPr>
          <a:xfrm>
            <a:off x="6553200" y="1655325"/>
            <a:ext cx="2339039" cy="98669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15" name="Google Shape;215;p28"/>
          <p:cNvSpPr/>
          <p:nvPr/>
        </p:nvSpPr>
        <p:spPr>
          <a:xfrm rot="-900000">
            <a:off x="764608" y="1555871"/>
            <a:ext cx="1715853" cy="1715853"/>
          </a:xfrm>
          <a:prstGeom prst="noSmoking">
            <a:avLst>
              <a:gd fmla="val 8609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28"/>
          <p:cNvCxnSpPr/>
          <p:nvPr/>
        </p:nvCxnSpPr>
        <p:spPr>
          <a:xfrm>
            <a:off x="3365771" y="963287"/>
            <a:ext cx="0" cy="364762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For all findings, do provide at least one recommendation to mitigate the risk, more are better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Recommendation types: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Patching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Changing configuration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Fixing software error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Including a security control: Anti-virus, firewall, IDS, or other network filter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Change policy, procedure, or process</a:t>
            </a:r>
            <a:endParaRPr/>
          </a:p>
          <a:p>
            <a:pPr indent="-171450" lvl="2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Technical issues can be corrected by non-technical means</a:t>
            </a:r>
            <a:endParaRPr/>
          </a:p>
          <a:p>
            <a:pPr indent="-69850" lvl="2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Include how to test that their fix is successful</a:t>
            </a:r>
            <a:endParaRPr/>
          </a:p>
          <a:p>
            <a:pPr indent="-69850" lvl="2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Recommendation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143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/>
              <a:t>Preparation</a:t>
            </a:r>
            <a:endParaRPr/>
          </a:p>
          <a:p>
            <a:pPr indent="-4572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Customer Interview</a:t>
            </a:r>
            <a:endParaRPr/>
          </a:p>
          <a:p>
            <a:pPr indent="-4572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Define testing scope (targets)</a:t>
            </a:r>
            <a:endParaRPr/>
          </a:p>
          <a:p>
            <a:pPr indent="-4572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Define rules of engagement</a:t>
            </a:r>
            <a:endParaRPr/>
          </a:p>
          <a:p>
            <a:pPr indent="-4572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Complete liability waiver, NDA, permission memo</a:t>
            </a:r>
            <a:endParaRPr/>
          </a:p>
          <a:p>
            <a:pPr indent="-4572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Create testing team and set roles</a:t>
            </a:r>
            <a:endParaRPr/>
          </a:p>
          <a:p>
            <a:pPr indent="-1143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/>
              <a:t>Testing</a:t>
            </a:r>
            <a:endParaRPr/>
          </a:p>
          <a:p>
            <a:pPr indent="-4572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Perform the test, following any applicable methodology</a:t>
            </a:r>
            <a:endParaRPr/>
          </a:p>
          <a:p>
            <a:pPr indent="-4572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During test, may have daily hot washes of activities and findings</a:t>
            </a:r>
            <a:endParaRPr/>
          </a:p>
          <a:p>
            <a:pPr indent="-4572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Finish test with informal emerging results brief</a:t>
            </a:r>
            <a:endParaRPr/>
          </a:p>
          <a:p>
            <a:pPr indent="-1143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/>
              <a:t>Conclusion</a:t>
            </a:r>
            <a:endParaRPr/>
          </a:p>
          <a:p>
            <a:pPr indent="-4572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Measure findings against business assets or concerns and threats</a:t>
            </a:r>
            <a:endParaRPr/>
          </a:p>
          <a:p>
            <a:pPr indent="-4572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Write and present report of findings and recommendations</a:t>
            </a:r>
            <a:endParaRPr/>
          </a:p>
          <a:p>
            <a:pPr indent="-4572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(optional) Re-test and follow up to verify mitigations to security findings</a:t>
            </a:r>
            <a:endParaRPr/>
          </a:p>
          <a:p>
            <a:pPr indent="-3429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Process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287338" y="922338"/>
            <a:ext cx="8572500" cy="404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There should be no new information provided in the conclusion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Summarize the project and test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Summarize the scope and the targets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Reiterate the overall risk rating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List the significant findings and their business impact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Explain any immediate required actions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Very similar to the executive summary – redundancy is good</a:t>
            </a:r>
            <a:endParaRPr/>
          </a:p>
        </p:txBody>
      </p:sp>
      <p:sp>
        <p:nvSpPr>
          <p:cNvPr id="228" name="Google Shape;228;p30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This is the best place for long lists, cumbersome results, or raw tool output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Include target list here if its exhaustive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Vulnerability scanner output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Copies of memos, waivers, rules of engagement, other pre-test documents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References, diagrams, other useful documents</a:t>
            </a:r>
            <a:endParaRPr/>
          </a:p>
        </p:txBody>
      </p:sp>
      <p:sp>
        <p:nvSpPr>
          <p:cNvPr id="234" name="Google Shape;234;p31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287381" y="921705"/>
            <a:ext cx="8572840" cy="3688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Executive Summary? Intro? Conclusion?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Why are they repeating themselves??</a:t>
            </a:r>
            <a:endParaRPr/>
          </a:p>
          <a:p>
            <a:pPr indent="-571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71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The report COULD be read as one document but it rarely 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Think of your report as several reports containing similar information, just oriented different</a:t>
            </a:r>
            <a:endParaRPr/>
          </a:p>
          <a:p>
            <a:pPr indent="-571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71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Each section of your report will be read by different people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Executive Summary - Executives, Managers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Intro, Findings - Project leads, team leads, system owners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Methodology, Recommendations - Engineers and Administrators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Conclusion - Everyone</a:t>
            </a:r>
            <a:endParaRPr/>
          </a:p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2390053" y="75674"/>
            <a:ext cx="6527400" cy="586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Redundancy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227751" y="1429555"/>
            <a:ext cx="3637261" cy="23439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Module Review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287381" y="921705"/>
            <a:ext cx="8572840" cy="3688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Pen Testing Process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Prepare – Test – Report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Focus on figuring out </a:t>
            </a:r>
            <a:r>
              <a:rPr lang="en-US" u="sng"/>
              <a:t>expectations</a:t>
            </a:r>
            <a:r>
              <a:rPr lang="en-US"/>
              <a:t>, </a:t>
            </a:r>
            <a:r>
              <a:rPr lang="en-US" u="sng"/>
              <a:t>targets</a:t>
            </a:r>
            <a:r>
              <a:rPr lang="en-US"/>
              <a:t>, </a:t>
            </a:r>
            <a:r>
              <a:rPr lang="en-US" u="sng"/>
              <a:t>scope</a:t>
            </a:r>
            <a:r>
              <a:rPr lang="en-US"/>
              <a:t>, and </a:t>
            </a:r>
            <a:r>
              <a:rPr lang="en-US" u="sng"/>
              <a:t>purpose</a:t>
            </a:r>
            <a:r>
              <a:rPr lang="en-US"/>
              <a:t>! </a:t>
            </a:r>
            <a:endParaRPr/>
          </a:p>
          <a:p>
            <a:pPr indent="-571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Know the Law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CFAA &amp; DMCA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Always respect Personal Information</a:t>
            </a:r>
            <a:endParaRPr/>
          </a:p>
          <a:p>
            <a:pPr indent="-171450" lvl="2" marL="1085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US/Cali or EU residents, and obligations by organizations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Use legal data details to also help assess impact for your findings</a:t>
            </a:r>
            <a:endParaRPr/>
          </a:p>
          <a:p>
            <a:pPr indent="-571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Report writing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 good pen tester is only as good as the report they write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Please make sure to use this lesson in your future assignments and the final project!</a:t>
            </a:r>
            <a:endParaRPr/>
          </a:p>
        </p:txBody>
      </p:sp>
      <p:sp>
        <p:nvSpPr>
          <p:cNvPr id="251" name="Google Shape;251;p34"/>
          <p:cNvSpPr txBox="1"/>
          <p:nvPr>
            <p:ph idx="2" type="body"/>
          </p:nvPr>
        </p:nvSpPr>
        <p:spPr>
          <a:xfrm>
            <a:off x="2390053" y="75674"/>
            <a:ext cx="6527400" cy="586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Wrap 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US" sz="1850"/>
              <a:t>Penetration testing begins by interviewing the customer</a:t>
            </a:r>
            <a:endParaRPr/>
          </a:p>
          <a:p>
            <a:pPr indent="117475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What are the customer’s concerns (potential impacts)?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Government requirements – PCI, HIPPA, National Defense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Downtime and lost revenue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Disclosure of sensitive information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Embarrassment or reputation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Competition</a:t>
            </a:r>
            <a:endParaRPr/>
          </a:p>
          <a:p>
            <a:pPr indent="-65722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sz="166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Which of their assets do they want to protect?</a:t>
            </a:r>
            <a:endParaRPr/>
          </a:p>
          <a:p>
            <a:pPr indent="117475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What are the possible threats to their assets?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This data may not always be available. We assume worst case scenario - a motivated, well-funded, and capable adversary</a:t>
            </a:r>
            <a:endParaRPr/>
          </a:p>
          <a:p>
            <a:pPr indent="117475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What do they want to get out of this test? 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A report of their most severe vulnerabilities?</a:t>
            </a:r>
            <a:endParaRPr/>
          </a:p>
          <a:p>
            <a:pPr indent="-171450" lvl="1" marL="6286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A guide to help them patch the holes before the ship sinks?</a:t>
            </a:r>
            <a:endParaRPr/>
          </a:p>
          <a:p>
            <a:pPr indent="117475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</p:txBody>
      </p:sp>
      <p:sp>
        <p:nvSpPr>
          <p:cNvPr id="60" name="Google Shape;60;p4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Interview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We want to have crystal-clear knowledge of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Customer’s expectations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b="1" lang="en-US" sz="1665"/>
              <a:t>Scope</a:t>
            </a:r>
            <a:endParaRPr/>
          </a:p>
          <a:p>
            <a:pPr indent="-171450" lvl="2" marL="1085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Target IPs or subnets, domains, applications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What is to be excluded, avoided, off-limits</a:t>
            </a:r>
            <a:endParaRPr/>
          </a:p>
          <a:p>
            <a:pPr indent="-65722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Important: </a:t>
            </a:r>
            <a:r>
              <a:rPr lang="en-US" sz="1850" u="sng"/>
              <a:t>Avoid Scope Creep!</a:t>
            </a:r>
            <a:endParaRPr sz="1850"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Documenting what exactly is in and out of scope will prevent this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Pen tests usually spend 1 week on the actual test, then 3+ on reporting</a:t>
            </a:r>
            <a:endParaRPr/>
          </a:p>
          <a:p>
            <a:pPr indent="-171450" lvl="2" marL="1085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Typical for an on-site network test</a:t>
            </a:r>
            <a:endParaRPr/>
          </a:p>
          <a:p>
            <a:pPr indent="-171450" lvl="2" marL="1085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May vary depending on the </a:t>
            </a:r>
            <a:r>
              <a:rPr i="1" lang="en-US" sz="1480"/>
              <a:t>type</a:t>
            </a:r>
            <a:r>
              <a:rPr lang="en-US" sz="1480"/>
              <a:t> of test we’re performing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Third-parties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The customer may ask you to test a target they don’t own!</a:t>
            </a:r>
            <a:endParaRPr/>
          </a:p>
          <a:p>
            <a:pPr indent="-171450" lvl="2" marL="1085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Hardware equipment</a:t>
            </a:r>
            <a:endParaRPr/>
          </a:p>
          <a:p>
            <a:pPr indent="-171450" lvl="2" marL="1085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Cloud resources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Make sure to understand your targets and get written authorization to test</a:t>
            </a:r>
            <a:endParaRPr/>
          </a:p>
          <a:p>
            <a:pPr indent="-65722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117475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 Scope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idx="1" type="body"/>
          </p:nvPr>
        </p:nvSpPr>
        <p:spPr>
          <a:xfrm>
            <a:off x="287338" y="922338"/>
            <a:ext cx="862965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You may not even know that some services or targets are cloud-hosted</a:t>
            </a:r>
            <a:endParaRPr/>
          </a:p>
          <a:p>
            <a:pPr indent="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When testing enterprise or cloud services, be aware of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Who owns the cloud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Is it shared by other tenants?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Would we need explicit permission? (Spoiler alert: yes)</a:t>
            </a:r>
            <a:endParaRPr/>
          </a:p>
          <a:p>
            <a:pPr indent="-171450" lvl="2" marL="1085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Some services, like Amazon, have a pen test request process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Most likely we can test only what the customer owns, not the third-part network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Platform as a Service (PaaS)</a:t>
            </a:r>
            <a:endParaRPr/>
          </a:p>
          <a:p>
            <a:pPr indent="-171450" lvl="2" marL="1085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Probably allow application testing only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Infrastructure as a Service (IaaS)</a:t>
            </a:r>
            <a:endParaRPr/>
          </a:p>
          <a:p>
            <a:pPr indent="-171450" lvl="2" marL="1085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Probably allow application testing only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Software as a Service (SaaS)</a:t>
            </a:r>
            <a:endParaRPr/>
          </a:p>
          <a:p>
            <a:pPr indent="-171450" lvl="2" marL="1085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Probably will not allow any testing</a:t>
            </a:r>
            <a:endParaRPr/>
          </a:p>
        </p:txBody>
      </p:sp>
      <p:sp>
        <p:nvSpPr>
          <p:cNvPr id="72" name="Google Shape;72;p6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Scoping: Cloud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Many entities have both a production and a test environment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Development and testing takes place on Test environment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Deploy to Production environment carefully to maintain continuity</a:t>
            </a:r>
            <a:endParaRPr/>
          </a:p>
          <a:p>
            <a:pPr indent="-571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We need to define what our targets are</a:t>
            </a:r>
            <a:endParaRPr/>
          </a:p>
          <a:p>
            <a:pPr indent="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Ideally, we want to test the Test environment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Makes sense to the customer, since we don't want to impact their production environment</a:t>
            </a:r>
            <a:endParaRPr/>
          </a:p>
          <a:p>
            <a:pPr indent="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Realistically, we should test the Production environment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Production and Test environments may not be identical</a:t>
            </a:r>
            <a:endParaRPr/>
          </a:p>
          <a:p>
            <a:pPr indent="-171450" lvl="2" marL="1085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Ex. Test environment may have local admins and very insecure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More of a real-world assessment of security</a:t>
            </a:r>
            <a:endParaRPr/>
          </a:p>
          <a:p>
            <a:pPr indent="-571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Scoping: Production vs Test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Based off the customers concerns, define how we are going to test!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Network service vulnerability test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Web app and site test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Internal client and database test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Software coding errors and flaw test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Mobile environment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Wireless assessment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Red Team test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Physical security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Social engineering</a:t>
            </a:r>
            <a:endParaRPr/>
          </a:p>
          <a:p>
            <a:pPr indent="-1714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Denial of Service attempts</a:t>
            </a:r>
            <a:endParaRPr/>
          </a:p>
          <a:p>
            <a:pPr indent="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Along with how we’re testing, there should be referenced sections in the Rules of Engagement (ROE)</a:t>
            </a:r>
            <a:endParaRPr/>
          </a:p>
        </p:txBody>
      </p:sp>
      <p:sp>
        <p:nvSpPr>
          <p:cNvPr id="84" name="Google Shape;84;p8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Scoping: How should we test?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idx="1" type="body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ROE provide both parties with the playbook for this test</a:t>
            </a:r>
            <a:endParaRPr/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ROE includes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Testing times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Points of Contact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Testing schedule, briefings, reporting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Type of pen test</a:t>
            </a:r>
            <a:endParaRPr/>
          </a:p>
          <a:p>
            <a:pPr indent="-171450" lvl="2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White (Crystal) box / </a:t>
            </a:r>
            <a:r>
              <a:rPr b="1" lang="en-US">
                <a:solidFill>
                  <a:schemeClr val="dk2"/>
                </a:solidFill>
              </a:rPr>
              <a:t>Blue Team</a:t>
            </a:r>
            <a:endParaRPr/>
          </a:p>
          <a:p>
            <a:pPr indent="-171450" lvl="2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Black box / </a:t>
            </a:r>
            <a:r>
              <a:rPr b="1" lang="en-US">
                <a:solidFill>
                  <a:srgbClr val="C00000"/>
                </a:solidFill>
              </a:rPr>
              <a:t>Red Team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Problem solving</a:t>
            </a:r>
            <a:endParaRPr/>
          </a:p>
          <a:p>
            <a:pPr indent="-171450" lvl="2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Local admins blocking pen test traffic</a:t>
            </a:r>
            <a:endParaRPr/>
          </a:p>
          <a:p>
            <a:pPr indent="-171450" lvl="2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Connectivity issues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Dealing with sensitive data and avoiding unnecessary disclosures</a:t>
            </a:r>
            <a:endParaRPr/>
          </a:p>
        </p:txBody>
      </p:sp>
      <p:sp>
        <p:nvSpPr>
          <p:cNvPr id="90" name="Google Shape;90;p9"/>
          <p:cNvSpPr txBox="1"/>
          <p:nvPr>
            <p:ph idx="2" type="body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of Engagement (ROE)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Schools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2013-09-03T13:03:01Z</dcterms:created>
  <dc:creator>Jenna Bresnahan</dc:creator>
</cp:coreProperties>
</file>