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Lst>
  <p:sldSz cy="6858000" cx="12192000"/>
  <p:notesSz cx="6858000" cy="9144000"/>
  <p:embeddedFontLst>
    <p:embeddedFont>
      <p:font typeface="Libre Franklin"/>
      <p:regular r:id="rId112"/>
      <p:bold r:id="rId113"/>
      <p:italic r:id="rId114"/>
      <p:boldItalic r:id="rId115"/>
    </p:embeddedFont>
    <p:embeddedFont>
      <p:font typeface="Libre Baskerville"/>
      <p:regular r:id="rId116"/>
      <p:bold r:id="rId117"/>
      <p:italic r:id="rId118"/>
    </p:embeddedFont>
    <p:embeddedFont>
      <p:font typeface="Lustria"/>
      <p:regular r:id="rId1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5ADB99-2CFC-4A79-A5C7-CA1DF8D219B5}">
  <a:tblStyle styleId="{615ADB99-2CFC-4A79-A5C7-CA1DF8D219B5}"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LibreBaskerville-italic.fntdata"/><Relationship Id="rId117" Type="http://schemas.openxmlformats.org/officeDocument/2006/relationships/font" Target="fonts/LibreBaskerville-bold.fntdata"/><Relationship Id="rId116" Type="http://schemas.openxmlformats.org/officeDocument/2006/relationships/font" Target="fonts/LibreBaskerville-regular.fntdata"/><Relationship Id="rId115" Type="http://schemas.openxmlformats.org/officeDocument/2006/relationships/font" Target="fonts/LibreFranklin-boldItalic.fntdata"/><Relationship Id="rId119" Type="http://schemas.openxmlformats.org/officeDocument/2006/relationships/font" Target="fonts/Lustria-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LibreFranklin-italic.fntdata"/><Relationship Id="rId18" Type="http://schemas.openxmlformats.org/officeDocument/2006/relationships/slide" Target="slides/slide12.xml"/><Relationship Id="rId113" Type="http://schemas.openxmlformats.org/officeDocument/2006/relationships/font" Target="fonts/LibreFranklin-bold.fntdata"/><Relationship Id="rId112" Type="http://schemas.openxmlformats.org/officeDocument/2006/relationships/font" Target="fonts/LibreFranklin-regular.fntdata"/><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
          <p:cNvSpPr/>
          <p:nvPr/>
        </p:nvSpPr>
        <p:spPr>
          <a:xfrm>
            <a:off x="87084" y="69756"/>
            <a:ext cx="12017829"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
          <p:cNvSpPr txBox="1"/>
          <p:nvPr>
            <p:ph idx="1" type="subTitle"/>
          </p:nvPr>
        </p:nvSpPr>
        <p:spPr>
          <a:xfrm>
            <a:off x="1727200" y="3200400"/>
            <a:ext cx="85344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1" name="Google Shape;21;p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
        <p:nvSpPr>
          <p:cNvPr id="24" name="Google Shape;24;p2"/>
          <p:cNvSpPr/>
          <p:nvPr/>
        </p:nvSpPr>
        <p:spPr>
          <a:xfrm>
            <a:off x="83909" y="1449304"/>
            <a:ext cx="12028716"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
          <p:cNvSpPr/>
          <p:nvPr/>
        </p:nvSpPr>
        <p:spPr>
          <a:xfrm>
            <a:off x="83909" y="1396720"/>
            <a:ext cx="12028716"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
          <p:cNvSpPr/>
          <p:nvPr/>
        </p:nvSpPr>
        <p:spPr>
          <a:xfrm>
            <a:off x="83909" y="2976649"/>
            <a:ext cx="12028716"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
          <p:cNvSpPr txBox="1"/>
          <p:nvPr>
            <p:ph type="ctrTitle"/>
          </p:nvPr>
        </p:nvSpPr>
        <p:spPr>
          <a:xfrm>
            <a:off x="609600" y="1505931"/>
            <a:ext cx="109728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4114800" y="-1447800"/>
            <a:ext cx="4572000" cy="10363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7254558" y="1859285"/>
            <a:ext cx="5851525" cy="268224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2001838" y="-507996"/>
            <a:ext cx="5851525" cy="7416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33" name="Google Shape;33;p3"/>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8" name="Shape 38"/>
        <p:cNvGrpSpPr/>
        <p:nvPr/>
      </p:nvGrpSpPr>
      <p:grpSpPr>
        <a:xfrm>
          <a:off x="0" y="0"/>
          <a:ext cx="0" cy="0"/>
          <a:chOff x="0" y="0"/>
          <a:chExt cx="0" cy="0"/>
        </a:xfrm>
      </p:grpSpPr>
      <p:sp>
        <p:nvSpPr>
          <p:cNvPr id="39" name="Google Shape;39;p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0" name="Google Shape;40;p5"/>
          <p:cNvSpPr/>
          <p:nvPr/>
        </p:nvSpPr>
        <p:spPr>
          <a:xfrm>
            <a:off x="87084" y="69756"/>
            <a:ext cx="12017829"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1" name="Google Shape;41;p5"/>
          <p:cNvSpPr txBox="1"/>
          <p:nvPr>
            <p:ph type="title"/>
          </p:nvPr>
        </p:nvSpPr>
        <p:spPr>
          <a:xfrm>
            <a:off x="963084" y="952501"/>
            <a:ext cx="103632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963084" y="2547938"/>
            <a:ext cx="103632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3" name="Google Shape;43;p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p:nvPr/>
        </p:nvSpPr>
        <p:spPr>
          <a:xfrm flipH="1" rot="10800000">
            <a:off x="92550" y="2376830"/>
            <a:ext cx="1201802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6" name="Google Shape;46;p5"/>
          <p:cNvSpPr/>
          <p:nvPr/>
        </p:nvSpPr>
        <p:spPr>
          <a:xfrm>
            <a:off x="92195" y="2341476"/>
            <a:ext cx="12018375"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7" name="Google Shape;47;p5"/>
          <p:cNvSpPr/>
          <p:nvPr/>
        </p:nvSpPr>
        <p:spPr>
          <a:xfrm>
            <a:off x="91075" y="2468880"/>
            <a:ext cx="12019495"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48" name="Google Shape;48;p5"/>
          <p:cNvSpPr/>
          <p:nvPr>
            <p:ph idx="12" type="sldNum"/>
          </p:nvPr>
        </p:nvSpPr>
        <p:spPr>
          <a:xfrm>
            <a:off x="195072" y="6208776"/>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6"/>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54" name="Google Shape;54;p6"/>
          <p:cNvSpPr txBox="1"/>
          <p:nvPr>
            <p:ph idx="1" type="body"/>
          </p:nvPr>
        </p:nvSpPr>
        <p:spPr>
          <a:xfrm>
            <a:off x="1219200" y="1447800"/>
            <a:ext cx="49987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6"/>
          <p:cNvSpPr txBox="1"/>
          <p:nvPr>
            <p:ph idx="2" type="body"/>
          </p:nvPr>
        </p:nvSpPr>
        <p:spPr>
          <a:xfrm>
            <a:off x="6578600" y="1447800"/>
            <a:ext cx="499872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7"/>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 type="body"/>
          </p:nvPr>
        </p:nvSpPr>
        <p:spPr>
          <a:xfrm>
            <a:off x="12192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9" name="Google Shape;59;p7"/>
          <p:cNvSpPr txBox="1"/>
          <p:nvPr>
            <p:ph idx="2" type="body"/>
          </p:nvPr>
        </p:nvSpPr>
        <p:spPr>
          <a:xfrm>
            <a:off x="66040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0" name="Google Shape;60;p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63" name="Google Shape;63;p7"/>
          <p:cNvSpPr txBox="1"/>
          <p:nvPr>
            <p:ph idx="3" type="body"/>
          </p:nvPr>
        </p:nvSpPr>
        <p:spPr>
          <a:xfrm>
            <a:off x="1219200" y="2247900"/>
            <a:ext cx="49784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64" name="Google Shape;64;p7"/>
          <p:cNvSpPr txBox="1"/>
          <p:nvPr>
            <p:ph idx="4" type="body"/>
          </p:nvPr>
        </p:nvSpPr>
        <p:spPr>
          <a:xfrm>
            <a:off x="6604000" y="2247900"/>
            <a:ext cx="49784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2" name="Google Shape;72;p9"/>
          <p:cNvSpPr/>
          <p:nvPr/>
        </p:nvSpPr>
        <p:spPr>
          <a:xfrm>
            <a:off x="85344" y="69755"/>
            <a:ext cx="12017829"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73" name="Google Shape;73;p9"/>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1219200" y="1600200"/>
            <a:ext cx="2540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8" name="Google Shape;78;p9"/>
          <p:cNvSpPr txBox="1"/>
          <p:nvPr>
            <p:ph idx="2" type="body"/>
          </p:nvPr>
        </p:nvSpPr>
        <p:spPr>
          <a:xfrm>
            <a:off x="3962400" y="1600200"/>
            <a:ext cx="7620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txBox="1"/>
          <p:nvPr>
            <p:ph type="title"/>
          </p:nvPr>
        </p:nvSpPr>
        <p:spPr>
          <a:xfrm>
            <a:off x="1219200" y="4900550"/>
            <a:ext cx="97536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a:off x="1219200" y="5445825"/>
            <a:ext cx="97536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2" name="Google Shape;82;p1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p:nvPr>
            <p:ph idx="12" type="sldNum"/>
          </p:nvPr>
        </p:nvSpPr>
        <p:spPr>
          <a:xfrm>
            <a:off x="195072" y="6208776"/>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85" name="Google Shape;85;p10"/>
          <p:cNvSpPr/>
          <p:nvPr/>
        </p:nvSpPr>
        <p:spPr>
          <a:xfrm flipH="1" rot="10800000">
            <a:off x="91076" y="4683555"/>
            <a:ext cx="1200912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6" name="Google Shape;86;p10"/>
          <p:cNvSpPr/>
          <p:nvPr/>
        </p:nvSpPr>
        <p:spPr>
          <a:xfrm>
            <a:off x="91345" y="4650475"/>
            <a:ext cx="12008852"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7" name="Google Shape;87;p10"/>
          <p:cNvSpPr/>
          <p:nvPr/>
        </p:nvSpPr>
        <p:spPr>
          <a:xfrm>
            <a:off x="91348" y="4773225"/>
            <a:ext cx="12008849"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sp>
        <p:nvSpPr>
          <p:cNvPr id="88" name="Google Shape;88;p10"/>
          <p:cNvSpPr/>
          <p:nvPr>
            <p:ph idx="2" type="pic"/>
          </p:nvPr>
        </p:nvSpPr>
        <p:spPr>
          <a:xfrm>
            <a:off x="91078" y="66676"/>
            <a:ext cx="12002497"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1"/>
          <p:cNvSpPr/>
          <p:nvPr/>
        </p:nvSpPr>
        <p:spPr>
          <a:xfrm>
            <a:off x="85344" y="69755"/>
            <a:ext cx="12017829"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1"/>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1"/>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9.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2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2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1" type="subTitle"/>
          </p:nvPr>
        </p:nvSpPr>
        <p:spPr>
          <a:xfrm>
            <a:off x="1510145" y="3217824"/>
            <a:ext cx="9144000" cy="138474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210"/>
              <a:buNone/>
            </a:pPr>
            <a:r>
              <a:rPr lang="en-IN"/>
              <a:t>Subject Code 				19IS604 	CIE Marks 	50</a:t>
            </a:r>
            <a:endParaRPr/>
          </a:p>
          <a:p>
            <a:pPr indent="0" lvl="0" marL="0" rtl="0" algn="l">
              <a:spcBef>
                <a:spcPts val="580"/>
              </a:spcBef>
              <a:spcAft>
                <a:spcPts val="0"/>
              </a:spcAft>
              <a:buSzPts val="2210"/>
              <a:buNone/>
            </a:pPr>
            <a:r>
              <a:rPr lang="en-IN"/>
              <a:t>Number of Lecture Hours/Week 	03 		SEE Marks 	50</a:t>
            </a:r>
            <a:endParaRPr/>
          </a:p>
          <a:p>
            <a:pPr indent="0" lvl="0" marL="0" rtl="0" algn="l">
              <a:spcBef>
                <a:spcPts val="580"/>
              </a:spcBef>
              <a:spcAft>
                <a:spcPts val="0"/>
              </a:spcAft>
              <a:buSzPts val="2210"/>
              <a:buNone/>
            </a:pPr>
            <a:r>
              <a:rPr lang="en-IN"/>
              <a:t>Total Number of Lecture Hours 	39 		Exam Hours 	03</a:t>
            </a:r>
            <a:endParaRPr/>
          </a:p>
        </p:txBody>
      </p:sp>
      <p:sp>
        <p:nvSpPr>
          <p:cNvPr id="107" name="Google Shape;107;p13"/>
          <p:cNvSpPr txBox="1"/>
          <p:nvPr>
            <p:ph type="ctrTitle"/>
          </p:nvPr>
        </p:nvSpPr>
        <p:spPr>
          <a:xfrm>
            <a:off x="1524000" y="1782666"/>
            <a:ext cx="9144000" cy="1153262"/>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b="1" lang="en-IN"/>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Why “Learn”?</a:t>
            </a:r>
            <a:endParaRPr b="1">
              <a:latin typeface="Lustria"/>
              <a:ea typeface="Lustria"/>
              <a:cs typeface="Lustria"/>
              <a:sym typeface="Lustria"/>
            </a:endParaRPr>
          </a:p>
        </p:txBody>
      </p:sp>
      <p:sp>
        <p:nvSpPr>
          <p:cNvPr id="169" name="Google Shape;169;p2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70" name="Google Shape;170;p2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IN" sz="2400">
                <a:latin typeface="Times New Roman"/>
                <a:ea typeface="Times New Roman"/>
                <a:cs typeface="Times New Roman"/>
                <a:sym typeface="Times New Roman"/>
              </a:rPr>
              <a:t>Learning is used when:</a:t>
            </a:r>
            <a:endParaRPr/>
          </a:p>
          <a:p>
            <a:pPr indent="-228600" lvl="1" marL="548640" rtl="0" algn="l">
              <a:spcBef>
                <a:spcPts val="370"/>
              </a:spcBef>
              <a:spcAft>
                <a:spcPts val="0"/>
              </a:spcAft>
              <a:buSzPts val="2040"/>
              <a:buChar char="⚫"/>
            </a:pPr>
            <a:r>
              <a:rPr lang="en-IN">
                <a:latin typeface="Times New Roman"/>
                <a:ea typeface="Times New Roman"/>
                <a:cs typeface="Times New Roman"/>
                <a:sym typeface="Times New Roman"/>
              </a:rPr>
              <a:t>Human expertise does not exist (navigating on Mars)</a:t>
            </a:r>
            <a:endParaRPr>
              <a:latin typeface="Times New Roman"/>
              <a:ea typeface="Times New Roman"/>
              <a:cs typeface="Times New Roman"/>
              <a:sym typeface="Times New Roman"/>
            </a:endParaRPr>
          </a:p>
          <a:p>
            <a:pPr indent="-228600" lvl="1" marL="548640" rtl="0" algn="l">
              <a:spcBef>
                <a:spcPts val="370"/>
              </a:spcBef>
              <a:spcAft>
                <a:spcPts val="0"/>
              </a:spcAft>
              <a:buSzPts val="2040"/>
              <a:buChar char="⚫"/>
            </a:pPr>
            <a:r>
              <a:rPr lang="en-IN">
                <a:latin typeface="Times New Roman"/>
                <a:ea typeface="Times New Roman"/>
                <a:cs typeface="Times New Roman"/>
                <a:sym typeface="Times New Roman"/>
              </a:rPr>
              <a:t>Humans are unable to explain their expertise (speech recognition)</a:t>
            </a:r>
            <a:endParaRPr/>
          </a:p>
          <a:p>
            <a:pPr indent="-228600" lvl="1" marL="548640" rtl="0" algn="l">
              <a:spcBef>
                <a:spcPts val="370"/>
              </a:spcBef>
              <a:spcAft>
                <a:spcPts val="0"/>
              </a:spcAft>
              <a:buSzPts val="2040"/>
              <a:buChar char="⚫"/>
            </a:pPr>
            <a:r>
              <a:rPr lang="en-IN">
                <a:latin typeface="Times New Roman"/>
                <a:ea typeface="Times New Roman"/>
                <a:cs typeface="Times New Roman"/>
                <a:sym typeface="Times New Roman"/>
              </a:rPr>
              <a:t>Solution changes in time (routing on a computer network)</a:t>
            </a:r>
            <a:endParaRPr/>
          </a:p>
          <a:p>
            <a:pPr indent="-228600" lvl="1" marL="548640" rtl="0" algn="l">
              <a:spcBef>
                <a:spcPts val="370"/>
              </a:spcBef>
              <a:spcAft>
                <a:spcPts val="0"/>
              </a:spcAft>
              <a:buSzPts val="2040"/>
              <a:buChar char="⚫"/>
            </a:pPr>
            <a:r>
              <a:rPr lang="en-IN">
                <a:latin typeface="Times New Roman"/>
                <a:ea typeface="Times New Roman"/>
                <a:cs typeface="Times New Roman"/>
                <a:sym typeface="Times New Roman"/>
              </a:rPr>
              <a:t>Solution needs to be adapted to particular cases (user biometrics)</a:t>
            </a:r>
            <a:endParaRPr/>
          </a:p>
          <a:p>
            <a:pPr indent="-144780" lvl="0" marL="274320" rtl="0" algn="l">
              <a:spcBef>
                <a:spcPts val="580"/>
              </a:spcBef>
              <a:spcAft>
                <a:spcPts val="0"/>
              </a:spcAft>
              <a:buSzPts val="2040"/>
              <a:buNone/>
            </a:pPr>
            <a:r>
              <a:t/>
            </a:r>
            <a:endParaRPr sz="2400">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1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782" name="Google Shape;782;p112"/>
          <p:cNvSpPr txBox="1"/>
          <p:nvPr>
            <p:ph idx="1" type="body"/>
          </p:nvPr>
        </p:nvSpPr>
        <p:spPr>
          <a:xfrm>
            <a:off x="838200" y="537328"/>
            <a:ext cx="10515600" cy="563963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70"/>
              <a:buChar char="⚫"/>
            </a:pPr>
            <a:r>
              <a:rPr lang="en-IN" sz="2200">
                <a:latin typeface="Times New Roman"/>
                <a:ea typeface="Times New Roman"/>
                <a:cs typeface="Times New Roman"/>
                <a:sym typeface="Times New Roman"/>
              </a:rPr>
              <a:t>Let us reformulate the </a:t>
            </a:r>
            <a:r>
              <a:rPr b="1" i="1" lang="en-IN" sz="2200">
                <a:latin typeface="Times New Roman"/>
                <a:ea typeface="Times New Roman"/>
                <a:cs typeface="Times New Roman"/>
                <a:sym typeface="Times New Roman"/>
              </a:rPr>
              <a:t>Enjoysport </a:t>
            </a:r>
            <a:r>
              <a:rPr lang="en-IN" sz="2200">
                <a:latin typeface="Times New Roman"/>
                <a:ea typeface="Times New Roman"/>
                <a:cs typeface="Times New Roman"/>
                <a:sym typeface="Times New Roman"/>
              </a:rPr>
              <a:t>learning task in an unbiased way by defining a new hypothesis space </a:t>
            </a:r>
            <a:r>
              <a:rPr b="1" i="1" lang="en-IN" sz="2200">
                <a:latin typeface="Times New Roman"/>
                <a:ea typeface="Times New Roman"/>
                <a:cs typeface="Times New Roman"/>
                <a:sym typeface="Times New Roman"/>
              </a:rPr>
              <a:t>H' </a:t>
            </a:r>
            <a:r>
              <a:rPr lang="en-IN" sz="2200">
                <a:latin typeface="Times New Roman"/>
                <a:ea typeface="Times New Roman"/>
                <a:cs typeface="Times New Roman"/>
                <a:sym typeface="Times New Roman"/>
              </a:rPr>
              <a:t>that can represent every subset of instances; that is, let H' correspond to the power set of X. </a:t>
            </a:r>
            <a:endParaRPr sz="2200">
              <a:latin typeface="Times New Roman"/>
              <a:ea typeface="Times New Roman"/>
              <a:cs typeface="Times New Roman"/>
              <a:sym typeface="Times New Roman"/>
            </a:endParaRPr>
          </a:p>
          <a:p>
            <a:pPr indent="-274320" lvl="0" marL="274320" rtl="0" algn="l">
              <a:spcBef>
                <a:spcPts val="580"/>
              </a:spcBef>
              <a:spcAft>
                <a:spcPts val="0"/>
              </a:spcAft>
              <a:buSzPts val="1870"/>
              <a:buChar char="⚫"/>
            </a:pPr>
            <a:r>
              <a:rPr lang="en-IN" sz="2200">
                <a:latin typeface="Times New Roman"/>
                <a:ea typeface="Times New Roman"/>
                <a:cs typeface="Times New Roman"/>
                <a:sym typeface="Times New Roman"/>
              </a:rPr>
              <a:t>One way to define such an H' is to allow arbitrary disjunctions, conjunctions, and negations of our earlier hypotheses.</a:t>
            </a:r>
            <a:endParaRPr/>
          </a:p>
          <a:p>
            <a:pPr indent="0" lvl="0" marL="0" rtl="0" algn="l">
              <a:spcBef>
                <a:spcPts val="580"/>
              </a:spcBef>
              <a:spcAft>
                <a:spcPts val="0"/>
              </a:spcAft>
              <a:buSzPts val="1870"/>
              <a:buNone/>
            </a:pPr>
            <a:r>
              <a:t/>
            </a:r>
            <a:endParaRPr sz="2200">
              <a:latin typeface="Times New Roman"/>
              <a:ea typeface="Times New Roman"/>
              <a:cs typeface="Times New Roman"/>
              <a:sym typeface="Times New Roman"/>
            </a:endParaRPr>
          </a:p>
          <a:p>
            <a:pPr indent="0" lvl="0" marL="0" rtl="0" algn="l">
              <a:spcBef>
                <a:spcPts val="580"/>
              </a:spcBef>
              <a:spcAft>
                <a:spcPts val="0"/>
              </a:spcAft>
              <a:buSzPts val="1870"/>
              <a:buNone/>
            </a:pPr>
            <a:r>
              <a:rPr lang="en-IN" sz="2200">
                <a:latin typeface="Times New Roman"/>
                <a:ea typeface="Times New Roman"/>
                <a:cs typeface="Times New Roman"/>
                <a:sym typeface="Times New Roman"/>
              </a:rPr>
              <a:t>For instance, the target concept </a:t>
            </a:r>
            <a:r>
              <a:rPr b="1" i="1" lang="en-IN" sz="2200">
                <a:latin typeface="Times New Roman"/>
                <a:ea typeface="Times New Roman"/>
                <a:cs typeface="Times New Roman"/>
                <a:sym typeface="Times New Roman"/>
              </a:rPr>
              <a:t>"Sky </a:t>
            </a:r>
            <a:r>
              <a:rPr lang="en-IN" sz="2200">
                <a:latin typeface="Times New Roman"/>
                <a:ea typeface="Times New Roman"/>
                <a:cs typeface="Times New Roman"/>
                <a:sym typeface="Times New Roman"/>
              </a:rPr>
              <a:t>= </a:t>
            </a:r>
            <a:r>
              <a:rPr b="1" i="1" lang="en-IN" sz="2200">
                <a:latin typeface="Times New Roman"/>
                <a:ea typeface="Times New Roman"/>
                <a:cs typeface="Times New Roman"/>
                <a:sym typeface="Times New Roman"/>
              </a:rPr>
              <a:t>Sunny </a:t>
            </a:r>
            <a:r>
              <a:rPr lang="en-IN" sz="2200">
                <a:latin typeface="Times New Roman"/>
                <a:ea typeface="Times New Roman"/>
                <a:cs typeface="Times New Roman"/>
                <a:sym typeface="Times New Roman"/>
              </a:rPr>
              <a:t>or </a:t>
            </a:r>
            <a:r>
              <a:rPr b="1" i="1" lang="en-IN" sz="2200">
                <a:latin typeface="Times New Roman"/>
                <a:ea typeface="Times New Roman"/>
                <a:cs typeface="Times New Roman"/>
                <a:sym typeface="Times New Roman"/>
              </a:rPr>
              <a:t>Sky </a:t>
            </a:r>
            <a:r>
              <a:rPr lang="en-IN" sz="2200">
                <a:latin typeface="Times New Roman"/>
                <a:ea typeface="Times New Roman"/>
                <a:cs typeface="Times New Roman"/>
                <a:sym typeface="Times New Roman"/>
              </a:rPr>
              <a:t>= </a:t>
            </a:r>
            <a:r>
              <a:rPr b="1" i="1" lang="en-IN" sz="2200">
                <a:latin typeface="Times New Roman"/>
                <a:ea typeface="Times New Roman"/>
                <a:cs typeface="Times New Roman"/>
                <a:sym typeface="Times New Roman"/>
              </a:rPr>
              <a:t>Cloudy" </a:t>
            </a:r>
            <a:r>
              <a:rPr lang="en-IN" sz="2200">
                <a:latin typeface="Times New Roman"/>
                <a:ea typeface="Times New Roman"/>
                <a:cs typeface="Times New Roman"/>
                <a:sym typeface="Times New Roman"/>
              </a:rPr>
              <a:t>could then be described as</a:t>
            </a:r>
            <a:endParaRPr/>
          </a:p>
          <a:p>
            <a:pPr indent="0" lvl="0" marL="0" rtl="0" algn="ctr">
              <a:spcBef>
                <a:spcPts val="580"/>
              </a:spcBef>
              <a:spcAft>
                <a:spcPts val="0"/>
              </a:spcAft>
              <a:buSzPts val="1870"/>
              <a:buNone/>
            </a:pPr>
            <a:r>
              <a:rPr b="1" i="1" lang="en-IN" sz="2200">
                <a:latin typeface="Times New Roman"/>
                <a:ea typeface="Times New Roman"/>
                <a:cs typeface="Times New Roman"/>
                <a:sym typeface="Times New Roman"/>
              </a:rPr>
              <a:t>(Sunny, </a:t>
            </a:r>
            <a:r>
              <a:rPr lang="en-IN" sz="2200">
                <a:latin typeface="Times New Roman"/>
                <a:ea typeface="Times New Roman"/>
                <a:cs typeface="Times New Roman"/>
                <a:sym typeface="Times New Roman"/>
              </a:rPr>
              <a:t>?, ?, ?, ?, ?) V </a:t>
            </a:r>
            <a:r>
              <a:rPr b="1" i="1" lang="en-IN" sz="2200">
                <a:latin typeface="Times New Roman"/>
                <a:ea typeface="Times New Roman"/>
                <a:cs typeface="Times New Roman"/>
                <a:sym typeface="Times New Roman"/>
              </a:rPr>
              <a:t>(Cloudy, </a:t>
            </a:r>
            <a:r>
              <a:rPr lang="en-IN" sz="2200">
                <a:latin typeface="Times New Roman"/>
                <a:ea typeface="Times New Roman"/>
                <a:cs typeface="Times New Roman"/>
                <a:sym typeface="Times New Roman"/>
              </a:rPr>
              <a:t>?, ?, ?, ?, ?)</a:t>
            </a:r>
            <a:endParaRPr/>
          </a:p>
          <a:p>
            <a:pPr indent="0" lvl="0" marL="0" rtl="0" algn="ctr">
              <a:spcBef>
                <a:spcPts val="580"/>
              </a:spcBef>
              <a:spcAft>
                <a:spcPts val="0"/>
              </a:spcAft>
              <a:buSzPts val="1870"/>
              <a:buNone/>
            </a:pPr>
            <a:r>
              <a:t/>
            </a:r>
            <a:endParaRPr sz="2200">
              <a:latin typeface="Times New Roman"/>
              <a:ea typeface="Times New Roman"/>
              <a:cs typeface="Times New Roman"/>
              <a:sym typeface="Times New Roman"/>
            </a:endParaRPr>
          </a:p>
          <a:p>
            <a:pPr indent="-274320" lvl="0" marL="274320" rtl="0" algn="just">
              <a:lnSpc>
                <a:spcPct val="150000"/>
              </a:lnSpc>
              <a:spcBef>
                <a:spcPts val="580"/>
              </a:spcBef>
              <a:spcAft>
                <a:spcPts val="0"/>
              </a:spcAft>
              <a:buSzPts val="1870"/>
              <a:buChar char="⚫"/>
            </a:pPr>
            <a:r>
              <a:rPr lang="en-IN" sz="2200">
                <a:latin typeface="Times New Roman"/>
                <a:ea typeface="Times New Roman"/>
                <a:cs typeface="Times New Roman"/>
                <a:sym typeface="Times New Roman"/>
              </a:rPr>
              <a:t>Given this hypothesis space, we can safely use the CANDIDATE-ELIMINATION algorithm without worrying that the target concept might not be expressible but this hypothesis raises a new, equally difficult problem that is our concept learning algorithm is now completely </a:t>
            </a:r>
            <a:r>
              <a:rPr b="1" i="1" lang="en-IN" sz="2200" u="sng">
                <a:latin typeface="Times New Roman"/>
                <a:ea typeface="Times New Roman"/>
                <a:cs typeface="Times New Roman"/>
                <a:sym typeface="Times New Roman"/>
              </a:rPr>
              <a:t>unable to generalize beyond the observed examples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1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788" name="Google Shape;788;p113"/>
          <p:cNvSpPr/>
          <p:nvPr/>
        </p:nvSpPr>
        <p:spPr>
          <a:xfrm>
            <a:off x="876693" y="553354"/>
            <a:ext cx="10477106" cy="53245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Suppose we present three positive examples (xl, x2, x3)and two negative examples (x4, x5) to the learner. At this point, the </a:t>
            </a:r>
            <a:r>
              <a:rPr i="1" lang="en-IN" sz="2000">
                <a:solidFill>
                  <a:schemeClr val="dk1"/>
                </a:solidFill>
                <a:latin typeface="Times New Roman"/>
                <a:ea typeface="Times New Roman"/>
                <a:cs typeface="Times New Roman"/>
                <a:sym typeface="Times New Roman"/>
              </a:rPr>
              <a:t>S </a:t>
            </a:r>
            <a:r>
              <a:rPr lang="en-IN" sz="2000">
                <a:solidFill>
                  <a:schemeClr val="dk1"/>
                </a:solidFill>
                <a:latin typeface="Times New Roman"/>
                <a:ea typeface="Times New Roman"/>
                <a:cs typeface="Times New Roman"/>
                <a:sym typeface="Times New Roman"/>
              </a:rPr>
              <a:t>boundary of the version space will contain the hypothesis which is just the disjunction of the positive examples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S : {(xl V x2 V x3)}</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because this is the most specific possible hypothesis that covers these three examples. Similarly, the G boundary will consist of the hypothesis that rules out only the observed negative examples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000">
                <a:solidFill>
                  <a:schemeClr val="dk1"/>
                </a:solidFill>
                <a:latin typeface="Times New Roman"/>
                <a:ea typeface="Times New Roman"/>
                <a:cs typeface="Times New Roman"/>
                <a:sym typeface="Times New Roman"/>
              </a:rPr>
              <a:t>G : {¬ (x4 V x5 ) }</a:t>
            </a:r>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000">
                <a:solidFill>
                  <a:schemeClr val="dk1"/>
                </a:solidFill>
                <a:latin typeface="Times New Roman"/>
                <a:ea typeface="Times New Roman"/>
                <a:cs typeface="Times New Roman"/>
                <a:sym typeface="Times New Roman"/>
              </a:rPr>
              <a:t>The problem here is that with this </a:t>
            </a:r>
            <a:r>
              <a:rPr b="1" lang="en-IN" sz="2000" u="sng">
                <a:solidFill>
                  <a:schemeClr val="dk1"/>
                </a:solidFill>
                <a:latin typeface="Times New Roman"/>
                <a:ea typeface="Times New Roman"/>
                <a:cs typeface="Times New Roman"/>
                <a:sym typeface="Times New Roman"/>
              </a:rPr>
              <a:t>very expressive hypothesis representation</a:t>
            </a:r>
            <a:r>
              <a:rPr lang="en-IN" sz="2000">
                <a:solidFill>
                  <a:schemeClr val="dk1"/>
                </a:solidFill>
                <a:latin typeface="Times New Roman"/>
                <a:ea typeface="Times New Roman"/>
                <a:cs typeface="Times New Roman"/>
                <a:sym typeface="Times New Roman"/>
              </a:rPr>
              <a:t>, the S boundary will always be simply the </a:t>
            </a:r>
            <a:r>
              <a:rPr lang="en-IN" sz="2000" u="sng">
                <a:solidFill>
                  <a:schemeClr val="dk1"/>
                </a:solidFill>
                <a:latin typeface="Times New Roman"/>
                <a:ea typeface="Times New Roman"/>
                <a:cs typeface="Times New Roman"/>
                <a:sym typeface="Times New Roman"/>
              </a:rPr>
              <a:t>disjunction of the observed positive examples</a:t>
            </a:r>
            <a:r>
              <a:rPr lang="en-IN" sz="2000">
                <a:solidFill>
                  <a:schemeClr val="dk1"/>
                </a:solidFill>
                <a:latin typeface="Times New Roman"/>
                <a:ea typeface="Times New Roman"/>
                <a:cs typeface="Times New Roman"/>
                <a:sym typeface="Times New Roman"/>
              </a:rPr>
              <a:t>, while the G boundary will always be the </a:t>
            </a:r>
            <a:r>
              <a:rPr lang="en-IN" sz="2000" u="sng">
                <a:solidFill>
                  <a:schemeClr val="dk1"/>
                </a:solidFill>
                <a:latin typeface="Times New Roman"/>
                <a:ea typeface="Times New Roman"/>
                <a:cs typeface="Times New Roman"/>
                <a:sym typeface="Times New Roman"/>
              </a:rPr>
              <a:t>negated disjunction of the observed negative examples</a:t>
            </a:r>
            <a:r>
              <a:rPr lang="en-IN" sz="2000">
                <a:solidFill>
                  <a:schemeClr val="dk1"/>
                </a:solidFill>
                <a:latin typeface="Times New Roman"/>
                <a:ea typeface="Times New Roman"/>
                <a:cs typeface="Times New Roman"/>
                <a:sym typeface="Times New Roman"/>
              </a:rPr>
              <a:t>. Therefore, the only examples that will be </a:t>
            </a:r>
            <a:r>
              <a:rPr lang="en-IN" sz="2000" u="sng">
                <a:solidFill>
                  <a:schemeClr val="dk1"/>
                </a:solidFill>
                <a:latin typeface="Times New Roman"/>
                <a:ea typeface="Times New Roman"/>
                <a:cs typeface="Times New Roman"/>
                <a:sym typeface="Times New Roman"/>
              </a:rPr>
              <a:t>unambiguously classified by S and G are the observed training examples themselves</a:t>
            </a:r>
            <a:r>
              <a:rPr lang="en-IN" sz="2000">
                <a:solidFill>
                  <a:schemeClr val="dk1"/>
                </a:solidFill>
                <a:latin typeface="Times New Roman"/>
                <a:ea typeface="Times New Roman"/>
                <a:cs typeface="Times New Roman"/>
                <a:sym typeface="Times New Roman"/>
              </a:rPr>
              <a:t>. In order to converge to a single, final target concept, we will have to present every single instance in X as a training example!</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1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794" name="Google Shape;794;p114"/>
          <p:cNvSpPr/>
          <p:nvPr/>
        </p:nvSpPr>
        <p:spPr>
          <a:xfrm>
            <a:off x="876693" y="553354"/>
            <a:ext cx="10477106" cy="563231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2400">
                <a:solidFill>
                  <a:schemeClr val="dk1"/>
                </a:solidFill>
                <a:latin typeface="Times New Roman"/>
                <a:ea typeface="Times New Roman"/>
                <a:cs typeface="Times New Roman"/>
                <a:sym typeface="Times New Roman"/>
              </a:rPr>
              <a:t>The Futility of Bias-Free Learning</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A fundamental property of </a:t>
            </a:r>
            <a:r>
              <a:rPr b="1" lang="en-IN" sz="2400" u="sng">
                <a:solidFill>
                  <a:schemeClr val="dk1"/>
                </a:solidFill>
                <a:latin typeface="Times New Roman"/>
                <a:ea typeface="Times New Roman"/>
                <a:cs typeface="Times New Roman"/>
                <a:sym typeface="Times New Roman"/>
              </a:rPr>
              <a:t>inductive inference:</a:t>
            </a:r>
            <a:r>
              <a:rPr lang="en-IN" sz="2400">
                <a:solidFill>
                  <a:schemeClr val="dk1"/>
                </a:solidFill>
                <a:latin typeface="Times New Roman"/>
                <a:ea typeface="Times New Roman"/>
                <a:cs typeface="Times New Roman"/>
                <a:sym typeface="Times New Roman"/>
              </a:rPr>
              <a:t> </a:t>
            </a:r>
            <a:r>
              <a:rPr i="1" lang="en-IN" sz="2400">
                <a:solidFill>
                  <a:schemeClr val="dk1"/>
                </a:solidFill>
                <a:latin typeface="Times New Roman"/>
                <a:ea typeface="Times New Roman"/>
                <a:cs typeface="Times New Roman"/>
                <a:sym typeface="Times New Roman"/>
              </a:rPr>
              <a:t>a learner that makes no a priori assumptions regarding the identity of the target concept has no rational basis for classifying any unseen instances</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CANDIDATE-ELIMINATION algorithm was able to generalize beyond the observed training examples in </a:t>
            </a:r>
            <a:r>
              <a:rPr i="1" lang="en-IN" sz="2400">
                <a:solidFill>
                  <a:schemeClr val="dk1"/>
                </a:solidFill>
                <a:latin typeface="Times New Roman"/>
                <a:ea typeface="Times New Roman"/>
                <a:cs typeface="Times New Roman"/>
                <a:sym typeface="Times New Roman"/>
              </a:rPr>
              <a:t>EnjoySport </a:t>
            </a:r>
            <a:r>
              <a:rPr lang="en-IN" sz="2400">
                <a:solidFill>
                  <a:schemeClr val="dk1"/>
                </a:solidFill>
                <a:latin typeface="Times New Roman"/>
                <a:ea typeface="Times New Roman"/>
                <a:cs typeface="Times New Roman"/>
                <a:sym typeface="Times New Roman"/>
              </a:rPr>
              <a:t>task is that it was </a:t>
            </a:r>
            <a:r>
              <a:rPr lang="en-IN" sz="2400" u="sng">
                <a:solidFill>
                  <a:schemeClr val="dk1"/>
                </a:solidFill>
                <a:latin typeface="Times New Roman"/>
                <a:ea typeface="Times New Roman"/>
                <a:cs typeface="Times New Roman"/>
                <a:sym typeface="Times New Roman"/>
              </a:rPr>
              <a:t>biased by the implicit assumption that the target concept could be represented by a conjunction of attribute values.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In cases where this assumption is correct, its classification of new instances will also be correct.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If this assumption is incorrect, it is certain that the CANDIDATE-ELIMINATION algorithm will misclassify at least some instances from X.</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1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800" name="Google Shape;800;p115"/>
          <p:cNvSpPr/>
          <p:nvPr/>
        </p:nvSpPr>
        <p:spPr>
          <a:xfrm>
            <a:off x="876693" y="553354"/>
            <a:ext cx="10477106"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Inductive learning requires some form of prior assumptions, or inductive bias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key idea is to capture here is the policy by which the </a:t>
            </a:r>
            <a:r>
              <a:rPr lang="en-IN" sz="2400" u="sng">
                <a:solidFill>
                  <a:schemeClr val="dk1"/>
                </a:solidFill>
                <a:latin typeface="Times New Roman"/>
                <a:ea typeface="Times New Roman"/>
                <a:cs typeface="Times New Roman"/>
                <a:sym typeface="Times New Roman"/>
              </a:rPr>
              <a:t>learner generalizes beyond the observed training data, to infer the classification of new instances.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1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806" name="Google Shape;806;p116"/>
          <p:cNvSpPr txBox="1"/>
          <p:nvPr>
            <p:ph idx="1" type="body"/>
          </p:nvPr>
        </p:nvSpPr>
        <p:spPr>
          <a:xfrm>
            <a:off x="838200" y="537328"/>
            <a:ext cx="10515600" cy="56396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70"/>
              <a:buNone/>
            </a:pPr>
            <a:r>
              <a:rPr b="1" i="1" lang="en-IN" sz="2200">
                <a:latin typeface="Times New Roman"/>
                <a:ea typeface="Times New Roman"/>
                <a:cs typeface="Times New Roman"/>
                <a:sym typeface="Times New Roman"/>
              </a:rPr>
              <a:t>Definition: </a:t>
            </a:r>
            <a:endParaRPr b="1" i="1" sz="2200">
              <a:latin typeface="Times New Roman"/>
              <a:ea typeface="Times New Roman"/>
              <a:cs typeface="Times New Roman"/>
              <a:sym typeface="Times New Roman"/>
            </a:endParaRPr>
          </a:p>
          <a:p>
            <a:pPr indent="0" lvl="0" marL="0" rtl="0" algn="just">
              <a:spcBef>
                <a:spcPts val="580"/>
              </a:spcBef>
              <a:spcAft>
                <a:spcPts val="0"/>
              </a:spcAft>
              <a:buSzPts val="1870"/>
              <a:buNone/>
            </a:pPr>
            <a:r>
              <a:rPr lang="en-IN" sz="2200">
                <a:latin typeface="Times New Roman"/>
                <a:ea typeface="Times New Roman"/>
                <a:cs typeface="Times New Roman"/>
                <a:sym typeface="Times New Roman"/>
              </a:rPr>
              <a:t>Consider a concept learning algorithm L for the set of instances X. </a:t>
            </a:r>
            <a:endParaRPr sz="2200">
              <a:latin typeface="Times New Roman"/>
              <a:ea typeface="Times New Roman"/>
              <a:cs typeface="Times New Roman"/>
              <a:sym typeface="Times New Roman"/>
            </a:endParaRPr>
          </a:p>
          <a:p>
            <a:pPr indent="-274320" lvl="0" marL="274320" rtl="0" algn="just">
              <a:spcBef>
                <a:spcPts val="580"/>
              </a:spcBef>
              <a:spcAft>
                <a:spcPts val="0"/>
              </a:spcAft>
              <a:buSzPts val="1870"/>
              <a:buChar char="⚫"/>
            </a:pPr>
            <a:r>
              <a:rPr lang="en-IN" sz="2200">
                <a:latin typeface="Times New Roman"/>
                <a:ea typeface="Times New Roman"/>
                <a:cs typeface="Times New Roman"/>
                <a:sym typeface="Times New Roman"/>
              </a:rPr>
              <a:t>Let c be an arbitrary concept defined over X</a:t>
            </a:r>
            <a:endParaRPr/>
          </a:p>
          <a:p>
            <a:pPr indent="-274320" lvl="0" marL="274320" rtl="0" algn="just">
              <a:spcBef>
                <a:spcPts val="580"/>
              </a:spcBef>
              <a:spcAft>
                <a:spcPts val="0"/>
              </a:spcAft>
              <a:buSzPts val="1870"/>
              <a:buChar char="⚫"/>
            </a:pPr>
            <a:r>
              <a:rPr lang="en-IN" sz="2200">
                <a:latin typeface="Times New Roman"/>
                <a:ea typeface="Times New Roman"/>
                <a:cs typeface="Times New Roman"/>
                <a:sym typeface="Times New Roman"/>
              </a:rPr>
              <a:t>Let D</a:t>
            </a:r>
            <a:r>
              <a:rPr baseline="-25000" lang="en-IN" sz="2200">
                <a:latin typeface="Times New Roman"/>
                <a:ea typeface="Times New Roman"/>
                <a:cs typeface="Times New Roman"/>
                <a:sym typeface="Times New Roman"/>
              </a:rPr>
              <a:t>c</a:t>
            </a:r>
            <a:r>
              <a:rPr lang="en-IN" sz="2200">
                <a:latin typeface="Times New Roman"/>
                <a:ea typeface="Times New Roman"/>
                <a:cs typeface="Times New Roman"/>
                <a:sym typeface="Times New Roman"/>
              </a:rPr>
              <a:t> = {( x , c(x))} be an arbitrary set of training examples of c. </a:t>
            </a:r>
            <a:endParaRPr sz="2200">
              <a:latin typeface="Times New Roman"/>
              <a:ea typeface="Times New Roman"/>
              <a:cs typeface="Times New Roman"/>
              <a:sym typeface="Times New Roman"/>
            </a:endParaRPr>
          </a:p>
          <a:p>
            <a:pPr indent="-274320" lvl="0" marL="274320" rtl="0" algn="just">
              <a:spcBef>
                <a:spcPts val="580"/>
              </a:spcBef>
              <a:spcAft>
                <a:spcPts val="0"/>
              </a:spcAft>
              <a:buSzPts val="1870"/>
              <a:buChar char="⚫"/>
            </a:pPr>
            <a:r>
              <a:rPr lang="en-IN" sz="2200">
                <a:latin typeface="Times New Roman"/>
                <a:ea typeface="Times New Roman"/>
                <a:cs typeface="Times New Roman"/>
                <a:sym typeface="Times New Roman"/>
              </a:rPr>
              <a:t>Let L(x</a:t>
            </a:r>
            <a:r>
              <a:rPr baseline="-25000" lang="en-IN" sz="2200">
                <a:latin typeface="Times New Roman"/>
                <a:ea typeface="Times New Roman"/>
                <a:cs typeface="Times New Roman"/>
                <a:sym typeface="Times New Roman"/>
              </a:rPr>
              <a:t>i</a:t>
            </a:r>
            <a:r>
              <a:rPr lang="en-IN" sz="2200">
                <a:latin typeface="Times New Roman"/>
                <a:ea typeface="Times New Roman"/>
                <a:cs typeface="Times New Roman"/>
                <a:sym typeface="Times New Roman"/>
              </a:rPr>
              <a:t>, D</a:t>
            </a:r>
            <a:r>
              <a:rPr baseline="-25000" lang="en-IN" sz="2200">
                <a:latin typeface="Times New Roman"/>
                <a:ea typeface="Times New Roman"/>
                <a:cs typeface="Times New Roman"/>
                <a:sym typeface="Times New Roman"/>
              </a:rPr>
              <a:t>c</a:t>
            </a:r>
            <a:r>
              <a:rPr lang="en-IN" sz="2200">
                <a:latin typeface="Times New Roman"/>
                <a:ea typeface="Times New Roman"/>
                <a:cs typeface="Times New Roman"/>
                <a:sym typeface="Times New Roman"/>
              </a:rPr>
              <a:t>) denote the classification assigned to the instance x</a:t>
            </a:r>
            <a:r>
              <a:rPr baseline="-25000" lang="en-IN" sz="2200">
                <a:latin typeface="Times New Roman"/>
                <a:ea typeface="Times New Roman"/>
                <a:cs typeface="Times New Roman"/>
                <a:sym typeface="Times New Roman"/>
              </a:rPr>
              <a:t>i</a:t>
            </a:r>
            <a:r>
              <a:rPr lang="en-IN" sz="2200">
                <a:latin typeface="Times New Roman"/>
                <a:ea typeface="Times New Roman"/>
                <a:cs typeface="Times New Roman"/>
                <a:sym typeface="Times New Roman"/>
              </a:rPr>
              <a:t> by L after training on the data D</a:t>
            </a:r>
            <a:r>
              <a:rPr baseline="-25000" lang="en-IN" sz="2200">
                <a:latin typeface="Times New Roman"/>
                <a:ea typeface="Times New Roman"/>
                <a:cs typeface="Times New Roman"/>
                <a:sym typeface="Times New Roman"/>
              </a:rPr>
              <a:t>c</a:t>
            </a:r>
            <a:r>
              <a:rPr lang="en-IN" sz="2200">
                <a:latin typeface="Times New Roman"/>
                <a:ea typeface="Times New Roman"/>
                <a:cs typeface="Times New Roman"/>
                <a:sym typeface="Times New Roman"/>
              </a:rPr>
              <a:t>. </a:t>
            </a:r>
            <a:endParaRPr/>
          </a:p>
          <a:p>
            <a:pPr indent="-274320" lvl="0" marL="274320" rtl="0" algn="just">
              <a:spcBef>
                <a:spcPts val="580"/>
              </a:spcBef>
              <a:spcAft>
                <a:spcPts val="0"/>
              </a:spcAft>
              <a:buSzPts val="1870"/>
              <a:buChar char="⚫"/>
            </a:pPr>
            <a:r>
              <a:rPr lang="en-IN" sz="2200">
                <a:latin typeface="Times New Roman"/>
                <a:ea typeface="Times New Roman"/>
                <a:cs typeface="Times New Roman"/>
                <a:sym typeface="Times New Roman"/>
              </a:rPr>
              <a:t>The inductive bias of L is any minimal set of assertions B such that for any target concept c and corresponding training examples D</a:t>
            </a:r>
            <a:r>
              <a:rPr baseline="-25000" lang="en-IN" sz="2200">
                <a:latin typeface="Times New Roman"/>
                <a:ea typeface="Times New Roman"/>
                <a:cs typeface="Times New Roman"/>
                <a:sym typeface="Times New Roman"/>
              </a:rPr>
              <a:t>c</a:t>
            </a:r>
            <a:endParaRPr/>
          </a:p>
          <a:p>
            <a:pPr indent="0" lvl="0" marL="0" rtl="0" algn="l">
              <a:spcBef>
                <a:spcPts val="580"/>
              </a:spcBef>
              <a:spcAft>
                <a:spcPts val="0"/>
              </a:spcAft>
              <a:buSzPts val="1870"/>
              <a:buNone/>
            </a:pPr>
            <a:r>
              <a:t/>
            </a:r>
            <a:endParaRPr baseline="-25000" sz="2200">
              <a:latin typeface="Times New Roman"/>
              <a:ea typeface="Times New Roman"/>
              <a:cs typeface="Times New Roman"/>
              <a:sym typeface="Times New Roman"/>
            </a:endParaRPr>
          </a:p>
          <a:p>
            <a:pPr indent="0" lvl="0" marL="0" rtl="0" algn="ctr">
              <a:spcBef>
                <a:spcPts val="580"/>
              </a:spcBef>
              <a:spcAft>
                <a:spcPts val="0"/>
              </a:spcAft>
              <a:buSzPts val="1700"/>
              <a:buNone/>
            </a:pP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x</a:t>
            </a:r>
            <a:r>
              <a:rPr baseline="-25000" i="1" lang="en-IN" sz="2000">
                <a:latin typeface="Times New Roman"/>
                <a:ea typeface="Times New Roman"/>
                <a:cs typeface="Times New Roman"/>
                <a:sym typeface="Times New Roman"/>
              </a:rPr>
              <a:t>i</a:t>
            </a:r>
            <a:r>
              <a:rPr lang="en-IN" sz="2000">
                <a:latin typeface="Times New Roman"/>
                <a:ea typeface="Times New Roman"/>
                <a:cs typeface="Times New Roman"/>
                <a:sym typeface="Times New Roman"/>
              </a:rPr>
              <a:t> ∈ </a:t>
            </a:r>
            <a:r>
              <a:rPr i="1" lang="en-IN" sz="2000">
                <a:latin typeface="Times New Roman"/>
                <a:ea typeface="Times New Roman"/>
                <a:cs typeface="Times New Roman"/>
                <a:sym typeface="Times New Roman"/>
              </a:rPr>
              <a:t>X </a:t>
            </a:r>
            <a:r>
              <a:rPr lang="en-IN" sz="2000">
                <a:latin typeface="Times New Roman"/>
                <a:ea typeface="Times New Roman"/>
                <a:cs typeface="Times New Roman"/>
                <a:sym typeface="Times New Roman"/>
              </a:rPr>
              <a:t>) [(B ∧ D</a:t>
            </a:r>
            <a:r>
              <a:rPr baseline="-25000" lang="en-IN" sz="2000">
                <a:latin typeface="Times New Roman"/>
                <a:ea typeface="Times New Roman"/>
                <a:cs typeface="Times New Roman"/>
                <a:sym typeface="Times New Roman"/>
              </a:rPr>
              <a:t>c</a:t>
            </a:r>
            <a:r>
              <a:rPr lang="en-IN" sz="2000">
                <a:latin typeface="Times New Roman"/>
                <a:ea typeface="Times New Roman"/>
                <a:cs typeface="Times New Roman"/>
                <a:sym typeface="Times New Roman"/>
              </a:rPr>
              <a:t> ∧ x</a:t>
            </a:r>
            <a:r>
              <a:rPr baseline="-25000" lang="en-IN" sz="2000">
                <a:latin typeface="Times New Roman"/>
                <a:ea typeface="Times New Roman"/>
                <a:cs typeface="Times New Roman"/>
                <a:sym typeface="Times New Roman"/>
              </a:rPr>
              <a:t>i</a:t>
            </a:r>
            <a:r>
              <a:rPr lang="en-IN" sz="2000">
                <a:latin typeface="Times New Roman"/>
                <a:ea typeface="Times New Roman"/>
                <a:cs typeface="Times New Roman"/>
                <a:sym typeface="Times New Roman"/>
              </a:rPr>
              <a:t>) ├ L(x</a:t>
            </a:r>
            <a:r>
              <a:rPr baseline="-25000" lang="en-IN" sz="2000">
                <a:latin typeface="Times New Roman"/>
                <a:ea typeface="Times New Roman"/>
                <a:cs typeface="Times New Roman"/>
                <a:sym typeface="Times New Roman"/>
              </a:rPr>
              <a:t>i</a:t>
            </a:r>
            <a:r>
              <a:rPr lang="en-IN" sz="2000">
                <a:latin typeface="Times New Roman"/>
                <a:ea typeface="Times New Roman"/>
                <a:cs typeface="Times New Roman"/>
                <a:sym typeface="Times New Roman"/>
              </a:rPr>
              <a:t>, D</a:t>
            </a:r>
            <a:r>
              <a:rPr baseline="-25000" lang="en-IN" sz="2000">
                <a:latin typeface="Times New Roman"/>
                <a:ea typeface="Times New Roman"/>
                <a:cs typeface="Times New Roman"/>
                <a:sym typeface="Times New Roman"/>
              </a:rPr>
              <a:t>c</a:t>
            </a:r>
            <a:r>
              <a:rPr lang="en-IN" sz="2000">
                <a:latin typeface="Times New Roman"/>
                <a:ea typeface="Times New Roman"/>
                <a:cs typeface="Times New Roman"/>
                <a:sym typeface="Times New Roman"/>
              </a:rPr>
              <a:t>)]</a:t>
            </a:r>
            <a:endParaRPr/>
          </a:p>
          <a:p>
            <a:pPr indent="-155575" lvl="0" marL="274320" rtl="0" algn="l">
              <a:spcBef>
                <a:spcPts val="580"/>
              </a:spcBef>
              <a:spcAft>
                <a:spcPts val="0"/>
              </a:spcAft>
              <a:buSzPts val="1870"/>
              <a:buNone/>
            </a:pPr>
            <a:r>
              <a:t/>
            </a:r>
            <a:endParaRPr sz="2200">
              <a:latin typeface="Times New Roman"/>
              <a:ea typeface="Times New Roman"/>
              <a:cs typeface="Times New Roman"/>
              <a:sym typeface="Times New Roman"/>
            </a:endParaRPr>
          </a:p>
          <a:p>
            <a:pPr indent="-155575" lvl="0" marL="274320" rtl="0" algn="l">
              <a:spcBef>
                <a:spcPts val="580"/>
              </a:spcBef>
              <a:spcAft>
                <a:spcPts val="0"/>
              </a:spcAft>
              <a:buSzPts val="1870"/>
              <a:buNone/>
            </a:pPr>
            <a:r>
              <a:t/>
            </a:r>
            <a:endParaRPr sz="2200">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1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812" name="Google Shape;812;p117"/>
          <p:cNvSpPr txBox="1"/>
          <p:nvPr>
            <p:ph idx="1" type="body"/>
          </p:nvPr>
        </p:nvSpPr>
        <p:spPr>
          <a:xfrm>
            <a:off x="838200" y="537328"/>
            <a:ext cx="10515600" cy="5639635"/>
          </a:xfrm>
          <a:prstGeom prst="rect">
            <a:avLst/>
          </a:prstGeom>
          <a:noFill/>
          <a:ln>
            <a:noFill/>
          </a:ln>
        </p:spPr>
        <p:txBody>
          <a:bodyPr anchorCtr="0" anchor="t" bIns="45700" lIns="91425" spcFirstLastPara="1" rIns="91425" wrap="square" tIns="45700">
            <a:normAutofit/>
          </a:bodyPr>
          <a:lstStyle/>
          <a:p>
            <a:pPr indent="-155575" lvl="0" marL="274320" rtl="0" algn="l">
              <a:spcBef>
                <a:spcPts val="0"/>
              </a:spcBef>
              <a:spcAft>
                <a:spcPts val="0"/>
              </a:spcAft>
              <a:buSzPts val="1870"/>
              <a:buNone/>
            </a:pPr>
            <a:r>
              <a:t/>
            </a:r>
            <a:endParaRPr sz="2200">
              <a:latin typeface="Times New Roman"/>
              <a:ea typeface="Times New Roman"/>
              <a:cs typeface="Times New Roman"/>
              <a:sym typeface="Times New Roman"/>
            </a:endParaRPr>
          </a:p>
          <a:p>
            <a:pPr indent="-155575" lvl="0" marL="274320" rtl="0" algn="l">
              <a:spcBef>
                <a:spcPts val="580"/>
              </a:spcBef>
              <a:spcAft>
                <a:spcPts val="0"/>
              </a:spcAft>
              <a:buSzPts val="1870"/>
              <a:buNone/>
            </a:pPr>
            <a:r>
              <a:t/>
            </a:r>
            <a:endParaRPr sz="2200">
              <a:latin typeface="Times New Roman"/>
              <a:ea typeface="Times New Roman"/>
              <a:cs typeface="Times New Roman"/>
              <a:sym typeface="Times New Roman"/>
            </a:endParaRPr>
          </a:p>
        </p:txBody>
      </p:sp>
      <p:pic>
        <p:nvPicPr>
          <p:cNvPr id="813" name="Google Shape;813;p117"/>
          <p:cNvPicPr preferRelativeResize="0"/>
          <p:nvPr/>
        </p:nvPicPr>
        <p:blipFill rotWithShape="1">
          <a:blip r:embed="rId3">
            <a:alphaModFix/>
          </a:blip>
          <a:srcRect b="0" l="0" r="0" t="0"/>
          <a:stretch/>
        </p:blipFill>
        <p:spPr>
          <a:xfrm>
            <a:off x="1269794" y="229178"/>
            <a:ext cx="6503857" cy="6255934"/>
          </a:xfrm>
          <a:prstGeom prst="rect">
            <a:avLst/>
          </a:prstGeom>
          <a:noFill/>
          <a:ln>
            <a:noFill/>
          </a:ln>
        </p:spPr>
      </p:pic>
      <p:sp>
        <p:nvSpPr>
          <p:cNvPr id="814" name="Google Shape;814;p117"/>
          <p:cNvSpPr/>
          <p:nvPr/>
        </p:nvSpPr>
        <p:spPr>
          <a:xfrm>
            <a:off x="8205245" y="441698"/>
            <a:ext cx="3642121" cy="535531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Modelling inductive systems by equivalent deductive systems.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The input-output behavior of the</a:t>
            </a:r>
            <a:endParaRPr/>
          </a:p>
          <a:p>
            <a:pPr indent="0" lvl="0" marL="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CANDIDATE-ELIMINATION algorithm using a hypothesis space </a:t>
            </a:r>
            <a:r>
              <a:rPr b="1" i="1" lang="en-IN" sz="1600">
                <a:solidFill>
                  <a:schemeClr val="dk1"/>
                </a:solidFill>
                <a:latin typeface="Times New Roman"/>
                <a:ea typeface="Times New Roman"/>
                <a:cs typeface="Times New Roman"/>
                <a:sym typeface="Times New Roman"/>
              </a:rPr>
              <a:t>H </a:t>
            </a:r>
            <a:r>
              <a:rPr lang="en-IN" sz="1800">
                <a:solidFill>
                  <a:schemeClr val="dk1"/>
                </a:solidFill>
                <a:latin typeface="Times New Roman"/>
                <a:ea typeface="Times New Roman"/>
                <a:cs typeface="Times New Roman"/>
                <a:sym typeface="Times New Roman"/>
              </a:rPr>
              <a:t>is identical to that of a deductive</a:t>
            </a:r>
            <a:endParaRPr/>
          </a:p>
          <a:p>
            <a:pPr indent="0" lvl="0" marL="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theorem prover utilizing the assertion (statement of fact) </a:t>
            </a:r>
            <a:r>
              <a:rPr b="1" i="1" lang="en-IN" sz="1800">
                <a:solidFill>
                  <a:schemeClr val="dk1"/>
                </a:solidFill>
                <a:latin typeface="Times New Roman"/>
                <a:ea typeface="Times New Roman"/>
                <a:cs typeface="Times New Roman"/>
                <a:sym typeface="Times New Roman"/>
              </a:rPr>
              <a:t>"H </a:t>
            </a:r>
            <a:r>
              <a:rPr lang="en-IN" sz="1800">
                <a:solidFill>
                  <a:schemeClr val="dk1"/>
                </a:solidFill>
                <a:latin typeface="Times New Roman"/>
                <a:ea typeface="Times New Roman"/>
                <a:cs typeface="Times New Roman"/>
                <a:sym typeface="Times New Roman"/>
              </a:rPr>
              <a:t>contains the target concept." This assertion is therefore called the </a:t>
            </a:r>
            <a:r>
              <a:rPr b="1" i="1" lang="en-IN" sz="1800">
                <a:solidFill>
                  <a:schemeClr val="dk1"/>
                </a:solidFill>
                <a:latin typeface="Times New Roman"/>
                <a:ea typeface="Times New Roman"/>
                <a:cs typeface="Times New Roman"/>
                <a:sym typeface="Times New Roman"/>
              </a:rPr>
              <a:t>inductive bias </a:t>
            </a:r>
            <a:r>
              <a:rPr lang="en-IN" sz="1800">
                <a:solidFill>
                  <a:schemeClr val="dk1"/>
                </a:solidFill>
                <a:latin typeface="Times New Roman"/>
                <a:ea typeface="Times New Roman"/>
                <a:cs typeface="Times New Roman"/>
                <a:sym typeface="Times New Roman"/>
              </a:rPr>
              <a:t>of the CANDIDATE-ELIMINATION algorithm. characterizing inductive systems by their inductive bias allows modelling them by their equivalent deductive systems. This provides a way to compare inductive systems according to their policies for generalizing beyond the observed</a:t>
            </a:r>
            <a:endParaRPr/>
          </a:p>
          <a:p>
            <a:pPr indent="0" lvl="0" marL="0" marR="0" rtl="0" algn="just">
              <a:spcBef>
                <a:spcPts val="0"/>
              </a:spcBef>
              <a:spcAft>
                <a:spcPts val="0"/>
              </a:spcAft>
              <a:buNone/>
            </a:pPr>
            <a:r>
              <a:rPr lang="en-IN" sz="1800">
                <a:solidFill>
                  <a:schemeClr val="dk1"/>
                </a:solidFill>
                <a:latin typeface="Times New Roman"/>
                <a:ea typeface="Times New Roman"/>
                <a:cs typeface="Times New Roman"/>
                <a:sym typeface="Times New Roman"/>
              </a:rPr>
              <a:t>training data.</a:t>
            </a:r>
            <a:endParaRPr sz="18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p:nvPr/>
        </p:nvSpPr>
        <p:spPr>
          <a:xfrm>
            <a:off x="923826" y="542073"/>
            <a:ext cx="10444899" cy="445583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None/>
            </a:pPr>
            <a:r>
              <a:rPr b="1" i="0" lang="en-IN" sz="4400" u="none" cap="none" strike="noStrike">
                <a:solidFill>
                  <a:schemeClr val="dk1"/>
                </a:solidFill>
                <a:latin typeface="Lustria"/>
                <a:ea typeface="Lustria"/>
                <a:cs typeface="Lustria"/>
                <a:sym typeface="Lustria"/>
              </a:rPr>
              <a:t>Well-Posed Learning Problem</a:t>
            </a:r>
            <a:endParaRPr b="1" i="0" sz="4400" u="none" cap="none" strike="noStrike">
              <a:solidFill>
                <a:schemeClr val="dk1"/>
              </a:solidFill>
              <a:latin typeface="Lustria"/>
              <a:ea typeface="Lustria"/>
              <a:cs typeface="Lustria"/>
              <a:sym typeface="Lustria"/>
            </a:endParaRPr>
          </a:p>
          <a:p>
            <a:pPr indent="0" lvl="0" marL="0" marR="0" rtl="0" algn="l">
              <a:lnSpc>
                <a:spcPct val="107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a:t>
            </a:r>
            <a:endParaRPr b="0" i="0" sz="1400" u="none" cap="none" strike="noStrike">
              <a:solidFill>
                <a:schemeClr val="dk1"/>
              </a:solidFill>
              <a:latin typeface="Calibri"/>
              <a:ea typeface="Calibri"/>
              <a:cs typeface="Calibri"/>
              <a:sym typeface="Calibri"/>
            </a:endParaRPr>
          </a:p>
          <a:p>
            <a:pPr indent="0" lvl="0" marL="0" marR="0" rtl="0" algn="just">
              <a:lnSpc>
                <a:spcPct val="107000"/>
              </a:lnSpc>
              <a:spcBef>
                <a:spcPts val="0"/>
              </a:spcBef>
              <a:spcAft>
                <a:spcPts val="0"/>
              </a:spcAft>
              <a:buNone/>
            </a:pPr>
            <a:r>
              <a:rPr b="1" i="1" lang="en-IN" sz="2400" u="none" cap="none" strike="noStrike">
                <a:solidFill>
                  <a:schemeClr val="dk1"/>
                </a:solidFill>
                <a:latin typeface="Times New Roman"/>
                <a:ea typeface="Times New Roman"/>
                <a:cs typeface="Times New Roman"/>
                <a:sym typeface="Times New Roman"/>
              </a:rPr>
              <a:t>Definition: </a:t>
            </a:r>
            <a:r>
              <a:rPr b="0" i="0" lang="en-IN" sz="2400" u="none" cap="none" strike="noStrike">
                <a:solidFill>
                  <a:schemeClr val="dk1"/>
                </a:solidFill>
                <a:latin typeface="Times New Roman"/>
                <a:ea typeface="Times New Roman"/>
                <a:cs typeface="Times New Roman"/>
                <a:sym typeface="Times New Roman"/>
              </a:rPr>
              <a:t>A computer program is said to learn from experience E with respect to some class of tasks T and performance measure P, if its performance at tasks in T, as measured by P, improves with experience E.</a:t>
            </a:r>
            <a:endParaRPr/>
          </a:p>
          <a:p>
            <a:pPr indent="0" lvl="0" marL="0" marR="0" rtl="0" algn="just">
              <a:lnSpc>
                <a:spcPct val="107000"/>
              </a:lnSpc>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07000"/>
              </a:lnSpc>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To have a well-defined learning problem, three features needs to be identified: </a:t>
            </a:r>
            <a:endParaRPr/>
          </a:p>
          <a:p>
            <a:pPr indent="-342900" lvl="0" marL="715963" marR="0" rtl="0" algn="just">
              <a:lnSpc>
                <a:spcPct val="107000"/>
              </a:lnSpc>
              <a:spcBef>
                <a:spcPts val="0"/>
              </a:spcBef>
              <a:spcAft>
                <a:spcPts val="0"/>
              </a:spcAft>
              <a:buClr>
                <a:schemeClr val="dk1"/>
              </a:buClr>
              <a:buSzPts val="2400"/>
              <a:buFont typeface="Libre Franklin"/>
              <a:buAutoNum type="arabicPeriod"/>
            </a:pPr>
            <a:r>
              <a:rPr b="0" i="0" lang="en-IN" sz="2400" u="none" cap="none" strike="noStrike">
                <a:solidFill>
                  <a:schemeClr val="dk1"/>
                </a:solidFill>
                <a:latin typeface="Times New Roman"/>
                <a:ea typeface="Times New Roman"/>
                <a:cs typeface="Times New Roman"/>
                <a:sym typeface="Times New Roman"/>
              </a:rPr>
              <a:t>The class of tasks</a:t>
            </a:r>
            <a:endParaRPr/>
          </a:p>
          <a:p>
            <a:pPr indent="-342900" lvl="0" marL="715963" marR="0" rtl="0" algn="just">
              <a:lnSpc>
                <a:spcPct val="107000"/>
              </a:lnSpc>
              <a:spcBef>
                <a:spcPts val="0"/>
              </a:spcBef>
              <a:spcAft>
                <a:spcPts val="0"/>
              </a:spcAft>
              <a:buClr>
                <a:schemeClr val="dk1"/>
              </a:buClr>
              <a:buSzPts val="2400"/>
              <a:buFont typeface="Libre Franklin"/>
              <a:buAutoNum type="arabicPeriod"/>
            </a:pPr>
            <a:r>
              <a:rPr b="0" i="0" lang="en-IN" sz="2400" u="none" cap="none" strike="noStrike">
                <a:solidFill>
                  <a:schemeClr val="dk1"/>
                </a:solidFill>
                <a:latin typeface="Times New Roman"/>
                <a:ea typeface="Times New Roman"/>
                <a:cs typeface="Times New Roman"/>
                <a:sym typeface="Times New Roman"/>
              </a:rPr>
              <a:t>The measure of performance to be improved</a:t>
            </a:r>
            <a:endParaRPr/>
          </a:p>
          <a:p>
            <a:pPr indent="-342900" lvl="0" marL="715963" marR="0" rtl="0" algn="just">
              <a:lnSpc>
                <a:spcPct val="107000"/>
              </a:lnSpc>
              <a:spcBef>
                <a:spcPts val="0"/>
              </a:spcBef>
              <a:spcAft>
                <a:spcPts val="0"/>
              </a:spcAft>
              <a:buClr>
                <a:schemeClr val="dk1"/>
              </a:buClr>
              <a:buSzPts val="2400"/>
              <a:buFont typeface="Libre Franklin"/>
              <a:buAutoNum type="arabicPeriod"/>
            </a:pPr>
            <a:r>
              <a:rPr b="0" i="0" lang="en-IN" sz="2400" u="none" cap="none" strike="noStrike">
                <a:solidFill>
                  <a:schemeClr val="dk1"/>
                </a:solidFill>
                <a:latin typeface="Times New Roman"/>
                <a:ea typeface="Times New Roman"/>
                <a:cs typeface="Times New Roman"/>
                <a:sym typeface="Times New Roman"/>
              </a:rPr>
              <a:t>The source of experience</a:t>
            </a:r>
            <a:endParaRPr/>
          </a:p>
        </p:txBody>
      </p:sp>
      <p:sp>
        <p:nvSpPr>
          <p:cNvPr id="176" name="Google Shape;176;p2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Checkers Game</a:t>
            </a:r>
            <a:endParaRPr b="1">
              <a:latin typeface="Lustria"/>
              <a:ea typeface="Lustria"/>
              <a:cs typeface="Lustria"/>
              <a:sym typeface="Lustria"/>
            </a:endParaRPr>
          </a:p>
        </p:txBody>
      </p:sp>
      <p:sp>
        <p:nvSpPr>
          <p:cNvPr id="182" name="Google Shape;182;p2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183" name="Google Shape;183;p24"/>
          <p:cNvPicPr preferRelativeResize="0"/>
          <p:nvPr>
            <p:ph idx="1" type="body"/>
          </p:nvPr>
        </p:nvPicPr>
        <p:blipFill rotWithShape="1">
          <a:blip r:embed="rId3">
            <a:alphaModFix/>
          </a:blip>
          <a:srcRect b="0" l="0" r="0" t="0"/>
          <a:stretch/>
        </p:blipFill>
        <p:spPr>
          <a:xfrm>
            <a:off x="2534730" y="1794382"/>
            <a:ext cx="7122540" cy="42764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p:nvPr/>
        </p:nvSpPr>
        <p:spPr>
          <a:xfrm>
            <a:off x="914400" y="537328"/>
            <a:ext cx="10463752" cy="5060744"/>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IN" sz="4400" u="none" cap="none" strike="noStrike">
                <a:solidFill>
                  <a:schemeClr val="dk1"/>
                </a:solidFill>
                <a:latin typeface="Lustria"/>
                <a:ea typeface="Lustria"/>
                <a:cs typeface="Lustria"/>
                <a:sym typeface="Lustria"/>
              </a:rPr>
              <a:t>Game Basics</a:t>
            </a:r>
            <a:endParaRPr/>
          </a:p>
          <a:p>
            <a:pPr indent="0" lvl="0" marL="0" marR="0" rtl="0" algn="l">
              <a:lnSpc>
                <a:spcPct val="107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Checkers is played by two players. Each player begins the game with 12 colored discs. (One set of pieces is black and the other red.) Each player places his or her pieces on the 12 dark squares closest to him or her. Black moves first. Players then alternate moves.</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The board consists of 64 squares, alternating between 32 dark and 32 light squares.</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It is positioned so that each player has a light square on the right side corner closest to him or her.</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A player wins the game when the opponent cannot make a move. In most cases, this is because all of the opponent's pieces have been captured, but it could also be because all of his pieces are blocked in.</a:t>
            </a:r>
            <a:endParaRPr/>
          </a:p>
        </p:txBody>
      </p:sp>
      <p:sp>
        <p:nvSpPr>
          <p:cNvPr id="189" name="Google Shape;189;p2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p:nvPr/>
        </p:nvSpPr>
        <p:spPr>
          <a:xfrm>
            <a:off x="886119" y="516763"/>
            <a:ext cx="10454325" cy="553343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IN" sz="4400" u="none" cap="none" strike="noStrike">
                <a:solidFill>
                  <a:schemeClr val="dk1"/>
                </a:solidFill>
                <a:latin typeface="Lustria"/>
                <a:ea typeface="Lustria"/>
                <a:cs typeface="Lustria"/>
                <a:sym typeface="Lustria"/>
              </a:rPr>
              <a:t>Rules of the Game</a:t>
            </a:r>
            <a:endParaRPr/>
          </a:p>
          <a:p>
            <a:pPr indent="0" lvl="0" marL="0" marR="0" rtl="0" algn="l">
              <a:lnSpc>
                <a:spcPct val="107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Moves are allowed only on the dark squares, so pieces always move diagonally. Single pieces are always limited to forward moves (toward the opponent).</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A piece making a non-capturing move (not involving a jump) may move only one square.</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A piece making a capturing move (a jump) leaps over one of the opponent's pieces, landing in a straight diagonal line on the other side. Only one piece may be captured in a single jump; however, multiple jumps are allowed during a single turn.</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When a piece is captured, it is removed from the board.</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If a player is able to make a capture, there is no option; the jump must be made.</a:t>
            </a:r>
            <a:endParaRPr/>
          </a:p>
          <a:p>
            <a:pPr indent="-342900" lvl="0" marL="342900" marR="0" rtl="0" algn="just">
              <a:spcBef>
                <a:spcPts val="0"/>
              </a:spcBef>
              <a:spcAft>
                <a:spcPts val="0"/>
              </a:spcAft>
              <a:buClr>
                <a:schemeClr val="dk1"/>
              </a:buClr>
              <a:buSzPts val="2400"/>
              <a:buFont typeface="Arial"/>
              <a:buChar char="•"/>
            </a:pPr>
            <a:r>
              <a:rPr b="0" i="0" lang="en-IN" sz="2400" u="none" cap="none" strike="noStrike">
                <a:solidFill>
                  <a:schemeClr val="dk1"/>
                </a:solidFill>
                <a:latin typeface="Times New Roman"/>
                <a:ea typeface="Times New Roman"/>
                <a:cs typeface="Times New Roman"/>
                <a:sym typeface="Times New Roman"/>
              </a:rPr>
              <a:t>If more than one capture is available, the player is free to choose whichever he or she prefers.</a:t>
            </a:r>
            <a:endParaRPr b="0" i="0" sz="2400" u="none" cap="none" strike="noStrike">
              <a:solidFill>
                <a:schemeClr val="dk1"/>
              </a:solidFill>
              <a:latin typeface="Times New Roman"/>
              <a:ea typeface="Times New Roman"/>
              <a:cs typeface="Times New Roman"/>
              <a:sym typeface="Times New Roman"/>
            </a:endParaRPr>
          </a:p>
        </p:txBody>
      </p:sp>
      <p:sp>
        <p:nvSpPr>
          <p:cNvPr id="195" name="Google Shape;195;p2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p:nvPr/>
        </p:nvSpPr>
        <p:spPr>
          <a:xfrm>
            <a:off x="904973" y="535047"/>
            <a:ext cx="10444899" cy="479022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i="0" lang="en-IN" sz="4400" u="none" cap="none" strike="noStrike">
                <a:solidFill>
                  <a:schemeClr val="dk1"/>
                </a:solidFill>
                <a:latin typeface="Lustria"/>
                <a:ea typeface="Lustria"/>
                <a:cs typeface="Lustria"/>
                <a:sym typeface="Lustria"/>
              </a:rPr>
              <a:t>Rules of the Game Cont.</a:t>
            </a:r>
            <a:endParaRPr b="1" i="0" sz="4400" u="none" cap="none" strike="noStrike">
              <a:solidFill>
                <a:schemeClr val="dk1"/>
              </a:solidFill>
              <a:latin typeface="Lustria"/>
              <a:ea typeface="Lustria"/>
              <a:cs typeface="Lustria"/>
              <a:sym typeface="Lustria"/>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When a piece reaches the furthest row from the player who controls that piece, it is crowned and becomes a king. One of the pieces which had been captured is placed on top of the king so that it is twice as high as a single piece.</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Kings are limited to moving diagonally but may move both forward and backward. (Remember that single pieces, i.e. non-kings, are always limited to forward moves.)</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Kings may combine jumps in several directions, forward and backward, on the same turn. Single pieces may shift direction diagonally during a multiple capture turn, but must always jump forward (toward the opponent).</a:t>
            </a:r>
            <a:endParaRPr/>
          </a:p>
          <a:p>
            <a:pPr indent="0" lvl="0" marL="0" marR="0" rtl="0" algn="l">
              <a:lnSpc>
                <a:spcPct val="107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1" name="Google Shape;201;p2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p:nvPr/>
        </p:nvSpPr>
        <p:spPr>
          <a:xfrm>
            <a:off x="876300" y="581127"/>
            <a:ext cx="10458450" cy="5954066"/>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None/>
            </a:pPr>
            <a:r>
              <a:rPr b="1" lang="en-IN" sz="4400">
                <a:solidFill>
                  <a:schemeClr val="dk1"/>
                </a:solidFill>
                <a:latin typeface="Lustria"/>
                <a:ea typeface="Lustria"/>
                <a:cs typeface="Lustria"/>
                <a:sym typeface="Lustria"/>
              </a:rPr>
              <a:t>Well-Defined Learning Problem</a:t>
            </a:r>
            <a:endParaRPr/>
          </a:p>
          <a:p>
            <a:pPr indent="0" lvl="0" marL="0" marR="0" rtl="0" algn="l">
              <a:lnSpc>
                <a:spcPct val="107000"/>
              </a:lnSpc>
              <a:spcBef>
                <a:spcPts val="0"/>
              </a:spcBef>
              <a:spcAft>
                <a:spcPts val="0"/>
              </a:spcAft>
              <a:buNone/>
            </a:pPr>
            <a:r>
              <a:t/>
            </a:r>
            <a:endParaRPr b="1" i="1" sz="24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b="1" i="1" lang="en-IN" sz="2400">
                <a:solidFill>
                  <a:schemeClr val="dk1"/>
                </a:solidFill>
                <a:latin typeface="Times New Roman"/>
                <a:ea typeface="Times New Roman"/>
                <a:cs typeface="Times New Roman"/>
                <a:sym typeface="Times New Roman"/>
              </a:rPr>
              <a:t>A checkers learning problem:</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Task T: playing checkers</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Performance measure P: percent of games won against opponents</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Training experience E: playing practice games against itself</a:t>
            </a:r>
            <a:endParaRPr/>
          </a:p>
          <a:p>
            <a:pPr indent="0" lvl="0" marL="0" marR="0" rtl="0" algn="l">
              <a:lnSpc>
                <a:spcPct val="107000"/>
              </a:lnSpc>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indent="0" lvl="0" marL="0" marR="0" rtl="0" algn="l">
              <a:lnSpc>
                <a:spcPct val="107000"/>
              </a:lnSpc>
              <a:spcBef>
                <a:spcPts val="0"/>
              </a:spcBef>
              <a:spcAft>
                <a:spcPts val="0"/>
              </a:spcAft>
              <a:buNone/>
            </a:pPr>
            <a:r>
              <a:rPr b="1" i="1" lang="en-IN" sz="2400">
                <a:solidFill>
                  <a:schemeClr val="dk1"/>
                </a:solidFill>
                <a:latin typeface="Times New Roman"/>
                <a:ea typeface="Times New Roman"/>
                <a:cs typeface="Times New Roman"/>
                <a:sym typeface="Times New Roman"/>
              </a:rPr>
              <a:t>A handwriting recognition learning problem</a:t>
            </a:r>
            <a:r>
              <a:rPr lang="en-IN" sz="2400">
                <a:solidFill>
                  <a:schemeClr val="dk1"/>
                </a:solidFill>
                <a:latin typeface="Times New Roman"/>
                <a:ea typeface="Times New Roman"/>
                <a:cs typeface="Times New Roman"/>
                <a:sym typeface="Times New Roman"/>
              </a:rPr>
              <a:t>:</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Task T: recognizing and classifying handwritten words within images</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Performance measure P: percent of words correctly classified</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Training experience E: a database of handwritten words with given classifications</a:t>
            </a:r>
            <a:endParaRPr/>
          </a:p>
          <a:p>
            <a:pPr indent="-190500" lvl="0" marL="342900" marR="0" rtl="0" algn="l">
              <a:lnSpc>
                <a:spcPct val="107000"/>
              </a:lnSpc>
              <a:spcBef>
                <a:spcPts val="0"/>
              </a:spcBef>
              <a:spcAft>
                <a:spcPts val="0"/>
              </a:spcAft>
              <a:buClr>
                <a:schemeClr val="dk1"/>
              </a:buClr>
              <a:buSzPts val="2400"/>
              <a:buFont typeface="Noto Sans Symbols"/>
              <a:buNone/>
            </a:pPr>
            <a:r>
              <a:t/>
            </a:r>
            <a:endParaRPr sz="24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07" name="Google Shape;207;p2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p:nvPr/>
        </p:nvSpPr>
        <p:spPr>
          <a:xfrm>
            <a:off x="866774" y="602488"/>
            <a:ext cx="10448925" cy="2436757"/>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b="1" i="1" lang="en-IN" sz="2400">
                <a:solidFill>
                  <a:schemeClr val="dk1"/>
                </a:solidFill>
                <a:latin typeface="Times New Roman"/>
                <a:ea typeface="Times New Roman"/>
                <a:cs typeface="Times New Roman"/>
                <a:sym typeface="Times New Roman"/>
              </a:rPr>
              <a:t>A robot driving learning problem</a:t>
            </a:r>
            <a:r>
              <a:rPr lang="en-IN" sz="2400">
                <a:solidFill>
                  <a:schemeClr val="dk1"/>
                </a:solidFill>
                <a:latin typeface="Times New Roman"/>
                <a:ea typeface="Times New Roman"/>
                <a:cs typeface="Times New Roman"/>
                <a:sym typeface="Times New Roman"/>
              </a:rPr>
              <a:t>:</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Task T: driving on public four-lane highways using vision sensors</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Performance measure P: average distance travelled before an error (as judged by human overseer)</a:t>
            </a:r>
            <a:endParaRPr/>
          </a:p>
          <a:p>
            <a:pPr indent="-342900" lvl="0" marL="342900" marR="0" rtl="0" algn="l">
              <a:lnSpc>
                <a:spcPct val="107000"/>
              </a:lnSpc>
              <a:spcBef>
                <a:spcPts val="0"/>
              </a:spcBef>
              <a:spcAft>
                <a:spcPts val="0"/>
              </a:spcAft>
              <a:buClr>
                <a:schemeClr val="dk1"/>
              </a:buClr>
              <a:buSzPts val="2400"/>
              <a:buFont typeface="Noto Sans Symbols"/>
              <a:buChar char="∙"/>
            </a:pPr>
            <a:r>
              <a:rPr lang="en-IN" sz="2400">
                <a:solidFill>
                  <a:schemeClr val="dk1"/>
                </a:solidFill>
                <a:latin typeface="Times New Roman"/>
                <a:ea typeface="Times New Roman"/>
                <a:cs typeface="Times New Roman"/>
                <a:sym typeface="Times New Roman"/>
              </a:rPr>
              <a:t>Training experience E: a sequence of images and steering commands recorded while observing a human driver</a:t>
            </a:r>
            <a:endParaRPr/>
          </a:p>
        </p:txBody>
      </p:sp>
      <p:sp>
        <p:nvSpPr>
          <p:cNvPr id="213" name="Google Shape;213;p2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Designing a Learning System</a:t>
            </a:r>
            <a:endParaRPr b="1">
              <a:latin typeface="Lustria"/>
              <a:ea typeface="Lustria"/>
              <a:cs typeface="Lustria"/>
              <a:sym typeface="Lustria"/>
            </a:endParaRPr>
          </a:p>
        </p:txBody>
      </p:sp>
      <p:sp>
        <p:nvSpPr>
          <p:cNvPr id="219" name="Google Shape;219;p3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220" name="Google Shape;220;p3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p>
            <a:pPr indent="-273050" lvl="0" marL="892175" rtl="0" algn="l">
              <a:spcBef>
                <a:spcPts val="0"/>
              </a:spcBef>
              <a:spcAft>
                <a:spcPts val="0"/>
              </a:spcAft>
              <a:buSzPts val="2040"/>
              <a:buNone/>
            </a:pPr>
            <a:r>
              <a:rPr lang="en-IN" sz="2400">
                <a:latin typeface="Times New Roman"/>
                <a:ea typeface="Times New Roman"/>
                <a:cs typeface="Times New Roman"/>
                <a:sym typeface="Times New Roman"/>
              </a:rPr>
              <a:t>1. Choosing the Training Experience</a:t>
            </a:r>
            <a:endParaRPr/>
          </a:p>
          <a:p>
            <a:pPr indent="-273050" lvl="0" marL="892175" rtl="0" algn="l">
              <a:spcBef>
                <a:spcPts val="580"/>
              </a:spcBef>
              <a:spcAft>
                <a:spcPts val="0"/>
              </a:spcAft>
              <a:buSzPts val="2040"/>
              <a:buNone/>
            </a:pPr>
            <a:r>
              <a:rPr lang="en-IN" sz="2400">
                <a:latin typeface="Times New Roman"/>
                <a:ea typeface="Times New Roman"/>
                <a:cs typeface="Times New Roman"/>
                <a:sym typeface="Times New Roman"/>
              </a:rPr>
              <a:t>2. Choosing the Target Function</a:t>
            </a:r>
            <a:endParaRPr/>
          </a:p>
          <a:p>
            <a:pPr indent="-273050" lvl="0" marL="892175" rtl="0" algn="l">
              <a:spcBef>
                <a:spcPts val="580"/>
              </a:spcBef>
              <a:spcAft>
                <a:spcPts val="0"/>
              </a:spcAft>
              <a:buSzPts val="2040"/>
              <a:buNone/>
            </a:pPr>
            <a:r>
              <a:rPr lang="en-IN" sz="2400">
                <a:latin typeface="Times New Roman"/>
                <a:ea typeface="Times New Roman"/>
                <a:cs typeface="Times New Roman"/>
                <a:sym typeface="Times New Roman"/>
              </a:rPr>
              <a:t>3. Choosing a Representation for the Target Function</a:t>
            </a:r>
            <a:endParaRPr/>
          </a:p>
          <a:p>
            <a:pPr indent="-273050" lvl="0" marL="892175" rtl="0" algn="l">
              <a:spcBef>
                <a:spcPts val="580"/>
              </a:spcBef>
              <a:spcAft>
                <a:spcPts val="0"/>
              </a:spcAft>
              <a:buSzPts val="2040"/>
              <a:buNone/>
            </a:pPr>
            <a:r>
              <a:rPr lang="en-IN" sz="2400">
                <a:latin typeface="Times New Roman"/>
                <a:ea typeface="Times New Roman"/>
                <a:cs typeface="Times New Roman"/>
                <a:sym typeface="Times New Roman"/>
              </a:rPr>
              <a:t>4. Choosing a Function Approximation Algorithm</a:t>
            </a:r>
            <a:endParaRPr/>
          </a:p>
          <a:p>
            <a:pPr indent="-273050" lvl="0" marL="892175" rtl="0" algn="l">
              <a:spcBef>
                <a:spcPts val="580"/>
              </a:spcBef>
              <a:spcAft>
                <a:spcPts val="0"/>
              </a:spcAft>
              <a:buSzPts val="2040"/>
              <a:buNone/>
            </a:pPr>
            <a:r>
              <a:rPr lang="en-IN" sz="2400">
                <a:latin typeface="Times New Roman"/>
                <a:ea typeface="Times New Roman"/>
                <a:cs typeface="Times New Roman"/>
                <a:sym typeface="Times New Roman"/>
              </a:rPr>
              <a:t>	1. Estimating training values</a:t>
            </a:r>
            <a:endParaRPr/>
          </a:p>
          <a:p>
            <a:pPr indent="-273050" lvl="0" marL="892175" rtl="0" algn="l">
              <a:spcBef>
                <a:spcPts val="580"/>
              </a:spcBef>
              <a:spcAft>
                <a:spcPts val="0"/>
              </a:spcAft>
              <a:buSzPts val="2040"/>
              <a:buNone/>
            </a:pPr>
            <a:r>
              <a:rPr lang="en-IN" sz="2400">
                <a:latin typeface="Times New Roman"/>
                <a:ea typeface="Times New Roman"/>
                <a:cs typeface="Times New Roman"/>
                <a:sym typeface="Times New Roman"/>
              </a:rPr>
              <a:t>	2. Adjusting the weights</a:t>
            </a:r>
            <a:endParaRPr/>
          </a:p>
          <a:p>
            <a:pPr indent="-273050" lvl="0" marL="892175" rtl="0" algn="l">
              <a:spcBef>
                <a:spcPts val="580"/>
              </a:spcBef>
              <a:spcAft>
                <a:spcPts val="0"/>
              </a:spcAft>
              <a:buSzPts val="2040"/>
              <a:buNone/>
            </a:pPr>
            <a:r>
              <a:rPr lang="en-IN" sz="2400">
                <a:latin typeface="Times New Roman"/>
                <a:ea typeface="Times New Roman"/>
                <a:cs typeface="Times New Roman"/>
                <a:sym typeface="Times New Roman"/>
              </a:rPr>
              <a:t>5. The Final Design</a:t>
            </a:r>
            <a:endParaRPr/>
          </a:p>
          <a:p>
            <a:pPr indent="-133985" lvl="0" marL="274320" rtl="0" algn="l">
              <a:spcBef>
                <a:spcPts val="580"/>
              </a:spcBef>
              <a:spcAft>
                <a:spcPts val="0"/>
              </a:spcAft>
              <a:buSzPts val="221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226" name="Google Shape;226;p31"/>
          <p:cNvSpPr txBox="1"/>
          <p:nvPr>
            <p:ph idx="1" type="body"/>
          </p:nvPr>
        </p:nvSpPr>
        <p:spPr>
          <a:xfrm>
            <a:off x="904875" y="577850"/>
            <a:ext cx="10515600" cy="4351338"/>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3060"/>
              <a:buNone/>
            </a:pPr>
            <a:r>
              <a:rPr lang="en-IN" sz="3600">
                <a:latin typeface="Times New Roman"/>
                <a:ea typeface="Times New Roman"/>
                <a:cs typeface="Times New Roman"/>
                <a:sym typeface="Times New Roman"/>
              </a:rPr>
              <a:t>The basic design issues and approaches to machine learning is illustrated by considering designing a program to learn to play checkers, with the goal of entering it in the world checkers tournament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Course Outcomes</a:t>
            </a:r>
            <a:endParaRPr>
              <a:latin typeface="Lustria"/>
              <a:ea typeface="Lustria"/>
              <a:cs typeface="Lustria"/>
              <a:sym typeface="Lustria"/>
            </a:endParaRPr>
          </a:p>
        </p:txBody>
      </p:sp>
      <p:sp>
        <p:nvSpPr>
          <p:cNvPr id="114" name="Google Shape;114;p1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15" name="Google Shape;115;p1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IN" sz="2400">
                <a:latin typeface="Times New Roman"/>
                <a:ea typeface="Times New Roman"/>
                <a:cs typeface="Times New Roman"/>
                <a:sym typeface="Times New Roman"/>
              </a:rPr>
              <a:t>After studying this course, students will be able to</a:t>
            </a:r>
            <a:endParaRPr/>
          </a:p>
          <a:p>
            <a:pPr indent="-457200" lvl="0" marL="457200" rtl="0" algn="l">
              <a:spcBef>
                <a:spcPts val="580"/>
              </a:spcBef>
              <a:spcAft>
                <a:spcPts val="0"/>
              </a:spcAft>
              <a:buSzPts val="1700"/>
              <a:buNone/>
            </a:pPr>
            <a:r>
              <a:rPr b="1" lang="en-IN" sz="2000"/>
              <a:t>      CO1    </a:t>
            </a:r>
            <a:r>
              <a:rPr lang="en-IN" sz="2000"/>
              <a:t>Summarize the core concepts of machine learning and feature engineering</a:t>
            </a:r>
            <a:endParaRPr sz="2000"/>
          </a:p>
          <a:p>
            <a:pPr indent="-457200" lvl="0" marL="457200" rtl="0" algn="l">
              <a:spcBef>
                <a:spcPts val="580"/>
              </a:spcBef>
              <a:spcAft>
                <a:spcPts val="0"/>
              </a:spcAft>
              <a:buSzPts val="1700"/>
              <a:buNone/>
            </a:pPr>
            <a:r>
              <a:rPr b="1" lang="en-IN" sz="2000"/>
              <a:t>      CO2    </a:t>
            </a:r>
            <a:r>
              <a:rPr lang="en-IN" sz="2000"/>
              <a:t>Identify and apply supervised learning algorithms for appropriate classification problems</a:t>
            </a:r>
            <a:endParaRPr sz="2000"/>
          </a:p>
          <a:p>
            <a:pPr indent="-457200" lvl="0" marL="457200" rtl="0" algn="l">
              <a:spcBef>
                <a:spcPts val="580"/>
              </a:spcBef>
              <a:spcAft>
                <a:spcPts val="0"/>
              </a:spcAft>
              <a:buSzPts val="1700"/>
              <a:buNone/>
            </a:pPr>
            <a:r>
              <a:rPr b="1" lang="en-IN" sz="2000"/>
              <a:t>      CO3    </a:t>
            </a:r>
            <a:r>
              <a:rPr lang="en-IN" sz="2000"/>
              <a:t>Experiment with Regression and unsupervised learning algorithms</a:t>
            </a:r>
            <a:endParaRPr sz="2000"/>
          </a:p>
          <a:p>
            <a:pPr indent="-457200" lvl="0" marL="457200" rtl="0" algn="l">
              <a:spcBef>
                <a:spcPts val="580"/>
              </a:spcBef>
              <a:spcAft>
                <a:spcPts val="0"/>
              </a:spcAft>
              <a:buSzPts val="1700"/>
              <a:buNone/>
            </a:pPr>
            <a:r>
              <a:rPr b="1" lang="en-IN" sz="2000"/>
              <a:t>      CO4    </a:t>
            </a:r>
            <a:r>
              <a:rPr lang="en-IN" sz="2000"/>
              <a:t>Explain performance evaluation of machine learning algorithms</a:t>
            </a:r>
            <a:endParaRPr sz="2000"/>
          </a:p>
          <a:p>
            <a:pPr indent="-457200" lvl="0" marL="457200" rtl="0" algn="l">
              <a:spcBef>
                <a:spcPts val="580"/>
              </a:spcBef>
              <a:spcAft>
                <a:spcPts val="0"/>
              </a:spcAft>
              <a:buSzPts val="1700"/>
              <a:buNone/>
            </a:pPr>
            <a:r>
              <a:rPr b="1" lang="en-IN" sz="2000"/>
              <a:t>      CO5    </a:t>
            </a:r>
            <a:r>
              <a:rPr lang="en-IN" sz="2000"/>
              <a:t>Identify and apply Artificial Neural Networks and ensemble modelling techniques to appropriate   		problems</a:t>
            </a:r>
            <a:endParaRPr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p:nvPr/>
        </p:nvSpPr>
        <p:spPr>
          <a:xfrm>
            <a:off x="904875" y="567809"/>
            <a:ext cx="10420350" cy="605704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4400">
                <a:solidFill>
                  <a:schemeClr val="dk1"/>
                </a:solidFill>
                <a:latin typeface="Lustria"/>
                <a:ea typeface="Lustria"/>
                <a:cs typeface="Lustria"/>
                <a:sym typeface="Lustria"/>
              </a:rPr>
              <a:t>1. Choosing the Training Experience</a:t>
            </a:r>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first design choice is to choose the type of training experience from which the system will learn. </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type of training experience available can have a significant impact on success or failure of the learner.</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u="sng">
                <a:solidFill>
                  <a:schemeClr val="dk1"/>
                </a:solidFill>
                <a:latin typeface="Times New Roman"/>
                <a:ea typeface="Times New Roman"/>
                <a:cs typeface="Times New Roman"/>
                <a:sym typeface="Times New Roman"/>
              </a:rPr>
              <a:t>There are three attributes which impact on success or failure of the learner</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400"/>
              <a:buFont typeface="Times New Roman"/>
              <a:buAutoNum type="arabicPeriod"/>
            </a:pPr>
            <a:r>
              <a:rPr lang="en-IN" sz="2400">
                <a:solidFill>
                  <a:schemeClr val="dk1"/>
                </a:solidFill>
                <a:latin typeface="Times New Roman"/>
                <a:ea typeface="Times New Roman"/>
                <a:cs typeface="Times New Roman"/>
                <a:sym typeface="Times New Roman"/>
              </a:rPr>
              <a:t>Whether the training experience provides direct or indirect feedback regarding the choices made by the performance system.</a:t>
            </a:r>
            <a:endParaRPr/>
          </a:p>
          <a:p>
            <a:pPr indent="-457200" lvl="0" marL="457200" marR="0" rtl="0" algn="just">
              <a:spcBef>
                <a:spcPts val="0"/>
              </a:spcBef>
              <a:spcAft>
                <a:spcPts val="0"/>
              </a:spcAft>
              <a:buClr>
                <a:schemeClr val="dk1"/>
              </a:buClr>
              <a:buSzPts val="2400"/>
              <a:buFont typeface="Times New Roman"/>
              <a:buAutoNum type="arabicPeriod"/>
            </a:pPr>
            <a:r>
              <a:rPr lang="en-IN" sz="2400">
                <a:solidFill>
                  <a:schemeClr val="dk1"/>
                </a:solidFill>
                <a:latin typeface="Times New Roman"/>
                <a:ea typeface="Times New Roman"/>
                <a:cs typeface="Times New Roman"/>
                <a:sym typeface="Times New Roman"/>
              </a:rPr>
              <a:t>The degree to which the learner controls the sequence of training examples</a:t>
            </a:r>
            <a:endParaRPr/>
          </a:p>
          <a:p>
            <a:pPr indent="-457200" lvl="0" marL="457200" marR="0" rtl="0" algn="just">
              <a:spcBef>
                <a:spcPts val="0"/>
              </a:spcBef>
              <a:spcAft>
                <a:spcPts val="0"/>
              </a:spcAft>
              <a:buClr>
                <a:schemeClr val="dk1"/>
              </a:buClr>
              <a:buSzPts val="2400"/>
              <a:buFont typeface="Times New Roman"/>
              <a:buAutoNum type="arabicPeriod"/>
            </a:pPr>
            <a:r>
              <a:rPr lang="en-IN" sz="2400">
                <a:solidFill>
                  <a:schemeClr val="dk1"/>
                </a:solidFill>
                <a:latin typeface="Times New Roman"/>
                <a:ea typeface="Times New Roman"/>
                <a:cs typeface="Times New Roman"/>
                <a:sym typeface="Times New Roman"/>
              </a:rPr>
              <a:t>How well it represents the distribution of examples over which the final system performance P must be measured.</a:t>
            </a:r>
            <a:endParaRPr/>
          </a:p>
          <a:p>
            <a:pPr indent="-304800" lvl="0" marL="457200" marR="0" rtl="0" algn="l">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a:p>
            <a:pPr indent="-273050" lvl="0" marL="892175" marR="0" rtl="0" algn="l">
              <a:spcBef>
                <a:spcPts val="0"/>
              </a:spcBef>
              <a:spcAft>
                <a:spcPts val="0"/>
              </a:spcAft>
              <a:buClr>
                <a:schemeClr val="dk1"/>
              </a:buClr>
              <a:buSzPts val="1800"/>
              <a:buFont typeface="Libre Baskerville"/>
              <a:buNone/>
            </a:pPr>
            <a:r>
              <a:t/>
            </a:r>
            <a:endParaRPr sz="1800">
              <a:solidFill>
                <a:schemeClr val="dk1"/>
              </a:solidFill>
              <a:latin typeface="Times New Roman"/>
              <a:ea typeface="Times New Roman"/>
              <a:cs typeface="Times New Roman"/>
              <a:sym typeface="Times New Roman"/>
            </a:endParaRPr>
          </a:p>
        </p:txBody>
      </p:sp>
      <p:sp>
        <p:nvSpPr>
          <p:cNvPr id="232" name="Google Shape;232;p3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p:nvPr/>
        </p:nvSpPr>
        <p:spPr>
          <a:xfrm>
            <a:off x="885825" y="557510"/>
            <a:ext cx="10448925" cy="609397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1. Whether the training experience provides direct or indirect feedback regarding the choices made by the performance system.</a:t>
            </a:r>
            <a:endParaRPr/>
          </a:p>
          <a:p>
            <a:pPr indent="-342900" lvl="0" marL="457200" marR="0" rtl="0" algn="just">
              <a:spcBef>
                <a:spcPts val="0"/>
              </a:spcBef>
              <a:spcAft>
                <a:spcPts val="0"/>
              </a:spcAft>
              <a:buClr>
                <a:schemeClr val="dk1"/>
              </a:buClr>
              <a:buSzPts val="1800"/>
              <a:buFont typeface="Libre Baskerville"/>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1800">
                <a:solidFill>
                  <a:schemeClr val="dk1"/>
                </a:solidFill>
                <a:latin typeface="Times New Roman"/>
                <a:ea typeface="Times New Roman"/>
                <a:cs typeface="Times New Roman"/>
                <a:sym typeface="Times New Roman"/>
              </a:rPr>
              <a:t>For example, in checkers game</a:t>
            </a:r>
            <a:r>
              <a:rPr lang="en-IN" sz="1800">
                <a:solidFill>
                  <a:schemeClr val="dk1"/>
                </a:solidFill>
                <a:latin typeface="Times New Roman"/>
                <a:ea typeface="Times New Roman"/>
                <a:cs typeface="Times New Roman"/>
                <a:sym typeface="Times New Roman"/>
              </a:rPr>
              <a:t>: </a:t>
            </a:r>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In learning to play checkers, the system might learn from direct training examples consisting of individual </a:t>
            </a:r>
            <a:r>
              <a:rPr b="1" i="1" lang="en-IN" sz="1800">
                <a:solidFill>
                  <a:schemeClr val="dk1"/>
                </a:solidFill>
                <a:latin typeface="Times New Roman"/>
                <a:ea typeface="Times New Roman"/>
                <a:cs typeface="Times New Roman"/>
                <a:sym typeface="Times New Roman"/>
              </a:rPr>
              <a:t>checkers board states and the correct move for each</a:t>
            </a: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Indirect training examples consisting of the </a:t>
            </a:r>
            <a:r>
              <a:rPr b="1" i="1" lang="en-IN" sz="1800">
                <a:solidFill>
                  <a:schemeClr val="dk1"/>
                </a:solidFill>
                <a:latin typeface="Times New Roman"/>
                <a:ea typeface="Times New Roman"/>
                <a:cs typeface="Times New Roman"/>
                <a:sym typeface="Times New Roman"/>
              </a:rPr>
              <a:t>move sequences and final outcomes of various games played</a:t>
            </a:r>
            <a:r>
              <a:rPr lang="en-IN" sz="1800">
                <a:solidFill>
                  <a:schemeClr val="dk1"/>
                </a:solidFill>
                <a:latin typeface="Times New Roman"/>
                <a:ea typeface="Times New Roman"/>
                <a:cs typeface="Times New Roman"/>
                <a:sym typeface="Times New Roman"/>
              </a:rPr>
              <a:t>.</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The information about the correctness of specific moves early in the game must be inferred indirectly from the fact that the game was eventually won or lost.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Here the learner faces an additional problem of </a:t>
            </a:r>
            <a:r>
              <a:rPr b="1" i="1" lang="en-IN" sz="1800" u="sng">
                <a:solidFill>
                  <a:schemeClr val="dk1"/>
                </a:solidFill>
                <a:latin typeface="Times New Roman"/>
                <a:ea typeface="Times New Roman"/>
                <a:cs typeface="Times New Roman"/>
                <a:sym typeface="Times New Roman"/>
              </a:rPr>
              <a:t>credit assignment</a:t>
            </a:r>
            <a:r>
              <a:rPr lang="en-IN" sz="1800">
                <a:solidFill>
                  <a:schemeClr val="dk1"/>
                </a:solidFill>
                <a:latin typeface="Times New Roman"/>
                <a:ea typeface="Times New Roman"/>
                <a:cs typeface="Times New Roman"/>
                <a:sym typeface="Times New Roman"/>
              </a:rPr>
              <a:t>, or determining the degree to which each move in the sequence deserves credit or blame for the final outcome.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Credit assignment can be a particularly difficult problem because the game can be lost even when early moves are optimal, if these are followed later by poor moves.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Hence, learning from direct training feedback is typically easier than learning from indirect feedback.</a:t>
            </a:r>
            <a:endParaRPr/>
          </a:p>
          <a:p>
            <a:pPr indent="-342900" lvl="0" marL="457200" marR="0" rtl="0" algn="just">
              <a:spcBef>
                <a:spcPts val="0"/>
              </a:spcBef>
              <a:spcAft>
                <a:spcPts val="0"/>
              </a:spcAft>
              <a:buClr>
                <a:schemeClr val="dk1"/>
              </a:buClr>
              <a:buSzPts val="1800"/>
              <a:buFont typeface="Libre Baskerville"/>
              <a:buNone/>
            </a:pPr>
            <a:r>
              <a:t/>
            </a:r>
            <a:endParaRPr sz="1800">
              <a:solidFill>
                <a:schemeClr val="dk1"/>
              </a:solidFill>
              <a:latin typeface="Times New Roman"/>
              <a:ea typeface="Times New Roman"/>
              <a:cs typeface="Times New Roman"/>
              <a:sym typeface="Times New Roman"/>
            </a:endParaRPr>
          </a:p>
          <a:p>
            <a:pPr indent="-342900" lvl="0" marL="457200" marR="0" rtl="0" algn="just">
              <a:spcBef>
                <a:spcPts val="0"/>
              </a:spcBef>
              <a:spcAft>
                <a:spcPts val="0"/>
              </a:spcAft>
              <a:buClr>
                <a:schemeClr val="dk1"/>
              </a:buClr>
              <a:buSzPts val="1800"/>
              <a:buFont typeface="Libre Baskerville"/>
              <a:buNone/>
            </a:pPr>
            <a:r>
              <a:t/>
            </a:r>
            <a:endParaRPr sz="1800">
              <a:solidFill>
                <a:schemeClr val="dk1"/>
              </a:solidFill>
              <a:latin typeface="Times New Roman"/>
              <a:ea typeface="Times New Roman"/>
              <a:cs typeface="Times New Roman"/>
              <a:sym typeface="Times New Roman"/>
            </a:endParaRPr>
          </a:p>
        </p:txBody>
      </p:sp>
      <p:sp>
        <p:nvSpPr>
          <p:cNvPr id="238" name="Google Shape;238;p3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p:nvPr/>
        </p:nvSpPr>
        <p:spPr>
          <a:xfrm>
            <a:off x="876300" y="567035"/>
            <a:ext cx="10458450" cy="47089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2. A second important attribute of the training experience </a:t>
            </a:r>
            <a:r>
              <a:rPr b="1" i="1" lang="en-IN" sz="2400">
                <a:solidFill>
                  <a:schemeClr val="dk1"/>
                </a:solidFill>
                <a:latin typeface="Times New Roman"/>
                <a:ea typeface="Times New Roman"/>
                <a:cs typeface="Times New Roman"/>
                <a:sym typeface="Times New Roman"/>
              </a:rPr>
              <a:t>is the degree to which the learner controls the sequence of training examples</a:t>
            </a:r>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a:p>
            <a:pPr indent="0" lvl="0" marL="0" marR="0" rtl="0" algn="just">
              <a:spcBef>
                <a:spcPts val="0"/>
              </a:spcBef>
              <a:spcAft>
                <a:spcPts val="0"/>
              </a:spcAft>
              <a:buNone/>
            </a:pPr>
            <a:r>
              <a:rPr b="1" lang="en-IN" sz="1800">
                <a:solidFill>
                  <a:schemeClr val="dk1"/>
                </a:solidFill>
                <a:latin typeface="Times New Roman"/>
                <a:ea typeface="Times New Roman"/>
                <a:cs typeface="Times New Roman"/>
                <a:sym typeface="Times New Roman"/>
              </a:rPr>
              <a:t>For example, in checkers game</a:t>
            </a:r>
            <a:r>
              <a:rPr lang="en-IN" sz="1800">
                <a:solidFill>
                  <a:schemeClr val="dk1"/>
                </a:solidFill>
                <a:latin typeface="Times New Roman"/>
                <a:ea typeface="Times New Roman"/>
                <a:cs typeface="Times New Roman"/>
                <a:sym typeface="Times New Roman"/>
              </a:rPr>
              <a:t>: </a:t>
            </a:r>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The learner might depends on the teacher to select informative board states and to provide the correct move for each.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Alternatively, the learner might itself propose board states that it finds particularly confusing and ask the teacher for the correct move.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The learner may have complete control over both the board states and (indirect) training classifications, as it does when it learns by playing against itself with no teacher present.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Notice in this last case the learner may choose between experimenting with novel board states that it has not yet considered, or honing its skill by playing minor variations of lines of play it currently finds most promising. </a:t>
            </a:r>
            <a:endParaRPr/>
          </a:p>
        </p:txBody>
      </p:sp>
      <p:sp>
        <p:nvSpPr>
          <p:cNvPr id="244" name="Google Shape;244;p3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p:nvPr/>
        </p:nvSpPr>
        <p:spPr>
          <a:xfrm>
            <a:off x="876299" y="547985"/>
            <a:ext cx="10448925"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3. A third attribute of the training experience is how well it represents </a:t>
            </a:r>
            <a:r>
              <a:rPr b="1" i="1" lang="en-IN" sz="2400">
                <a:solidFill>
                  <a:schemeClr val="dk1"/>
                </a:solidFill>
                <a:latin typeface="Times New Roman"/>
                <a:ea typeface="Times New Roman"/>
                <a:cs typeface="Times New Roman"/>
                <a:sym typeface="Times New Roman"/>
              </a:rPr>
              <a:t>the distribution of examples</a:t>
            </a:r>
            <a:r>
              <a:rPr lang="en-IN" sz="2400">
                <a:solidFill>
                  <a:schemeClr val="dk1"/>
                </a:solidFill>
                <a:latin typeface="Times New Roman"/>
                <a:ea typeface="Times New Roman"/>
                <a:cs typeface="Times New Roman"/>
                <a:sym typeface="Times New Roman"/>
              </a:rPr>
              <a:t> over which the final system performance P must be measured.</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Learning is most reliable when the training examples follow a distribution similar to that of future test examples.</a:t>
            </a:r>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For example, in checkers game</a:t>
            </a: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In checkers learning scenario, the performance metric P is the percent of games the system wins in the world tournament.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If its training experience E consists only of games played against itself, there is an danger that this training experience might not be fully representative of the distribution of situations over which it will later be tested. For example, the learner might never encounter certain crucial board states that are very likely to be played by the human checkers champion. </a:t>
            </a:r>
            <a:endParaRPr sz="1800">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It is necessary to learn from a distribution of examples that is somewhat different from those on which the final system will be evaluated. Such situations are problematic because mastery of one distribution of examples will not necessary lead to strong performance over some other distribution.</a:t>
            </a:r>
            <a:endParaRPr sz="1800">
              <a:solidFill>
                <a:schemeClr val="dk1"/>
              </a:solidFill>
              <a:latin typeface="Times New Roman"/>
              <a:ea typeface="Times New Roman"/>
              <a:cs typeface="Times New Roman"/>
              <a:sym typeface="Times New Roman"/>
            </a:endParaRPr>
          </a:p>
        </p:txBody>
      </p:sp>
      <p:sp>
        <p:nvSpPr>
          <p:cNvPr id="250" name="Google Shape;250;p3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p:nvPr/>
        </p:nvSpPr>
        <p:spPr>
          <a:xfrm>
            <a:off x="876300" y="567809"/>
            <a:ext cx="10439400" cy="421038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4400">
                <a:solidFill>
                  <a:schemeClr val="dk1"/>
                </a:solidFill>
                <a:latin typeface="Lustria"/>
                <a:ea typeface="Lustria"/>
                <a:cs typeface="Lustria"/>
                <a:sym typeface="Lustria"/>
              </a:rPr>
              <a:t>2. Choosing the Target Function</a:t>
            </a:r>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a:p>
            <a:pPr indent="0" lvl="0" marL="0" marR="0" rtl="0" algn="just">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The next design choice is to determine exactly what type of knowledge will be learned and how this will be used by the performance program.</a:t>
            </a:r>
            <a:endParaRPr/>
          </a:p>
          <a:p>
            <a:pPr indent="-285750" lvl="0" marL="28575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Lets begin with a checkers-playing program that can generate the legal moves from any board state. </a:t>
            </a:r>
            <a:endParaRPr/>
          </a:p>
          <a:p>
            <a:pPr indent="-285750" lvl="0" marL="28575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program needs only to learn how to choose the best move from among these legal moves. This learning task is representative of a large class of tasks for which the legal moves that define some large search space are known a priori, but for which the </a:t>
            </a:r>
            <a:r>
              <a:rPr lang="en-IN" sz="2400" u="sng">
                <a:solidFill>
                  <a:schemeClr val="dk1"/>
                </a:solidFill>
                <a:latin typeface="Times New Roman"/>
                <a:ea typeface="Times New Roman"/>
                <a:cs typeface="Times New Roman"/>
                <a:sym typeface="Times New Roman"/>
              </a:rPr>
              <a:t>best search strategy is not known.</a:t>
            </a:r>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256" name="Google Shape;256;p3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p:nvPr/>
        </p:nvSpPr>
        <p:spPr>
          <a:xfrm>
            <a:off x="904874" y="554415"/>
            <a:ext cx="10429875"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Given this setting where we must learn to choose among the legal moves, the most obvious choice for the type of information to be learned is a program, or function, that chooses the best move for any given board state.</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1. Let </a:t>
            </a:r>
            <a:r>
              <a:rPr b="1" i="1" lang="en-IN" sz="2400">
                <a:solidFill>
                  <a:schemeClr val="dk1"/>
                </a:solidFill>
                <a:latin typeface="Times New Roman"/>
                <a:ea typeface="Times New Roman"/>
                <a:cs typeface="Times New Roman"/>
                <a:sym typeface="Times New Roman"/>
              </a:rPr>
              <a:t>ChooseMove</a:t>
            </a:r>
            <a:r>
              <a:rPr lang="en-IN" sz="2400">
                <a:solidFill>
                  <a:schemeClr val="dk1"/>
                </a:solidFill>
                <a:latin typeface="Times New Roman"/>
                <a:ea typeface="Times New Roman"/>
                <a:cs typeface="Times New Roman"/>
                <a:sym typeface="Times New Roman"/>
              </a:rPr>
              <a:t>  be the target function and the notation  is </a:t>
            </a:r>
            <a:endParaRPr/>
          </a:p>
          <a:p>
            <a:pPr indent="0" lvl="0" marL="0" marR="0" rtl="0" algn="just">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	</a:t>
            </a:r>
            <a:r>
              <a:rPr b="1" i="1" lang="en-IN" sz="2400">
                <a:solidFill>
                  <a:schemeClr val="dk1"/>
                </a:solidFill>
                <a:latin typeface="Times New Roman"/>
                <a:ea typeface="Times New Roman"/>
                <a:cs typeface="Times New Roman"/>
                <a:sym typeface="Times New Roman"/>
              </a:rPr>
              <a:t>ChooseMove : B        M </a:t>
            </a:r>
            <a:endParaRPr/>
          </a:p>
          <a:p>
            <a:pPr indent="0" lvl="0" marL="0" marR="0" rtl="0" algn="just">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which indicate that this function accepts as input any board from the set of legal board states B and produces as output some move from the set of legal moves M.</a:t>
            </a:r>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1" lang="en-IN" sz="2400">
                <a:solidFill>
                  <a:schemeClr val="dk1"/>
                </a:solidFill>
                <a:latin typeface="Times New Roman"/>
                <a:ea typeface="Times New Roman"/>
                <a:cs typeface="Times New Roman"/>
                <a:sym typeface="Times New Roman"/>
              </a:rPr>
              <a:t>ChooseMove</a:t>
            </a:r>
            <a:r>
              <a:rPr lang="en-IN" sz="2400">
                <a:solidFill>
                  <a:schemeClr val="dk1"/>
                </a:solidFill>
                <a:latin typeface="Times New Roman"/>
                <a:ea typeface="Times New Roman"/>
                <a:cs typeface="Times New Roman"/>
                <a:sym typeface="Times New Roman"/>
              </a:rPr>
              <a:t> is an choice for the target function in checkers example, but this function will turn out to be very difficult to learn given the kind of indirect training experience available to our system</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p:txBody>
      </p:sp>
      <p:cxnSp>
        <p:nvCxnSpPr>
          <p:cNvPr id="262" name="Google Shape;262;p37"/>
          <p:cNvCxnSpPr/>
          <p:nvPr/>
        </p:nvCxnSpPr>
        <p:spPr>
          <a:xfrm>
            <a:off x="4057650" y="2600325"/>
            <a:ext cx="457200" cy="1588"/>
          </a:xfrm>
          <a:prstGeom prst="straightConnector1">
            <a:avLst/>
          </a:prstGeom>
          <a:noFill/>
          <a:ln cap="flat" cmpd="sng" w="9525">
            <a:solidFill>
              <a:schemeClr val="dk1"/>
            </a:solidFill>
            <a:prstDash val="solid"/>
            <a:round/>
            <a:headEnd len="sm" w="sm" type="none"/>
            <a:tailEnd len="med" w="med" type="stealth"/>
          </a:ln>
        </p:spPr>
      </p:cxnSp>
      <p:sp>
        <p:nvSpPr>
          <p:cNvPr id="263" name="Google Shape;263;p3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p:nvPr/>
        </p:nvSpPr>
        <p:spPr>
          <a:xfrm>
            <a:off x="904874" y="554415"/>
            <a:ext cx="10429875"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2. An alternative target function is an </a:t>
            </a:r>
            <a:r>
              <a:rPr b="1" i="1" lang="en-IN" sz="2400">
                <a:solidFill>
                  <a:schemeClr val="dk1"/>
                </a:solidFill>
                <a:latin typeface="Times New Roman"/>
                <a:ea typeface="Times New Roman"/>
                <a:cs typeface="Times New Roman"/>
                <a:sym typeface="Times New Roman"/>
              </a:rPr>
              <a:t>evaluation function </a:t>
            </a:r>
            <a:r>
              <a:rPr lang="en-IN" sz="2400">
                <a:solidFill>
                  <a:schemeClr val="dk1"/>
                </a:solidFill>
                <a:latin typeface="Times New Roman"/>
                <a:ea typeface="Times New Roman"/>
                <a:cs typeface="Times New Roman"/>
                <a:sym typeface="Times New Roman"/>
              </a:rPr>
              <a:t>that assigns a </a:t>
            </a:r>
            <a:r>
              <a:rPr b="1" i="1" lang="en-IN" sz="2400">
                <a:solidFill>
                  <a:schemeClr val="dk1"/>
                </a:solidFill>
                <a:latin typeface="Times New Roman"/>
                <a:ea typeface="Times New Roman"/>
                <a:cs typeface="Times New Roman"/>
                <a:sym typeface="Times New Roman"/>
              </a:rPr>
              <a:t>numerical score</a:t>
            </a:r>
            <a:r>
              <a:rPr lang="en-IN" sz="2400">
                <a:solidFill>
                  <a:schemeClr val="dk1"/>
                </a:solidFill>
                <a:latin typeface="Times New Roman"/>
                <a:ea typeface="Times New Roman"/>
                <a:cs typeface="Times New Roman"/>
                <a:sym typeface="Times New Roman"/>
              </a:rPr>
              <a:t> to any given board state</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Let the target function V and the notation </a:t>
            </a:r>
            <a:endParaRPr/>
          </a:p>
          <a:p>
            <a:pPr indent="0" lvl="0" marL="0" marR="0" rtl="0" algn="ctr">
              <a:spcBef>
                <a:spcPts val="0"/>
              </a:spcBef>
              <a:spcAft>
                <a:spcPts val="0"/>
              </a:spcAft>
              <a:buClr>
                <a:schemeClr val="dk1"/>
              </a:buClr>
              <a:buSzPts val="2400"/>
              <a:buFont typeface="Times New Roman"/>
              <a:buNone/>
            </a:pPr>
            <a:r>
              <a:rPr b="1" i="1" lang="en-IN" sz="2400">
                <a:solidFill>
                  <a:schemeClr val="dk1"/>
                </a:solidFill>
                <a:latin typeface="Times New Roman"/>
                <a:ea typeface="Times New Roman"/>
                <a:cs typeface="Times New Roman"/>
                <a:sym typeface="Times New Roman"/>
              </a:rPr>
              <a:t>V : B        R</a:t>
            </a:r>
            <a:endParaRPr/>
          </a:p>
          <a:p>
            <a:pPr indent="-6350" lvl="0" marL="6350" marR="0" rtl="0" algn="just">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which denote that V maps any legal board state from the set B to some real value</a:t>
            </a:r>
            <a:endParaRPr/>
          </a:p>
          <a:p>
            <a:pPr indent="-6350" lvl="0" marL="635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a:p>
            <a:pPr indent="-6350" lvl="0" marL="6350" marR="0" rtl="0" algn="just">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We intend for this target function V to assign higher scores to better board states. If the system can successfully learn such a target function V, then it can easily use it to select the best move from any current board position.</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269" name="Google Shape;269;p38"/>
          <p:cNvCxnSpPr/>
          <p:nvPr/>
        </p:nvCxnSpPr>
        <p:spPr>
          <a:xfrm>
            <a:off x="6119811" y="1876425"/>
            <a:ext cx="457200" cy="1588"/>
          </a:xfrm>
          <a:prstGeom prst="straightConnector1">
            <a:avLst/>
          </a:prstGeom>
          <a:noFill/>
          <a:ln cap="flat" cmpd="sng" w="9525">
            <a:solidFill>
              <a:schemeClr val="dk1"/>
            </a:solidFill>
            <a:prstDash val="solid"/>
            <a:round/>
            <a:headEnd len="sm" w="sm" type="none"/>
            <a:tailEnd len="med" w="med" type="stealth"/>
          </a:ln>
        </p:spPr>
      </p:cxnSp>
      <p:sp>
        <p:nvSpPr>
          <p:cNvPr id="270" name="Google Shape;270;p3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p:nvPr/>
        </p:nvSpPr>
        <p:spPr>
          <a:xfrm>
            <a:off x="904874" y="554415"/>
            <a:ext cx="10429875"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Let us define the target value V(b) for an arbitrary board state b in B, as follows:</a:t>
            </a:r>
            <a:endParaRPr/>
          </a:p>
          <a:p>
            <a:pPr indent="-457200" lvl="0" marL="990600" marR="0" rtl="0" algn="just">
              <a:spcBef>
                <a:spcPts val="0"/>
              </a:spcBef>
              <a:spcAft>
                <a:spcPts val="0"/>
              </a:spcAft>
              <a:buClr>
                <a:schemeClr val="dk1"/>
              </a:buClr>
              <a:buSzPts val="2400"/>
              <a:buFont typeface="Libre Franklin"/>
              <a:buAutoNum type="arabicPeriod"/>
            </a:pPr>
            <a:r>
              <a:rPr lang="en-IN" sz="2400">
                <a:solidFill>
                  <a:schemeClr val="dk1"/>
                </a:solidFill>
                <a:latin typeface="Times New Roman"/>
                <a:ea typeface="Times New Roman"/>
                <a:cs typeface="Times New Roman"/>
                <a:sym typeface="Times New Roman"/>
              </a:rPr>
              <a:t>if b is a final board state that is won, then V(b) = 100</a:t>
            </a:r>
            <a:endParaRPr/>
          </a:p>
          <a:p>
            <a:pPr indent="-457200" lvl="0" marL="990600" marR="0" rtl="0" algn="just">
              <a:spcBef>
                <a:spcPts val="0"/>
              </a:spcBef>
              <a:spcAft>
                <a:spcPts val="0"/>
              </a:spcAft>
              <a:buClr>
                <a:schemeClr val="dk1"/>
              </a:buClr>
              <a:buSzPts val="2400"/>
              <a:buFont typeface="Libre Franklin"/>
              <a:buAutoNum type="arabicPeriod"/>
            </a:pPr>
            <a:r>
              <a:rPr lang="en-IN" sz="2400">
                <a:solidFill>
                  <a:schemeClr val="dk1"/>
                </a:solidFill>
                <a:latin typeface="Times New Roman"/>
                <a:ea typeface="Times New Roman"/>
                <a:cs typeface="Times New Roman"/>
                <a:sym typeface="Times New Roman"/>
              </a:rPr>
              <a:t>if b is a final board state that is lost, then V(b) = -100</a:t>
            </a:r>
            <a:endParaRPr/>
          </a:p>
          <a:p>
            <a:pPr indent="-457200" lvl="0" marL="990600" marR="0" rtl="0" algn="just">
              <a:spcBef>
                <a:spcPts val="0"/>
              </a:spcBef>
              <a:spcAft>
                <a:spcPts val="0"/>
              </a:spcAft>
              <a:buClr>
                <a:schemeClr val="dk1"/>
              </a:buClr>
              <a:buSzPts val="2400"/>
              <a:buFont typeface="Libre Franklin"/>
              <a:buAutoNum type="arabicPeriod"/>
            </a:pPr>
            <a:r>
              <a:rPr lang="en-IN" sz="2400">
                <a:solidFill>
                  <a:schemeClr val="dk1"/>
                </a:solidFill>
                <a:latin typeface="Times New Roman"/>
                <a:ea typeface="Times New Roman"/>
                <a:cs typeface="Times New Roman"/>
                <a:sym typeface="Times New Roman"/>
              </a:rPr>
              <a:t>if b is a final board state that is drawn, then V(b) = 0</a:t>
            </a:r>
            <a:endParaRPr/>
          </a:p>
          <a:p>
            <a:pPr indent="-457200" lvl="0" marL="990600" marR="0" rtl="0" algn="just">
              <a:spcBef>
                <a:spcPts val="0"/>
              </a:spcBef>
              <a:spcAft>
                <a:spcPts val="0"/>
              </a:spcAft>
              <a:buClr>
                <a:schemeClr val="dk1"/>
              </a:buClr>
              <a:buSzPts val="2400"/>
              <a:buFont typeface="Libre Franklin"/>
              <a:buAutoNum type="arabicPeriod"/>
            </a:pPr>
            <a:r>
              <a:rPr lang="en-IN" sz="2400">
                <a:solidFill>
                  <a:schemeClr val="dk1"/>
                </a:solidFill>
                <a:latin typeface="Times New Roman"/>
                <a:ea typeface="Times New Roman"/>
                <a:cs typeface="Times New Roman"/>
                <a:sym typeface="Times New Roman"/>
              </a:rPr>
              <a:t>if b is a not a final state in the game, then V(b) = V(b' ), </a:t>
            </a:r>
            <a:endParaRPr/>
          </a:p>
          <a:p>
            <a:pPr indent="-9525" lvl="0" marL="9525" marR="0" rtl="0" algn="just">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where b' is the best final board state that can be achieved starting from b and playing optimally until the end of the game</a:t>
            </a:r>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p:txBody>
      </p:sp>
      <p:sp>
        <p:nvSpPr>
          <p:cNvPr id="276" name="Google Shape;276;p3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p:nvPr/>
        </p:nvSpPr>
        <p:spPr>
          <a:xfrm>
            <a:off x="904874" y="554415"/>
            <a:ext cx="10429875" cy="611244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4400">
                <a:solidFill>
                  <a:schemeClr val="dk1"/>
                </a:solidFill>
                <a:latin typeface="Lustria"/>
                <a:ea typeface="Lustria"/>
                <a:cs typeface="Lustria"/>
                <a:sym typeface="Lustria"/>
              </a:rPr>
              <a:t>3. Choosing a Representation for the Target Function</a:t>
            </a:r>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let us choose a simple representation - for any given board state, the function Ṽ will be calculated as a linear combination of the following board features:</a:t>
            </a:r>
            <a:endParaRPr/>
          </a:p>
          <a:p>
            <a:pPr indent="0" lvl="0" marL="0" marR="0" rtl="0" algn="l">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xl: the number of black pieces on the board</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x2: the number of red pieces on the board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x3: the number of black kings on the board</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x4: the number of red kings on the board</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x5: the number of black pieces threatened by red (i.e., which can be</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captured on red's next turn)</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x6: the number of red pieces threatened by black</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p:txBody>
      </p:sp>
      <p:sp>
        <p:nvSpPr>
          <p:cNvPr id="283" name="Google Shape;283;p4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p:nvPr/>
        </p:nvSpPr>
        <p:spPr>
          <a:xfrm>
            <a:off x="885825" y="554414"/>
            <a:ext cx="10429876"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Thus, learning program will represent as a linear function of the form </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rPr lang="en-IN" sz="2400">
                <a:solidFill>
                  <a:schemeClr val="dk1"/>
                </a:solidFill>
                <a:latin typeface="Times New Roman"/>
                <a:ea typeface="Times New Roman"/>
                <a:cs typeface="Times New Roman"/>
                <a:sym typeface="Times New Roman"/>
              </a:rPr>
              <a:t>Where,</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a:t>
            </a:r>
            <a:r>
              <a:rPr baseline="-25000" lang="en-IN" sz="2400">
                <a:solidFill>
                  <a:schemeClr val="dk1"/>
                </a:solidFill>
                <a:latin typeface="Times New Roman"/>
                <a:ea typeface="Times New Roman"/>
                <a:cs typeface="Times New Roman"/>
                <a:sym typeface="Times New Roman"/>
              </a:rPr>
              <a:t>0</a:t>
            </a:r>
            <a:r>
              <a:rPr lang="en-IN" sz="2400">
                <a:solidFill>
                  <a:schemeClr val="dk1"/>
                </a:solidFill>
                <a:latin typeface="Times New Roman"/>
                <a:ea typeface="Times New Roman"/>
                <a:cs typeface="Times New Roman"/>
                <a:sym typeface="Times New Roman"/>
              </a:rPr>
              <a:t> through w</a:t>
            </a:r>
            <a:r>
              <a:rPr baseline="-25000" lang="en-IN" sz="2400">
                <a:solidFill>
                  <a:schemeClr val="dk1"/>
                </a:solidFill>
                <a:latin typeface="Times New Roman"/>
                <a:ea typeface="Times New Roman"/>
                <a:cs typeface="Times New Roman"/>
                <a:sym typeface="Times New Roman"/>
              </a:rPr>
              <a:t>6</a:t>
            </a:r>
            <a:r>
              <a:rPr lang="en-IN" sz="2400">
                <a:solidFill>
                  <a:schemeClr val="dk1"/>
                </a:solidFill>
                <a:latin typeface="Times New Roman"/>
                <a:ea typeface="Times New Roman"/>
                <a:cs typeface="Times New Roman"/>
                <a:sym typeface="Times New Roman"/>
              </a:rPr>
              <a:t> are numerical coefficients, or weights, to be chosen by the learning algorithm. </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Learned values for the weights w</a:t>
            </a:r>
            <a:r>
              <a:rPr baseline="-25000" lang="en-IN" sz="2400">
                <a:solidFill>
                  <a:schemeClr val="dk1"/>
                </a:solidFill>
                <a:latin typeface="Times New Roman"/>
                <a:ea typeface="Times New Roman"/>
                <a:cs typeface="Times New Roman"/>
                <a:sym typeface="Times New Roman"/>
              </a:rPr>
              <a:t>1</a:t>
            </a:r>
            <a:r>
              <a:rPr lang="en-IN" sz="2400">
                <a:solidFill>
                  <a:schemeClr val="dk1"/>
                </a:solidFill>
                <a:latin typeface="Times New Roman"/>
                <a:ea typeface="Times New Roman"/>
                <a:cs typeface="Times New Roman"/>
                <a:sym typeface="Times New Roman"/>
              </a:rPr>
              <a:t> through w</a:t>
            </a:r>
            <a:r>
              <a:rPr baseline="-25000" lang="en-IN" sz="2400">
                <a:solidFill>
                  <a:schemeClr val="dk1"/>
                </a:solidFill>
                <a:latin typeface="Times New Roman"/>
                <a:ea typeface="Times New Roman"/>
                <a:cs typeface="Times New Roman"/>
                <a:sym typeface="Times New Roman"/>
              </a:rPr>
              <a:t>6</a:t>
            </a:r>
            <a:r>
              <a:rPr lang="en-IN" sz="2400">
                <a:solidFill>
                  <a:schemeClr val="dk1"/>
                </a:solidFill>
                <a:latin typeface="Times New Roman"/>
                <a:ea typeface="Times New Roman"/>
                <a:cs typeface="Times New Roman"/>
                <a:sym typeface="Times New Roman"/>
              </a:rPr>
              <a:t> will determine the relative importance of the various board features in determining the value of the board</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weight w</a:t>
            </a:r>
            <a:r>
              <a:rPr baseline="-25000" lang="en-IN" sz="2400">
                <a:solidFill>
                  <a:schemeClr val="dk1"/>
                </a:solidFill>
                <a:latin typeface="Times New Roman"/>
                <a:ea typeface="Times New Roman"/>
                <a:cs typeface="Times New Roman"/>
                <a:sym typeface="Times New Roman"/>
              </a:rPr>
              <a:t>0</a:t>
            </a:r>
            <a:r>
              <a:rPr lang="en-IN" sz="2400">
                <a:solidFill>
                  <a:schemeClr val="dk1"/>
                </a:solidFill>
                <a:latin typeface="Times New Roman"/>
                <a:ea typeface="Times New Roman"/>
                <a:cs typeface="Times New Roman"/>
                <a:sym typeface="Times New Roman"/>
              </a:rPr>
              <a:t> will provide an additive constant to the board value</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p:txBody>
      </p:sp>
      <p:pic>
        <p:nvPicPr>
          <p:cNvPr id="289" name="Google Shape;289;p41"/>
          <p:cNvPicPr preferRelativeResize="0"/>
          <p:nvPr/>
        </p:nvPicPr>
        <p:blipFill rotWithShape="1">
          <a:blip r:embed="rId3">
            <a:alphaModFix/>
          </a:blip>
          <a:srcRect b="0" l="0" r="0" t="0"/>
          <a:stretch/>
        </p:blipFill>
        <p:spPr>
          <a:xfrm>
            <a:off x="2471738" y="1154578"/>
            <a:ext cx="7258050" cy="523875"/>
          </a:xfrm>
          <a:prstGeom prst="rect">
            <a:avLst/>
          </a:prstGeom>
          <a:noFill/>
          <a:ln>
            <a:noFill/>
          </a:ln>
        </p:spPr>
      </p:pic>
      <p:sp>
        <p:nvSpPr>
          <p:cNvPr id="290" name="Google Shape;290;p4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969818" y="108384"/>
            <a:ext cx="10363200" cy="639762"/>
          </a:xfrm>
          <a:prstGeom prst="rect">
            <a:avLst/>
          </a:prstGeom>
          <a:noFill/>
          <a:ln>
            <a:noFill/>
          </a:ln>
        </p:spPr>
        <p:txBody>
          <a:bodyPr anchorCtr="0" anchor="b" bIns="91425" lIns="91425" spcFirstLastPara="1" rIns="91425" wrap="square" tIns="45700">
            <a:normAutofit fontScale="90000"/>
          </a:bodyPr>
          <a:lstStyle/>
          <a:p>
            <a:pPr indent="0" lvl="0" marL="0" rtl="0" algn="ctr">
              <a:spcBef>
                <a:spcPts val="0"/>
              </a:spcBef>
              <a:spcAft>
                <a:spcPts val="0"/>
              </a:spcAft>
              <a:buClr>
                <a:schemeClr val="dk2"/>
              </a:buClr>
              <a:buSzPct val="100000"/>
              <a:buFont typeface="Lustria"/>
              <a:buNone/>
            </a:pPr>
            <a:r>
              <a:rPr b="1" lang="en-IN">
                <a:latin typeface="Lustria"/>
                <a:ea typeface="Lustria"/>
                <a:cs typeface="Lustria"/>
                <a:sym typeface="Lustria"/>
              </a:rPr>
              <a:t>References</a:t>
            </a:r>
            <a:endParaRPr b="1">
              <a:latin typeface="Lustria"/>
              <a:ea typeface="Lustria"/>
              <a:cs typeface="Lustria"/>
              <a:sym typeface="Lustria"/>
            </a:endParaRPr>
          </a:p>
        </p:txBody>
      </p:sp>
      <p:sp>
        <p:nvSpPr>
          <p:cNvPr id="122" name="Google Shape;122;p1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23" name="Google Shape;123;p15"/>
          <p:cNvSpPr txBox="1"/>
          <p:nvPr>
            <p:ph idx="1" type="body"/>
          </p:nvPr>
        </p:nvSpPr>
        <p:spPr>
          <a:xfrm>
            <a:off x="475013" y="748146"/>
            <a:ext cx="11459688" cy="583078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85000"/>
              <a:buNone/>
            </a:pPr>
            <a:r>
              <a:t/>
            </a:r>
            <a:endParaRPr b="1" sz="1200">
              <a:latin typeface="Times New Roman"/>
              <a:ea typeface="Times New Roman"/>
              <a:cs typeface="Times New Roman"/>
              <a:sym typeface="Times New Roman"/>
            </a:endParaRPr>
          </a:p>
          <a:p>
            <a:pPr indent="0" lvl="0" marL="0" rtl="0" algn="l">
              <a:spcBef>
                <a:spcPts val="580"/>
              </a:spcBef>
              <a:spcAft>
                <a:spcPts val="0"/>
              </a:spcAft>
              <a:buSzPct val="85000"/>
              <a:buNone/>
            </a:pPr>
            <a:r>
              <a:rPr b="1" lang="en-IN" sz="2400"/>
              <a:t>TEXTBOOKS</a:t>
            </a:r>
            <a:r>
              <a:rPr lang="en-IN" sz="2400"/>
              <a:t>: </a:t>
            </a:r>
            <a:endParaRPr sz="2400"/>
          </a:p>
          <a:p>
            <a:pPr indent="-457200" lvl="0" marL="457200" rtl="0" algn="l">
              <a:spcBef>
                <a:spcPts val="580"/>
              </a:spcBef>
              <a:spcAft>
                <a:spcPts val="0"/>
              </a:spcAft>
              <a:buSzPct val="85000"/>
              <a:buAutoNum type="arabicPeriod"/>
            </a:pPr>
            <a:r>
              <a:rPr lang="en-IN" sz="2400"/>
              <a:t>T.M. Mitchell, “Machine Learning”,Indian Edition, McGrawHill, 1997. </a:t>
            </a:r>
            <a:endParaRPr sz="2400"/>
          </a:p>
          <a:p>
            <a:pPr indent="-457200" lvl="0" marL="457200" rtl="0" algn="l">
              <a:spcBef>
                <a:spcPts val="580"/>
              </a:spcBef>
              <a:spcAft>
                <a:spcPts val="0"/>
              </a:spcAft>
              <a:buSzPct val="85000"/>
              <a:buAutoNum type="arabicPeriod"/>
            </a:pPr>
            <a:r>
              <a:rPr lang="en-IN" sz="2400"/>
              <a:t>2. Miroslav Kubat ,“An Introduction to Machine Learning”, Second Edition </a:t>
            </a:r>
            <a:endParaRPr sz="2400"/>
          </a:p>
          <a:p>
            <a:pPr indent="-457200" lvl="0" marL="457200" rtl="0" algn="l">
              <a:spcBef>
                <a:spcPts val="580"/>
              </a:spcBef>
              <a:spcAft>
                <a:spcPts val="0"/>
              </a:spcAft>
              <a:buSzPct val="85000"/>
              <a:buAutoNum type="arabicPeriod"/>
            </a:pPr>
            <a:r>
              <a:rPr lang="en-IN" sz="2400"/>
              <a:t>3. Ethem Alpaydin, “Introduction to Machine Learning”, Third Edition. </a:t>
            </a:r>
            <a:endParaRPr sz="2400"/>
          </a:p>
          <a:p>
            <a:pPr indent="-457200" lvl="0" marL="457200" rtl="0" algn="l">
              <a:spcBef>
                <a:spcPts val="580"/>
              </a:spcBef>
              <a:spcAft>
                <a:spcPts val="0"/>
              </a:spcAft>
              <a:buSzPct val="85000"/>
              <a:buAutoNum type="arabicPeriod"/>
            </a:pPr>
            <a:r>
              <a:rPr lang="en-IN" sz="2400"/>
              <a:t>4. Andreas C Miller &amp; Sarah Guido, “Introduction to Machine Learning with Python”,2018.</a:t>
            </a:r>
            <a:endParaRPr/>
          </a:p>
          <a:p>
            <a:pPr indent="0" lvl="0" marL="0" rtl="0" algn="l">
              <a:spcBef>
                <a:spcPts val="580"/>
              </a:spcBef>
              <a:spcAft>
                <a:spcPts val="0"/>
              </a:spcAft>
              <a:buSzPct val="85000"/>
              <a:buNone/>
            </a:pPr>
            <a:r>
              <a:rPr b="1" lang="en-IN" sz="2400"/>
              <a:t>REFERENCE BOOKS: </a:t>
            </a:r>
            <a:endParaRPr b="1" sz="2400"/>
          </a:p>
          <a:p>
            <a:pPr indent="-457200" lvl="0" marL="457200" rtl="0" algn="l">
              <a:spcBef>
                <a:spcPts val="580"/>
              </a:spcBef>
              <a:spcAft>
                <a:spcPts val="0"/>
              </a:spcAft>
              <a:buSzPct val="85000"/>
              <a:buAutoNum type="arabicPeriod"/>
            </a:pPr>
            <a:r>
              <a:rPr lang="en-IN" sz="2400"/>
              <a:t>R.O. Duda, P.E.Hart, and D.G.Stock, “Pattern Recognition”, Wiley Publications, 2001. </a:t>
            </a:r>
            <a:endParaRPr sz="2400"/>
          </a:p>
          <a:p>
            <a:pPr indent="-457200" lvl="0" marL="457200" rtl="0" algn="l">
              <a:spcBef>
                <a:spcPts val="580"/>
              </a:spcBef>
              <a:spcAft>
                <a:spcPts val="0"/>
              </a:spcAft>
              <a:buSzPct val="85000"/>
              <a:buAutoNum type="arabicPeriod"/>
            </a:pPr>
            <a:r>
              <a:rPr lang="en-IN" sz="2400"/>
              <a:t>2. T. Hastie, R. Tibshirani, J. Friedman. “The Elements of Statistical Learning”, 2nd Edition, 2008.</a:t>
            </a:r>
            <a:endParaRPr/>
          </a:p>
          <a:p>
            <a:pPr indent="-457200" lvl="0" marL="457200" rtl="0" algn="l">
              <a:spcBef>
                <a:spcPts val="580"/>
              </a:spcBef>
              <a:spcAft>
                <a:spcPts val="0"/>
              </a:spcAft>
              <a:buSzPct val="85000"/>
              <a:buAutoNum type="arabicPeriod"/>
            </a:pPr>
            <a:r>
              <a:rPr lang="en-IN" sz="2400"/>
              <a:t> 3. P. Flach, “Machine Learning: The art and science of algorithms that make sense of data”, Cambridge University Press, 2012. </a:t>
            </a:r>
            <a:endParaRPr sz="2400"/>
          </a:p>
          <a:p>
            <a:pPr indent="-457200" lvl="0" marL="457200" rtl="0" algn="l">
              <a:spcBef>
                <a:spcPts val="580"/>
              </a:spcBef>
              <a:spcAft>
                <a:spcPts val="0"/>
              </a:spcAft>
              <a:buSzPct val="85000"/>
              <a:buAutoNum type="arabicPeriod"/>
            </a:pPr>
            <a:r>
              <a:rPr lang="en-IN" sz="2400"/>
              <a:t>4.K. P. Murphy, “Machine Learning: A probabilistic Perspective”, MIT Press, 2012. </a:t>
            </a:r>
            <a:endParaRPr sz="2400"/>
          </a:p>
          <a:p>
            <a:pPr indent="0" lvl="0" marL="0" rtl="0" algn="l">
              <a:spcBef>
                <a:spcPts val="580"/>
              </a:spcBef>
              <a:spcAft>
                <a:spcPts val="0"/>
              </a:spcAft>
              <a:buSzPct val="85000"/>
              <a:buNone/>
            </a:pPr>
            <a:r>
              <a:rPr b="1" lang="en-IN" sz="2400"/>
              <a:t>E-RESOURCES: </a:t>
            </a:r>
            <a:endParaRPr b="1" sz="2400"/>
          </a:p>
          <a:p>
            <a:pPr indent="-457200" lvl="0" marL="457200" rtl="0" algn="l">
              <a:spcBef>
                <a:spcPts val="580"/>
              </a:spcBef>
              <a:spcAft>
                <a:spcPts val="0"/>
              </a:spcAft>
              <a:buSzPct val="85000"/>
              <a:buAutoNum type="arabicPeriod"/>
            </a:pPr>
            <a:r>
              <a:rPr lang="en-IN" sz="2400"/>
              <a:t>https://scikit-learn.org/stable/tutorial/basic/tutorial.html </a:t>
            </a:r>
            <a:endParaRPr sz="2400"/>
          </a:p>
          <a:p>
            <a:pPr indent="-457200" lvl="0" marL="457200" rtl="0" algn="l">
              <a:spcBef>
                <a:spcPts val="580"/>
              </a:spcBef>
              <a:spcAft>
                <a:spcPts val="0"/>
              </a:spcAft>
              <a:buSzPct val="85000"/>
              <a:buAutoNum type="arabicPeriod"/>
            </a:pPr>
            <a:r>
              <a:rPr lang="en-IN" sz="2400"/>
              <a:t>2. https://scikit-learn.org/stable/ </a:t>
            </a:r>
            <a:endParaRPr sz="2400"/>
          </a:p>
          <a:p>
            <a:pPr indent="-457200" lvl="0" marL="457200" rtl="0" algn="l">
              <a:spcBef>
                <a:spcPts val="580"/>
              </a:spcBef>
              <a:spcAft>
                <a:spcPts val="0"/>
              </a:spcAft>
              <a:buSzPct val="85000"/>
              <a:buAutoNum type="arabicPeriod"/>
            </a:pPr>
            <a:r>
              <a:rPr lang="en-IN" sz="2400"/>
              <a:t>3. https://www.coursera.org/specializations/deep-learning</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p:nvPr/>
        </p:nvSpPr>
        <p:spPr>
          <a:xfrm>
            <a:off x="885825" y="554414"/>
            <a:ext cx="10429876"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Times New Roman"/>
              <a:buNone/>
            </a:pPr>
            <a:r>
              <a:rPr b="1" lang="en-IN" sz="2400" u="sng">
                <a:solidFill>
                  <a:schemeClr val="dk1"/>
                </a:solidFill>
                <a:latin typeface="Times New Roman"/>
                <a:ea typeface="Times New Roman"/>
                <a:cs typeface="Times New Roman"/>
                <a:sym typeface="Times New Roman"/>
              </a:rPr>
              <a:t>Partial design of a checkers learning program:</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714375"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Task T: playing checkers</a:t>
            </a:r>
            <a:endParaRPr/>
          </a:p>
          <a:p>
            <a:pPr indent="-342900" lvl="0" marL="714375"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Performance measure P: percent of games won in the world tournament</a:t>
            </a:r>
            <a:endParaRPr/>
          </a:p>
          <a:p>
            <a:pPr indent="-342900" lvl="0" marL="714375"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Training experience E: games played against itself</a:t>
            </a:r>
            <a:endParaRPr/>
          </a:p>
          <a:p>
            <a:pPr indent="-342900" lvl="0" marL="714375"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Target function: V: Board         R</a:t>
            </a:r>
            <a:endParaRPr/>
          </a:p>
          <a:p>
            <a:pPr indent="-342900" lvl="0" marL="714375"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Target function representation</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first three items above correspond to the specification of the learning task,</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whereas the final two items constitute design choices for the implementation of the learning program.</a:t>
            </a:r>
            <a:endParaRPr/>
          </a:p>
          <a:p>
            <a:pPr indent="0" lvl="0" marL="0" marR="0" rtl="0" algn="just">
              <a:spcBef>
                <a:spcPts val="0"/>
              </a:spcBef>
              <a:spcAft>
                <a:spcPts val="0"/>
              </a:spcAft>
              <a:buClr>
                <a:schemeClr val="dk1"/>
              </a:buClr>
              <a:buSzPts val="2400"/>
              <a:buFont typeface="Libre Baskerville"/>
              <a:buNone/>
            </a:pPr>
            <a:r>
              <a:t/>
            </a:r>
            <a:endParaRPr sz="2400">
              <a:solidFill>
                <a:schemeClr val="dk1"/>
              </a:solidFill>
              <a:latin typeface="Times New Roman"/>
              <a:ea typeface="Times New Roman"/>
              <a:cs typeface="Times New Roman"/>
              <a:sym typeface="Times New Roman"/>
            </a:endParaRPr>
          </a:p>
        </p:txBody>
      </p:sp>
      <p:pic>
        <p:nvPicPr>
          <p:cNvPr id="296" name="Google Shape;296;p42"/>
          <p:cNvPicPr preferRelativeResize="0"/>
          <p:nvPr/>
        </p:nvPicPr>
        <p:blipFill rotWithShape="1">
          <a:blip r:embed="rId3">
            <a:alphaModFix/>
          </a:blip>
          <a:srcRect b="0" l="0" r="0" t="0"/>
          <a:stretch/>
        </p:blipFill>
        <p:spPr>
          <a:xfrm>
            <a:off x="3367088" y="3373903"/>
            <a:ext cx="7258050" cy="523875"/>
          </a:xfrm>
          <a:prstGeom prst="rect">
            <a:avLst/>
          </a:prstGeom>
          <a:noFill/>
          <a:ln>
            <a:noFill/>
          </a:ln>
        </p:spPr>
      </p:pic>
      <p:cxnSp>
        <p:nvCxnSpPr>
          <p:cNvPr id="297" name="Google Shape;297;p42"/>
          <p:cNvCxnSpPr/>
          <p:nvPr/>
        </p:nvCxnSpPr>
        <p:spPr>
          <a:xfrm>
            <a:off x="4895850" y="2638425"/>
            <a:ext cx="457200" cy="1588"/>
          </a:xfrm>
          <a:prstGeom prst="straightConnector1">
            <a:avLst/>
          </a:prstGeom>
          <a:noFill/>
          <a:ln cap="flat" cmpd="sng" w="9525">
            <a:solidFill>
              <a:schemeClr val="dk1"/>
            </a:solidFill>
            <a:prstDash val="solid"/>
            <a:round/>
            <a:headEnd len="sm" w="sm" type="none"/>
            <a:tailEnd len="med" w="med" type="stealth"/>
          </a:ln>
        </p:spPr>
      </p:cxnSp>
      <p:sp>
        <p:nvSpPr>
          <p:cNvPr id="298" name="Google Shape;298;p4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p:nvPr/>
        </p:nvSpPr>
        <p:spPr>
          <a:xfrm>
            <a:off x="885825" y="554414"/>
            <a:ext cx="10429876" cy="574311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4400">
                <a:solidFill>
                  <a:schemeClr val="dk1"/>
                </a:solidFill>
                <a:latin typeface="Lustria"/>
                <a:ea typeface="Lustria"/>
                <a:cs typeface="Lustria"/>
                <a:sym typeface="Lustria"/>
              </a:rPr>
              <a:t>4. Choosing a Function Approximation Algorithm</a:t>
            </a:r>
            <a:endParaRPr/>
          </a:p>
          <a:p>
            <a:pPr indent="0" lvl="0" marL="0" marR="0" rtl="0" algn="l">
              <a:spcBef>
                <a:spcPts val="0"/>
              </a:spcBef>
              <a:spcAft>
                <a:spcPts val="0"/>
              </a:spcAft>
              <a:buNone/>
            </a:pPr>
            <a:r>
              <a:t/>
            </a:r>
            <a:endParaRPr sz="2400">
              <a:solidFill>
                <a:schemeClr val="dk1"/>
              </a:solidFill>
              <a:latin typeface="Libre Baskerville"/>
              <a:ea typeface="Libre Baskerville"/>
              <a:cs typeface="Libre Baskerville"/>
              <a:sym typeface="Libre Baskerville"/>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 order to learn the target function </a:t>
            </a:r>
            <a:r>
              <a:rPr b="1" i="1" lang="en-IN" sz="2400">
                <a:solidFill>
                  <a:schemeClr val="dk1"/>
                </a:solidFill>
                <a:latin typeface="Times New Roman"/>
                <a:ea typeface="Times New Roman"/>
                <a:cs typeface="Times New Roman"/>
                <a:sym typeface="Times New Roman"/>
              </a:rPr>
              <a:t>f</a:t>
            </a:r>
            <a:r>
              <a:rPr lang="en-IN" sz="2400">
                <a:solidFill>
                  <a:schemeClr val="dk1"/>
                </a:solidFill>
                <a:latin typeface="Times New Roman"/>
                <a:ea typeface="Times New Roman"/>
                <a:cs typeface="Times New Roman"/>
                <a:sym typeface="Times New Roman"/>
              </a:rPr>
              <a:t> we require a set of training examples, each describing a specific board state b and the training value V</a:t>
            </a:r>
            <a:r>
              <a:rPr baseline="-25000" lang="en-IN" sz="24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(b) for b.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Each training example is an ordered pair of the form (b, V</a:t>
            </a:r>
            <a:r>
              <a:rPr baseline="-25000" lang="en-IN" sz="24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(b)).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For instance, the following training example describes a board state b in which black has won the game (note x</a:t>
            </a:r>
            <a:r>
              <a:rPr baseline="-25000" lang="en-IN" sz="2400">
                <a:solidFill>
                  <a:schemeClr val="dk1"/>
                </a:solidFill>
                <a:latin typeface="Times New Roman"/>
                <a:ea typeface="Times New Roman"/>
                <a:cs typeface="Times New Roman"/>
                <a:sym typeface="Times New Roman"/>
              </a:rPr>
              <a:t>2</a:t>
            </a:r>
            <a:r>
              <a:rPr lang="en-IN" sz="2400">
                <a:solidFill>
                  <a:schemeClr val="dk1"/>
                </a:solidFill>
                <a:latin typeface="Times New Roman"/>
                <a:ea typeface="Times New Roman"/>
                <a:cs typeface="Times New Roman"/>
                <a:sym typeface="Times New Roman"/>
              </a:rPr>
              <a:t> = 0 indicates that red has no remaining pieces) and for which the target function value V</a:t>
            </a:r>
            <a:r>
              <a:rPr baseline="-25000" lang="en-IN" sz="24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(b) is therefore +100.</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((x</a:t>
            </a:r>
            <a:r>
              <a:rPr baseline="-25000" lang="en-IN" sz="2400">
                <a:solidFill>
                  <a:schemeClr val="dk1"/>
                </a:solidFill>
                <a:latin typeface="Times New Roman"/>
                <a:ea typeface="Times New Roman"/>
                <a:cs typeface="Times New Roman"/>
                <a:sym typeface="Times New Roman"/>
              </a:rPr>
              <a:t>1</a:t>
            </a:r>
            <a:r>
              <a:rPr lang="en-IN" sz="2400">
                <a:solidFill>
                  <a:schemeClr val="dk1"/>
                </a:solidFill>
                <a:latin typeface="Times New Roman"/>
                <a:ea typeface="Times New Roman"/>
                <a:cs typeface="Times New Roman"/>
                <a:sym typeface="Times New Roman"/>
              </a:rPr>
              <a:t>=3, x</a:t>
            </a:r>
            <a:r>
              <a:rPr baseline="-25000" lang="en-IN" sz="2400">
                <a:solidFill>
                  <a:schemeClr val="dk1"/>
                </a:solidFill>
                <a:latin typeface="Times New Roman"/>
                <a:ea typeface="Times New Roman"/>
                <a:cs typeface="Times New Roman"/>
                <a:sym typeface="Times New Roman"/>
              </a:rPr>
              <a:t>2</a:t>
            </a:r>
            <a:r>
              <a:rPr lang="en-IN" sz="2400">
                <a:solidFill>
                  <a:schemeClr val="dk1"/>
                </a:solidFill>
                <a:latin typeface="Times New Roman"/>
                <a:ea typeface="Times New Roman"/>
                <a:cs typeface="Times New Roman"/>
                <a:sym typeface="Times New Roman"/>
              </a:rPr>
              <a:t>=0, x</a:t>
            </a:r>
            <a:r>
              <a:rPr baseline="-25000" lang="en-IN" sz="2400">
                <a:solidFill>
                  <a:schemeClr val="dk1"/>
                </a:solidFill>
                <a:latin typeface="Times New Roman"/>
                <a:ea typeface="Times New Roman"/>
                <a:cs typeface="Times New Roman"/>
                <a:sym typeface="Times New Roman"/>
              </a:rPr>
              <a:t>3</a:t>
            </a:r>
            <a:r>
              <a:rPr lang="en-IN" sz="2400">
                <a:solidFill>
                  <a:schemeClr val="dk1"/>
                </a:solidFill>
                <a:latin typeface="Times New Roman"/>
                <a:ea typeface="Times New Roman"/>
                <a:cs typeface="Times New Roman"/>
                <a:sym typeface="Times New Roman"/>
              </a:rPr>
              <a:t>=1, x</a:t>
            </a:r>
            <a:r>
              <a:rPr baseline="-25000" lang="en-IN" sz="2400">
                <a:solidFill>
                  <a:schemeClr val="dk1"/>
                </a:solidFill>
                <a:latin typeface="Times New Roman"/>
                <a:ea typeface="Times New Roman"/>
                <a:cs typeface="Times New Roman"/>
                <a:sym typeface="Times New Roman"/>
              </a:rPr>
              <a:t>4</a:t>
            </a:r>
            <a:r>
              <a:rPr lang="en-IN" sz="2400">
                <a:solidFill>
                  <a:schemeClr val="dk1"/>
                </a:solidFill>
                <a:latin typeface="Times New Roman"/>
                <a:ea typeface="Times New Roman"/>
                <a:cs typeface="Times New Roman"/>
                <a:sym typeface="Times New Roman"/>
              </a:rPr>
              <a:t>=0, x</a:t>
            </a:r>
            <a:r>
              <a:rPr baseline="-25000" lang="en-IN" sz="2400">
                <a:solidFill>
                  <a:schemeClr val="dk1"/>
                </a:solidFill>
                <a:latin typeface="Times New Roman"/>
                <a:ea typeface="Times New Roman"/>
                <a:cs typeface="Times New Roman"/>
                <a:sym typeface="Times New Roman"/>
              </a:rPr>
              <a:t>5</a:t>
            </a:r>
            <a:r>
              <a:rPr lang="en-IN" sz="2400">
                <a:solidFill>
                  <a:schemeClr val="dk1"/>
                </a:solidFill>
                <a:latin typeface="Times New Roman"/>
                <a:ea typeface="Times New Roman"/>
                <a:cs typeface="Times New Roman"/>
                <a:sym typeface="Times New Roman"/>
              </a:rPr>
              <a:t>=0, x</a:t>
            </a:r>
            <a:r>
              <a:rPr baseline="-25000" lang="en-IN" sz="2400">
                <a:solidFill>
                  <a:schemeClr val="dk1"/>
                </a:solidFill>
                <a:latin typeface="Times New Roman"/>
                <a:ea typeface="Times New Roman"/>
                <a:cs typeface="Times New Roman"/>
                <a:sym typeface="Times New Roman"/>
              </a:rPr>
              <a:t>6</a:t>
            </a:r>
            <a:r>
              <a:rPr lang="en-IN" sz="2400">
                <a:solidFill>
                  <a:schemeClr val="dk1"/>
                </a:solidFill>
                <a:latin typeface="Times New Roman"/>
                <a:ea typeface="Times New Roman"/>
                <a:cs typeface="Times New Roman"/>
                <a:sym typeface="Times New Roman"/>
              </a:rPr>
              <a:t>=0), +100)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4" name="Google Shape;304;p4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4"/>
          <p:cNvSpPr/>
          <p:nvPr/>
        </p:nvSpPr>
        <p:spPr>
          <a:xfrm>
            <a:off x="885825" y="554414"/>
            <a:ext cx="10429876" cy="206210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3200">
                <a:solidFill>
                  <a:schemeClr val="dk1"/>
                </a:solidFill>
                <a:latin typeface="Times New Roman"/>
                <a:ea typeface="Times New Roman"/>
                <a:cs typeface="Times New Roman"/>
                <a:sym typeface="Times New Roman"/>
              </a:rPr>
              <a:t>Function Approximation Procedure</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Times New Roman"/>
              <a:buAutoNum type="arabicPeriod"/>
            </a:pPr>
            <a:r>
              <a:rPr lang="en-IN" sz="2400">
                <a:solidFill>
                  <a:schemeClr val="dk1"/>
                </a:solidFill>
                <a:latin typeface="Times New Roman"/>
                <a:ea typeface="Times New Roman"/>
                <a:cs typeface="Times New Roman"/>
                <a:sym typeface="Times New Roman"/>
              </a:rPr>
              <a:t>Derive training examples from the indirect training experience available to the learner</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Times New Roman"/>
              <a:buAutoNum type="arabicPeriod"/>
            </a:pPr>
            <a:r>
              <a:rPr lang="en-IN" sz="2400">
                <a:solidFill>
                  <a:schemeClr val="dk1"/>
                </a:solidFill>
                <a:latin typeface="Times New Roman"/>
                <a:ea typeface="Times New Roman"/>
                <a:cs typeface="Times New Roman"/>
                <a:sym typeface="Times New Roman"/>
              </a:rPr>
              <a:t>Adjusts the weights w</a:t>
            </a:r>
            <a:r>
              <a:rPr baseline="-25000" lang="en-IN" sz="2400">
                <a:solidFill>
                  <a:schemeClr val="dk1"/>
                </a:solidFill>
                <a:latin typeface="Times New Roman"/>
                <a:ea typeface="Times New Roman"/>
                <a:cs typeface="Times New Roman"/>
                <a:sym typeface="Times New Roman"/>
              </a:rPr>
              <a:t>i</a:t>
            </a:r>
            <a:r>
              <a:rPr lang="en-IN" sz="2400">
                <a:solidFill>
                  <a:schemeClr val="dk1"/>
                </a:solidFill>
                <a:latin typeface="Times New Roman"/>
                <a:ea typeface="Times New Roman"/>
                <a:cs typeface="Times New Roman"/>
                <a:sym typeface="Times New Roman"/>
              </a:rPr>
              <a:t> to best fit these training examples</a:t>
            </a:r>
            <a:endParaRPr/>
          </a:p>
        </p:txBody>
      </p:sp>
      <p:sp>
        <p:nvSpPr>
          <p:cNvPr id="310" name="Google Shape;310;p4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p:nvPr/>
        </p:nvSpPr>
        <p:spPr>
          <a:xfrm>
            <a:off x="885825" y="554414"/>
            <a:ext cx="10429876" cy="517064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1. Estimating training values</a:t>
            </a:r>
            <a:endParaRPr/>
          </a:p>
          <a:p>
            <a:pPr indent="0" lvl="0" marL="0" marR="0" rtl="0" algn="ctr">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A simple approach for estimating training values for intermediate board states is to assign the training value of V</a:t>
            </a:r>
            <a:r>
              <a:rPr baseline="-25000" lang="en-IN" sz="24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(b) for any intermediate board state b to be </a:t>
            </a:r>
            <a:r>
              <a:rPr lang="en-IN" sz="18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(Successor(b))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Where ,</a:t>
            </a:r>
            <a:endParaRPr/>
          </a:p>
          <a:p>
            <a:pPr indent="0" lvl="0" marL="0" marR="0" rtl="0" algn="l">
              <a:spcBef>
                <a:spcPts val="0"/>
              </a:spcBef>
              <a:spcAft>
                <a:spcPts val="0"/>
              </a:spcAft>
              <a:buNone/>
            </a:pPr>
            <a:r>
              <a:rPr lang="en-IN" sz="18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 </a:t>
            </a:r>
            <a:r>
              <a:rPr lang="en-IN" sz="2400">
                <a:solidFill>
                  <a:schemeClr val="dk1"/>
                </a:solidFill>
                <a:latin typeface="Times New Roman"/>
                <a:ea typeface="Times New Roman"/>
                <a:cs typeface="Times New Roman"/>
                <a:sym typeface="Times New Roman"/>
              </a:rPr>
              <a:t>is the learner's current approximation to V</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Successor(b) denotes the next board state following b for which it is again the program's turn to move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IN" sz="2400">
                <a:solidFill>
                  <a:schemeClr val="dk1"/>
                </a:solidFill>
                <a:latin typeface="Times New Roman"/>
                <a:ea typeface="Times New Roman"/>
                <a:cs typeface="Times New Roman"/>
                <a:sym typeface="Times New Roman"/>
              </a:rPr>
              <a:t>Rule for estimating training values</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V</a:t>
            </a:r>
            <a:r>
              <a:rPr baseline="-25000" lang="en-IN" sz="24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(b) </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 </a:t>
            </a:r>
            <a:r>
              <a:rPr lang="en-IN" sz="18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 (</a:t>
            </a:r>
            <a:r>
              <a:rPr lang="en-IN" sz="2400">
                <a:solidFill>
                  <a:schemeClr val="dk1"/>
                </a:solidFill>
                <a:latin typeface="Times New Roman"/>
                <a:ea typeface="Times New Roman"/>
                <a:cs typeface="Times New Roman"/>
                <a:sym typeface="Times New Roman"/>
              </a:rPr>
              <a:t>Successor(b))</a:t>
            </a:r>
            <a:r>
              <a:rPr lang="en-IN" sz="2400">
                <a:solidFill>
                  <a:schemeClr val="dk1"/>
                </a:solidFill>
                <a:latin typeface="Libre Baskerville"/>
                <a:ea typeface="Libre Baskerville"/>
                <a:cs typeface="Libre Baskerville"/>
                <a:sym typeface="Libre Baskerville"/>
              </a:rPr>
              <a:t> </a:t>
            </a:r>
            <a:endParaRPr sz="2400">
              <a:solidFill>
                <a:schemeClr val="dk1"/>
              </a:solidFill>
              <a:latin typeface="Libre Baskerville"/>
              <a:ea typeface="Libre Baskerville"/>
              <a:cs typeface="Libre Baskerville"/>
              <a:sym typeface="Libre Baskerville"/>
            </a:endParaRPr>
          </a:p>
        </p:txBody>
      </p:sp>
      <p:sp>
        <p:nvSpPr>
          <p:cNvPr id="316" name="Google Shape;316;p4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p:nvPr/>
        </p:nvSpPr>
        <p:spPr>
          <a:xfrm>
            <a:off x="885825" y="554414"/>
            <a:ext cx="10429876"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2. Adjusting the weights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Specify the learning algorithm for choosing the weights w</a:t>
            </a:r>
            <a:r>
              <a:rPr baseline="-25000" lang="en-IN" sz="2400">
                <a:solidFill>
                  <a:schemeClr val="dk1"/>
                </a:solidFill>
                <a:latin typeface="Times New Roman"/>
                <a:ea typeface="Times New Roman"/>
                <a:cs typeface="Times New Roman"/>
                <a:sym typeface="Times New Roman"/>
              </a:rPr>
              <a:t>i</a:t>
            </a:r>
            <a:r>
              <a:rPr lang="en-IN" sz="2400">
                <a:solidFill>
                  <a:schemeClr val="dk1"/>
                </a:solidFill>
                <a:latin typeface="Times New Roman"/>
                <a:ea typeface="Times New Roman"/>
                <a:cs typeface="Times New Roman"/>
                <a:sym typeface="Times New Roman"/>
              </a:rPr>
              <a:t> to best fit the set of training examples {(b, V</a:t>
            </a:r>
            <a:r>
              <a:rPr baseline="-25000" lang="en-IN" sz="24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(b))}</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A first step is to define what we mean by the bestfit to the training data.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One common approach is to define the best hypothesis, or set of weights, as that which minimizes the squared error E between the training values and the values predicted by the hypothesis. </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Several algorithms are known for finding weights of a linear function that minimize E.</a:t>
            </a:r>
            <a:endParaRPr sz="2400">
              <a:solidFill>
                <a:schemeClr val="dk1"/>
              </a:solidFill>
              <a:latin typeface="Times New Roman"/>
              <a:ea typeface="Times New Roman"/>
              <a:cs typeface="Times New Roman"/>
              <a:sym typeface="Times New Roman"/>
            </a:endParaRPr>
          </a:p>
        </p:txBody>
      </p:sp>
      <p:pic>
        <p:nvPicPr>
          <p:cNvPr id="322" name="Google Shape;322;p46"/>
          <p:cNvPicPr preferRelativeResize="0"/>
          <p:nvPr/>
        </p:nvPicPr>
        <p:blipFill rotWithShape="1">
          <a:blip r:embed="rId3">
            <a:alphaModFix/>
          </a:blip>
          <a:srcRect b="0" l="0" r="0" t="0"/>
          <a:stretch/>
        </p:blipFill>
        <p:spPr>
          <a:xfrm>
            <a:off x="2924506" y="4170063"/>
            <a:ext cx="6352514" cy="1169502"/>
          </a:xfrm>
          <a:prstGeom prst="rect">
            <a:avLst/>
          </a:prstGeom>
          <a:noFill/>
          <a:ln>
            <a:noFill/>
          </a:ln>
        </p:spPr>
      </p:pic>
      <p:sp>
        <p:nvSpPr>
          <p:cNvPr id="323" name="Google Shape;323;p4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p:nvPr/>
        </p:nvSpPr>
        <p:spPr>
          <a:xfrm>
            <a:off x="885825" y="554414"/>
            <a:ext cx="10429876"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In our case, we require an </a:t>
            </a:r>
            <a:r>
              <a:rPr b="1" i="1" lang="en-IN" sz="2400">
                <a:solidFill>
                  <a:schemeClr val="dk1"/>
                </a:solidFill>
                <a:latin typeface="Times New Roman"/>
                <a:ea typeface="Times New Roman"/>
                <a:cs typeface="Times New Roman"/>
                <a:sym typeface="Times New Roman"/>
              </a:rPr>
              <a:t>algorithm</a:t>
            </a:r>
            <a:r>
              <a:rPr lang="en-IN" sz="2400">
                <a:solidFill>
                  <a:schemeClr val="dk1"/>
                </a:solidFill>
                <a:latin typeface="Times New Roman"/>
                <a:ea typeface="Times New Roman"/>
                <a:cs typeface="Times New Roman"/>
                <a:sym typeface="Times New Roman"/>
              </a:rPr>
              <a:t> that will incrementally refine the weights as new training examples become available and that will be robust to errors in these estimated training values</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One such algorithm is called the </a:t>
            </a:r>
            <a:r>
              <a:rPr b="1" i="1" lang="en-IN" sz="2400">
                <a:solidFill>
                  <a:schemeClr val="dk1"/>
                </a:solidFill>
                <a:latin typeface="Times New Roman"/>
                <a:ea typeface="Times New Roman"/>
                <a:cs typeface="Times New Roman"/>
                <a:sym typeface="Times New Roman"/>
              </a:rPr>
              <a:t>least mean squares</a:t>
            </a:r>
            <a:r>
              <a:rPr lang="en-IN" sz="2400">
                <a:solidFill>
                  <a:schemeClr val="dk1"/>
                </a:solidFill>
                <a:latin typeface="Times New Roman"/>
                <a:ea typeface="Times New Roman"/>
                <a:cs typeface="Times New Roman"/>
                <a:sym typeface="Times New Roman"/>
              </a:rPr>
              <a:t>, or </a:t>
            </a:r>
            <a:r>
              <a:rPr b="1" i="1" lang="en-IN" sz="2400">
                <a:solidFill>
                  <a:schemeClr val="dk1"/>
                </a:solidFill>
                <a:latin typeface="Times New Roman"/>
                <a:ea typeface="Times New Roman"/>
                <a:cs typeface="Times New Roman"/>
                <a:sym typeface="Times New Roman"/>
              </a:rPr>
              <a:t>LMS training rule</a:t>
            </a:r>
            <a:r>
              <a:rPr lang="en-IN" sz="2400">
                <a:solidFill>
                  <a:schemeClr val="dk1"/>
                </a:solidFill>
                <a:latin typeface="Times New Roman"/>
                <a:ea typeface="Times New Roman"/>
                <a:cs typeface="Times New Roman"/>
                <a:sym typeface="Times New Roman"/>
              </a:rPr>
              <a:t>. For each observed training example it adjusts the weights a small amount in the direction that reduces the error on this training example</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IN" sz="2400">
                <a:solidFill>
                  <a:schemeClr val="dk1"/>
                </a:solidFill>
                <a:latin typeface="Times New Roman"/>
                <a:ea typeface="Times New Roman"/>
                <a:cs typeface="Times New Roman"/>
                <a:sym typeface="Times New Roman"/>
              </a:rPr>
              <a:t>LMS weight update rule </a:t>
            </a:r>
            <a:r>
              <a:rPr lang="en-IN" sz="2400">
                <a:solidFill>
                  <a:schemeClr val="dk1"/>
                </a:solidFill>
                <a:latin typeface="Times New Roman"/>
                <a:ea typeface="Times New Roman"/>
                <a:cs typeface="Times New Roman"/>
                <a:sym typeface="Times New Roman"/>
              </a:rPr>
              <a:t>:- For each training example (b, V</a:t>
            </a:r>
            <a:r>
              <a:rPr baseline="-25000" lang="en-IN" sz="24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(b))</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Use the current weights to calculate </a:t>
            </a:r>
            <a:r>
              <a:rPr lang="en-IN" sz="18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 (b)</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For each weight w</a:t>
            </a:r>
            <a:r>
              <a:rPr baseline="-25000" lang="en-IN" sz="2400">
                <a:solidFill>
                  <a:schemeClr val="dk1"/>
                </a:solidFill>
                <a:latin typeface="Times New Roman"/>
                <a:ea typeface="Times New Roman"/>
                <a:cs typeface="Times New Roman"/>
                <a:sym typeface="Times New Roman"/>
              </a:rPr>
              <a:t>i</a:t>
            </a:r>
            <a:r>
              <a:rPr lang="en-IN" sz="2400">
                <a:solidFill>
                  <a:schemeClr val="dk1"/>
                </a:solidFill>
                <a:latin typeface="Times New Roman"/>
                <a:ea typeface="Times New Roman"/>
                <a:cs typeface="Times New Roman"/>
                <a:sym typeface="Times New Roman"/>
              </a:rPr>
              <a:t>, update it as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w</a:t>
            </a:r>
            <a:r>
              <a:rPr baseline="-25000" lang="en-IN" sz="2400">
                <a:solidFill>
                  <a:schemeClr val="dk1"/>
                </a:solidFill>
                <a:latin typeface="Times New Roman"/>
                <a:ea typeface="Times New Roman"/>
                <a:cs typeface="Times New Roman"/>
                <a:sym typeface="Times New Roman"/>
              </a:rPr>
              <a:t>i</a:t>
            </a:r>
            <a:r>
              <a:rPr lang="en-IN" sz="2400">
                <a:solidFill>
                  <a:schemeClr val="dk1"/>
                </a:solidFill>
                <a:latin typeface="Times New Roman"/>
                <a:ea typeface="Times New Roman"/>
                <a:cs typeface="Times New Roman"/>
                <a:sym typeface="Times New Roman"/>
              </a:rPr>
              <a:t> ← w</a:t>
            </a:r>
            <a:r>
              <a:rPr baseline="-25000" lang="en-IN" sz="2400">
                <a:solidFill>
                  <a:schemeClr val="dk1"/>
                </a:solidFill>
                <a:latin typeface="Times New Roman"/>
                <a:ea typeface="Times New Roman"/>
                <a:cs typeface="Times New Roman"/>
                <a:sym typeface="Times New Roman"/>
              </a:rPr>
              <a:t>i</a:t>
            </a:r>
            <a:r>
              <a:rPr lang="en-IN" sz="2400">
                <a:solidFill>
                  <a:schemeClr val="dk1"/>
                </a:solidFill>
                <a:latin typeface="Times New Roman"/>
                <a:ea typeface="Times New Roman"/>
                <a:cs typeface="Times New Roman"/>
                <a:sym typeface="Times New Roman"/>
              </a:rPr>
              <a:t> + ƞ (V</a:t>
            </a:r>
            <a:r>
              <a:rPr lang="en-IN" sz="20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 (b) - </a:t>
            </a:r>
            <a:r>
              <a:rPr lang="en-IN" sz="20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(b)) x</a:t>
            </a:r>
            <a:r>
              <a:rPr baseline="-25000" lang="en-IN" sz="2400">
                <a:solidFill>
                  <a:schemeClr val="dk1"/>
                </a:solidFill>
                <a:latin typeface="Times New Roman"/>
                <a:ea typeface="Times New Roman"/>
                <a:cs typeface="Times New Roman"/>
                <a:sym typeface="Times New Roman"/>
              </a:rPr>
              <a:t>i</a:t>
            </a:r>
            <a:endParaRPr sz="2400">
              <a:solidFill>
                <a:schemeClr val="dk1"/>
              </a:solidFill>
              <a:latin typeface="Times New Roman"/>
              <a:ea typeface="Times New Roman"/>
              <a:cs typeface="Times New Roman"/>
              <a:sym typeface="Times New Roman"/>
            </a:endParaRPr>
          </a:p>
        </p:txBody>
      </p:sp>
      <p:sp>
        <p:nvSpPr>
          <p:cNvPr id="329" name="Google Shape;329;p4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p:nvPr/>
        </p:nvSpPr>
        <p:spPr>
          <a:xfrm>
            <a:off x="885825" y="554414"/>
            <a:ext cx="10429876" cy="563231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Here ƞ is a small constant (e.g., 0.1) that moderates the size of the weight update.</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u="sng">
                <a:solidFill>
                  <a:schemeClr val="dk1"/>
                </a:solidFill>
                <a:latin typeface="Times New Roman"/>
                <a:ea typeface="Times New Roman"/>
                <a:cs typeface="Times New Roman"/>
                <a:sym typeface="Times New Roman"/>
              </a:rPr>
              <a:t>Working of weight update rule</a:t>
            </a:r>
            <a:endParaRPr sz="2400" u="sng">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When the error (Vtrain(b)- </a:t>
            </a:r>
            <a:r>
              <a:rPr lang="en-IN" sz="20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(b)) is zero, no weights are changed. </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When (Vtrain(b) - </a:t>
            </a:r>
            <a:r>
              <a:rPr lang="en-IN" sz="20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(b)) is positive (i.e., when </a:t>
            </a:r>
            <a:r>
              <a:rPr lang="en-IN" sz="20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(b) is too low), then each weight is increased in proportion to the value of its corresponding feature. This will raise the value of </a:t>
            </a:r>
            <a:r>
              <a:rPr lang="en-IN" sz="20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(b), reducing the error.</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If the value of some feature x</a:t>
            </a:r>
            <a:r>
              <a:rPr baseline="-25000" lang="en-IN" sz="2400">
                <a:solidFill>
                  <a:schemeClr val="dk1"/>
                </a:solidFill>
                <a:latin typeface="Times New Roman"/>
                <a:ea typeface="Times New Roman"/>
                <a:cs typeface="Times New Roman"/>
                <a:sym typeface="Times New Roman"/>
              </a:rPr>
              <a:t>i</a:t>
            </a:r>
            <a:r>
              <a:rPr lang="en-IN" sz="2400">
                <a:solidFill>
                  <a:schemeClr val="dk1"/>
                </a:solidFill>
                <a:latin typeface="Times New Roman"/>
                <a:ea typeface="Times New Roman"/>
                <a:cs typeface="Times New Roman"/>
                <a:sym typeface="Times New Roman"/>
              </a:rPr>
              <a:t> is zero, then its weight is not altered regardless of the error, so that the only weights updated are those whose features actually occur on the training example board.</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35" name="Google Shape;335;p4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p:nvPr/>
        </p:nvSpPr>
        <p:spPr>
          <a:xfrm>
            <a:off x="885825" y="554414"/>
            <a:ext cx="10429876" cy="251145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4400">
                <a:solidFill>
                  <a:schemeClr val="dk1"/>
                </a:solidFill>
                <a:latin typeface="Lustria"/>
                <a:ea typeface="Lustria"/>
                <a:cs typeface="Lustria"/>
                <a:sym typeface="Lustria"/>
              </a:rPr>
              <a:t>5. The Final Design</a:t>
            </a:r>
            <a:endParaRPr/>
          </a:p>
          <a:p>
            <a:pPr indent="0" lvl="0" marL="0" marR="0" rtl="0" algn="ctr">
              <a:lnSpc>
                <a:spcPct val="90000"/>
              </a:lnSpc>
              <a:spcBef>
                <a:spcPts val="0"/>
              </a:spcBef>
              <a:spcAft>
                <a:spcPts val="0"/>
              </a:spcAft>
              <a:buNone/>
            </a:pPr>
            <a:r>
              <a:t/>
            </a:r>
            <a:endParaRPr sz="2400">
              <a:solidFill>
                <a:schemeClr val="dk1"/>
              </a:solidFill>
              <a:latin typeface="Libre Baskerville"/>
              <a:ea typeface="Libre Baskerville"/>
              <a:cs typeface="Libre Baskerville"/>
              <a:sym typeface="Libre Baskerville"/>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final design of checkers learning system can be described by four distinct program modules that represent the central components in many learning systems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41" name="Google Shape;341;p49"/>
          <p:cNvPicPr preferRelativeResize="0"/>
          <p:nvPr/>
        </p:nvPicPr>
        <p:blipFill rotWithShape="1">
          <a:blip r:embed="rId3">
            <a:alphaModFix/>
          </a:blip>
          <a:srcRect b="0" l="0" r="0" t="0"/>
          <a:stretch/>
        </p:blipFill>
        <p:spPr>
          <a:xfrm>
            <a:off x="3359490" y="2446779"/>
            <a:ext cx="5571763" cy="4217972"/>
          </a:xfrm>
          <a:prstGeom prst="rect">
            <a:avLst/>
          </a:prstGeom>
          <a:noFill/>
          <a:ln>
            <a:noFill/>
          </a:ln>
        </p:spPr>
      </p:pic>
      <p:sp>
        <p:nvSpPr>
          <p:cNvPr id="342" name="Google Shape;342;p4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p:nvPr/>
        </p:nvSpPr>
        <p:spPr>
          <a:xfrm>
            <a:off x="885825" y="554414"/>
            <a:ext cx="10429876"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400">
                <a:solidFill>
                  <a:schemeClr val="dk1"/>
                </a:solidFill>
                <a:latin typeface="Times New Roman"/>
                <a:ea typeface="Times New Roman"/>
                <a:cs typeface="Times New Roman"/>
                <a:sym typeface="Times New Roman"/>
              </a:rPr>
              <a:t>1.</a:t>
            </a:r>
            <a:r>
              <a:rPr b="1" i="1" lang="en-IN" sz="2400">
                <a:solidFill>
                  <a:schemeClr val="dk1"/>
                </a:solidFill>
                <a:latin typeface="Times New Roman"/>
                <a:ea typeface="Times New Roman"/>
                <a:cs typeface="Times New Roman"/>
                <a:sym typeface="Times New Roman"/>
              </a:rPr>
              <a:t> The Performance System</a:t>
            </a:r>
            <a:r>
              <a:rPr lang="en-IN" sz="2400">
                <a:solidFill>
                  <a:schemeClr val="dk1"/>
                </a:solidFill>
                <a:latin typeface="Times New Roman"/>
                <a:ea typeface="Times New Roman"/>
                <a:cs typeface="Times New Roman"/>
                <a:sym typeface="Times New Roman"/>
              </a:rPr>
              <a:t> is the module that must solve the given performance</a:t>
            </a:r>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task by using the learned target function(s).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It takes an instance of a new problem (new game) as input and produces a trace of its solution (game history) as output.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In checkers game, the strategy used by the Performance System to select its next move at each step is determined by the learned </a:t>
            </a:r>
            <a:r>
              <a:rPr lang="en-IN" sz="20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 evaluation function. Therefore, we expect its performance to improve as this evaluation function becomes increasingly accurate.</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2400">
                <a:solidFill>
                  <a:schemeClr val="dk1"/>
                </a:solidFill>
                <a:latin typeface="Times New Roman"/>
                <a:ea typeface="Times New Roman"/>
                <a:cs typeface="Times New Roman"/>
                <a:sym typeface="Times New Roman"/>
              </a:rPr>
              <a:t>2.</a:t>
            </a:r>
            <a:r>
              <a:rPr b="1" lang="en-IN" sz="2400">
                <a:solidFill>
                  <a:schemeClr val="dk1"/>
                </a:solidFill>
                <a:latin typeface="Libre Baskerville"/>
                <a:ea typeface="Libre Baskerville"/>
                <a:cs typeface="Libre Baskerville"/>
                <a:sym typeface="Libre Baskerville"/>
              </a:rPr>
              <a:t> </a:t>
            </a:r>
            <a:r>
              <a:rPr b="1" i="1" lang="en-IN" sz="2400">
                <a:solidFill>
                  <a:schemeClr val="dk1"/>
                </a:solidFill>
                <a:latin typeface="Times New Roman"/>
                <a:ea typeface="Times New Roman"/>
                <a:cs typeface="Times New Roman"/>
                <a:sym typeface="Times New Roman"/>
              </a:rPr>
              <a:t>The Critic </a:t>
            </a:r>
            <a:r>
              <a:rPr lang="en-IN" sz="2400">
                <a:solidFill>
                  <a:schemeClr val="dk1"/>
                </a:solidFill>
                <a:latin typeface="Times New Roman"/>
                <a:ea typeface="Times New Roman"/>
                <a:cs typeface="Times New Roman"/>
                <a:sym typeface="Times New Roman"/>
              </a:rPr>
              <a:t>takes as input the history or trace of the game and produces as output a set of training examples of the target function. As shown in the diagram, each training example in this case corresponds to some game state in the trace, along with an estimate V</a:t>
            </a:r>
            <a:r>
              <a:rPr baseline="-25000" lang="en-IN" sz="2400">
                <a:solidFill>
                  <a:schemeClr val="dk1"/>
                </a:solidFill>
                <a:latin typeface="Times New Roman"/>
                <a:ea typeface="Times New Roman"/>
                <a:cs typeface="Times New Roman"/>
                <a:sym typeface="Times New Roman"/>
              </a:rPr>
              <a:t>train</a:t>
            </a:r>
            <a:r>
              <a:rPr lang="en-IN" sz="2400">
                <a:solidFill>
                  <a:schemeClr val="dk1"/>
                </a:solidFill>
                <a:latin typeface="Times New Roman"/>
                <a:ea typeface="Times New Roman"/>
                <a:cs typeface="Times New Roman"/>
                <a:sym typeface="Times New Roman"/>
              </a:rPr>
              <a:t> of the target function value for this example.</a:t>
            </a:r>
            <a:endParaRPr sz="2400">
              <a:solidFill>
                <a:schemeClr val="dk1"/>
              </a:solidFill>
              <a:latin typeface="Times New Roman"/>
              <a:ea typeface="Times New Roman"/>
              <a:cs typeface="Times New Roman"/>
              <a:sym typeface="Times New Roman"/>
            </a:endParaRPr>
          </a:p>
        </p:txBody>
      </p:sp>
      <p:sp>
        <p:nvSpPr>
          <p:cNvPr id="348" name="Google Shape;348;p5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p:nvPr/>
        </p:nvSpPr>
        <p:spPr>
          <a:xfrm>
            <a:off x="885825" y="554414"/>
            <a:ext cx="10429876" cy="526297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IN" sz="2400">
                <a:solidFill>
                  <a:schemeClr val="dk1"/>
                </a:solidFill>
                <a:latin typeface="Times New Roman"/>
                <a:ea typeface="Times New Roman"/>
                <a:cs typeface="Times New Roman"/>
                <a:sym typeface="Times New Roman"/>
              </a:rPr>
              <a:t>3. </a:t>
            </a:r>
            <a:r>
              <a:rPr b="1" i="1" lang="en-IN" sz="2400">
                <a:solidFill>
                  <a:schemeClr val="dk1"/>
                </a:solidFill>
                <a:latin typeface="Times New Roman"/>
                <a:ea typeface="Times New Roman"/>
                <a:cs typeface="Times New Roman"/>
                <a:sym typeface="Times New Roman"/>
              </a:rPr>
              <a:t>The Generalizer</a:t>
            </a:r>
            <a:r>
              <a:rPr lang="en-IN" sz="2400">
                <a:solidFill>
                  <a:schemeClr val="dk1"/>
                </a:solidFill>
                <a:latin typeface="Times New Roman"/>
                <a:ea typeface="Times New Roman"/>
                <a:cs typeface="Times New Roman"/>
                <a:sym typeface="Times New Roman"/>
              </a:rPr>
              <a:t> takes as input the training examples and produces an output</a:t>
            </a:r>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hypothesis that is its estimate of the target function.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It generalizes from the specific training examples, hypothesizing a general function that covers these examples and other cases beyond the training examples.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In our example, the Generalizer corresponds to the LMS algorithm, and the output hypothesis is the function </a:t>
            </a:r>
            <a:r>
              <a:rPr lang="en-IN" sz="2000">
                <a:solidFill>
                  <a:schemeClr val="dk1"/>
                </a:solidFill>
                <a:latin typeface="Libre Baskerville"/>
                <a:ea typeface="Libre Baskerville"/>
                <a:cs typeface="Libre Baskerville"/>
                <a:sym typeface="Libre Baskerville"/>
              </a:rPr>
              <a:t>V</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 described by the learned weights w</a:t>
            </a:r>
            <a:r>
              <a:rPr baseline="-25000" lang="en-IN" sz="2400">
                <a:solidFill>
                  <a:schemeClr val="dk1"/>
                </a:solidFill>
                <a:latin typeface="Times New Roman"/>
                <a:ea typeface="Times New Roman"/>
                <a:cs typeface="Times New Roman"/>
                <a:sym typeface="Times New Roman"/>
              </a:rPr>
              <a:t>0</a:t>
            </a:r>
            <a:r>
              <a:rPr lang="en-IN" sz="2400">
                <a:solidFill>
                  <a:schemeClr val="dk1"/>
                </a:solidFill>
                <a:latin typeface="Times New Roman"/>
                <a:ea typeface="Times New Roman"/>
                <a:cs typeface="Times New Roman"/>
                <a:sym typeface="Times New Roman"/>
              </a:rPr>
              <a:t>, . . . , W</a:t>
            </a:r>
            <a:r>
              <a:rPr baseline="-25000" lang="en-IN" sz="2400">
                <a:solidFill>
                  <a:schemeClr val="dk1"/>
                </a:solidFill>
                <a:latin typeface="Times New Roman"/>
                <a:ea typeface="Times New Roman"/>
                <a:cs typeface="Times New Roman"/>
                <a:sym typeface="Times New Roman"/>
              </a:rPr>
              <a:t>6</a:t>
            </a: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2400">
                <a:solidFill>
                  <a:schemeClr val="dk1"/>
                </a:solidFill>
                <a:latin typeface="Times New Roman"/>
                <a:ea typeface="Times New Roman"/>
                <a:cs typeface="Times New Roman"/>
                <a:sym typeface="Times New Roman"/>
              </a:rPr>
              <a:t>4. </a:t>
            </a:r>
            <a:r>
              <a:rPr b="1" i="1" lang="en-IN" sz="2400">
                <a:solidFill>
                  <a:schemeClr val="dk1"/>
                </a:solidFill>
                <a:latin typeface="Times New Roman"/>
                <a:ea typeface="Times New Roman"/>
                <a:cs typeface="Times New Roman"/>
                <a:sym typeface="Times New Roman"/>
              </a:rPr>
              <a:t>The Experiment Generator </a:t>
            </a:r>
            <a:r>
              <a:rPr lang="en-IN" sz="2400">
                <a:solidFill>
                  <a:schemeClr val="dk1"/>
                </a:solidFill>
                <a:latin typeface="Times New Roman"/>
                <a:ea typeface="Times New Roman"/>
                <a:cs typeface="Times New Roman"/>
                <a:sym typeface="Times New Roman"/>
              </a:rPr>
              <a:t>takes as input the current hypothesis and outputs a new problem (i.e., initial board state) for the Performance System to explore. Its role is to pick new practice problems that will maximize the learning rate of the overall system.</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In our example, the Experiment Generator always proposes the same initial game board to begin a new game.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4" name="Google Shape;354;p5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ctrTitle"/>
          </p:nvPr>
        </p:nvSpPr>
        <p:spPr>
          <a:xfrm>
            <a:off x="1496290" y="1069088"/>
            <a:ext cx="9144000" cy="2387600"/>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b="1" lang="en-IN"/>
              <a:t>UNIT -1</a:t>
            </a:r>
            <a:br>
              <a:rPr b="1" lang="en-IN"/>
            </a:br>
            <a:r>
              <a:rPr b="1" lang="en-IN" sz="3600"/>
              <a:t>Chapter-1</a:t>
            </a:r>
            <a:endParaRPr sz="3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p:nvPr/>
        </p:nvSpPr>
        <p:spPr>
          <a:xfrm>
            <a:off x="876692" y="572927"/>
            <a:ext cx="10444899"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sequence of design choices made for the checkers program is summarized in below figure</a:t>
            </a:r>
            <a:endParaRPr sz="2400">
              <a:solidFill>
                <a:schemeClr val="dk1"/>
              </a:solidFill>
              <a:latin typeface="Times New Roman"/>
              <a:ea typeface="Times New Roman"/>
              <a:cs typeface="Times New Roman"/>
              <a:sym typeface="Times New Roman"/>
            </a:endParaRPr>
          </a:p>
        </p:txBody>
      </p:sp>
      <p:pic>
        <p:nvPicPr>
          <p:cNvPr id="360" name="Google Shape;360;p52"/>
          <p:cNvPicPr preferRelativeResize="0"/>
          <p:nvPr/>
        </p:nvPicPr>
        <p:blipFill rotWithShape="1">
          <a:blip r:embed="rId3">
            <a:alphaModFix/>
          </a:blip>
          <a:srcRect b="0" l="0" r="0" t="0"/>
          <a:stretch/>
        </p:blipFill>
        <p:spPr>
          <a:xfrm>
            <a:off x="3672021" y="954281"/>
            <a:ext cx="4847957" cy="5584631"/>
          </a:xfrm>
          <a:prstGeom prst="rect">
            <a:avLst/>
          </a:prstGeom>
          <a:noFill/>
          <a:ln>
            <a:noFill/>
          </a:ln>
        </p:spPr>
      </p:pic>
      <p:sp>
        <p:nvSpPr>
          <p:cNvPr id="361" name="Google Shape;361;p5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3"/>
          <p:cNvSpPr/>
          <p:nvPr/>
        </p:nvSpPr>
        <p:spPr>
          <a:xfrm>
            <a:off x="886119" y="627147"/>
            <a:ext cx="10444899" cy="538609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3200">
                <a:solidFill>
                  <a:schemeClr val="dk1"/>
                </a:solidFill>
                <a:latin typeface="Times New Roman"/>
                <a:ea typeface="Times New Roman"/>
                <a:cs typeface="Times New Roman"/>
                <a:sym typeface="Times New Roman"/>
              </a:rPr>
              <a:t>Issues in Machine Learning</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What algorithms exist for learning general target functions from specific training examples? In what settings will particular algorithms converge to the desired function, given sufficient training data? Which algorithms perform best for which types of problems and representations?</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How much training data is sufficient? What general bounds can be found to relate the confidence in learned hypotheses to the amount of training experience and the character of the learner's hypothesis space?</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When and how can prior knowledge held by the learner guide the process of generalizing from examples? Can prior knowledge be helpful even when it is only approximately correct?</a:t>
            </a:r>
            <a:endParaRPr sz="2400">
              <a:solidFill>
                <a:schemeClr val="dk1"/>
              </a:solidFill>
              <a:latin typeface="Times New Roman"/>
              <a:ea typeface="Times New Roman"/>
              <a:cs typeface="Times New Roman"/>
              <a:sym typeface="Times New Roman"/>
            </a:endParaRPr>
          </a:p>
        </p:txBody>
      </p:sp>
      <p:sp>
        <p:nvSpPr>
          <p:cNvPr id="367" name="Google Shape;367;p5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p:nvPr/>
        </p:nvSpPr>
        <p:spPr>
          <a:xfrm>
            <a:off x="886119" y="627147"/>
            <a:ext cx="10444899" cy="34163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What is the best strategy for choosing a useful next training experience, and how does the choice of this strategy alter the complexity of the learning problem?</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What is the best way to reduce the learning task to one or more function approximation problems? Put another way, what specific functions should the system attempt to learn? Can this process itself be automated?</a:t>
            </a:r>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How can the learner automatically alter its representation to improve its ability to represent and learn the target function?</a:t>
            </a:r>
            <a:endParaRPr/>
          </a:p>
        </p:txBody>
      </p:sp>
      <p:sp>
        <p:nvSpPr>
          <p:cNvPr id="373" name="Google Shape;373;p5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ctrTitle"/>
          </p:nvPr>
        </p:nvSpPr>
        <p:spPr>
          <a:xfrm>
            <a:off x="1454727" y="1055233"/>
            <a:ext cx="9144000" cy="2387600"/>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b="1" lang="en-IN"/>
              <a:t>MODULE -1</a:t>
            </a:r>
            <a:br>
              <a:rPr b="1" lang="en-IN"/>
            </a:br>
            <a:r>
              <a:rPr b="1" lang="en-IN" sz="3600"/>
              <a:t>Chapter-2</a:t>
            </a:r>
            <a:endParaRPr sz="3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Concept Learning</a:t>
            </a:r>
            <a:endParaRPr b="1">
              <a:latin typeface="Lustria"/>
              <a:ea typeface="Lustria"/>
              <a:cs typeface="Lustria"/>
              <a:sym typeface="Lustria"/>
            </a:endParaRPr>
          </a:p>
        </p:txBody>
      </p:sp>
      <p:sp>
        <p:nvSpPr>
          <p:cNvPr id="384" name="Google Shape;384;p5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385" name="Google Shape;385;p5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2040"/>
              <a:buChar char="⚫"/>
            </a:pPr>
            <a:r>
              <a:rPr lang="en-IN" sz="2400">
                <a:latin typeface="Times New Roman"/>
                <a:ea typeface="Times New Roman"/>
                <a:cs typeface="Times New Roman"/>
                <a:sym typeface="Times New Roman"/>
              </a:rPr>
              <a:t>Learning involves acquiring general concepts from specific training examples. Example: People continually learn general concepts or categories such as "bird," "car," "situations in which I should study more in order to pass the exam," etc. </a:t>
            </a:r>
            <a:endParaRPr/>
          </a:p>
          <a:p>
            <a:pPr indent="-274320" lvl="0" marL="274320" rtl="0" algn="just">
              <a:spcBef>
                <a:spcPts val="580"/>
              </a:spcBef>
              <a:spcAft>
                <a:spcPts val="0"/>
              </a:spcAft>
              <a:buSzPts val="2040"/>
              <a:buChar char="⚫"/>
            </a:pPr>
            <a:r>
              <a:rPr lang="en-IN" sz="2400">
                <a:latin typeface="Times New Roman"/>
                <a:ea typeface="Times New Roman"/>
                <a:cs typeface="Times New Roman"/>
                <a:sym typeface="Times New Roman"/>
              </a:rPr>
              <a:t>Each such concept can be viewed as describing some subset of objects or events defined over a larger set</a:t>
            </a:r>
            <a:endParaRPr/>
          </a:p>
          <a:p>
            <a:pPr indent="-274320" lvl="0" marL="274320" rtl="0" algn="just">
              <a:spcBef>
                <a:spcPts val="580"/>
              </a:spcBef>
              <a:spcAft>
                <a:spcPts val="0"/>
              </a:spcAft>
              <a:buSzPts val="2040"/>
              <a:buChar char="⚫"/>
            </a:pPr>
            <a:r>
              <a:rPr lang="en-IN" sz="2400">
                <a:latin typeface="Times New Roman"/>
                <a:ea typeface="Times New Roman"/>
                <a:cs typeface="Times New Roman"/>
                <a:sym typeface="Times New Roman"/>
              </a:rPr>
              <a:t>Alternatively, each concept can be thought of as a Boolean-valued function defined over this larger set. (Example: A function defined over all animals, whose value is true for birds and false for other animals).</a:t>
            </a:r>
            <a:endParaRPr/>
          </a:p>
          <a:p>
            <a:pPr indent="-144780" lvl="0" marL="274320" rtl="0" algn="just">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rPr b="1" lang="en-IN" sz="2400">
                <a:latin typeface="Times New Roman"/>
                <a:ea typeface="Times New Roman"/>
                <a:cs typeface="Times New Roman"/>
                <a:sym typeface="Times New Roman"/>
              </a:rPr>
              <a:t>Concept learning </a:t>
            </a:r>
            <a:r>
              <a:rPr lang="en-IN" sz="2400">
                <a:latin typeface="Times New Roman"/>
                <a:ea typeface="Times New Roman"/>
                <a:cs typeface="Times New Roman"/>
                <a:sym typeface="Times New Roman"/>
              </a:rPr>
              <a:t>- Inferring a Boolean-valued function from training examples of its input and output</a:t>
            </a:r>
            <a:endParaRPr/>
          </a:p>
          <a:p>
            <a:pPr indent="-144780" lvl="0" marL="274320" rtl="0" algn="just">
              <a:spcBef>
                <a:spcPts val="580"/>
              </a:spcBef>
              <a:spcAft>
                <a:spcPts val="0"/>
              </a:spcAft>
              <a:buSzPts val="2040"/>
              <a:buNone/>
            </a:pPr>
            <a:r>
              <a:t/>
            </a:r>
            <a:endParaRPr sz="2400">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p:nvPr/>
        </p:nvSpPr>
        <p:spPr>
          <a:xfrm>
            <a:off x="886119" y="627147"/>
            <a:ext cx="1044489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1" name="Google Shape;391;p57"/>
          <p:cNvSpPr/>
          <p:nvPr/>
        </p:nvSpPr>
        <p:spPr>
          <a:xfrm>
            <a:off x="886119" y="514956"/>
            <a:ext cx="10444899" cy="624170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4400">
                <a:solidFill>
                  <a:schemeClr val="dk1"/>
                </a:solidFill>
                <a:latin typeface="Lustria"/>
                <a:ea typeface="Lustria"/>
                <a:cs typeface="Lustria"/>
                <a:sym typeface="Lustria"/>
              </a:rPr>
              <a:t>A Concept Learning Task</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Consider the example task of learning the target concept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"Days on which my friend Aldo enjoys his favorite water sport."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Table- Describes a set of example days, each represented by a set of attributes</a:t>
            </a:r>
            <a:endParaRPr/>
          </a:p>
        </p:txBody>
      </p:sp>
      <p:graphicFrame>
        <p:nvGraphicFramePr>
          <p:cNvPr id="392" name="Google Shape;392;p57"/>
          <p:cNvGraphicFramePr/>
          <p:nvPr/>
        </p:nvGraphicFramePr>
        <p:xfrm>
          <a:off x="1872726" y="2841203"/>
          <a:ext cx="3000000" cy="3000000"/>
        </p:xfrm>
        <a:graphic>
          <a:graphicData uri="http://schemas.openxmlformats.org/drawingml/2006/table">
            <a:tbl>
              <a:tblPr bandRow="1" firstCol="1" firstRow="1">
                <a:noFill/>
                <a:tableStyleId>{615ADB99-2CFC-4A79-A5C7-CA1DF8D219B5}</a:tableStyleId>
              </a:tblPr>
              <a:tblGrid>
                <a:gridCol w="1018200"/>
                <a:gridCol w="767275"/>
                <a:gridCol w="1056100"/>
                <a:gridCol w="1094025"/>
                <a:gridCol w="769700"/>
                <a:gridCol w="781800"/>
                <a:gridCol w="993975"/>
                <a:gridCol w="1280400"/>
              </a:tblGrid>
              <a:tr h="432675">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Example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Sky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AirTemp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Humidity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Wind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Water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Forecast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EnjoySport</a:t>
                      </a:r>
                      <a:endParaRPr sz="1400" u="none" cap="none" strike="noStrike">
                        <a:latin typeface="Times New Roman"/>
                        <a:ea typeface="Times New Roman"/>
                        <a:cs typeface="Times New Roman"/>
                        <a:sym typeface="Times New Roman"/>
                      </a:endParaRPr>
                    </a:p>
                  </a:txBody>
                  <a:tcPr marT="0" marB="0" marR="68575" marL="68575" anchor="ctr"/>
                </a:tc>
              </a:tr>
              <a:tr h="685150">
                <a:tc>
                  <a:txBody>
                    <a:bodyPr/>
                    <a:lstStyle/>
                    <a:p>
                      <a:pPr indent="0" lvl="0" marL="0" marR="0" rtl="0" algn="ctr">
                        <a:lnSpc>
                          <a:spcPct val="107000"/>
                        </a:lnSpc>
                        <a:spcBef>
                          <a:spcPts val="0"/>
                        </a:spcBef>
                        <a:spcAft>
                          <a:spcPts val="0"/>
                        </a:spcAft>
                        <a:buNone/>
                      </a:pPr>
                      <a:r>
                        <a:rPr lang="en-IN" sz="1400" u="none" cap="none" strike="noStrike"/>
                        <a:t>1</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Normal</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Same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r h="685150">
                <a:tc>
                  <a:txBody>
                    <a:bodyPr/>
                    <a:lstStyle/>
                    <a:p>
                      <a:pPr indent="0" lvl="0" marL="0" marR="0" rtl="0" algn="ctr">
                        <a:lnSpc>
                          <a:spcPct val="107000"/>
                        </a:lnSpc>
                        <a:spcBef>
                          <a:spcPts val="0"/>
                        </a:spcBef>
                        <a:spcAft>
                          <a:spcPts val="0"/>
                        </a:spcAft>
                        <a:buNone/>
                      </a:pPr>
                      <a:r>
                        <a:rPr lang="en-IN" sz="1400" u="none" cap="none" strike="noStrike"/>
                        <a:t>2</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Same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r h="685150">
                <a:tc>
                  <a:txBody>
                    <a:bodyPr/>
                    <a:lstStyle/>
                    <a:p>
                      <a:pPr indent="0" lvl="0" marL="0" marR="0" rtl="0" algn="ctr">
                        <a:lnSpc>
                          <a:spcPct val="107000"/>
                        </a:lnSpc>
                        <a:spcBef>
                          <a:spcPts val="0"/>
                        </a:spcBef>
                        <a:spcAft>
                          <a:spcPts val="0"/>
                        </a:spcAft>
                        <a:buNone/>
                      </a:pPr>
                      <a:r>
                        <a:rPr lang="en-IN" sz="1400" u="none" cap="none" strike="noStrike"/>
                        <a:t>3</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Rainy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Cold</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Change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No</a:t>
                      </a:r>
                      <a:endParaRPr sz="1400" u="none" cap="none" strike="noStrike">
                        <a:latin typeface="Times New Roman"/>
                        <a:ea typeface="Times New Roman"/>
                        <a:cs typeface="Times New Roman"/>
                        <a:sym typeface="Times New Roman"/>
                      </a:endParaRPr>
                    </a:p>
                  </a:txBody>
                  <a:tcPr marT="0" marB="0" marR="68575" marL="68575" anchor="ctr"/>
                </a:tc>
              </a:tr>
              <a:tr h="685150">
                <a:tc>
                  <a:txBody>
                    <a:bodyPr/>
                    <a:lstStyle/>
                    <a:p>
                      <a:pPr indent="0" lvl="0" marL="0" marR="0" rtl="0" algn="ctr">
                        <a:lnSpc>
                          <a:spcPct val="107000"/>
                        </a:lnSpc>
                        <a:spcBef>
                          <a:spcPts val="0"/>
                        </a:spcBef>
                        <a:spcAft>
                          <a:spcPts val="0"/>
                        </a:spcAft>
                        <a:buNone/>
                      </a:pPr>
                      <a:r>
                        <a:rPr lang="en-IN" sz="1400" u="none" cap="none" strike="noStrike"/>
                        <a:t>4</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Cool</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Change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bl>
          </a:graphicData>
        </a:graphic>
      </p:graphicFrame>
      <p:sp>
        <p:nvSpPr>
          <p:cNvPr id="393" name="Google Shape;393;p5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8"/>
          <p:cNvSpPr/>
          <p:nvPr/>
        </p:nvSpPr>
        <p:spPr>
          <a:xfrm>
            <a:off x="886119" y="627147"/>
            <a:ext cx="1044489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9" name="Google Shape;399;p58"/>
          <p:cNvSpPr/>
          <p:nvPr/>
        </p:nvSpPr>
        <p:spPr>
          <a:xfrm>
            <a:off x="886119" y="514956"/>
            <a:ext cx="10444899" cy="43396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The attribute </a:t>
            </a:r>
            <a:r>
              <a:rPr b="1" i="1" lang="en-IN" sz="2400">
                <a:solidFill>
                  <a:schemeClr val="dk1"/>
                </a:solidFill>
                <a:latin typeface="Times New Roman"/>
                <a:ea typeface="Times New Roman"/>
                <a:cs typeface="Times New Roman"/>
                <a:sym typeface="Times New Roman"/>
              </a:rPr>
              <a:t>EnjoySport</a:t>
            </a:r>
            <a:r>
              <a:rPr lang="en-IN" sz="2400">
                <a:solidFill>
                  <a:schemeClr val="dk1"/>
                </a:solidFill>
                <a:latin typeface="Times New Roman"/>
                <a:ea typeface="Times New Roman"/>
                <a:cs typeface="Times New Roman"/>
                <a:sym typeface="Times New Roman"/>
              </a:rPr>
              <a:t> indicates whether or not a Person enjoys his favorite water sport on this day.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3600">
                <a:solidFill>
                  <a:schemeClr val="dk1"/>
                </a:solidFill>
                <a:latin typeface="Times New Roman"/>
                <a:ea typeface="Times New Roman"/>
                <a:cs typeface="Times New Roman"/>
                <a:sym typeface="Times New Roman"/>
              </a:rPr>
              <a:t>The task is to learn to predict the value of </a:t>
            </a:r>
            <a:r>
              <a:rPr b="1" i="1" lang="en-IN" sz="3600">
                <a:solidFill>
                  <a:schemeClr val="dk1"/>
                </a:solidFill>
                <a:latin typeface="Times New Roman"/>
                <a:ea typeface="Times New Roman"/>
                <a:cs typeface="Times New Roman"/>
                <a:sym typeface="Times New Roman"/>
              </a:rPr>
              <a:t>EnjoySport</a:t>
            </a:r>
            <a:r>
              <a:rPr lang="en-IN" sz="3600">
                <a:solidFill>
                  <a:schemeClr val="dk1"/>
                </a:solidFill>
                <a:latin typeface="Times New Roman"/>
                <a:ea typeface="Times New Roman"/>
                <a:cs typeface="Times New Roman"/>
                <a:sym typeface="Times New Roman"/>
              </a:rPr>
              <a:t> for an arbitrary day, based on the values of its other attributes ?</a:t>
            </a:r>
            <a:endParaRPr sz="3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00" name="Google Shape;400;p5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9"/>
          <p:cNvSpPr/>
          <p:nvPr/>
        </p:nvSpPr>
        <p:spPr>
          <a:xfrm>
            <a:off x="886119" y="627147"/>
            <a:ext cx="1044489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06" name="Google Shape;406;p59"/>
          <p:cNvSpPr/>
          <p:nvPr/>
        </p:nvSpPr>
        <p:spPr>
          <a:xfrm>
            <a:off x="886119" y="514956"/>
            <a:ext cx="10444899" cy="600164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u="sng">
                <a:solidFill>
                  <a:schemeClr val="dk1"/>
                </a:solidFill>
                <a:latin typeface="Times New Roman"/>
                <a:ea typeface="Times New Roman"/>
                <a:cs typeface="Times New Roman"/>
                <a:sym typeface="Times New Roman"/>
              </a:rPr>
              <a:t>What hypothesis representation is provided to the learner? </a:t>
            </a:r>
            <a:endParaRPr sz="2400" u="sng">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A model that approximates the target function and performs mappings of inputs to outputs is called a hypothesis in machine learning.</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Let’s consider a simple representation in which each hypothesis consists of a conjunction of constraints on the instance attributes.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Let each hypothesis be a vector of six constraints, specifying the values of the six attributes Sky, AirTemp, Humidity, Wind, Water, and Forecast.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For each attribute, the hypothesis will either</a:t>
            </a:r>
            <a:endParaRPr sz="2400">
              <a:solidFill>
                <a:schemeClr val="dk1"/>
              </a:solidFill>
              <a:latin typeface="Times New Roman"/>
              <a:ea typeface="Times New Roman"/>
              <a:cs typeface="Times New Roman"/>
              <a:sym typeface="Times New Roman"/>
            </a:endParaRPr>
          </a:p>
          <a:p>
            <a:pPr indent="-342900" lvl="0" marL="11684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Indicate by a "?' that any value is acceptable for this attribute,</a:t>
            </a:r>
            <a:endParaRPr/>
          </a:p>
          <a:p>
            <a:pPr indent="-342900" lvl="0" marL="11684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Specify a single required value (e.g., Warm) for the attribute, or</a:t>
            </a:r>
            <a:endParaRPr/>
          </a:p>
          <a:p>
            <a:pPr indent="-342900" lvl="0" marL="11684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Indicate by a "</a:t>
            </a:r>
            <a:r>
              <a:rPr lang="en-IN" sz="2400">
                <a:solidFill>
                  <a:schemeClr val="dk1"/>
                </a:solidFill>
                <a:latin typeface="Libre Baskerville"/>
                <a:ea typeface="Libre Baskerville"/>
                <a:cs typeface="Libre Baskerville"/>
                <a:sym typeface="Libre Baskerville"/>
              </a:rPr>
              <a:t>Φ</a:t>
            </a:r>
            <a:r>
              <a:rPr lang="en-IN" sz="2400">
                <a:solidFill>
                  <a:schemeClr val="dk1"/>
                </a:solidFill>
                <a:latin typeface="Times New Roman"/>
                <a:ea typeface="Times New Roman"/>
                <a:cs typeface="Times New Roman"/>
                <a:sym typeface="Times New Roman"/>
              </a:rPr>
              <a:t>" that no value is acceptable</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07" name="Google Shape;407;p5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0"/>
          <p:cNvSpPr/>
          <p:nvPr/>
        </p:nvSpPr>
        <p:spPr>
          <a:xfrm>
            <a:off x="886119" y="627147"/>
            <a:ext cx="1044489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13" name="Google Shape;413;p60"/>
          <p:cNvSpPr/>
          <p:nvPr/>
        </p:nvSpPr>
        <p:spPr>
          <a:xfrm>
            <a:off x="886119" y="514956"/>
            <a:ext cx="10444899" cy="569386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If some instance x satisfies all the constraints of hypothesis h, then h classifies</a:t>
            </a:r>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x as a positive example (h(x) = 1).</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The hypothesis that PERSON enjoys his favorite sport only on cold days with high humidity (independent of the values of the other attributes) is represented by the expression </a:t>
            </a:r>
            <a:endParaRPr/>
          </a:p>
          <a:p>
            <a:pPr indent="0" lvl="0" marL="0" marR="0" rtl="0" algn="ctr">
              <a:spcBef>
                <a:spcPts val="0"/>
              </a:spcBef>
              <a:spcAft>
                <a:spcPts val="0"/>
              </a:spcAft>
              <a:buNone/>
            </a:pPr>
            <a:r>
              <a:rPr lang="en-IN" sz="3600">
                <a:solidFill>
                  <a:schemeClr val="dk1"/>
                </a:solidFill>
                <a:latin typeface="Times New Roman"/>
                <a:ea typeface="Times New Roman"/>
                <a:cs typeface="Times New Roman"/>
                <a:sym typeface="Times New Roman"/>
              </a:rPr>
              <a:t> (?, Cold, High, ?, ?, ?)</a:t>
            </a:r>
            <a:endParaRPr/>
          </a:p>
          <a:p>
            <a:pPr indent="0" lvl="0" marL="0" marR="0" rtl="0" algn="ctr">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Libre Baskerville"/>
              <a:ea typeface="Libre Baskerville"/>
              <a:cs typeface="Libre Baskerville"/>
              <a:sym typeface="Libre Baskerville"/>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The most general hypothesis-that every day is a positive example-is represented by</a:t>
            </a:r>
            <a:endParaRPr sz="2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 ?, ?, ?, ?,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2400">
                <a:solidFill>
                  <a:schemeClr val="dk1"/>
                </a:solidFill>
                <a:latin typeface="Times New Roman"/>
                <a:ea typeface="Times New Roman"/>
                <a:cs typeface="Times New Roman"/>
                <a:sym typeface="Times New Roman"/>
              </a:rPr>
              <a:t>The most specific possible hypothesis-that no day is a positive example-is represented by</a:t>
            </a:r>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a:t>
            </a:r>
            <a:r>
              <a:rPr lang="en-IN" sz="2400">
                <a:solidFill>
                  <a:schemeClr val="dk1"/>
                </a:solidFill>
                <a:latin typeface="Libre Baskerville"/>
                <a:ea typeface="Libre Baskerville"/>
                <a:cs typeface="Libre Baskerville"/>
                <a:sym typeface="Libre Baskerville"/>
              </a:rPr>
              <a:t>Φ </a:t>
            </a:r>
            <a:r>
              <a:rPr lang="en-IN" sz="2400">
                <a:solidFill>
                  <a:schemeClr val="dk1"/>
                </a:solidFill>
                <a:latin typeface="Times New Roman"/>
                <a:ea typeface="Times New Roman"/>
                <a:cs typeface="Times New Roman"/>
                <a:sym typeface="Times New Roman"/>
              </a:rPr>
              <a:t>,</a:t>
            </a:r>
            <a:r>
              <a:rPr lang="en-IN" sz="2400">
                <a:solidFill>
                  <a:schemeClr val="dk1"/>
                </a:solidFill>
                <a:latin typeface="Libre Baskerville"/>
                <a:ea typeface="Libre Baskerville"/>
                <a:cs typeface="Libre Baskerville"/>
                <a:sym typeface="Libre Baskerville"/>
              </a:rPr>
              <a:t> Φ, Φ, Φ, Φ, Φ</a:t>
            </a: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414" name="Google Shape;414;p6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p:nvPr/>
        </p:nvSpPr>
        <p:spPr>
          <a:xfrm>
            <a:off x="886119" y="627147"/>
            <a:ext cx="10444899"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0" name="Google Shape;420;p61"/>
          <p:cNvSpPr/>
          <p:nvPr/>
        </p:nvSpPr>
        <p:spPr>
          <a:xfrm>
            <a:off x="886119" y="514956"/>
            <a:ext cx="10444899" cy="58169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600">
                <a:solidFill>
                  <a:schemeClr val="dk1"/>
                </a:solidFill>
                <a:latin typeface="Lustria"/>
                <a:ea typeface="Lustria"/>
                <a:cs typeface="Lustria"/>
                <a:sym typeface="Lustria"/>
              </a:rPr>
              <a:t>Notation</a:t>
            </a:r>
            <a:endParaRPr/>
          </a:p>
          <a:p>
            <a:pPr indent="0" lvl="0" marL="0" marR="0" rtl="0" algn="just">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set of items over which the concept is defined is called the set of </a:t>
            </a:r>
            <a:r>
              <a:rPr b="1" i="1" lang="en-IN" sz="2400">
                <a:solidFill>
                  <a:schemeClr val="dk1"/>
                </a:solidFill>
                <a:latin typeface="Times New Roman"/>
                <a:ea typeface="Times New Roman"/>
                <a:cs typeface="Times New Roman"/>
                <a:sym typeface="Times New Roman"/>
              </a:rPr>
              <a:t>instances</a:t>
            </a:r>
            <a:r>
              <a:rPr lang="en-IN" sz="2400">
                <a:solidFill>
                  <a:schemeClr val="dk1"/>
                </a:solidFill>
                <a:latin typeface="Times New Roman"/>
                <a:ea typeface="Times New Roman"/>
                <a:cs typeface="Times New Roman"/>
                <a:sym typeface="Times New Roman"/>
              </a:rPr>
              <a:t>, which we denote by X.</a:t>
            </a:r>
            <a:endParaRPr/>
          </a:p>
          <a:p>
            <a:pPr indent="0" lvl="0" marL="0" marR="0" rtl="0" algn="l">
              <a:spcBef>
                <a:spcPts val="0"/>
              </a:spcBef>
              <a:spcAft>
                <a:spcPts val="0"/>
              </a:spcAft>
              <a:buNone/>
            </a:pPr>
            <a:r>
              <a:rPr b="1" i="1" lang="en-IN" sz="2400">
                <a:solidFill>
                  <a:schemeClr val="dk1"/>
                </a:solidFill>
                <a:latin typeface="Times New Roman"/>
                <a:ea typeface="Times New Roman"/>
                <a:cs typeface="Times New Roman"/>
                <a:sym typeface="Times New Roman"/>
              </a:rPr>
              <a:t>Example:</a:t>
            </a:r>
            <a:r>
              <a:rPr lang="en-IN" sz="2400">
                <a:solidFill>
                  <a:schemeClr val="dk1"/>
                </a:solidFill>
                <a:latin typeface="Times New Roman"/>
                <a:ea typeface="Times New Roman"/>
                <a:cs typeface="Times New Roman"/>
                <a:sym typeface="Times New Roman"/>
              </a:rPr>
              <a:t> X is the set of all possible days, each represented by the attributes: Sky, AirTemp, Humidity, Wind, Water, and Forecast</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concept or function to be learned is called the </a:t>
            </a:r>
            <a:r>
              <a:rPr b="1" i="1" lang="en-IN" sz="2400">
                <a:solidFill>
                  <a:schemeClr val="dk1"/>
                </a:solidFill>
                <a:latin typeface="Times New Roman"/>
                <a:ea typeface="Times New Roman"/>
                <a:cs typeface="Times New Roman"/>
                <a:sym typeface="Times New Roman"/>
              </a:rPr>
              <a:t>target concept</a:t>
            </a:r>
            <a:r>
              <a:rPr lang="en-IN" sz="2400">
                <a:solidFill>
                  <a:schemeClr val="dk1"/>
                </a:solidFill>
                <a:latin typeface="Times New Roman"/>
                <a:ea typeface="Times New Roman"/>
                <a:cs typeface="Times New Roman"/>
                <a:sym typeface="Times New Roman"/>
              </a:rPr>
              <a:t>, which we denote by c. </a:t>
            </a:r>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c can be any Boolean valued function defined over the instances X</a:t>
            </a:r>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c : X       {O, 1}</a:t>
            </a:r>
            <a:endParaRPr/>
          </a:p>
          <a:p>
            <a:pPr indent="0" lvl="0" marL="0" marR="0" rtl="0" algn="l">
              <a:spcBef>
                <a:spcPts val="0"/>
              </a:spcBef>
              <a:spcAft>
                <a:spcPts val="0"/>
              </a:spcAft>
              <a:buNone/>
            </a:pPr>
            <a:r>
              <a:t/>
            </a:r>
            <a:endParaRPr b="1" i="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IN" sz="2400">
                <a:solidFill>
                  <a:schemeClr val="dk1"/>
                </a:solidFill>
                <a:latin typeface="Times New Roman"/>
                <a:ea typeface="Times New Roman"/>
                <a:cs typeface="Times New Roman"/>
                <a:sym typeface="Times New Roman"/>
              </a:rPr>
              <a:t>Example:</a:t>
            </a:r>
            <a:r>
              <a:rPr lang="en-IN" sz="2400">
                <a:solidFill>
                  <a:schemeClr val="dk1"/>
                </a:solidFill>
                <a:latin typeface="Times New Roman"/>
                <a:ea typeface="Times New Roman"/>
                <a:cs typeface="Times New Roman"/>
                <a:sym typeface="Times New Roman"/>
              </a:rPr>
              <a:t> The target concept corresponds to the value of the attribute </a:t>
            </a:r>
            <a:r>
              <a:rPr b="1" i="1" lang="en-IN" sz="2400">
                <a:solidFill>
                  <a:schemeClr val="dk1"/>
                </a:solidFill>
                <a:latin typeface="Times New Roman"/>
                <a:ea typeface="Times New Roman"/>
                <a:cs typeface="Times New Roman"/>
                <a:sym typeface="Times New Roman"/>
              </a:rPr>
              <a:t>EnjoySport </a:t>
            </a:r>
            <a:r>
              <a:rPr lang="en-IN" sz="2400">
                <a:solidFill>
                  <a:schemeClr val="dk1"/>
                </a:solidFill>
                <a:latin typeface="Times New Roman"/>
                <a:ea typeface="Times New Roman"/>
                <a:cs typeface="Times New Roman"/>
                <a:sym typeface="Times New Roman"/>
              </a:rPr>
              <a:t>(i.e., c(x) = 1 if </a:t>
            </a:r>
            <a:r>
              <a:rPr b="1" i="1" lang="en-IN" sz="2400">
                <a:solidFill>
                  <a:schemeClr val="dk1"/>
                </a:solidFill>
                <a:latin typeface="Times New Roman"/>
                <a:ea typeface="Times New Roman"/>
                <a:cs typeface="Times New Roman"/>
                <a:sym typeface="Times New Roman"/>
              </a:rPr>
              <a:t>EnjoySport</a:t>
            </a:r>
            <a:r>
              <a:rPr lang="en-IN" sz="2400">
                <a:solidFill>
                  <a:schemeClr val="dk1"/>
                </a:solidFill>
                <a:latin typeface="Times New Roman"/>
                <a:ea typeface="Times New Roman"/>
                <a:cs typeface="Times New Roman"/>
                <a:sym typeface="Times New Roman"/>
              </a:rPr>
              <a:t> = Yes, and c(x) = 0 if </a:t>
            </a:r>
            <a:r>
              <a:rPr b="1" i="1" lang="en-IN" sz="2400">
                <a:solidFill>
                  <a:schemeClr val="dk1"/>
                </a:solidFill>
                <a:latin typeface="Times New Roman"/>
                <a:ea typeface="Times New Roman"/>
                <a:cs typeface="Times New Roman"/>
                <a:sym typeface="Times New Roman"/>
              </a:rPr>
              <a:t>EnjoySport</a:t>
            </a:r>
            <a:r>
              <a:rPr lang="en-IN" sz="2400">
                <a:solidFill>
                  <a:schemeClr val="dk1"/>
                </a:solidFill>
                <a:latin typeface="Times New Roman"/>
                <a:ea typeface="Times New Roman"/>
                <a:cs typeface="Times New Roman"/>
                <a:sym typeface="Times New Roman"/>
              </a:rPr>
              <a:t> = No).</a:t>
            </a:r>
            <a:endParaRPr/>
          </a:p>
          <a:p>
            <a:pPr indent="0" lvl="0" marL="0" marR="0" rtl="0" algn="l">
              <a:spcBef>
                <a:spcPts val="0"/>
              </a:spcBef>
              <a:spcAft>
                <a:spcPts val="0"/>
              </a:spcAft>
              <a:buNone/>
            </a:pPr>
            <a:r>
              <a:t/>
            </a:r>
            <a:endParaRPr sz="2400">
              <a:solidFill>
                <a:schemeClr val="dk1"/>
              </a:solidFill>
              <a:latin typeface="Libre Baskerville"/>
              <a:ea typeface="Libre Baskerville"/>
              <a:cs typeface="Libre Baskerville"/>
              <a:sym typeface="Libre Baskerville"/>
            </a:endParaRPr>
          </a:p>
        </p:txBody>
      </p:sp>
      <p:cxnSp>
        <p:nvCxnSpPr>
          <p:cNvPr id="421" name="Google Shape;421;p61"/>
          <p:cNvCxnSpPr/>
          <p:nvPr/>
        </p:nvCxnSpPr>
        <p:spPr>
          <a:xfrm>
            <a:off x="5785699" y="4588898"/>
            <a:ext cx="457200" cy="1588"/>
          </a:xfrm>
          <a:prstGeom prst="straightConnector1">
            <a:avLst/>
          </a:prstGeom>
          <a:noFill/>
          <a:ln cap="flat" cmpd="sng" w="9525">
            <a:solidFill>
              <a:schemeClr val="dk1"/>
            </a:solidFill>
            <a:prstDash val="solid"/>
            <a:round/>
            <a:headEnd len="sm" w="sm" type="none"/>
            <a:tailEnd len="med" w="med" type="stealth"/>
          </a:ln>
        </p:spPr>
      </p:cxnSp>
      <p:sp>
        <p:nvSpPr>
          <p:cNvPr id="422" name="Google Shape;422;p6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Introduction</a:t>
            </a:r>
            <a:endParaRPr b="1">
              <a:latin typeface="Lustria"/>
              <a:ea typeface="Lustria"/>
              <a:cs typeface="Lustria"/>
              <a:sym typeface="Lustria"/>
            </a:endParaRPr>
          </a:p>
        </p:txBody>
      </p:sp>
      <p:sp>
        <p:nvSpPr>
          <p:cNvPr id="134" name="Google Shape;134;p1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35" name="Google Shape;135;p1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040"/>
              <a:buNone/>
            </a:pPr>
            <a:r>
              <a:rPr lang="en-IN" sz="2400">
                <a:latin typeface="Times New Roman"/>
                <a:ea typeface="Times New Roman"/>
                <a:cs typeface="Times New Roman"/>
                <a:sym typeface="Times New Roman"/>
              </a:rPr>
              <a:t>Ever since computers were invented, we have wondered whether they might be made to learn. If we could understand how to program them to learn-to improve automatically with experience-the impact would be dramatic. </a:t>
            </a:r>
            <a:endParaRPr/>
          </a:p>
          <a:p>
            <a:pPr indent="-342900" lvl="0" marL="342900" rtl="0" algn="just">
              <a:spcBef>
                <a:spcPts val="580"/>
              </a:spcBef>
              <a:spcAft>
                <a:spcPts val="0"/>
              </a:spcAft>
              <a:buSzPts val="2040"/>
              <a:buChar char="⚫"/>
            </a:pPr>
            <a:r>
              <a:rPr lang="en-IN" sz="2400">
                <a:latin typeface="Times New Roman"/>
                <a:ea typeface="Times New Roman"/>
                <a:cs typeface="Times New Roman"/>
                <a:sym typeface="Times New Roman"/>
              </a:rPr>
              <a:t>Imagine computers learning from medical records which treatments are most effective for new diseases</a:t>
            </a:r>
            <a:endParaRPr/>
          </a:p>
          <a:p>
            <a:pPr indent="-342900" lvl="0" marL="342900" rtl="0" algn="just">
              <a:spcBef>
                <a:spcPts val="580"/>
              </a:spcBef>
              <a:spcAft>
                <a:spcPts val="0"/>
              </a:spcAft>
              <a:buSzPts val="2040"/>
              <a:buChar char="⚫"/>
            </a:pPr>
            <a:r>
              <a:rPr lang="en-IN" sz="2400">
                <a:latin typeface="Times New Roman"/>
                <a:ea typeface="Times New Roman"/>
                <a:cs typeface="Times New Roman"/>
                <a:sym typeface="Times New Roman"/>
              </a:rPr>
              <a:t>Houses learning from experience to optimize energy costs based on the particular usage patterns of their occupants. </a:t>
            </a:r>
            <a:endParaRPr/>
          </a:p>
          <a:p>
            <a:pPr indent="-342900" lvl="0" marL="342900" rtl="0" algn="just">
              <a:spcBef>
                <a:spcPts val="580"/>
              </a:spcBef>
              <a:spcAft>
                <a:spcPts val="0"/>
              </a:spcAft>
              <a:buSzPts val="2040"/>
              <a:buChar char="⚫"/>
            </a:pPr>
            <a:r>
              <a:rPr lang="en-IN" sz="2400">
                <a:latin typeface="Times New Roman"/>
                <a:ea typeface="Times New Roman"/>
                <a:cs typeface="Times New Roman"/>
                <a:sym typeface="Times New Roman"/>
              </a:rPr>
              <a:t>Personal software assistants learning the evolving interests of their users in order to highlight especially relevant stories from the online morning newspaper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2"/>
          <p:cNvSpPr/>
          <p:nvPr/>
        </p:nvSpPr>
        <p:spPr>
          <a:xfrm>
            <a:off x="867266" y="556181"/>
            <a:ext cx="10454326" cy="5632311"/>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Instances for which c(x) = 1 are called positive examples, or members of the target concept. </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Instances for which c(x) = 0 are called negative examples, or non-members of the target concept.</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ordered pair (x, c(x)) to describe the training example consisting of the instance x and its target concept value c(x).</a:t>
            </a:r>
            <a:endParaRPr/>
          </a:p>
          <a:p>
            <a:pPr indent="-342900" lvl="0" marL="342900" marR="0" rtl="0" algn="l">
              <a:spcBef>
                <a:spcPts val="0"/>
              </a:spcBef>
              <a:spcAft>
                <a:spcPts val="0"/>
              </a:spcAft>
              <a:buClr>
                <a:schemeClr val="dk1"/>
              </a:buClr>
              <a:buSzPts val="2400"/>
              <a:buFont typeface="Arial"/>
              <a:buChar char="•"/>
            </a:pPr>
            <a:r>
              <a:rPr b="1" i="1" lang="en-IN" sz="2400">
                <a:solidFill>
                  <a:schemeClr val="dk1"/>
                </a:solidFill>
                <a:latin typeface="Times New Roman"/>
                <a:ea typeface="Times New Roman"/>
                <a:cs typeface="Times New Roman"/>
                <a:sym typeface="Times New Roman"/>
              </a:rPr>
              <a:t>D</a:t>
            </a:r>
            <a:r>
              <a:rPr lang="en-IN" sz="2400">
                <a:solidFill>
                  <a:schemeClr val="dk1"/>
                </a:solidFill>
                <a:latin typeface="Times New Roman"/>
                <a:ea typeface="Times New Roman"/>
                <a:cs typeface="Times New Roman"/>
                <a:sym typeface="Times New Roman"/>
              </a:rPr>
              <a:t> to denote the set of available training examples</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symbol </a:t>
            </a:r>
            <a:r>
              <a:rPr b="1" i="1" lang="en-IN" sz="2400">
                <a:solidFill>
                  <a:schemeClr val="dk1"/>
                </a:solidFill>
                <a:latin typeface="Times New Roman"/>
                <a:ea typeface="Times New Roman"/>
                <a:cs typeface="Times New Roman"/>
                <a:sym typeface="Times New Roman"/>
              </a:rPr>
              <a:t>H</a:t>
            </a:r>
            <a:r>
              <a:rPr lang="en-IN" sz="2400">
                <a:solidFill>
                  <a:schemeClr val="dk1"/>
                </a:solidFill>
                <a:latin typeface="Times New Roman"/>
                <a:ea typeface="Times New Roman"/>
                <a:cs typeface="Times New Roman"/>
                <a:sym typeface="Times New Roman"/>
              </a:rPr>
              <a:t> to denote the set of all possible hypotheses that the learner may consider regarding the identity of the target concept. Each hypothesis </a:t>
            </a:r>
            <a:r>
              <a:rPr b="1" i="1" lang="en-IN" sz="2400">
                <a:solidFill>
                  <a:schemeClr val="dk1"/>
                </a:solidFill>
                <a:latin typeface="Times New Roman"/>
                <a:ea typeface="Times New Roman"/>
                <a:cs typeface="Times New Roman"/>
                <a:sym typeface="Times New Roman"/>
              </a:rPr>
              <a:t>h </a:t>
            </a:r>
            <a:r>
              <a:rPr lang="en-IN" sz="2400">
                <a:solidFill>
                  <a:schemeClr val="dk1"/>
                </a:solidFill>
                <a:latin typeface="Times New Roman"/>
                <a:ea typeface="Times New Roman"/>
                <a:cs typeface="Times New Roman"/>
                <a:sym typeface="Times New Roman"/>
              </a:rPr>
              <a:t>in </a:t>
            </a:r>
            <a:r>
              <a:rPr b="1" i="1" lang="en-IN" sz="2400">
                <a:solidFill>
                  <a:schemeClr val="dk1"/>
                </a:solidFill>
                <a:latin typeface="Times New Roman"/>
                <a:ea typeface="Times New Roman"/>
                <a:cs typeface="Times New Roman"/>
                <a:sym typeface="Times New Roman"/>
              </a:rPr>
              <a:t>H</a:t>
            </a:r>
            <a:r>
              <a:rPr lang="en-IN" sz="2400">
                <a:solidFill>
                  <a:schemeClr val="dk1"/>
                </a:solidFill>
                <a:latin typeface="Times New Roman"/>
                <a:ea typeface="Times New Roman"/>
                <a:cs typeface="Times New Roman"/>
                <a:sym typeface="Times New Roman"/>
              </a:rPr>
              <a:t> represents a Boolean-valued function defined over X</a:t>
            </a:r>
            <a:endParaRPr/>
          </a:p>
          <a:p>
            <a:pPr indent="0" lvl="0" marL="0" marR="0" rtl="0" algn="ctr">
              <a:spcBef>
                <a:spcPts val="0"/>
              </a:spcBef>
              <a:spcAft>
                <a:spcPts val="0"/>
              </a:spcAft>
              <a:buNone/>
            </a:pPr>
            <a:r>
              <a:rPr lang="en-IN" sz="2400">
                <a:solidFill>
                  <a:schemeClr val="dk1"/>
                </a:solidFill>
                <a:latin typeface="Times New Roman"/>
                <a:ea typeface="Times New Roman"/>
                <a:cs typeface="Times New Roman"/>
                <a:sym typeface="Times New Roman"/>
              </a:rPr>
              <a:t>h : X       {O, 1}</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goal of the learner is to find a hypothesis h such that h(x) = c(x) for all x in </a:t>
            </a:r>
            <a:r>
              <a:rPr b="1" i="1" lang="en-IN" sz="2400">
                <a:solidFill>
                  <a:schemeClr val="dk1"/>
                </a:solidFill>
                <a:latin typeface="Times New Roman"/>
                <a:ea typeface="Times New Roman"/>
                <a:cs typeface="Times New Roman"/>
                <a:sym typeface="Times New Roman"/>
              </a:rPr>
              <a:t>X</a:t>
            </a:r>
            <a:r>
              <a:rPr lang="en-I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190500" lvl="0" marL="342900" marR="0" rtl="0" algn="just">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cxnSp>
        <p:nvCxnSpPr>
          <p:cNvPr id="428" name="Google Shape;428;p62"/>
          <p:cNvCxnSpPr/>
          <p:nvPr/>
        </p:nvCxnSpPr>
        <p:spPr>
          <a:xfrm>
            <a:off x="5776275" y="4449066"/>
            <a:ext cx="457200" cy="1588"/>
          </a:xfrm>
          <a:prstGeom prst="straightConnector1">
            <a:avLst/>
          </a:prstGeom>
          <a:noFill/>
          <a:ln cap="flat" cmpd="sng" w="9525">
            <a:solidFill>
              <a:schemeClr val="dk1"/>
            </a:solidFill>
            <a:prstDash val="solid"/>
            <a:round/>
            <a:headEnd len="sm" w="sm" type="none"/>
            <a:tailEnd len="med" w="med" type="stealth"/>
          </a:ln>
        </p:spPr>
      </p:cxnSp>
      <p:sp>
        <p:nvSpPr>
          <p:cNvPr id="429" name="Google Shape;429;p6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3"/>
          <p:cNvSpPr/>
          <p:nvPr/>
        </p:nvSpPr>
        <p:spPr>
          <a:xfrm>
            <a:off x="820133" y="572208"/>
            <a:ext cx="10444898" cy="2215991"/>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graphicFrame>
        <p:nvGraphicFramePr>
          <p:cNvPr id="435" name="Google Shape;435;p63"/>
          <p:cNvGraphicFramePr/>
          <p:nvPr/>
        </p:nvGraphicFramePr>
        <p:xfrm>
          <a:off x="2174383" y="1540304"/>
          <a:ext cx="3000000" cy="3000000"/>
        </p:xfrm>
        <a:graphic>
          <a:graphicData uri="http://schemas.openxmlformats.org/drawingml/2006/table">
            <a:tbl>
              <a:tblPr bandRow="1" firstCol="1" firstRow="1">
                <a:noFill/>
                <a:tableStyleId>{615ADB99-2CFC-4A79-A5C7-CA1DF8D219B5}</a:tableStyleId>
              </a:tblPr>
              <a:tblGrid>
                <a:gridCol w="1018200"/>
                <a:gridCol w="767275"/>
                <a:gridCol w="1056100"/>
                <a:gridCol w="1094025"/>
                <a:gridCol w="769700"/>
                <a:gridCol w="781800"/>
                <a:gridCol w="993975"/>
                <a:gridCol w="1280400"/>
              </a:tblGrid>
              <a:tr h="432675">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Example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Sky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AirTemp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Humidity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Wind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Water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Forecast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EnjoySport</a:t>
                      </a:r>
                      <a:endParaRPr sz="1400" u="none" cap="none" strike="noStrike">
                        <a:latin typeface="Times New Roman"/>
                        <a:ea typeface="Times New Roman"/>
                        <a:cs typeface="Times New Roman"/>
                        <a:sym typeface="Times New Roman"/>
                      </a:endParaRPr>
                    </a:p>
                  </a:txBody>
                  <a:tcPr marT="0" marB="0" marR="68575" marL="68575" anchor="ctr"/>
                </a:tc>
              </a:tr>
              <a:tr h="685150">
                <a:tc>
                  <a:txBody>
                    <a:bodyPr/>
                    <a:lstStyle/>
                    <a:p>
                      <a:pPr indent="0" lvl="0" marL="0" marR="0" rtl="0" algn="ctr">
                        <a:lnSpc>
                          <a:spcPct val="107000"/>
                        </a:lnSpc>
                        <a:spcBef>
                          <a:spcPts val="0"/>
                        </a:spcBef>
                        <a:spcAft>
                          <a:spcPts val="0"/>
                        </a:spcAft>
                        <a:buNone/>
                      </a:pPr>
                      <a:r>
                        <a:rPr lang="en-IN" sz="1400" u="none" cap="none" strike="noStrike"/>
                        <a:t>1</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Normal</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Same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r h="685150">
                <a:tc>
                  <a:txBody>
                    <a:bodyPr/>
                    <a:lstStyle/>
                    <a:p>
                      <a:pPr indent="0" lvl="0" marL="0" marR="0" rtl="0" algn="ctr">
                        <a:lnSpc>
                          <a:spcPct val="107000"/>
                        </a:lnSpc>
                        <a:spcBef>
                          <a:spcPts val="0"/>
                        </a:spcBef>
                        <a:spcAft>
                          <a:spcPts val="0"/>
                        </a:spcAft>
                        <a:buNone/>
                      </a:pPr>
                      <a:r>
                        <a:rPr lang="en-IN" sz="1400" u="none" cap="none" strike="noStrike"/>
                        <a:t>2</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Same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r h="685150">
                <a:tc>
                  <a:txBody>
                    <a:bodyPr/>
                    <a:lstStyle/>
                    <a:p>
                      <a:pPr indent="0" lvl="0" marL="0" marR="0" rtl="0" algn="ctr">
                        <a:lnSpc>
                          <a:spcPct val="107000"/>
                        </a:lnSpc>
                        <a:spcBef>
                          <a:spcPts val="0"/>
                        </a:spcBef>
                        <a:spcAft>
                          <a:spcPts val="0"/>
                        </a:spcAft>
                        <a:buNone/>
                      </a:pPr>
                      <a:r>
                        <a:rPr lang="en-IN" sz="1400" u="none" cap="none" strike="noStrike"/>
                        <a:t>3</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Rainy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Cold</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Change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No</a:t>
                      </a:r>
                      <a:endParaRPr sz="1400" u="none" cap="none" strike="noStrike">
                        <a:latin typeface="Times New Roman"/>
                        <a:ea typeface="Times New Roman"/>
                        <a:cs typeface="Times New Roman"/>
                        <a:sym typeface="Times New Roman"/>
                      </a:endParaRPr>
                    </a:p>
                  </a:txBody>
                  <a:tcPr marT="0" marB="0" marR="68575" marL="68575" anchor="ctr"/>
                </a:tc>
              </a:tr>
              <a:tr h="685150">
                <a:tc>
                  <a:txBody>
                    <a:bodyPr/>
                    <a:lstStyle/>
                    <a:p>
                      <a:pPr indent="0" lvl="0" marL="0" marR="0" rtl="0" algn="ctr">
                        <a:lnSpc>
                          <a:spcPct val="107000"/>
                        </a:lnSpc>
                        <a:spcBef>
                          <a:spcPts val="0"/>
                        </a:spcBef>
                        <a:spcAft>
                          <a:spcPts val="0"/>
                        </a:spcAft>
                        <a:buNone/>
                      </a:pPr>
                      <a:r>
                        <a:rPr lang="en-IN" sz="1400" u="none" cap="none" strike="noStrike"/>
                        <a:t>4</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Cool</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Change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bl>
          </a:graphicData>
        </a:graphic>
      </p:graphicFrame>
      <p:sp>
        <p:nvSpPr>
          <p:cNvPr id="436" name="Google Shape;436;p6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p:nvPr/>
        </p:nvSpPr>
        <p:spPr>
          <a:xfrm>
            <a:off x="820133" y="572208"/>
            <a:ext cx="10444898"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cxnSp>
        <p:nvCxnSpPr>
          <p:cNvPr id="442" name="Google Shape;442;p64"/>
          <p:cNvCxnSpPr/>
          <p:nvPr/>
        </p:nvCxnSpPr>
        <p:spPr>
          <a:xfrm>
            <a:off x="5710287" y="2818228"/>
            <a:ext cx="457200" cy="1588"/>
          </a:xfrm>
          <a:prstGeom prst="straightConnector1">
            <a:avLst/>
          </a:prstGeom>
          <a:noFill/>
          <a:ln cap="flat" cmpd="sng" w="9525">
            <a:solidFill>
              <a:schemeClr val="dk1"/>
            </a:solidFill>
            <a:prstDash val="solid"/>
            <a:round/>
            <a:headEnd len="sm" w="sm" type="none"/>
            <a:tailEnd len="med" w="med" type="stealth"/>
          </a:ln>
        </p:spPr>
      </p:cxnSp>
      <p:pic>
        <p:nvPicPr>
          <p:cNvPr id="443" name="Google Shape;443;p64"/>
          <p:cNvPicPr preferRelativeResize="0"/>
          <p:nvPr/>
        </p:nvPicPr>
        <p:blipFill rotWithShape="1">
          <a:blip r:embed="rId3">
            <a:alphaModFix/>
          </a:blip>
          <a:srcRect b="0" l="0" r="0" t="0"/>
          <a:stretch/>
        </p:blipFill>
        <p:spPr>
          <a:xfrm>
            <a:off x="1089213" y="642887"/>
            <a:ext cx="10156547" cy="5277527"/>
          </a:xfrm>
          <a:prstGeom prst="rect">
            <a:avLst/>
          </a:prstGeom>
          <a:noFill/>
          <a:ln>
            <a:noFill/>
          </a:ln>
        </p:spPr>
      </p:pic>
      <p:sp>
        <p:nvSpPr>
          <p:cNvPr id="444" name="Google Shape;444;p6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5"/>
          <p:cNvSpPr/>
          <p:nvPr/>
        </p:nvSpPr>
        <p:spPr>
          <a:xfrm>
            <a:off x="820133" y="572208"/>
            <a:ext cx="10444898" cy="36009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600">
                <a:solidFill>
                  <a:schemeClr val="dk1"/>
                </a:solidFill>
                <a:latin typeface="Lustria"/>
                <a:ea typeface="Lustria"/>
                <a:cs typeface="Lustria"/>
                <a:sym typeface="Lustria"/>
              </a:rPr>
              <a:t>The Inductive Learning Hypothesis</a:t>
            </a:r>
            <a:endParaRPr b="1" sz="3600">
              <a:solidFill>
                <a:schemeClr val="dk1"/>
              </a:solidFill>
              <a:latin typeface="Lustria"/>
              <a:ea typeface="Lustria"/>
              <a:cs typeface="Lustria"/>
              <a:sym typeface="Lustria"/>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Any hypothesis found to approximate the target function well over a sufficiently large set of training examples will also approximate the target function well over other unobserved examples.</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ibre Baskerville"/>
              <a:ea typeface="Libre Baskerville"/>
              <a:cs typeface="Libre Baskerville"/>
              <a:sym typeface="Libre Baskerville"/>
            </a:endParaRPr>
          </a:p>
        </p:txBody>
      </p:sp>
      <p:sp>
        <p:nvSpPr>
          <p:cNvPr id="450" name="Google Shape;450;p6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6"/>
          <p:cNvSpPr/>
          <p:nvPr/>
        </p:nvSpPr>
        <p:spPr>
          <a:xfrm>
            <a:off x="820133" y="572208"/>
            <a:ext cx="10444898" cy="609397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b="1" lang="en-IN" sz="4400">
                <a:solidFill>
                  <a:schemeClr val="dk1"/>
                </a:solidFill>
                <a:latin typeface="Lustria"/>
                <a:ea typeface="Lustria"/>
                <a:cs typeface="Lustria"/>
                <a:sym typeface="Lustria"/>
              </a:rPr>
              <a:t>Concept learning as Search</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Concept learning can be viewed as the task of searching through a large space of hypotheses implicitly defined by the hypothesis representation.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The goal of this search is to find the hypothesis that best fits the training examples.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Example, </a:t>
            </a:r>
            <a:r>
              <a:rPr lang="en-IN" sz="2400">
                <a:solidFill>
                  <a:schemeClr val="dk1"/>
                </a:solidFill>
                <a:latin typeface="Times New Roman"/>
                <a:ea typeface="Times New Roman"/>
                <a:cs typeface="Times New Roman"/>
                <a:sym typeface="Times New Roman"/>
              </a:rPr>
              <a:t>the instances </a:t>
            </a:r>
            <a:r>
              <a:rPr b="1" i="1" lang="en-IN" sz="2400">
                <a:solidFill>
                  <a:schemeClr val="dk1"/>
                </a:solidFill>
                <a:latin typeface="Times New Roman"/>
                <a:ea typeface="Times New Roman"/>
                <a:cs typeface="Times New Roman"/>
                <a:sym typeface="Times New Roman"/>
              </a:rPr>
              <a:t>X</a:t>
            </a:r>
            <a:r>
              <a:rPr lang="en-IN" sz="2400">
                <a:solidFill>
                  <a:schemeClr val="dk1"/>
                </a:solidFill>
                <a:latin typeface="Times New Roman"/>
                <a:ea typeface="Times New Roman"/>
                <a:cs typeface="Times New Roman"/>
                <a:sym typeface="Times New Roman"/>
              </a:rPr>
              <a:t> and hypotheses </a:t>
            </a:r>
            <a:r>
              <a:rPr b="1" i="1" lang="en-IN" sz="2400">
                <a:solidFill>
                  <a:schemeClr val="dk1"/>
                </a:solidFill>
                <a:latin typeface="Times New Roman"/>
                <a:ea typeface="Times New Roman"/>
                <a:cs typeface="Times New Roman"/>
                <a:sym typeface="Times New Roman"/>
              </a:rPr>
              <a:t>H</a:t>
            </a:r>
            <a:r>
              <a:rPr lang="en-IN" sz="2400">
                <a:solidFill>
                  <a:schemeClr val="dk1"/>
                </a:solidFill>
                <a:latin typeface="Times New Roman"/>
                <a:ea typeface="Times New Roman"/>
                <a:cs typeface="Times New Roman"/>
                <a:sym typeface="Times New Roman"/>
              </a:rPr>
              <a:t> in the </a:t>
            </a:r>
            <a:r>
              <a:rPr b="1" i="1" lang="en-IN" sz="2400">
                <a:solidFill>
                  <a:schemeClr val="dk1"/>
                </a:solidFill>
                <a:latin typeface="Times New Roman"/>
                <a:ea typeface="Times New Roman"/>
                <a:cs typeface="Times New Roman"/>
                <a:sym typeface="Times New Roman"/>
              </a:rPr>
              <a:t>EnjoySport</a:t>
            </a:r>
            <a:r>
              <a:rPr lang="en-IN" sz="2400">
                <a:solidFill>
                  <a:schemeClr val="dk1"/>
                </a:solidFill>
                <a:latin typeface="Times New Roman"/>
                <a:ea typeface="Times New Roman"/>
                <a:cs typeface="Times New Roman"/>
                <a:sym typeface="Times New Roman"/>
              </a:rPr>
              <a:t> learning task.</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attribute  </a:t>
            </a:r>
            <a:r>
              <a:rPr b="1" i="1" lang="en-IN" sz="2400">
                <a:solidFill>
                  <a:schemeClr val="dk1"/>
                </a:solidFill>
                <a:latin typeface="Times New Roman"/>
                <a:ea typeface="Times New Roman"/>
                <a:cs typeface="Times New Roman"/>
                <a:sym typeface="Times New Roman"/>
              </a:rPr>
              <a:t>Sky</a:t>
            </a:r>
            <a:r>
              <a:rPr lang="en-IN" sz="2400">
                <a:solidFill>
                  <a:schemeClr val="dk1"/>
                </a:solidFill>
                <a:latin typeface="Times New Roman"/>
                <a:ea typeface="Times New Roman"/>
                <a:cs typeface="Times New Roman"/>
                <a:sym typeface="Times New Roman"/>
              </a:rPr>
              <a:t> has three possible values, and </a:t>
            </a:r>
            <a:r>
              <a:rPr b="1" i="1" lang="en-IN" sz="2400">
                <a:solidFill>
                  <a:schemeClr val="dk1"/>
                </a:solidFill>
                <a:latin typeface="Times New Roman"/>
                <a:ea typeface="Times New Roman"/>
                <a:cs typeface="Times New Roman"/>
                <a:sym typeface="Times New Roman"/>
              </a:rPr>
              <a:t>AirTemp, Humidity, Wind, Water</a:t>
            </a:r>
            <a:endParaRPr/>
          </a:p>
          <a:p>
            <a:pPr indent="0" lvl="0" marL="0" marR="0" rtl="0" algn="l">
              <a:spcBef>
                <a:spcPts val="0"/>
              </a:spcBef>
              <a:spcAft>
                <a:spcPts val="0"/>
              </a:spcAft>
              <a:buNone/>
            </a:pPr>
            <a:r>
              <a:rPr b="1" i="1" lang="en-IN" sz="2400">
                <a:solidFill>
                  <a:schemeClr val="dk1"/>
                </a:solidFill>
                <a:latin typeface="Times New Roman"/>
                <a:ea typeface="Times New Roman"/>
                <a:cs typeface="Times New Roman"/>
                <a:sym typeface="Times New Roman"/>
              </a:rPr>
              <a:t>Forecast</a:t>
            </a:r>
            <a:r>
              <a:rPr lang="en-IN" sz="2400">
                <a:solidFill>
                  <a:schemeClr val="dk1"/>
                </a:solidFill>
                <a:latin typeface="Times New Roman"/>
                <a:ea typeface="Times New Roman"/>
                <a:cs typeface="Times New Roman"/>
                <a:sym typeface="Times New Roman"/>
              </a:rPr>
              <a:t> each have two possible values, the instance space X contains exactly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3.2.2.2.2.2 = 96 Distinct instances</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5.4.4.4.4.4 = 5120 Syntactically distinct hypotheses within H</a:t>
            </a:r>
            <a:r>
              <a:rPr lang="en-IN" sz="2400">
                <a:solidFill>
                  <a:schemeClr val="dk1"/>
                </a:solidFill>
                <a:latin typeface="Libre Baskerville"/>
                <a:ea typeface="Libre Baskerville"/>
                <a:cs typeface="Libre Baskerville"/>
                <a:sym typeface="Libre Baskerville"/>
              </a:rPr>
              <a:t>.</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i="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Every hypothesis containing one or more " Φ" symbols represents the empty set of instances; that is, it classifies every instance as </a:t>
            </a:r>
            <a:r>
              <a:rPr b="1" i="1" lang="en-IN" sz="2400">
                <a:solidFill>
                  <a:schemeClr val="dk1"/>
                </a:solidFill>
                <a:latin typeface="Times New Roman"/>
                <a:ea typeface="Times New Roman"/>
                <a:cs typeface="Times New Roman"/>
                <a:sym typeface="Times New Roman"/>
              </a:rPr>
              <a:t>negative.</a:t>
            </a:r>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1 + (4.3.3.3.3.3) = 973. Semantically distinct hypotheses</a:t>
            </a:r>
            <a:endParaRPr sz="1800">
              <a:solidFill>
                <a:schemeClr val="dk1"/>
              </a:solidFill>
              <a:latin typeface="Libre Baskerville"/>
              <a:ea typeface="Libre Baskerville"/>
              <a:cs typeface="Libre Baskerville"/>
              <a:sym typeface="Libre Baskerville"/>
            </a:endParaRPr>
          </a:p>
        </p:txBody>
      </p:sp>
      <p:sp>
        <p:nvSpPr>
          <p:cNvPr id="456" name="Google Shape;456;p6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7"/>
          <p:cNvSpPr/>
          <p:nvPr/>
        </p:nvSpPr>
        <p:spPr>
          <a:xfrm>
            <a:off x="820133" y="572208"/>
            <a:ext cx="10444898" cy="50783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600">
                <a:solidFill>
                  <a:schemeClr val="dk1"/>
                </a:solidFill>
                <a:latin typeface="Lustria"/>
                <a:ea typeface="Lustria"/>
                <a:cs typeface="Lustria"/>
                <a:sym typeface="Lustria"/>
              </a:rPr>
              <a:t>General-to-Specific Ordering of Hypotheses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Consider the two hypotheses</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h</a:t>
            </a:r>
            <a:r>
              <a:rPr baseline="-25000" lang="en-IN" sz="2400">
                <a:solidFill>
                  <a:schemeClr val="dk1"/>
                </a:solidFill>
                <a:latin typeface="Times New Roman"/>
                <a:ea typeface="Times New Roman"/>
                <a:cs typeface="Times New Roman"/>
                <a:sym typeface="Times New Roman"/>
              </a:rPr>
              <a:t>1</a:t>
            </a:r>
            <a:r>
              <a:rPr lang="en-IN" sz="2400">
                <a:solidFill>
                  <a:schemeClr val="dk1"/>
                </a:solidFill>
                <a:latin typeface="Times New Roman"/>
                <a:ea typeface="Times New Roman"/>
                <a:cs typeface="Times New Roman"/>
                <a:sym typeface="Times New Roman"/>
              </a:rPr>
              <a:t> = (Sunny, ?, ?, Strong, ?, ?)</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h</a:t>
            </a:r>
            <a:r>
              <a:rPr baseline="-25000" lang="en-IN" sz="2400">
                <a:solidFill>
                  <a:schemeClr val="dk1"/>
                </a:solidFill>
                <a:latin typeface="Times New Roman"/>
                <a:ea typeface="Times New Roman"/>
                <a:cs typeface="Times New Roman"/>
                <a:sym typeface="Times New Roman"/>
              </a:rPr>
              <a:t>2</a:t>
            </a:r>
            <a:r>
              <a:rPr lang="en-IN" sz="2400">
                <a:solidFill>
                  <a:schemeClr val="dk1"/>
                </a:solidFill>
                <a:latin typeface="Times New Roman"/>
                <a:ea typeface="Times New Roman"/>
                <a:cs typeface="Times New Roman"/>
                <a:sym typeface="Times New Roman"/>
              </a:rPr>
              <a:t> = (Sunny, ?, ?, ?, ?,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Consider the sets of instances that are classified positive by h</a:t>
            </a:r>
            <a:r>
              <a:rPr baseline="-25000" lang="en-IN" sz="2400">
                <a:solidFill>
                  <a:schemeClr val="dk1"/>
                </a:solidFill>
                <a:latin typeface="Times New Roman"/>
                <a:ea typeface="Times New Roman"/>
                <a:cs typeface="Times New Roman"/>
                <a:sym typeface="Times New Roman"/>
              </a:rPr>
              <a:t>l</a:t>
            </a:r>
            <a:r>
              <a:rPr lang="en-IN" sz="2400">
                <a:solidFill>
                  <a:schemeClr val="dk1"/>
                </a:solidFill>
                <a:latin typeface="Times New Roman"/>
                <a:ea typeface="Times New Roman"/>
                <a:cs typeface="Times New Roman"/>
                <a:sym typeface="Times New Roman"/>
              </a:rPr>
              <a:t> and by h</a:t>
            </a:r>
            <a:r>
              <a:rPr baseline="-25000" lang="en-IN" sz="2400">
                <a:solidFill>
                  <a:schemeClr val="dk1"/>
                </a:solidFill>
                <a:latin typeface="Times New Roman"/>
                <a:ea typeface="Times New Roman"/>
                <a:cs typeface="Times New Roman"/>
                <a:sym typeface="Times New Roman"/>
              </a:rPr>
              <a:t>2</a:t>
            </a:r>
            <a:r>
              <a:rPr lang="en-IN" sz="24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h</a:t>
            </a:r>
            <a:r>
              <a:rPr baseline="-25000" lang="en-IN" sz="2400">
                <a:solidFill>
                  <a:schemeClr val="dk1"/>
                </a:solidFill>
                <a:latin typeface="Times New Roman"/>
                <a:ea typeface="Times New Roman"/>
                <a:cs typeface="Times New Roman"/>
                <a:sym typeface="Times New Roman"/>
              </a:rPr>
              <a:t>2</a:t>
            </a:r>
            <a:r>
              <a:rPr lang="en-IN" sz="2400">
                <a:solidFill>
                  <a:schemeClr val="dk1"/>
                </a:solidFill>
                <a:latin typeface="Times New Roman"/>
                <a:ea typeface="Times New Roman"/>
                <a:cs typeface="Times New Roman"/>
                <a:sym typeface="Times New Roman"/>
              </a:rPr>
              <a:t> imposes fewer constraints on the instance, it classifies more instances as positive. So, any instance classified positive by h</a:t>
            </a:r>
            <a:r>
              <a:rPr baseline="-25000" lang="en-IN" sz="2400">
                <a:solidFill>
                  <a:schemeClr val="dk1"/>
                </a:solidFill>
                <a:latin typeface="Times New Roman"/>
                <a:ea typeface="Times New Roman"/>
                <a:cs typeface="Times New Roman"/>
                <a:sym typeface="Times New Roman"/>
              </a:rPr>
              <a:t>l</a:t>
            </a:r>
            <a:r>
              <a:rPr lang="en-IN" sz="2400">
                <a:solidFill>
                  <a:schemeClr val="dk1"/>
                </a:solidFill>
                <a:latin typeface="Times New Roman"/>
                <a:ea typeface="Times New Roman"/>
                <a:cs typeface="Times New Roman"/>
                <a:sym typeface="Times New Roman"/>
              </a:rPr>
              <a:t> will also be classified positive by h</a:t>
            </a:r>
            <a:r>
              <a:rPr baseline="-25000" lang="en-IN" sz="2400">
                <a:solidFill>
                  <a:schemeClr val="dk1"/>
                </a:solidFill>
                <a:latin typeface="Times New Roman"/>
                <a:ea typeface="Times New Roman"/>
                <a:cs typeface="Times New Roman"/>
                <a:sym typeface="Times New Roman"/>
              </a:rPr>
              <a:t>2</a:t>
            </a:r>
            <a:r>
              <a:rPr lang="en-IN" sz="2400">
                <a:solidFill>
                  <a:schemeClr val="dk1"/>
                </a:solidFill>
                <a:latin typeface="Times New Roman"/>
                <a:ea typeface="Times New Roman"/>
                <a:cs typeface="Times New Roman"/>
                <a:sym typeface="Times New Roman"/>
              </a:rPr>
              <a:t>. Therefore, h</a:t>
            </a:r>
            <a:r>
              <a:rPr baseline="-25000" lang="en-IN" sz="2400">
                <a:solidFill>
                  <a:schemeClr val="dk1"/>
                </a:solidFill>
                <a:latin typeface="Times New Roman"/>
                <a:ea typeface="Times New Roman"/>
                <a:cs typeface="Times New Roman"/>
                <a:sym typeface="Times New Roman"/>
              </a:rPr>
              <a:t>2</a:t>
            </a:r>
            <a:r>
              <a:rPr lang="en-IN" sz="2400">
                <a:solidFill>
                  <a:schemeClr val="dk1"/>
                </a:solidFill>
                <a:latin typeface="Times New Roman"/>
                <a:ea typeface="Times New Roman"/>
                <a:cs typeface="Times New Roman"/>
                <a:sym typeface="Times New Roman"/>
              </a:rPr>
              <a:t> is more general than h</a:t>
            </a:r>
            <a:r>
              <a:rPr baseline="-25000" lang="en-IN" sz="2400">
                <a:solidFill>
                  <a:schemeClr val="dk1"/>
                </a:solidFill>
                <a:latin typeface="Times New Roman"/>
                <a:ea typeface="Times New Roman"/>
                <a:cs typeface="Times New Roman"/>
                <a:sym typeface="Times New Roman"/>
              </a:rPr>
              <a:t>l</a:t>
            </a:r>
            <a:r>
              <a:rPr lang="en-IN"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2" name="Google Shape;462;p6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8"/>
          <p:cNvSpPr/>
          <p:nvPr/>
        </p:nvSpPr>
        <p:spPr>
          <a:xfrm>
            <a:off x="820133" y="572208"/>
            <a:ext cx="10444898" cy="323165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3600">
                <a:solidFill>
                  <a:schemeClr val="dk1"/>
                </a:solidFill>
                <a:latin typeface="Lustria"/>
                <a:ea typeface="Lustria"/>
                <a:cs typeface="Lustria"/>
                <a:sym typeface="Lustria"/>
              </a:rPr>
              <a:t>General-to-Specific Ordering of Hypotheses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IN" sz="2400">
                <a:solidFill>
                  <a:schemeClr val="dk1"/>
                </a:solidFill>
                <a:latin typeface="Times New Roman"/>
                <a:ea typeface="Times New Roman"/>
                <a:cs typeface="Times New Roman"/>
                <a:sym typeface="Times New Roman"/>
              </a:rPr>
              <a:t>Given hypotheses h</a:t>
            </a:r>
            <a:r>
              <a:rPr baseline="-25000" lang="en-IN" sz="2400">
                <a:solidFill>
                  <a:schemeClr val="dk1"/>
                </a:solidFill>
                <a:latin typeface="Times New Roman"/>
                <a:ea typeface="Times New Roman"/>
                <a:cs typeface="Times New Roman"/>
                <a:sym typeface="Times New Roman"/>
              </a:rPr>
              <a:t>j</a:t>
            </a:r>
            <a:r>
              <a:rPr lang="en-IN" sz="2400">
                <a:solidFill>
                  <a:schemeClr val="dk1"/>
                </a:solidFill>
                <a:latin typeface="Times New Roman"/>
                <a:ea typeface="Times New Roman"/>
                <a:cs typeface="Times New Roman"/>
                <a:sym typeface="Times New Roman"/>
              </a:rPr>
              <a:t> and h</a:t>
            </a:r>
            <a:r>
              <a:rPr baseline="-25000" lang="en-IN" sz="2400">
                <a:solidFill>
                  <a:schemeClr val="dk1"/>
                </a:solidFill>
                <a:latin typeface="Times New Roman"/>
                <a:ea typeface="Times New Roman"/>
                <a:cs typeface="Times New Roman"/>
                <a:sym typeface="Times New Roman"/>
              </a:rPr>
              <a:t>k</a:t>
            </a:r>
            <a:r>
              <a:rPr lang="en-IN" sz="2400">
                <a:solidFill>
                  <a:schemeClr val="dk1"/>
                </a:solidFill>
                <a:latin typeface="Times New Roman"/>
                <a:ea typeface="Times New Roman"/>
                <a:cs typeface="Times New Roman"/>
                <a:sym typeface="Times New Roman"/>
              </a:rPr>
              <a:t>, h</a:t>
            </a:r>
            <a:r>
              <a:rPr baseline="-25000" lang="en-IN" sz="2400">
                <a:solidFill>
                  <a:schemeClr val="dk1"/>
                </a:solidFill>
                <a:latin typeface="Times New Roman"/>
                <a:ea typeface="Times New Roman"/>
                <a:cs typeface="Times New Roman"/>
                <a:sym typeface="Times New Roman"/>
              </a:rPr>
              <a:t>j</a:t>
            </a:r>
            <a:r>
              <a:rPr lang="en-IN" sz="2400">
                <a:solidFill>
                  <a:schemeClr val="dk1"/>
                </a:solidFill>
                <a:latin typeface="Times New Roman"/>
                <a:ea typeface="Times New Roman"/>
                <a:cs typeface="Times New Roman"/>
                <a:sym typeface="Times New Roman"/>
              </a:rPr>
              <a:t> is more-general-than or- equal to h</a:t>
            </a:r>
            <a:r>
              <a:rPr baseline="-25000" lang="en-IN" sz="2400">
                <a:solidFill>
                  <a:schemeClr val="dk1"/>
                </a:solidFill>
                <a:latin typeface="Times New Roman"/>
                <a:ea typeface="Times New Roman"/>
                <a:cs typeface="Times New Roman"/>
                <a:sym typeface="Times New Roman"/>
              </a:rPr>
              <a:t>k</a:t>
            </a:r>
            <a:r>
              <a:rPr lang="en-IN" sz="2400">
                <a:solidFill>
                  <a:schemeClr val="dk1"/>
                </a:solidFill>
                <a:latin typeface="Times New Roman"/>
                <a:ea typeface="Times New Roman"/>
                <a:cs typeface="Times New Roman"/>
                <a:sym typeface="Times New Roman"/>
              </a:rPr>
              <a:t> if and only if any instance that satisfies h</a:t>
            </a:r>
            <a:r>
              <a:rPr baseline="-25000" lang="en-IN" sz="2400">
                <a:solidFill>
                  <a:schemeClr val="dk1"/>
                </a:solidFill>
                <a:latin typeface="Times New Roman"/>
                <a:ea typeface="Times New Roman"/>
                <a:cs typeface="Times New Roman"/>
                <a:sym typeface="Times New Roman"/>
              </a:rPr>
              <a:t>k</a:t>
            </a:r>
            <a:r>
              <a:rPr lang="en-IN" sz="2400">
                <a:solidFill>
                  <a:schemeClr val="dk1"/>
                </a:solidFill>
                <a:latin typeface="Times New Roman"/>
                <a:ea typeface="Times New Roman"/>
                <a:cs typeface="Times New Roman"/>
                <a:sym typeface="Times New Roman"/>
              </a:rPr>
              <a:t> also satisfies </a:t>
            </a:r>
            <a:r>
              <a:rPr b="1" i="1" lang="en-IN" sz="2400">
                <a:solidFill>
                  <a:schemeClr val="dk1"/>
                </a:solidFill>
                <a:latin typeface="Times New Roman"/>
                <a:ea typeface="Times New Roman"/>
                <a:cs typeface="Times New Roman"/>
                <a:sym typeface="Times New Roman"/>
              </a:rPr>
              <a:t>h</a:t>
            </a:r>
            <a:r>
              <a:rPr baseline="-25000" lang="en-IN" sz="2400">
                <a:solidFill>
                  <a:schemeClr val="dk1"/>
                </a:solidFill>
                <a:latin typeface="Times New Roman"/>
                <a:ea typeface="Times New Roman"/>
                <a:cs typeface="Times New Roman"/>
                <a:sym typeface="Times New Roman"/>
              </a:rPr>
              <a:t>j</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IN" sz="2400">
                <a:solidFill>
                  <a:schemeClr val="dk1"/>
                </a:solidFill>
                <a:latin typeface="Times New Roman"/>
                <a:ea typeface="Times New Roman"/>
                <a:cs typeface="Times New Roman"/>
                <a:sym typeface="Times New Roman"/>
              </a:rPr>
              <a:t>Definition: </a:t>
            </a:r>
            <a:r>
              <a:rPr lang="en-IN" sz="2400">
                <a:solidFill>
                  <a:schemeClr val="dk1"/>
                </a:solidFill>
                <a:latin typeface="Times New Roman"/>
                <a:ea typeface="Times New Roman"/>
                <a:cs typeface="Times New Roman"/>
                <a:sym typeface="Times New Roman"/>
              </a:rPr>
              <a:t>Let h</a:t>
            </a:r>
            <a:r>
              <a:rPr baseline="-25000" lang="en-IN" sz="2400">
                <a:solidFill>
                  <a:schemeClr val="dk1"/>
                </a:solidFill>
                <a:latin typeface="Times New Roman"/>
                <a:ea typeface="Times New Roman"/>
                <a:cs typeface="Times New Roman"/>
                <a:sym typeface="Times New Roman"/>
              </a:rPr>
              <a:t>j</a:t>
            </a:r>
            <a:r>
              <a:rPr lang="en-IN" sz="2400">
                <a:solidFill>
                  <a:schemeClr val="dk1"/>
                </a:solidFill>
                <a:latin typeface="Times New Roman"/>
                <a:ea typeface="Times New Roman"/>
                <a:cs typeface="Times New Roman"/>
                <a:sym typeface="Times New Roman"/>
              </a:rPr>
              <a:t> and h</a:t>
            </a:r>
            <a:r>
              <a:rPr baseline="-25000" lang="en-IN" sz="2400">
                <a:solidFill>
                  <a:schemeClr val="dk1"/>
                </a:solidFill>
                <a:latin typeface="Times New Roman"/>
                <a:ea typeface="Times New Roman"/>
                <a:cs typeface="Times New Roman"/>
                <a:sym typeface="Times New Roman"/>
              </a:rPr>
              <a:t>k </a:t>
            </a:r>
            <a:r>
              <a:rPr lang="en-IN" sz="2400">
                <a:solidFill>
                  <a:schemeClr val="dk1"/>
                </a:solidFill>
                <a:latin typeface="Times New Roman"/>
                <a:ea typeface="Times New Roman"/>
                <a:cs typeface="Times New Roman"/>
                <a:sym typeface="Times New Roman"/>
              </a:rPr>
              <a:t>be Boolean-valued functions defined over X. Then h</a:t>
            </a:r>
            <a:r>
              <a:rPr baseline="-25000" lang="en-IN" sz="2400">
                <a:solidFill>
                  <a:schemeClr val="dk1"/>
                </a:solidFill>
                <a:latin typeface="Times New Roman"/>
                <a:ea typeface="Times New Roman"/>
                <a:cs typeface="Times New Roman"/>
                <a:sym typeface="Times New Roman"/>
              </a:rPr>
              <a:t>j</a:t>
            </a:r>
            <a:r>
              <a:rPr lang="en-IN" sz="2400">
                <a:solidFill>
                  <a:schemeClr val="dk1"/>
                </a:solidFill>
                <a:latin typeface="Times New Roman"/>
                <a:ea typeface="Times New Roman"/>
                <a:cs typeface="Times New Roman"/>
                <a:sym typeface="Times New Roman"/>
              </a:rPr>
              <a:t> is more general-than-or-equal-to h</a:t>
            </a:r>
            <a:r>
              <a:rPr baseline="-25000" lang="en-IN" sz="2400">
                <a:solidFill>
                  <a:schemeClr val="dk1"/>
                </a:solidFill>
                <a:latin typeface="Times New Roman"/>
                <a:ea typeface="Times New Roman"/>
                <a:cs typeface="Times New Roman"/>
                <a:sym typeface="Times New Roman"/>
              </a:rPr>
              <a:t>k</a:t>
            </a:r>
            <a:r>
              <a:rPr lang="en-IN" sz="2400">
                <a:solidFill>
                  <a:schemeClr val="dk1"/>
                </a:solidFill>
                <a:latin typeface="Times New Roman"/>
                <a:ea typeface="Times New Roman"/>
                <a:cs typeface="Times New Roman"/>
                <a:sym typeface="Times New Roman"/>
              </a:rPr>
              <a:t> (written h</a:t>
            </a:r>
            <a:r>
              <a:rPr baseline="-25000" lang="en-IN" sz="2400">
                <a:solidFill>
                  <a:schemeClr val="dk1"/>
                </a:solidFill>
                <a:latin typeface="Times New Roman"/>
                <a:ea typeface="Times New Roman"/>
                <a:cs typeface="Times New Roman"/>
                <a:sym typeface="Times New Roman"/>
              </a:rPr>
              <a:t>j</a:t>
            </a:r>
            <a:r>
              <a:rPr lang="en-IN" sz="2400">
                <a:solidFill>
                  <a:schemeClr val="dk1"/>
                </a:solidFill>
                <a:latin typeface="Times New Roman"/>
                <a:ea typeface="Times New Roman"/>
                <a:cs typeface="Times New Roman"/>
                <a:sym typeface="Times New Roman"/>
              </a:rPr>
              <a:t> </a:t>
            </a:r>
            <a:r>
              <a:rPr lang="en-IN" sz="2400">
                <a:solidFill>
                  <a:schemeClr val="dk1"/>
                </a:solidFill>
                <a:latin typeface="Libre Baskerville"/>
                <a:ea typeface="Libre Baskerville"/>
                <a:cs typeface="Libre Baskerville"/>
                <a:sym typeface="Libre Baskerville"/>
              </a:rPr>
              <a:t>≥</a:t>
            </a:r>
            <a:r>
              <a:rPr lang="en-IN" sz="2400">
                <a:solidFill>
                  <a:schemeClr val="dk1"/>
                </a:solidFill>
                <a:latin typeface="Times New Roman"/>
                <a:ea typeface="Times New Roman"/>
                <a:cs typeface="Times New Roman"/>
                <a:sym typeface="Times New Roman"/>
              </a:rPr>
              <a:t> h</a:t>
            </a:r>
            <a:r>
              <a:rPr baseline="-25000" lang="en-IN" sz="2400">
                <a:solidFill>
                  <a:schemeClr val="dk1"/>
                </a:solidFill>
                <a:latin typeface="Times New Roman"/>
                <a:ea typeface="Times New Roman"/>
                <a:cs typeface="Times New Roman"/>
                <a:sym typeface="Times New Roman"/>
              </a:rPr>
              <a:t>k</a:t>
            </a:r>
            <a:r>
              <a:rPr lang="en-IN" sz="2400">
                <a:solidFill>
                  <a:schemeClr val="dk1"/>
                </a:solidFill>
                <a:latin typeface="Times New Roman"/>
                <a:ea typeface="Times New Roman"/>
                <a:cs typeface="Times New Roman"/>
                <a:sym typeface="Times New Roman"/>
              </a:rPr>
              <a:t>) if and only if</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468" name="Google Shape;468;p68"/>
          <p:cNvPicPr preferRelativeResize="0"/>
          <p:nvPr/>
        </p:nvPicPr>
        <p:blipFill rotWithShape="1">
          <a:blip r:embed="rId3">
            <a:alphaModFix/>
          </a:blip>
          <a:srcRect b="0" l="0" r="0" t="0"/>
          <a:stretch/>
        </p:blipFill>
        <p:spPr>
          <a:xfrm>
            <a:off x="3275344" y="3473662"/>
            <a:ext cx="5534476" cy="660400"/>
          </a:xfrm>
          <a:prstGeom prst="rect">
            <a:avLst/>
          </a:prstGeom>
          <a:noFill/>
          <a:ln>
            <a:noFill/>
          </a:ln>
        </p:spPr>
      </p:pic>
      <p:sp>
        <p:nvSpPr>
          <p:cNvPr id="469" name="Google Shape;469;p6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69"/>
          <p:cNvPicPr preferRelativeResize="0"/>
          <p:nvPr/>
        </p:nvPicPr>
        <p:blipFill rotWithShape="1">
          <a:blip r:embed="rId3">
            <a:alphaModFix/>
          </a:blip>
          <a:srcRect b="0" l="0" r="0" t="0"/>
          <a:stretch/>
        </p:blipFill>
        <p:spPr>
          <a:xfrm>
            <a:off x="452487" y="876692"/>
            <a:ext cx="7708347" cy="4628562"/>
          </a:xfrm>
          <a:prstGeom prst="rect">
            <a:avLst/>
          </a:prstGeom>
          <a:noFill/>
          <a:ln>
            <a:noFill/>
          </a:ln>
        </p:spPr>
      </p:pic>
      <p:sp>
        <p:nvSpPr>
          <p:cNvPr id="475" name="Google Shape;475;p69"/>
          <p:cNvSpPr/>
          <p:nvPr/>
        </p:nvSpPr>
        <p:spPr>
          <a:xfrm>
            <a:off x="8204462" y="876692"/>
            <a:ext cx="3739299" cy="5078313"/>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In the figure, the box on the left represents the set X of all instances, the box on the right the set H of all hypotheses.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Each hypothesis corresponds to some subset of  X-the subset of instances that it classifies positive.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The arrows connecting hypotheses represent the </a:t>
            </a:r>
            <a:r>
              <a:rPr b="1" i="1" lang="en-IN" sz="1800">
                <a:solidFill>
                  <a:schemeClr val="dk1"/>
                </a:solidFill>
                <a:latin typeface="Times New Roman"/>
                <a:ea typeface="Times New Roman"/>
                <a:cs typeface="Times New Roman"/>
                <a:sym typeface="Times New Roman"/>
              </a:rPr>
              <a:t>more - general -than </a:t>
            </a:r>
            <a:r>
              <a:rPr lang="en-IN" sz="1800">
                <a:solidFill>
                  <a:schemeClr val="dk1"/>
                </a:solidFill>
                <a:latin typeface="Times New Roman"/>
                <a:ea typeface="Times New Roman"/>
                <a:cs typeface="Times New Roman"/>
                <a:sym typeface="Times New Roman"/>
              </a:rPr>
              <a:t>relation, with the arrow pointing toward the less general hypothesis. </a:t>
            </a:r>
            <a:endParaRPr/>
          </a:p>
          <a:p>
            <a:pPr indent="-171450" lvl="0" marL="285750" marR="0" rtl="0" algn="just">
              <a:spcBef>
                <a:spcPts val="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Note the subset of instances characterized by h</a:t>
            </a:r>
            <a:r>
              <a:rPr baseline="-25000" lang="en-IN" sz="1800">
                <a:solidFill>
                  <a:schemeClr val="dk1"/>
                </a:solidFill>
                <a:latin typeface="Times New Roman"/>
                <a:ea typeface="Times New Roman"/>
                <a:cs typeface="Times New Roman"/>
                <a:sym typeface="Times New Roman"/>
              </a:rPr>
              <a:t>2</a:t>
            </a:r>
            <a:r>
              <a:rPr lang="en-IN" sz="1800">
                <a:solidFill>
                  <a:schemeClr val="dk1"/>
                </a:solidFill>
                <a:latin typeface="Times New Roman"/>
                <a:ea typeface="Times New Roman"/>
                <a:cs typeface="Times New Roman"/>
                <a:sym typeface="Times New Roman"/>
              </a:rPr>
              <a:t> subsumes the subset characterized by h </a:t>
            </a:r>
            <a:r>
              <a:rPr baseline="-25000" lang="en-IN" sz="1800">
                <a:solidFill>
                  <a:schemeClr val="dk1"/>
                </a:solidFill>
                <a:latin typeface="Times New Roman"/>
                <a:ea typeface="Times New Roman"/>
                <a:cs typeface="Times New Roman"/>
                <a:sym typeface="Times New Roman"/>
              </a:rPr>
              <a:t>l</a:t>
            </a:r>
            <a:r>
              <a:rPr lang="en-IN" sz="1800">
                <a:solidFill>
                  <a:schemeClr val="dk1"/>
                </a:solidFill>
                <a:latin typeface="Times New Roman"/>
                <a:ea typeface="Times New Roman"/>
                <a:cs typeface="Times New Roman"/>
                <a:sym typeface="Times New Roman"/>
              </a:rPr>
              <a:t> , hence h</a:t>
            </a:r>
            <a:r>
              <a:rPr baseline="-25000" lang="en-IN" sz="1800">
                <a:solidFill>
                  <a:schemeClr val="dk1"/>
                </a:solidFill>
                <a:latin typeface="Times New Roman"/>
                <a:ea typeface="Times New Roman"/>
                <a:cs typeface="Times New Roman"/>
                <a:sym typeface="Times New Roman"/>
              </a:rPr>
              <a:t>2</a:t>
            </a:r>
            <a:r>
              <a:rPr lang="en-IN" sz="1800">
                <a:solidFill>
                  <a:schemeClr val="dk1"/>
                </a:solidFill>
                <a:latin typeface="Times New Roman"/>
                <a:ea typeface="Times New Roman"/>
                <a:cs typeface="Times New Roman"/>
                <a:sym typeface="Times New Roman"/>
              </a:rPr>
              <a:t> is more - general– than h</a:t>
            </a:r>
            <a:r>
              <a:rPr baseline="-25000" lang="en-IN" sz="1800">
                <a:solidFill>
                  <a:schemeClr val="dk1"/>
                </a:solidFill>
                <a:latin typeface="Times New Roman"/>
                <a:ea typeface="Times New Roman"/>
                <a:cs typeface="Times New Roman"/>
                <a:sym typeface="Times New Roman"/>
              </a:rPr>
              <a:t>1</a:t>
            </a:r>
            <a:endParaRPr baseline="-25000" sz="1800">
              <a:solidFill>
                <a:schemeClr val="dk1"/>
              </a:solidFill>
              <a:latin typeface="Times New Roman"/>
              <a:ea typeface="Times New Roman"/>
              <a:cs typeface="Times New Roman"/>
              <a:sym typeface="Times New Roman"/>
            </a:endParaRPr>
          </a:p>
        </p:txBody>
      </p:sp>
      <p:sp>
        <p:nvSpPr>
          <p:cNvPr id="476" name="Google Shape;476;p6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0"/>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fontScale="90000"/>
          </a:bodyPr>
          <a:lstStyle/>
          <a:p>
            <a:pPr indent="0" lvl="0" marL="0" rtl="0" algn="ctr">
              <a:spcBef>
                <a:spcPts val="0"/>
              </a:spcBef>
              <a:spcAft>
                <a:spcPts val="0"/>
              </a:spcAft>
              <a:buClr>
                <a:schemeClr val="dk2"/>
              </a:buClr>
              <a:buSzPct val="100000"/>
              <a:buFont typeface="Lustria"/>
              <a:buNone/>
            </a:pPr>
            <a:r>
              <a:rPr b="1" lang="en-IN">
                <a:latin typeface="Lustria"/>
                <a:ea typeface="Lustria"/>
                <a:cs typeface="Lustria"/>
                <a:sym typeface="Lustria"/>
              </a:rPr>
              <a:t>FIND-S: Finding a Maximally Specific Hypothesis</a:t>
            </a:r>
            <a:endParaRPr b="1">
              <a:latin typeface="Lustria"/>
              <a:ea typeface="Lustria"/>
              <a:cs typeface="Lustria"/>
              <a:sym typeface="Lustria"/>
            </a:endParaRPr>
          </a:p>
        </p:txBody>
      </p:sp>
      <p:sp>
        <p:nvSpPr>
          <p:cNvPr id="482" name="Google Shape;482;p7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483" name="Google Shape;483;p7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040"/>
              <a:buNone/>
            </a:pPr>
            <a:r>
              <a:rPr b="1" lang="en-IN" sz="2400" u="sng">
                <a:latin typeface="Times New Roman"/>
                <a:ea typeface="Times New Roman"/>
                <a:cs typeface="Times New Roman"/>
                <a:sym typeface="Times New Roman"/>
              </a:rPr>
              <a:t>FIND-S Algorithm</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1. Initialize </a:t>
            </a:r>
            <a:r>
              <a:rPr i="1" lang="en-IN" sz="2400">
                <a:latin typeface="Times New Roman"/>
                <a:ea typeface="Times New Roman"/>
                <a:cs typeface="Times New Roman"/>
                <a:sym typeface="Times New Roman"/>
              </a:rPr>
              <a:t>h</a:t>
            </a:r>
            <a:r>
              <a:rPr lang="en-IN" sz="2400">
                <a:latin typeface="Times New Roman"/>
                <a:ea typeface="Times New Roman"/>
                <a:cs typeface="Times New Roman"/>
                <a:sym typeface="Times New Roman"/>
              </a:rPr>
              <a:t> to the most specific hypothesis in </a:t>
            </a:r>
            <a:r>
              <a:rPr i="1" lang="en-IN" sz="2400">
                <a:latin typeface="Times New Roman"/>
                <a:ea typeface="Times New Roman"/>
                <a:cs typeface="Times New Roman"/>
                <a:sym typeface="Times New Roman"/>
              </a:rPr>
              <a:t>H</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2. For each positive training instance </a:t>
            </a:r>
            <a:r>
              <a:rPr i="1" lang="en-IN" sz="2400">
                <a:latin typeface="Times New Roman"/>
                <a:ea typeface="Times New Roman"/>
                <a:cs typeface="Times New Roman"/>
                <a:sym typeface="Times New Roman"/>
              </a:rPr>
              <a:t>x</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       For each attribute constraint </a:t>
            </a:r>
            <a:r>
              <a:rPr i="1" lang="en-IN" sz="2400">
                <a:latin typeface="Times New Roman"/>
                <a:ea typeface="Times New Roman"/>
                <a:cs typeface="Times New Roman"/>
                <a:sym typeface="Times New Roman"/>
              </a:rPr>
              <a:t>a</a:t>
            </a:r>
            <a:r>
              <a:rPr baseline="-25000" i="1" lang="en-IN" sz="2400">
                <a:latin typeface="Times New Roman"/>
                <a:ea typeface="Times New Roman"/>
                <a:cs typeface="Times New Roman"/>
                <a:sym typeface="Times New Roman"/>
              </a:rPr>
              <a:t>i</a:t>
            </a:r>
            <a:r>
              <a:rPr lang="en-IN" sz="2400">
                <a:latin typeface="Times New Roman"/>
                <a:ea typeface="Times New Roman"/>
                <a:cs typeface="Times New Roman"/>
                <a:sym typeface="Times New Roman"/>
              </a:rPr>
              <a:t> in </a:t>
            </a:r>
            <a:r>
              <a:rPr i="1" lang="en-IN" sz="2400">
                <a:latin typeface="Times New Roman"/>
                <a:ea typeface="Times New Roman"/>
                <a:cs typeface="Times New Roman"/>
                <a:sym typeface="Times New Roman"/>
              </a:rPr>
              <a:t>h</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	If the constraint a</a:t>
            </a:r>
            <a:r>
              <a:rPr baseline="-25000" lang="en-IN" sz="2400">
                <a:latin typeface="Times New Roman"/>
                <a:ea typeface="Times New Roman"/>
                <a:cs typeface="Times New Roman"/>
                <a:sym typeface="Times New Roman"/>
              </a:rPr>
              <a:t>i</a:t>
            </a:r>
            <a:r>
              <a:rPr lang="en-IN" sz="2400">
                <a:latin typeface="Times New Roman"/>
                <a:ea typeface="Times New Roman"/>
                <a:cs typeface="Times New Roman"/>
                <a:sym typeface="Times New Roman"/>
              </a:rPr>
              <a:t> is satisfied by </a:t>
            </a:r>
            <a:r>
              <a:rPr i="1" lang="en-IN" sz="2400">
                <a:latin typeface="Times New Roman"/>
                <a:ea typeface="Times New Roman"/>
                <a:cs typeface="Times New Roman"/>
                <a:sym typeface="Times New Roman"/>
              </a:rPr>
              <a:t>x</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	Then do nothing</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	Else replace </a:t>
            </a:r>
            <a:r>
              <a:rPr i="1" lang="en-IN" sz="2400">
                <a:latin typeface="Times New Roman"/>
                <a:ea typeface="Times New Roman"/>
                <a:cs typeface="Times New Roman"/>
                <a:sym typeface="Times New Roman"/>
              </a:rPr>
              <a:t>a</a:t>
            </a:r>
            <a:r>
              <a:rPr baseline="-25000" i="1" lang="en-IN" sz="2400">
                <a:latin typeface="Times New Roman"/>
                <a:ea typeface="Times New Roman"/>
                <a:cs typeface="Times New Roman"/>
                <a:sym typeface="Times New Roman"/>
              </a:rPr>
              <a:t>i</a:t>
            </a:r>
            <a:r>
              <a:rPr lang="en-IN" sz="2400">
                <a:latin typeface="Times New Roman"/>
                <a:ea typeface="Times New Roman"/>
                <a:cs typeface="Times New Roman"/>
                <a:sym typeface="Times New Roman"/>
              </a:rPr>
              <a:t> in </a:t>
            </a:r>
            <a:r>
              <a:rPr i="1" lang="en-IN" sz="2400">
                <a:latin typeface="Times New Roman"/>
                <a:ea typeface="Times New Roman"/>
                <a:cs typeface="Times New Roman"/>
                <a:sym typeface="Times New Roman"/>
              </a:rPr>
              <a:t>h</a:t>
            </a:r>
            <a:r>
              <a:rPr lang="en-IN" sz="2400">
                <a:latin typeface="Times New Roman"/>
                <a:ea typeface="Times New Roman"/>
                <a:cs typeface="Times New Roman"/>
                <a:sym typeface="Times New Roman"/>
              </a:rPr>
              <a:t> by the next more general constraint that is satisfied by </a:t>
            </a:r>
            <a:r>
              <a:rPr i="1" lang="en-IN" sz="2400">
                <a:latin typeface="Times New Roman"/>
                <a:ea typeface="Times New Roman"/>
                <a:cs typeface="Times New Roman"/>
                <a:sym typeface="Times New Roman"/>
              </a:rPr>
              <a:t>x</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3. Output hypothesis </a:t>
            </a:r>
            <a:r>
              <a:rPr i="1" lang="en-IN" sz="2400">
                <a:latin typeface="Times New Roman"/>
                <a:ea typeface="Times New Roman"/>
                <a:cs typeface="Times New Roman"/>
                <a:sym typeface="Times New Roman"/>
              </a:rPr>
              <a:t>h</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489" name="Google Shape;489;p71"/>
          <p:cNvSpPr txBox="1"/>
          <p:nvPr>
            <p:ph idx="1" type="body"/>
          </p:nvPr>
        </p:nvSpPr>
        <p:spPr>
          <a:xfrm>
            <a:off x="838200" y="546755"/>
            <a:ext cx="10515600" cy="56302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lang="en-IN" sz="2400">
                <a:latin typeface="Times New Roman"/>
                <a:ea typeface="Times New Roman"/>
                <a:cs typeface="Times New Roman"/>
                <a:sym typeface="Times New Roman"/>
              </a:rPr>
              <a:t>To illustrate this algorithm, assume the learner is given the sequence of training examples from the </a:t>
            </a:r>
            <a:r>
              <a:rPr b="1" i="1" lang="en-IN" sz="2400">
                <a:latin typeface="Times New Roman"/>
                <a:ea typeface="Times New Roman"/>
                <a:cs typeface="Times New Roman"/>
                <a:sym typeface="Times New Roman"/>
              </a:rPr>
              <a:t>EnjoySport</a:t>
            </a:r>
            <a:r>
              <a:rPr lang="en-IN" sz="2400">
                <a:latin typeface="Times New Roman"/>
                <a:ea typeface="Times New Roman"/>
                <a:cs typeface="Times New Roman"/>
                <a:sym typeface="Times New Roman"/>
              </a:rPr>
              <a:t> task</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The first step of  FIND-S is to initialize </a:t>
            </a:r>
            <a:r>
              <a:rPr b="1" i="1" lang="en-IN" sz="2400">
                <a:latin typeface="Times New Roman"/>
                <a:ea typeface="Times New Roman"/>
                <a:cs typeface="Times New Roman"/>
                <a:sym typeface="Times New Roman"/>
              </a:rPr>
              <a:t>h</a:t>
            </a:r>
            <a:r>
              <a:rPr lang="en-IN" sz="2400">
                <a:latin typeface="Times New Roman"/>
                <a:ea typeface="Times New Roman"/>
                <a:cs typeface="Times New Roman"/>
                <a:sym typeface="Times New Roman"/>
              </a:rPr>
              <a:t> to the most specific hypothesis in </a:t>
            </a:r>
            <a:r>
              <a:rPr b="1" i="1" lang="en-IN" sz="2400">
                <a:latin typeface="Times New Roman"/>
                <a:ea typeface="Times New Roman"/>
                <a:cs typeface="Times New Roman"/>
                <a:sym typeface="Times New Roman"/>
              </a:rPr>
              <a:t>H</a:t>
            </a:r>
            <a:endParaRPr/>
          </a:p>
          <a:p>
            <a:pPr indent="0" lvl="0" marL="0" rtl="0" algn="ctr">
              <a:spcBef>
                <a:spcPts val="580"/>
              </a:spcBef>
              <a:spcAft>
                <a:spcPts val="0"/>
              </a:spcAft>
              <a:buSzPts val="2040"/>
              <a:buNone/>
            </a:pPr>
            <a:r>
              <a:rPr b="1"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 (Ø, Ø, Ø, Ø, Ø, Ø)</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p:txBody>
      </p:sp>
      <p:graphicFrame>
        <p:nvGraphicFramePr>
          <p:cNvPr id="490" name="Google Shape;490;p71"/>
          <p:cNvGraphicFramePr/>
          <p:nvPr/>
        </p:nvGraphicFramePr>
        <p:xfrm>
          <a:off x="2061263" y="1370621"/>
          <a:ext cx="3000000" cy="3000000"/>
        </p:xfrm>
        <a:graphic>
          <a:graphicData uri="http://schemas.openxmlformats.org/drawingml/2006/table">
            <a:tbl>
              <a:tblPr bandRow="1" firstCol="1" firstRow="1">
                <a:noFill/>
                <a:tableStyleId>{615ADB99-2CFC-4A79-A5C7-CA1DF8D219B5}</a:tableStyleId>
              </a:tblPr>
              <a:tblGrid>
                <a:gridCol w="1076300"/>
                <a:gridCol w="811075"/>
                <a:gridCol w="1116400"/>
                <a:gridCol w="1156475"/>
                <a:gridCol w="813625"/>
                <a:gridCol w="826425"/>
                <a:gridCol w="1050725"/>
                <a:gridCol w="1353500"/>
              </a:tblGrid>
              <a:tr h="396750">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Example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Sky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AirTemp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Humidity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Wind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Water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Forecast </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EnjoySport</a:t>
                      </a:r>
                      <a:endParaRPr sz="1400" u="none" cap="none" strike="noStrike">
                        <a:latin typeface="Times New Roman"/>
                        <a:ea typeface="Times New Roman"/>
                        <a:cs typeface="Times New Roman"/>
                        <a:sym typeface="Times New Roman"/>
                      </a:endParaRPr>
                    </a:p>
                  </a:txBody>
                  <a:tcPr marT="0" marB="0" marR="68575" marL="68575" anchor="ctr"/>
                </a:tc>
              </a:tr>
              <a:tr h="507900">
                <a:tc>
                  <a:txBody>
                    <a:bodyPr/>
                    <a:lstStyle/>
                    <a:p>
                      <a:pPr indent="0" lvl="0" marL="0" marR="0" rtl="0" algn="ctr">
                        <a:lnSpc>
                          <a:spcPct val="107000"/>
                        </a:lnSpc>
                        <a:spcBef>
                          <a:spcPts val="0"/>
                        </a:spcBef>
                        <a:spcAft>
                          <a:spcPts val="0"/>
                        </a:spcAft>
                        <a:buNone/>
                      </a:pPr>
                      <a:r>
                        <a:rPr lang="en-IN" sz="1400" u="none" cap="none" strike="noStrike"/>
                        <a:t>1</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Normal</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Same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r h="507900">
                <a:tc>
                  <a:txBody>
                    <a:bodyPr/>
                    <a:lstStyle/>
                    <a:p>
                      <a:pPr indent="0" lvl="0" marL="0" marR="0" rtl="0" algn="ctr">
                        <a:lnSpc>
                          <a:spcPct val="107000"/>
                        </a:lnSpc>
                        <a:spcBef>
                          <a:spcPts val="0"/>
                        </a:spcBef>
                        <a:spcAft>
                          <a:spcPts val="0"/>
                        </a:spcAft>
                        <a:buNone/>
                      </a:pPr>
                      <a:r>
                        <a:rPr lang="en-IN" sz="1400" u="none" cap="none" strike="noStrike"/>
                        <a:t>2</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Same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r h="507900">
                <a:tc>
                  <a:txBody>
                    <a:bodyPr/>
                    <a:lstStyle/>
                    <a:p>
                      <a:pPr indent="0" lvl="0" marL="0" marR="0" rtl="0" algn="ctr">
                        <a:lnSpc>
                          <a:spcPct val="107000"/>
                        </a:lnSpc>
                        <a:spcBef>
                          <a:spcPts val="0"/>
                        </a:spcBef>
                        <a:spcAft>
                          <a:spcPts val="0"/>
                        </a:spcAft>
                        <a:buNone/>
                      </a:pPr>
                      <a:r>
                        <a:rPr lang="en-IN" sz="1400" u="none" cap="none" strike="noStrike"/>
                        <a:t>3</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Rainy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Cold</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Change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No</a:t>
                      </a:r>
                      <a:endParaRPr sz="1400" u="none" cap="none" strike="noStrike">
                        <a:latin typeface="Times New Roman"/>
                        <a:ea typeface="Times New Roman"/>
                        <a:cs typeface="Times New Roman"/>
                        <a:sym typeface="Times New Roman"/>
                      </a:endParaRPr>
                    </a:p>
                  </a:txBody>
                  <a:tcPr marT="0" marB="0" marR="68575" marL="68575" anchor="ctr"/>
                </a:tc>
              </a:tr>
              <a:tr h="507900">
                <a:tc>
                  <a:txBody>
                    <a:bodyPr/>
                    <a:lstStyle/>
                    <a:p>
                      <a:pPr indent="0" lvl="0" marL="0" marR="0" rtl="0" algn="ctr">
                        <a:lnSpc>
                          <a:spcPct val="107000"/>
                        </a:lnSpc>
                        <a:spcBef>
                          <a:spcPts val="0"/>
                        </a:spcBef>
                        <a:spcAft>
                          <a:spcPts val="0"/>
                        </a:spcAft>
                        <a:buNone/>
                      </a:pPr>
                      <a:r>
                        <a:rPr lang="en-IN" sz="1400" u="none" cap="none" strike="noStrike"/>
                        <a:t>4</a:t>
                      </a:r>
                      <a:endParaRPr sz="1100" u="none" cap="none" strike="noStrike">
                        <a:latin typeface="Calibri"/>
                        <a:ea typeface="Calibri"/>
                        <a:cs typeface="Calibri"/>
                        <a:sym typeface="Calibri"/>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Cool</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Change</a:t>
                      </a:r>
                      <a:endParaRPr sz="14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400" u="none" cap="none" strike="noStrike">
                        <a:latin typeface="Times New Roman"/>
                        <a:ea typeface="Times New Roman"/>
                        <a:cs typeface="Times New Roman"/>
                        <a:sym typeface="Times New Roman"/>
                      </a:endParaRPr>
                    </a:p>
                  </a:txBody>
                  <a:tcPr marT="0" marB="0" marR="68575" marL="6857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fontScale="90000"/>
          </a:bodyPr>
          <a:lstStyle/>
          <a:p>
            <a:pPr indent="0" lvl="0" marL="0" rtl="0" algn="ctr">
              <a:spcBef>
                <a:spcPts val="0"/>
              </a:spcBef>
              <a:spcAft>
                <a:spcPts val="0"/>
              </a:spcAft>
              <a:buClr>
                <a:schemeClr val="dk2"/>
              </a:buClr>
              <a:buSzPct val="100000"/>
              <a:buFont typeface="Lustria"/>
              <a:buNone/>
            </a:pPr>
            <a:r>
              <a:rPr b="1" lang="en-IN">
                <a:latin typeface="Lustria"/>
                <a:ea typeface="Lustria"/>
                <a:cs typeface="Lustria"/>
                <a:sym typeface="Lustria"/>
              </a:rPr>
              <a:t>Examples of Successful Applications of Machine Learning</a:t>
            </a:r>
            <a:endParaRPr b="1">
              <a:latin typeface="Lustria"/>
              <a:ea typeface="Lustria"/>
              <a:cs typeface="Lustria"/>
              <a:sym typeface="Lustria"/>
            </a:endParaRPr>
          </a:p>
        </p:txBody>
      </p:sp>
      <p:sp>
        <p:nvSpPr>
          <p:cNvPr id="141" name="Google Shape;141;p1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42" name="Google Shape;142;p1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p>
            <a:pPr indent="-99059" lvl="1" marL="548640" rtl="0" algn="l">
              <a:spcBef>
                <a:spcPts val="0"/>
              </a:spcBef>
              <a:spcAft>
                <a:spcPts val="0"/>
              </a:spcAft>
              <a:buSzPts val="2040"/>
              <a:buNone/>
            </a:pPr>
            <a:r>
              <a:t/>
            </a:r>
            <a:endParaRPr>
              <a:latin typeface="Times New Roman"/>
              <a:ea typeface="Times New Roman"/>
              <a:cs typeface="Times New Roman"/>
              <a:sym typeface="Times New Roman"/>
            </a:endParaRPr>
          </a:p>
          <a:p>
            <a:pPr indent="-228600" lvl="1" marL="548640" rtl="0" algn="l">
              <a:spcBef>
                <a:spcPts val="370"/>
              </a:spcBef>
              <a:spcAft>
                <a:spcPts val="0"/>
              </a:spcAft>
              <a:buSzPts val="2040"/>
              <a:buChar char="⚫"/>
            </a:pPr>
            <a:r>
              <a:rPr lang="en-IN">
                <a:latin typeface="Times New Roman"/>
                <a:ea typeface="Times New Roman"/>
                <a:cs typeface="Times New Roman"/>
                <a:sym typeface="Times New Roman"/>
              </a:rPr>
              <a:t>Learning to recognize spoken words </a:t>
            </a:r>
            <a:endParaRPr/>
          </a:p>
          <a:p>
            <a:pPr indent="-228600" lvl="1" marL="548640" rtl="0" algn="l">
              <a:spcBef>
                <a:spcPts val="370"/>
              </a:spcBef>
              <a:spcAft>
                <a:spcPts val="0"/>
              </a:spcAft>
              <a:buSzPts val="2040"/>
              <a:buChar char="⚫"/>
            </a:pPr>
            <a:r>
              <a:rPr lang="en-IN">
                <a:latin typeface="Times New Roman"/>
                <a:ea typeface="Times New Roman"/>
                <a:cs typeface="Times New Roman"/>
                <a:sym typeface="Times New Roman"/>
              </a:rPr>
              <a:t>Learning to drive an autonomous vehicle </a:t>
            </a:r>
            <a:endParaRPr/>
          </a:p>
          <a:p>
            <a:pPr indent="-228600" lvl="1" marL="548640" rtl="0" algn="l">
              <a:spcBef>
                <a:spcPts val="370"/>
              </a:spcBef>
              <a:spcAft>
                <a:spcPts val="0"/>
              </a:spcAft>
              <a:buSzPts val="2040"/>
              <a:buChar char="⚫"/>
            </a:pPr>
            <a:r>
              <a:rPr lang="en-IN">
                <a:latin typeface="Times New Roman"/>
                <a:ea typeface="Times New Roman"/>
                <a:cs typeface="Times New Roman"/>
                <a:sym typeface="Times New Roman"/>
              </a:rPr>
              <a:t>Learning to classify new astronomical structures </a:t>
            </a:r>
            <a:endParaRPr/>
          </a:p>
          <a:p>
            <a:pPr indent="-228600" lvl="1" marL="548640" rtl="0" algn="l">
              <a:spcBef>
                <a:spcPts val="370"/>
              </a:spcBef>
              <a:spcAft>
                <a:spcPts val="0"/>
              </a:spcAft>
              <a:buSzPts val="2040"/>
              <a:buChar char="⚫"/>
            </a:pPr>
            <a:r>
              <a:rPr lang="en-IN">
                <a:latin typeface="Times New Roman"/>
                <a:ea typeface="Times New Roman"/>
                <a:cs typeface="Times New Roman"/>
                <a:sym typeface="Times New Roman"/>
              </a:rPr>
              <a:t>Learning to play world-class backgammon</a:t>
            </a:r>
            <a:endParaRPr>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496" name="Google Shape;496;p72"/>
          <p:cNvSpPr txBox="1"/>
          <p:nvPr>
            <p:ph idx="1" type="body"/>
          </p:nvPr>
        </p:nvSpPr>
        <p:spPr>
          <a:xfrm>
            <a:off x="838200" y="537328"/>
            <a:ext cx="10515600" cy="563963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40"/>
              <a:buNone/>
            </a:pPr>
            <a:r>
              <a:rPr i="1" lang="en-IN" sz="2400">
                <a:latin typeface="Times New Roman"/>
                <a:ea typeface="Times New Roman"/>
                <a:cs typeface="Times New Roman"/>
                <a:sym typeface="Times New Roman"/>
              </a:rPr>
              <a:t>x</a:t>
            </a:r>
            <a:r>
              <a:rPr baseline="-25000" i="1" lang="en-IN" sz="2400">
                <a:latin typeface="Times New Roman"/>
                <a:ea typeface="Times New Roman"/>
                <a:cs typeface="Times New Roman"/>
                <a:sym typeface="Times New Roman"/>
              </a:rPr>
              <a:t>1</a:t>
            </a:r>
            <a:r>
              <a:rPr i="1" lang="en-IN" sz="2400">
                <a:latin typeface="Times New Roman"/>
                <a:ea typeface="Times New Roman"/>
                <a:cs typeface="Times New Roman"/>
                <a:sym typeface="Times New Roman"/>
              </a:rPr>
              <a:t> = &lt;Sunny Warm Normal Strong Warm Same&gt;, +</a:t>
            </a:r>
            <a:endParaRPr/>
          </a:p>
          <a:p>
            <a:pPr indent="0" lvl="0" marL="0" rtl="0" algn="just">
              <a:spcBef>
                <a:spcPts val="580"/>
              </a:spcBef>
              <a:spcAft>
                <a:spcPts val="0"/>
              </a:spcAft>
              <a:buSzPts val="2040"/>
              <a:buNone/>
            </a:pPr>
            <a:r>
              <a:rPr lang="en-IN" sz="2400">
                <a:latin typeface="Times New Roman"/>
                <a:ea typeface="Times New Roman"/>
                <a:cs typeface="Times New Roman"/>
                <a:sym typeface="Times New Roman"/>
              </a:rPr>
              <a:t> Observing the first training example, it is clear that our hypothesis is too specific. In particular, none of the "Ø" constraints in h are satisfied by this example, so each is replaced by the next more general constraint that fits the example</a:t>
            </a:r>
            <a:endParaRPr/>
          </a:p>
          <a:p>
            <a:pPr indent="-274320" lvl="0" marL="274320" rtl="0" algn="ctr">
              <a:spcBef>
                <a:spcPts val="580"/>
              </a:spcBef>
              <a:spcAft>
                <a:spcPts val="0"/>
              </a:spcAft>
              <a:buSzPts val="2040"/>
              <a:buNone/>
            </a:pPr>
            <a:r>
              <a:rPr b="1" i="1" lang="en-IN" sz="2400">
                <a:latin typeface="Times New Roman"/>
                <a:ea typeface="Times New Roman"/>
                <a:cs typeface="Times New Roman"/>
                <a:sym typeface="Times New Roman"/>
              </a:rPr>
              <a:t>h</a:t>
            </a:r>
            <a:r>
              <a:rPr b="1" baseline="-25000" i="1" lang="en-IN" sz="2400">
                <a:latin typeface="Times New Roman"/>
                <a:ea typeface="Times New Roman"/>
                <a:cs typeface="Times New Roman"/>
                <a:sym typeface="Times New Roman"/>
              </a:rPr>
              <a:t>1</a:t>
            </a:r>
            <a:r>
              <a:rPr b="1" i="1" lang="en-IN" sz="2400">
                <a:latin typeface="Times New Roman"/>
                <a:ea typeface="Times New Roman"/>
                <a:cs typeface="Times New Roman"/>
                <a:sym typeface="Times New Roman"/>
              </a:rPr>
              <a:t> = &lt;Sunny Warm Normal Strong Warm Same&gt; </a:t>
            </a:r>
            <a:endParaRPr/>
          </a:p>
          <a:p>
            <a:pPr indent="-274320" lvl="0" marL="274320" rtl="0" algn="just">
              <a:spcBef>
                <a:spcPts val="580"/>
              </a:spcBef>
              <a:spcAft>
                <a:spcPts val="0"/>
              </a:spcAft>
              <a:buSzPts val="2040"/>
              <a:buNone/>
            </a:pPr>
            <a:r>
              <a:rPr lang="en-IN" sz="2400">
                <a:latin typeface="Times New Roman"/>
                <a:ea typeface="Times New Roman"/>
                <a:cs typeface="Times New Roman"/>
                <a:sym typeface="Times New Roman"/>
              </a:rPr>
              <a:t>This h is still very specific; it asserts that all instances are negative except for the single positive training example</a:t>
            </a:r>
            <a:endParaRPr/>
          </a:p>
          <a:p>
            <a:pPr indent="-274320" lvl="0" marL="274320" rtl="0" algn="just">
              <a:spcBef>
                <a:spcPts val="580"/>
              </a:spcBef>
              <a:spcAft>
                <a:spcPts val="0"/>
              </a:spcAft>
              <a:buSzPts val="2040"/>
              <a:buNone/>
            </a:pPr>
            <a:r>
              <a:t/>
            </a:r>
            <a:endParaRPr i="1" sz="2400">
              <a:latin typeface="Times New Roman"/>
              <a:ea typeface="Times New Roman"/>
              <a:cs typeface="Times New Roman"/>
              <a:sym typeface="Times New Roman"/>
            </a:endParaRPr>
          </a:p>
          <a:p>
            <a:pPr indent="-274320" lvl="0" marL="274320" rtl="0" algn="ctr">
              <a:spcBef>
                <a:spcPts val="580"/>
              </a:spcBef>
              <a:spcAft>
                <a:spcPts val="0"/>
              </a:spcAft>
              <a:buSzPts val="2040"/>
              <a:buNone/>
            </a:pPr>
            <a:r>
              <a:rPr i="1" lang="en-IN" sz="2400">
                <a:latin typeface="Times New Roman"/>
                <a:ea typeface="Times New Roman"/>
                <a:cs typeface="Times New Roman"/>
                <a:sym typeface="Times New Roman"/>
              </a:rPr>
              <a:t>x</a:t>
            </a:r>
            <a:r>
              <a:rPr baseline="-25000" i="1" lang="en-IN" sz="2400">
                <a:latin typeface="Times New Roman"/>
                <a:ea typeface="Times New Roman"/>
                <a:cs typeface="Times New Roman"/>
                <a:sym typeface="Times New Roman"/>
              </a:rPr>
              <a:t>2</a:t>
            </a:r>
            <a:r>
              <a:rPr i="1" lang="en-IN" sz="2400">
                <a:latin typeface="Times New Roman"/>
                <a:ea typeface="Times New Roman"/>
                <a:cs typeface="Times New Roman"/>
                <a:sym typeface="Times New Roman"/>
              </a:rPr>
              <a:t> = &lt;Sunny, Warm, High, Strong, Warm, Same&gt;, +</a:t>
            </a:r>
            <a:endParaRPr/>
          </a:p>
          <a:p>
            <a:pPr indent="0" lvl="0" marL="0" rtl="0" algn="just">
              <a:spcBef>
                <a:spcPts val="580"/>
              </a:spcBef>
              <a:spcAft>
                <a:spcPts val="0"/>
              </a:spcAft>
              <a:buSzPts val="2040"/>
              <a:buNone/>
            </a:pPr>
            <a:r>
              <a:rPr lang="en-IN" sz="2400">
                <a:latin typeface="Times New Roman"/>
                <a:ea typeface="Times New Roman"/>
                <a:cs typeface="Times New Roman"/>
                <a:sym typeface="Times New Roman"/>
              </a:rPr>
              <a:t>The second training example forces the algorithm to further generalize h, this time substituting a "?' in place of any attribute value in h that is not satisfied by the new example</a:t>
            </a:r>
            <a:endParaRPr/>
          </a:p>
          <a:p>
            <a:pPr indent="-274320" lvl="0" marL="274320" rtl="0" algn="ctr">
              <a:spcBef>
                <a:spcPts val="580"/>
              </a:spcBef>
              <a:spcAft>
                <a:spcPts val="0"/>
              </a:spcAft>
              <a:buSzPts val="2040"/>
              <a:buNone/>
            </a:pPr>
            <a:r>
              <a:rPr b="1" i="1" lang="en-IN" sz="2400">
                <a:latin typeface="Times New Roman"/>
                <a:ea typeface="Times New Roman"/>
                <a:cs typeface="Times New Roman"/>
                <a:sym typeface="Times New Roman"/>
              </a:rPr>
              <a:t>h</a:t>
            </a:r>
            <a:r>
              <a:rPr b="1" baseline="-25000" i="1" lang="en-IN" sz="2400">
                <a:latin typeface="Times New Roman"/>
                <a:ea typeface="Times New Roman"/>
                <a:cs typeface="Times New Roman"/>
                <a:sym typeface="Times New Roman"/>
              </a:rPr>
              <a:t>2</a:t>
            </a:r>
            <a:r>
              <a:rPr b="1" i="1" lang="en-IN" sz="2400">
                <a:latin typeface="Times New Roman"/>
                <a:ea typeface="Times New Roman"/>
                <a:cs typeface="Times New Roman"/>
                <a:sym typeface="Times New Roman"/>
              </a:rPr>
              <a:t> = &lt;Sunny Warm ? Strong Warm Same&gt;</a:t>
            </a:r>
            <a:endParaRPr sz="2400">
              <a:latin typeface="Times New Roman"/>
              <a:ea typeface="Times New Roman"/>
              <a:cs typeface="Times New Roman"/>
              <a:sym typeface="Times New Roman"/>
            </a:endParaRPr>
          </a:p>
          <a:p>
            <a:pPr indent="-144780" lvl="0" marL="274320" rtl="0" algn="just">
              <a:spcBef>
                <a:spcPts val="580"/>
              </a:spcBef>
              <a:spcAft>
                <a:spcPts val="0"/>
              </a:spcAft>
              <a:buSzPts val="2040"/>
              <a:buNone/>
            </a:pPr>
            <a:r>
              <a:t/>
            </a:r>
            <a:endParaRPr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02" name="Google Shape;502;p73"/>
          <p:cNvSpPr txBox="1"/>
          <p:nvPr>
            <p:ph idx="1" type="body"/>
          </p:nvPr>
        </p:nvSpPr>
        <p:spPr>
          <a:xfrm>
            <a:off x="838200" y="537328"/>
            <a:ext cx="10515600" cy="5639635"/>
          </a:xfrm>
          <a:prstGeom prst="rect">
            <a:avLst/>
          </a:prstGeom>
          <a:noFill/>
          <a:ln>
            <a:noFill/>
          </a:ln>
        </p:spPr>
        <p:txBody>
          <a:bodyPr anchorCtr="0" anchor="t" bIns="45700" lIns="91425" spcFirstLastPara="1" rIns="91425" wrap="square" tIns="45700">
            <a:normAutofit/>
          </a:bodyPr>
          <a:lstStyle/>
          <a:p>
            <a:pPr indent="-274320" lvl="0" marL="274320" rtl="0" algn="ctr">
              <a:spcBef>
                <a:spcPts val="0"/>
              </a:spcBef>
              <a:spcAft>
                <a:spcPts val="0"/>
              </a:spcAft>
              <a:buSzPts val="2040"/>
              <a:buNone/>
            </a:pPr>
            <a:r>
              <a:rPr i="1" lang="en-IN" sz="2400">
                <a:latin typeface="Times New Roman"/>
                <a:ea typeface="Times New Roman"/>
                <a:cs typeface="Times New Roman"/>
                <a:sym typeface="Times New Roman"/>
              </a:rPr>
              <a:t>x3 = &lt;Rainy, Cold, High, Strong, Warm, Change&gt;, -</a:t>
            </a:r>
            <a:endParaRPr/>
          </a:p>
          <a:p>
            <a:pPr indent="0" lvl="0" marL="0" rtl="0" algn="just">
              <a:spcBef>
                <a:spcPts val="580"/>
              </a:spcBef>
              <a:spcAft>
                <a:spcPts val="0"/>
              </a:spcAft>
              <a:buSzPts val="2040"/>
              <a:buNone/>
            </a:pPr>
            <a:r>
              <a:rPr lang="en-IN" sz="2400">
                <a:latin typeface="Times New Roman"/>
                <a:ea typeface="Times New Roman"/>
                <a:cs typeface="Times New Roman"/>
                <a:sym typeface="Times New Roman"/>
              </a:rPr>
              <a:t>Upon encountering the third training the algorithm makes no change to h. The FIND-S algorithm simply ignores every negative example.</a:t>
            </a:r>
            <a:endParaRPr sz="2400">
              <a:latin typeface="Times New Roman"/>
              <a:ea typeface="Times New Roman"/>
              <a:cs typeface="Times New Roman"/>
              <a:sym typeface="Times New Roman"/>
            </a:endParaRPr>
          </a:p>
          <a:p>
            <a:pPr indent="-274320" lvl="0" marL="274320" rtl="0" algn="ctr">
              <a:spcBef>
                <a:spcPts val="580"/>
              </a:spcBef>
              <a:spcAft>
                <a:spcPts val="0"/>
              </a:spcAft>
              <a:buSzPts val="2040"/>
              <a:buNone/>
            </a:pPr>
            <a:r>
              <a:rPr b="1" i="1" lang="en-IN" sz="2400">
                <a:latin typeface="Times New Roman"/>
                <a:ea typeface="Times New Roman"/>
                <a:cs typeface="Times New Roman"/>
                <a:sym typeface="Times New Roman"/>
              </a:rPr>
              <a:t>h3 = &lt; Sunny Warm ? Strong Warm Same&gt;</a:t>
            </a:r>
            <a:endParaRPr sz="2400">
              <a:latin typeface="Times New Roman"/>
              <a:ea typeface="Times New Roman"/>
              <a:cs typeface="Times New Roman"/>
              <a:sym typeface="Times New Roman"/>
            </a:endParaRPr>
          </a:p>
          <a:p>
            <a:pPr indent="-274320" lvl="0" marL="274320" rtl="0" algn="ctr">
              <a:spcBef>
                <a:spcPts val="580"/>
              </a:spcBef>
              <a:spcAft>
                <a:spcPts val="0"/>
              </a:spcAft>
              <a:buSzPts val="2040"/>
              <a:buNone/>
            </a:pPr>
            <a:r>
              <a:t/>
            </a:r>
            <a:endParaRPr i="1" sz="2400">
              <a:latin typeface="Times New Roman"/>
              <a:ea typeface="Times New Roman"/>
              <a:cs typeface="Times New Roman"/>
              <a:sym typeface="Times New Roman"/>
            </a:endParaRPr>
          </a:p>
          <a:p>
            <a:pPr indent="-274320" lvl="0" marL="274320" rtl="0" algn="ctr">
              <a:spcBef>
                <a:spcPts val="580"/>
              </a:spcBef>
              <a:spcAft>
                <a:spcPts val="0"/>
              </a:spcAft>
              <a:buSzPts val="2040"/>
              <a:buNone/>
            </a:pPr>
            <a:r>
              <a:rPr i="1" lang="en-IN" sz="2400">
                <a:latin typeface="Times New Roman"/>
                <a:ea typeface="Times New Roman"/>
                <a:cs typeface="Times New Roman"/>
                <a:sym typeface="Times New Roman"/>
              </a:rPr>
              <a:t>x4 =  &lt;Sunny Warm High Strong Cool Change&gt;, +</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The fourth example leads to a further generalization of h</a:t>
            </a:r>
            <a:endParaRPr/>
          </a:p>
          <a:p>
            <a:pPr indent="-274320" lvl="0" marL="274320" rtl="0" algn="ctr">
              <a:spcBef>
                <a:spcPts val="580"/>
              </a:spcBef>
              <a:spcAft>
                <a:spcPts val="0"/>
              </a:spcAft>
              <a:buSzPts val="2040"/>
              <a:buNone/>
            </a:pPr>
            <a:r>
              <a:rPr b="1" i="1" lang="en-IN" sz="2400">
                <a:latin typeface="Times New Roman"/>
                <a:ea typeface="Times New Roman"/>
                <a:cs typeface="Times New Roman"/>
                <a:sym typeface="Times New Roman"/>
              </a:rPr>
              <a:t>h4 = &lt; Sunny Warm ? Strong ? ? &gt;</a:t>
            </a:r>
            <a:endParaRPr sz="2400">
              <a:latin typeface="Times New Roman"/>
              <a:ea typeface="Times New Roman"/>
              <a:cs typeface="Times New Roman"/>
              <a:sym typeface="Times New Roman"/>
            </a:endParaRPr>
          </a:p>
          <a:p>
            <a:pPr indent="-144780" lvl="0" marL="274320" rtl="0" algn="just">
              <a:spcBef>
                <a:spcPts val="580"/>
              </a:spcBef>
              <a:spcAft>
                <a:spcPts val="0"/>
              </a:spcAft>
              <a:buSzPts val="2040"/>
              <a:buNone/>
            </a:pPr>
            <a:r>
              <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508" name="Google Shape;508;p74"/>
          <p:cNvPicPr preferRelativeResize="0"/>
          <p:nvPr>
            <p:ph idx="1" type="body"/>
          </p:nvPr>
        </p:nvPicPr>
        <p:blipFill rotWithShape="1">
          <a:blip r:embed="rId3">
            <a:alphaModFix/>
          </a:blip>
          <a:srcRect b="0" l="0" r="0" t="0"/>
          <a:stretch/>
        </p:blipFill>
        <p:spPr>
          <a:xfrm>
            <a:off x="852487" y="1246981"/>
            <a:ext cx="10487025" cy="42195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514" name="Google Shape;514;p75"/>
          <p:cNvPicPr preferRelativeResize="0"/>
          <p:nvPr>
            <p:ph idx="1" type="body"/>
          </p:nvPr>
        </p:nvPicPr>
        <p:blipFill rotWithShape="1">
          <a:blip r:embed="rId3">
            <a:alphaModFix/>
          </a:blip>
          <a:srcRect b="0" l="0" r="0" t="0"/>
          <a:stretch/>
        </p:blipFill>
        <p:spPr>
          <a:xfrm>
            <a:off x="886120" y="728061"/>
            <a:ext cx="10435472" cy="601210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20" name="Google Shape;520;p76"/>
          <p:cNvSpPr txBox="1"/>
          <p:nvPr>
            <p:ph idx="1" type="body"/>
          </p:nvPr>
        </p:nvSpPr>
        <p:spPr>
          <a:xfrm>
            <a:off x="886120" y="562433"/>
            <a:ext cx="10435472" cy="43513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rPr b="1" lang="en-IN" sz="2400" u="sng">
                <a:latin typeface="Times New Roman"/>
                <a:ea typeface="Times New Roman"/>
                <a:cs typeface="Times New Roman"/>
                <a:sym typeface="Times New Roman"/>
              </a:rPr>
              <a:t>The key property of the FIND-S algorithm is</a:t>
            </a:r>
            <a:endParaRPr/>
          </a:p>
          <a:p>
            <a:pPr indent="-274320" lvl="0" marL="274320" rtl="0" algn="just">
              <a:spcBef>
                <a:spcPts val="580"/>
              </a:spcBef>
              <a:spcAft>
                <a:spcPts val="0"/>
              </a:spcAft>
              <a:buSzPts val="2040"/>
              <a:buChar char="⚫"/>
            </a:pPr>
            <a:r>
              <a:rPr lang="en-IN" sz="2400">
                <a:latin typeface="Times New Roman"/>
                <a:ea typeface="Times New Roman"/>
                <a:cs typeface="Times New Roman"/>
                <a:sym typeface="Times New Roman"/>
              </a:rPr>
              <a:t>FIND-S is guaranteed to output the most specific hypothesis within H that is consistent with the positive training examples</a:t>
            </a:r>
            <a:endParaRPr/>
          </a:p>
          <a:p>
            <a:pPr indent="-274320" lvl="0" marL="274320" rtl="0" algn="just">
              <a:spcBef>
                <a:spcPts val="580"/>
              </a:spcBef>
              <a:spcAft>
                <a:spcPts val="0"/>
              </a:spcAft>
              <a:buSzPts val="2040"/>
              <a:buChar char="⚫"/>
            </a:pPr>
            <a:r>
              <a:rPr lang="en-IN" sz="2400">
                <a:latin typeface="Times New Roman"/>
                <a:ea typeface="Times New Roman"/>
                <a:cs typeface="Times New Roman"/>
                <a:sym typeface="Times New Roman"/>
              </a:rPr>
              <a:t>FIND-S algorithm’s final hypothesis will also be consistent with the negative examples provided the correct target concept is contained in H, and provided the training examples are correct.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26" name="Google Shape;526;p77"/>
          <p:cNvSpPr txBox="1"/>
          <p:nvPr>
            <p:ph idx="1" type="body"/>
          </p:nvPr>
        </p:nvSpPr>
        <p:spPr>
          <a:xfrm>
            <a:off x="867266" y="571860"/>
            <a:ext cx="10444899" cy="435133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060"/>
              <a:buNone/>
            </a:pPr>
            <a:r>
              <a:rPr b="1" lang="en-IN" sz="3600">
                <a:latin typeface="Lustria"/>
                <a:ea typeface="Lustria"/>
                <a:cs typeface="Lustria"/>
                <a:sym typeface="Lustria"/>
              </a:rPr>
              <a:t>Unanswered by FIND-S</a:t>
            </a:r>
            <a:endParaRPr/>
          </a:p>
          <a:p>
            <a:pPr indent="0" lvl="0" marL="0" rtl="0" algn="ctr">
              <a:spcBef>
                <a:spcPts val="580"/>
              </a:spcBef>
              <a:spcAft>
                <a:spcPts val="0"/>
              </a:spcAft>
              <a:buSzPts val="2040"/>
              <a:buNone/>
            </a:pPr>
            <a:r>
              <a:t/>
            </a:r>
            <a:endParaRPr b="1" sz="2400">
              <a:latin typeface="Times New Roman"/>
              <a:ea typeface="Times New Roman"/>
              <a:cs typeface="Times New Roman"/>
              <a:sym typeface="Times New Roman"/>
            </a:endParaRPr>
          </a:p>
          <a:p>
            <a:pPr indent="-457200" lvl="0" marL="457200" rtl="0" algn="just">
              <a:spcBef>
                <a:spcPts val="580"/>
              </a:spcBef>
              <a:spcAft>
                <a:spcPts val="0"/>
              </a:spcAft>
              <a:buSzPts val="2040"/>
              <a:buFont typeface="Libre Franklin"/>
              <a:buAutoNum type="arabicPeriod"/>
            </a:pPr>
            <a:r>
              <a:rPr lang="en-IN" sz="2400">
                <a:latin typeface="Times New Roman"/>
                <a:ea typeface="Times New Roman"/>
                <a:cs typeface="Times New Roman"/>
                <a:sym typeface="Times New Roman"/>
              </a:rPr>
              <a:t>Has the learner converged to the correct target concept?</a:t>
            </a:r>
            <a:endParaRPr/>
          </a:p>
          <a:p>
            <a:pPr indent="-457200" lvl="0" marL="457200" rtl="0" algn="just">
              <a:spcBef>
                <a:spcPts val="580"/>
              </a:spcBef>
              <a:spcAft>
                <a:spcPts val="0"/>
              </a:spcAft>
              <a:buSzPts val="2040"/>
              <a:buFont typeface="Libre Franklin"/>
              <a:buAutoNum type="arabicPeriod"/>
            </a:pPr>
            <a:r>
              <a:rPr lang="en-IN" sz="2400">
                <a:latin typeface="Times New Roman"/>
                <a:ea typeface="Times New Roman"/>
                <a:cs typeface="Times New Roman"/>
                <a:sym typeface="Times New Roman"/>
              </a:rPr>
              <a:t>Why prefer the most specific hypothesis?</a:t>
            </a:r>
            <a:endParaRPr/>
          </a:p>
          <a:p>
            <a:pPr indent="-457200" lvl="0" marL="457200" rtl="0" algn="just">
              <a:spcBef>
                <a:spcPts val="580"/>
              </a:spcBef>
              <a:spcAft>
                <a:spcPts val="0"/>
              </a:spcAft>
              <a:buSzPts val="2040"/>
              <a:buFont typeface="Libre Franklin"/>
              <a:buAutoNum type="arabicPeriod"/>
            </a:pPr>
            <a:r>
              <a:rPr lang="en-IN" sz="2400">
                <a:latin typeface="Times New Roman"/>
                <a:ea typeface="Times New Roman"/>
                <a:cs typeface="Times New Roman"/>
                <a:sym typeface="Times New Roman"/>
              </a:rPr>
              <a:t>Are the training examples consistent?</a:t>
            </a:r>
            <a:endParaRPr/>
          </a:p>
          <a:p>
            <a:pPr indent="-457200" lvl="0" marL="457200" rtl="0" algn="just">
              <a:spcBef>
                <a:spcPts val="580"/>
              </a:spcBef>
              <a:spcAft>
                <a:spcPts val="0"/>
              </a:spcAft>
              <a:buSzPts val="2040"/>
              <a:buFont typeface="Libre Franklin"/>
              <a:buAutoNum type="arabicPeriod"/>
            </a:pPr>
            <a:r>
              <a:rPr lang="en-IN" sz="2400">
                <a:latin typeface="Times New Roman"/>
                <a:ea typeface="Times New Roman"/>
                <a:cs typeface="Times New Roman"/>
                <a:sym typeface="Times New Roman"/>
              </a:rPr>
              <a:t>What if there are several maximally specific consistent hypotheses?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8"/>
          <p:cNvSpPr txBox="1"/>
          <p:nvPr>
            <p:ph type="title"/>
          </p:nvPr>
        </p:nvSpPr>
        <p:spPr>
          <a:xfrm>
            <a:off x="1028132" y="165456"/>
            <a:ext cx="10363200" cy="77624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IN"/>
              <a:t>Version Space</a:t>
            </a:r>
            <a:endParaRPr/>
          </a:p>
        </p:txBody>
      </p:sp>
      <p:sp>
        <p:nvSpPr>
          <p:cNvPr id="532" name="Google Shape;532;p7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33" name="Google Shape;533;p78"/>
          <p:cNvSpPr txBox="1"/>
          <p:nvPr>
            <p:ph idx="1" type="body"/>
          </p:nvPr>
        </p:nvSpPr>
        <p:spPr>
          <a:xfrm>
            <a:off x="586854" y="941696"/>
            <a:ext cx="10995546" cy="547275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5000"/>
              <a:buNone/>
            </a:pPr>
            <a:r>
              <a:rPr lang="en-IN"/>
              <a:t>A </a:t>
            </a:r>
            <a:r>
              <a:rPr b="1" lang="en-IN"/>
              <a:t>version space</a:t>
            </a:r>
            <a:r>
              <a:rPr lang="en-IN"/>
              <a:t> is a hierarchial representation of knowledge that enables you to keep track of all the useful information supplied by a sequence of learning examples without remembering any of the examples.</a:t>
            </a:r>
            <a:endParaRPr/>
          </a:p>
          <a:p>
            <a:pPr indent="0" lvl="0" marL="0" rtl="0" algn="l">
              <a:spcBef>
                <a:spcPts val="580"/>
              </a:spcBef>
              <a:spcAft>
                <a:spcPts val="0"/>
              </a:spcAft>
              <a:buSzPct val="85000"/>
              <a:buNone/>
            </a:pPr>
            <a:r>
              <a:rPr lang="en-IN"/>
              <a:t>The </a:t>
            </a:r>
            <a:r>
              <a:rPr b="1" lang="en-IN"/>
              <a:t>version space method</a:t>
            </a:r>
            <a:r>
              <a:rPr lang="en-IN"/>
              <a:t> is a concept learning process accomplished by managing multiple models within a version space.</a:t>
            </a:r>
            <a:endParaRPr/>
          </a:p>
          <a:p>
            <a:pPr indent="0" lvl="0" marL="0" rtl="0" algn="l">
              <a:spcBef>
                <a:spcPts val="580"/>
              </a:spcBef>
              <a:spcAft>
                <a:spcPts val="0"/>
              </a:spcAft>
              <a:buSzPct val="85000"/>
              <a:buNone/>
            </a:pPr>
            <a:r>
              <a:rPr b="1" lang="en-IN" u="sng"/>
              <a:t>Version Space Characteristics</a:t>
            </a:r>
            <a:endParaRPr/>
          </a:p>
          <a:p>
            <a:pPr indent="-274320" lvl="0" marL="274320" rtl="0" algn="l">
              <a:spcBef>
                <a:spcPts val="580"/>
              </a:spcBef>
              <a:spcAft>
                <a:spcPts val="0"/>
              </a:spcAft>
              <a:buSzPct val="85000"/>
              <a:buChar char="⚫"/>
            </a:pPr>
            <a:r>
              <a:rPr lang="en-IN"/>
              <a:t>Tentative heuristics are represented using version spaces.</a:t>
            </a:r>
            <a:endParaRPr/>
          </a:p>
          <a:p>
            <a:pPr indent="-274320" lvl="0" marL="274320" rtl="0" algn="l">
              <a:spcBef>
                <a:spcPts val="580"/>
              </a:spcBef>
              <a:spcAft>
                <a:spcPts val="0"/>
              </a:spcAft>
              <a:buSzPct val="85000"/>
              <a:buChar char="⚫"/>
            </a:pPr>
            <a:r>
              <a:rPr lang="en-IN"/>
              <a:t>A version space represents all the alternative plausible </a:t>
            </a:r>
            <a:r>
              <a:rPr b="1" lang="en-IN"/>
              <a:t>descriptions</a:t>
            </a:r>
            <a:r>
              <a:rPr lang="en-IN"/>
              <a:t> of a heuristic.</a:t>
            </a:r>
            <a:br>
              <a:rPr lang="en-IN"/>
            </a:br>
            <a:r>
              <a:rPr lang="en-IN"/>
              <a:t>A plausible description is one that is applicable to all known positive examples and no known negative example.</a:t>
            </a:r>
            <a:endParaRPr/>
          </a:p>
          <a:p>
            <a:pPr indent="-274320" lvl="0" marL="274320" rtl="0" algn="l">
              <a:spcBef>
                <a:spcPts val="580"/>
              </a:spcBef>
              <a:spcAft>
                <a:spcPts val="0"/>
              </a:spcAft>
              <a:buSzPct val="85000"/>
              <a:buChar char="⚫"/>
            </a:pPr>
            <a:r>
              <a:rPr lang="en-IN"/>
              <a:t>A version space description consists of two complementary trees:</a:t>
            </a:r>
            <a:endParaRPr/>
          </a:p>
          <a:p>
            <a:pPr indent="-274320" lvl="0" marL="274320" rtl="0" algn="l">
              <a:spcBef>
                <a:spcPts val="580"/>
              </a:spcBef>
              <a:spcAft>
                <a:spcPts val="0"/>
              </a:spcAft>
              <a:buSzPct val="85000"/>
              <a:buChar char="⚫"/>
            </a:pPr>
            <a:r>
              <a:rPr lang="en-IN"/>
              <a:t>One that contains nodes connected to overly </a:t>
            </a:r>
            <a:r>
              <a:rPr b="1" lang="en-IN"/>
              <a:t>general</a:t>
            </a:r>
            <a:r>
              <a:rPr lang="en-IN"/>
              <a:t> models, and</a:t>
            </a:r>
            <a:endParaRPr/>
          </a:p>
          <a:p>
            <a:pPr indent="-274320" lvl="0" marL="274320" rtl="0" algn="l">
              <a:spcBef>
                <a:spcPts val="580"/>
              </a:spcBef>
              <a:spcAft>
                <a:spcPts val="0"/>
              </a:spcAft>
              <a:buSzPct val="85000"/>
              <a:buChar char="⚫"/>
            </a:pPr>
            <a:r>
              <a:rPr lang="en-IN"/>
              <a:t>One that contains nodes connected to overly </a:t>
            </a:r>
            <a:r>
              <a:rPr b="1" lang="en-IN"/>
              <a:t>specific</a:t>
            </a:r>
            <a:r>
              <a:rPr lang="en-IN"/>
              <a:t> models.</a:t>
            </a:r>
            <a:endParaRPr/>
          </a:p>
          <a:p>
            <a:pPr indent="0" lvl="0" marL="0" rtl="0" algn="l">
              <a:spcBef>
                <a:spcPts val="580"/>
              </a:spcBef>
              <a:spcAft>
                <a:spcPts val="0"/>
              </a:spcAft>
              <a:buSzPct val="85000"/>
              <a:buNone/>
            </a:pPr>
            <a:r>
              <a:rPr lang="en-IN"/>
              <a:t>Node values/attributes are </a:t>
            </a:r>
            <a:r>
              <a:rPr b="1" lang="en-IN"/>
              <a:t>discrete</a:t>
            </a:r>
            <a:r>
              <a:rPr lang="en-IN"/>
              <a:t>.</a:t>
            </a:r>
            <a:endParaRPr/>
          </a:p>
          <a:p>
            <a:pPr indent="-144510" lvl="0" marL="274320" rtl="0" algn="l">
              <a:spcBef>
                <a:spcPts val="580"/>
              </a:spcBef>
              <a:spcAft>
                <a:spcPts val="0"/>
              </a:spcAft>
              <a:buSzPct val="850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9"/>
          <p:cNvSpPr txBox="1"/>
          <p:nvPr>
            <p:ph type="title"/>
          </p:nvPr>
        </p:nvSpPr>
        <p:spPr>
          <a:xfrm>
            <a:off x="1055427" y="138161"/>
            <a:ext cx="10363200" cy="694353"/>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lang="en-IN"/>
              <a:t>Version Space</a:t>
            </a:r>
            <a:endParaRPr/>
          </a:p>
        </p:txBody>
      </p:sp>
      <p:sp>
        <p:nvSpPr>
          <p:cNvPr id="539" name="Google Shape;539;p7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40" name="Google Shape;540;p79"/>
          <p:cNvSpPr txBox="1"/>
          <p:nvPr>
            <p:ph idx="1" type="body"/>
          </p:nvPr>
        </p:nvSpPr>
        <p:spPr>
          <a:xfrm>
            <a:off x="641445" y="832514"/>
            <a:ext cx="10940955" cy="537778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85000"/>
              <a:buNone/>
            </a:pPr>
            <a:r>
              <a:rPr b="1" lang="en-IN" u="sng"/>
              <a:t>Fundamental Assumptions</a:t>
            </a:r>
            <a:endParaRPr/>
          </a:p>
          <a:p>
            <a:pPr indent="-274320" lvl="0" marL="274320" rtl="0" algn="l">
              <a:spcBef>
                <a:spcPts val="580"/>
              </a:spcBef>
              <a:spcAft>
                <a:spcPts val="0"/>
              </a:spcAft>
              <a:buSzPct val="85000"/>
              <a:buChar char="⚫"/>
            </a:pPr>
            <a:r>
              <a:rPr lang="en-IN"/>
              <a:t>The data is correct; there are no erroneous instances.</a:t>
            </a:r>
            <a:endParaRPr/>
          </a:p>
          <a:p>
            <a:pPr indent="-274320" lvl="0" marL="274320" rtl="0" algn="l">
              <a:spcBef>
                <a:spcPts val="580"/>
              </a:spcBef>
              <a:spcAft>
                <a:spcPts val="0"/>
              </a:spcAft>
              <a:buSzPct val="85000"/>
              <a:buChar char="⚫"/>
            </a:pPr>
            <a:r>
              <a:rPr lang="en-IN"/>
              <a:t>A correct description is a conjunction of some of the attributes with values.</a:t>
            </a:r>
            <a:endParaRPr/>
          </a:p>
          <a:p>
            <a:pPr indent="0" lvl="0" marL="0" rtl="0" algn="l">
              <a:spcBef>
                <a:spcPts val="580"/>
              </a:spcBef>
              <a:spcAft>
                <a:spcPts val="0"/>
              </a:spcAft>
              <a:buSzPct val="85000"/>
              <a:buNone/>
            </a:pPr>
            <a:r>
              <a:rPr b="1" lang="en-IN" u="sng"/>
              <a:t>Diagrammatical Guidelines</a:t>
            </a:r>
            <a:endParaRPr/>
          </a:p>
          <a:p>
            <a:pPr indent="-274320" lvl="0" marL="274320" rtl="0" algn="l">
              <a:spcBef>
                <a:spcPts val="580"/>
              </a:spcBef>
              <a:spcAft>
                <a:spcPts val="0"/>
              </a:spcAft>
              <a:buSzPct val="85000"/>
              <a:buChar char="⚫"/>
            </a:pPr>
            <a:r>
              <a:rPr lang="en-IN"/>
              <a:t>There is a </a:t>
            </a:r>
            <a:r>
              <a:rPr b="1" lang="en-IN"/>
              <a:t>generalization</a:t>
            </a:r>
            <a:r>
              <a:rPr lang="en-IN"/>
              <a:t> tree and a </a:t>
            </a:r>
            <a:r>
              <a:rPr b="1" lang="en-IN"/>
              <a:t>specialization</a:t>
            </a:r>
            <a:r>
              <a:rPr lang="en-IN"/>
              <a:t> tree.</a:t>
            </a:r>
            <a:endParaRPr/>
          </a:p>
          <a:p>
            <a:pPr indent="-274320" lvl="0" marL="274320" rtl="0" algn="l">
              <a:spcBef>
                <a:spcPts val="580"/>
              </a:spcBef>
              <a:spcAft>
                <a:spcPts val="0"/>
              </a:spcAft>
              <a:buSzPct val="85000"/>
              <a:buChar char="⚫"/>
            </a:pPr>
            <a:r>
              <a:rPr lang="en-IN"/>
              <a:t>Each </a:t>
            </a:r>
            <a:r>
              <a:rPr b="1" lang="en-IN"/>
              <a:t>node</a:t>
            </a:r>
            <a:r>
              <a:rPr lang="en-IN"/>
              <a:t> is connected to a </a:t>
            </a:r>
            <a:r>
              <a:rPr b="1" lang="en-IN"/>
              <a:t>model</a:t>
            </a:r>
            <a:r>
              <a:rPr lang="en-IN"/>
              <a:t>.</a:t>
            </a:r>
            <a:endParaRPr/>
          </a:p>
          <a:p>
            <a:pPr indent="-274320" lvl="0" marL="274320" rtl="0" algn="l">
              <a:spcBef>
                <a:spcPts val="580"/>
              </a:spcBef>
              <a:spcAft>
                <a:spcPts val="0"/>
              </a:spcAft>
              <a:buSzPct val="85000"/>
              <a:buChar char="⚫"/>
            </a:pPr>
            <a:r>
              <a:rPr lang="en-IN"/>
              <a:t>Nodes in the generalization tree are connected to a model that matches everything in its subtree.</a:t>
            </a:r>
            <a:endParaRPr/>
          </a:p>
          <a:p>
            <a:pPr indent="-274320" lvl="0" marL="274320" rtl="0" algn="l">
              <a:spcBef>
                <a:spcPts val="580"/>
              </a:spcBef>
              <a:spcAft>
                <a:spcPts val="0"/>
              </a:spcAft>
              <a:buSzPct val="85000"/>
              <a:buChar char="⚫"/>
            </a:pPr>
            <a:r>
              <a:rPr lang="en-IN"/>
              <a:t>Nodes in the specialization tree are connected to a model that matches only one thing in its subtree.</a:t>
            </a:r>
            <a:endParaRPr/>
          </a:p>
          <a:p>
            <a:pPr indent="-228600" lvl="1" marL="548640" rtl="0" algn="l">
              <a:spcBef>
                <a:spcPts val="370"/>
              </a:spcBef>
              <a:spcAft>
                <a:spcPts val="0"/>
              </a:spcAft>
              <a:buSzPct val="85000"/>
              <a:buChar char="⚫"/>
            </a:pPr>
            <a:r>
              <a:rPr lang="en-IN"/>
              <a:t>Links between nodes and their models denote</a:t>
            </a:r>
            <a:endParaRPr/>
          </a:p>
          <a:p>
            <a:pPr indent="-228600" lvl="1" marL="548640" rtl="0" algn="l">
              <a:spcBef>
                <a:spcPts val="370"/>
              </a:spcBef>
              <a:spcAft>
                <a:spcPts val="0"/>
              </a:spcAft>
              <a:buSzPct val="85000"/>
              <a:buChar char="⚫"/>
            </a:pPr>
            <a:r>
              <a:rPr lang="en-IN"/>
              <a:t>generalization relations in a generalization tree, and</a:t>
            </a:r>
            <a:endParaRPr/>
          </a:p>
          <a:p>
            <a:pPr indent="-228600" lvl="1" marL="548640" rtl="0" algn="l">
              <a:spcBef>
                <a:spcPts val="370"/>
              </a:spcBef>
              <a:spcAft>
                <a:spcPts val="0"/>
              </a:spcAft>
              <a:buSzPct val="85000"/>
              <a:buChar char="⚫"/>
            </a:pPr>
            <a:r>
              <a:rPr lang="en-IN"/>
              <a:t>specialization relations in a specialization tree.</a:t>
            </a:r>
            <a:endParaRPr/>
          </a:p>
          <a:p>
            <a:pPr indent="-144510" lvl="0" marL="274320" rtl="0" algn="l">
              <a:spcBef>
                <a:spcPts val="580"/>
              </a:spcBef>
              <a:spcAft>
                <a:spcPts val="0"/>
              </a:spcAft>
              <a:buSzPct val="850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0"/>
          <p:cNvSpPr txBox="1"/>
          <p:nvPr>
            <p:ph type="title"/>
          </p:nvPr>
        </p:nvSpPr>
        <p:spPr>
          <a:xfrm>
            <a:off x="872183" y="129370"/>
            <a:ext cx="10363200" cy="694353"/>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lang="en-IN"/>
              <a:t>Version Space Diagram</a:t>
            </a:r>
            <a:endParaRPr/>
          </a:p>
        </p:txBody>
      </p:sp>
      <p:sp>
        <p:nvSpPr>
          <p:cNvPr id="546" name="Google Shape;546;p8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47" name="Google Shape;547;p80"/>
          <p:cNvSpPr txBox="1"/>
          <p:nvPr>
            <p:ph idx="1" type="body"/>
          </p:nvPr>
        </p:nvSpPr>
        <p:spPr>
          <a:xfrm>
            <a:off x="686938" y="823723"/>
            <a:ext cx="10363200" cy="7915339"/>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lang="en-IN"/>
              <a:t>In the diagram below, the specialization tree is colored </a:t>
            </a:r>
            <a:r>
              <a:rPr b="1" lang="en-IN"/>
              <a:t>red</a:t>
            </a:r>
            <a:r>
              <a:rPr lang="en-IN"/>
              <a:t>, and the generalization tree is colored </a:t>
            </a:r>
            <a:r>
              <a:rPr b="1" lang="en-IN"/>
              <a:t>green</a:t>
            </a:r>
            <a:endParaRPr/>
          </a:p>
          <a:p>
            <a:pPr indent="-133985" lvl="0" marL="274320" rtl="0" algn="l">
              <a:spcBef>
                <a:spcPts val="580"/>
              </a:spcBef>
              <a:spcAft>
                <a:spcPts val="0"/>
              </a:spcAft>
              <a:buSzPts val="2210"/>
              <a:buNone/>
            </a:pPr>
            <a:r>
              <a:t/>
            </a:r>
            <a:endParaRPr/>
          </a:p>
        </p:txBody>
      </p:sp>
      <p:pic>
        <p:nvPicPr>
          <p:cNvPr descr="version" id="548" name="Google Shape;548;p80"/>
          <p:cNvPicPr preferRelativeResize="0"/>
          <p:nvPr/>
        </p:nvPicPr>
        <p:blipFill rotWithShape="1">
          <a:blip r:embed="rId3">
            <a:alphaModFix/>
          </a:blip>
          <a:srcRect b="0" l="0" r="0" t="0"/>
          <a:stretch/>
        </p:blipFill>
        <p:spPr>
          <a:xfrm>
            <a:off x="1516904" y="1801504"/>
            <a:ext cx="8773508" cy="459929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8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54" name="Google Shape;554;p81"/>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spcBef>
                <a:spcPts val="0"/>
              </a:spcBef>
              <a:spcAft>
                <a:spcPts val="0"/>
              </a:spcAft>
              <a:buSzPct val="85000"/>
              <a:buNone/>
            </a:pPr>
            <a:r>
              <a:rPr b="1" lang="en-IN" sz="4400">
                <a:latin typeface="Lustria"/>
                <a:ea typeface="Lustria"/>
                <a:cs typeface="Lustria"/>
                <a:sym typeface="Lustria"/>
              </a:rPr>
              <a:t>Version Space and CANDIDATE ELIMINATION Algorithm</a:t>
            </a:r>
            <a:endParaRPr b="1" sz="4400">
              <a:latin typeface="Lustria"/>
              <a:ea typeface="Lustria"/>
              <a:cs typeface="Lustria"/>
              <a:sym typeface="Lustria"/>
            </a:endParaRPr>
          </a:p>
          <a:p>
            <a:pPr indent="0" lvl="0" marL="0" rtl="0" algn="l">
              <a:spcBef>
                <a:spcPts val="580"/>
              </a:spcBef>
              <a:spcAft>
                <a:spcPts val="0"/>
              </a:spcAft>
              <a:buSzPct val="85000"/>
              <a:buNone/>
            </a:pPr>
            <a:r>
              <a:t/>
            </a:r>
            <a:endParaRPr sz="1600">
              <a:latin typeface="Times New Roman"/>
              <a:ea typeface="Times New Roman"/>
              <a:cs typeface="Times New Roman"/>
              <a:sym typeface="Times New Roman"/>
            </a:endParaRPr>
          </a:p>
          <a:p>
            <a:pPr indent="0" lvl="0" marL="0" rtl="0" algn="l">
              <a:spcBef>
                <a:spcPts val="580"/>
              </a:spcBef>
              <a:spcAft>
                <a:spcPts val="0"/>
              </a:spcAft>
              <a:buSzPct val="85000"/>
              <a:buNone/>
            </a:pPr>
            <a:r>
              <a:rPr lang="en-IN" sz="2400">
                <a:latin typeface="Times New Roman"/>
                <a:ea typeface="Times New Roman"/>
                <a:cs typeface="Times New Roman"/>
                <a:sym typeface="Times New Roman"/>
              </a:rPr>
              <a:t>The key idea in the CANDIDATE-ELIMINATION algorithm is to output a description of the set of all </a:t>
            </a:r>
            <a:r>
              <a:rPr b="1" i="1" lang="en-IN" sz="2400">
                <a:latin typeface="Times New Roman"/>
                <a:ea typeface="Times New Roman"/>
                <a:cs typeface="Times New Roman"/>
                <a:sym typeface="Times New Roman"/>
              </a:rPr>
              <a:t>hypothesis consistent with the training examples</a:t>
            </a:r>
            <a:endParaRPr/>
          </a:p>
          <a:p>
            <a:pPr indent="0" lvl="0" marL="0" rtl="0" algn="l">
              <a:spcBef>
                <a:spcPts val="580"/>
              </a:spcBef>
              <a:spcAft>
                <a:spcPts val="0"/>
              </a:spcAft>
              <a:buSzPct val="85000"/>
              <a:buNone/>
            </a:pPr>
            <a:r>
              <a:t/>
            </a:r>
            <a:endParaRPr sz="1600">
              <a:latin typeface="Times New Roman"/>
              <a:ea typeface="Times New Roman"/>
              <a:cs typeface="Times New Roman"/>
              <a:sym typeface="Times New Roman"/>
            </a:endParaRPr>
          </a:p>
          <a:p>
            <a:pPr indent="0" lvl="0" marL="0" rtl="0" algn="l">
              <a:spcBef>
                <a:spcPts val="580"/>
              </a:spcBef>
              <a:spcAft>
                <a:spcPts val="0"/>
              </a:spcAft>
              <a:buSzPct val="85000"/>
              <a:buNone/>
            </a:pPr>
            <a:r>
              <a:rPr b="1" lang="en-IN" sz="2400">
                <a:latin typeface="Times New Roman"/>
                <a:ea typeface="Times New Roman"/>
                <a:cs typeface="Times New Roman"/>
                <a:sym typeface="Times New Roman"/>
              </a:rPr>
              <a:t>Representation</a:t>
            </a:r>
            <a:endParaRPr/>
          </a:p>
          <a:p>
            <a:pPr indent="-274320" lvl="0" marL="274320" rtl="0" algn="l">
              <a:spcBef>
                <a:spcPts val="580"/>
              </a:spcBef>
              <a:spcAft>
                <a:spcPts val="0"/>
              </a:spcAft>
              <a:buSzPct val="85000"/>
              <a:buChar char="⚫"/>
            </a:pPr>
            <a:r>
              <a:rPr b="1" i="1" lang="en-IN" sz="2400">
                <a:latin typeface="Times New Roman"/>
                <a:ea typeface="Times New Roman"/>
                <a:cs typeface="Times New Roman"/>
                <a:sym typeface="Times New Roman"/>
              </a:rPr>
              <a:t>Definition: </a:t>
            </a:r>
            <a:r>
              <a:rPr lang="en-IN" sz="2400">
                <a:latin typeface="Times New Roman"/>
                <a:ea typeface="Times New Roman"/>
                <a:cs typeface="Times New Roman"/>
                <a:sym typeface="Times New Roman"/>
              </a:rPr>
              <a:t>A hypothesis h is </a:t>
            </a:r>
            <a:r>
              <a:rPr b="1" lang="en-IN" sz="2400">
                <a:latin typeface="Times New Roman"/>
                <a:ea typeface="Times New Roman"/>
                <a:cs typeface="Times New Roman"/>
                <a:sym typeface="Times New Roman"/>
              </a:rPr>
              <a:t>consistent </a:t>
            </a:r>
            <a:r>
              <a:rPr lang="en-IN" sz="2400">
                <a:latin typeface="Times New Roman"/>
                <a:ea typeface="Times New Roman"/>
                <a:cs typeface="Times New Roman"/>
                <a:sym typeface="Times New Roman"/>
              </a:rPr>
              <a:t>with </a:t>
            </a:r>
            <a:r>
              <a:rPr b="1" lang="en-IN" sz="2400">
                <a:latin typeface="Times New Roman"/>
                <a:ea typeface="Times New Roman"/>
                <a:cs typeface="Times New Roman"/>
                <a:sym typeface="Times New Roman"/>
              </a:rPr>
              <a:t>a </a:t>
            </a:r>
            <a:r>
              <a:rPr lang="en-IN" sz="2400">
                <a:latin typeface="Times New Roman"/>
                <a:ea typeface="Times New Roman"/>
                <a:cs typeface="Times New Roman"/>
                <a:sym typeface="Times New Roman"/>
              </a:rPr>
              <a:t>set of training examples </a:t>
            </a:r>
            <a:r>
              <a:rPr b="1" i="1" lang="en-IN" sz="2400">
                <a:latin typeface="Times New Roman"/>
                <a:ea typeface="Times New Roman"/>
                <a:cs typeface="Times New Roman"/>
                <a:sym typeface="Times New Roman"/>
              </a:rPr>
              <a:t>D </a:t>
            </a:r>
            <a:r>
              <a:rPr lang="en-IN" sz="2400">
                <a:latin typeface="Times New Roman"/>
                <a:ea typeface="Times New Roman"/>
                <a:cs typeface="Times New Roman"/>
                <a:sym typeface="Times New Roman"/>
              </a:rPr>
              <a:t>if </a:t>
            </a:r>
            <a:r>
              <a:rPr b="1" lang="en-IN" sz="2400">
                <a:latin typeface="Times New Roman"/>
                <a:ea typeface="Times New Roman"/>
                <a:cs typeface="Times New Roman"/>
                <a:sym typeface="Times New Roman"/>
              </a:rPr>
              <a:t>and </a:t>
            </a:r>
            <a:r>
              <a:rPr lang="en-IN" sz="2400">
                <a:latin typeface="Times New Roman"/>
                <a:ea typeface="Times New Roman"/>
                <a:cs typeface="Times New Roman"/>
                <a:sym typeface="Times New Roman"/>
              </a:rPr>
              <a:t>only if </a:t>
            </a:r>
            <a:r>
              <a:rPr b="1" i="1" lang="en-IN" sz="2400">
                <a:latin typeface="Times New Roman"/>
                <a:ea typeface="Times New Roman"/>
                <a:cs typeface="Times New Roman"/>
                <a:sym typeface="Times New Roman"/>
              </a:rPr>
              <a:t>h(x) </a:t>
            </a:r>
            <a:r>
              <a:rPr lang="en-IN" sz="2400">
                <a:latin typeface="Times New Roman"/>
                <a:ea typeface="Times New Roman"/>
                <a:cs typeface="Times New Roman"/>
                <a:sym typeface="Times New Roman"/>
              </a:rPr>
              <a:t>= </a:t>
            </a:r>
            <a:r>
              <a:rPr b="1" i="1" lang="en-IN" sz="2400">
                <a:latin typeface="Times New Roman"/>
                <a:ea typeface="Times New Roman"/>
                <a:cs typeface="Times New Roman"/>
                <a:sym typeface="Times New Roman"/>
              </a:rPr>
              <a:t>c(x) </a:t>
            </a:r>
            <a:r>
              <a:rPr lang="en-IN" sz="2400">
                <a:latin typeface="Times New Roman"/>
                <a:ea typeface="Times New Roman"/>
                <a:cs typeface="Times New Roman"/>
                <a:sym typeface="Times New Roman"/>
              </a:rPr>
              <a:t>for each example (x, </a:t>
            </a:r>
            <a:r>
              <a:rPr b="1" i="1" lang="en-IN" sz="2400">
                <a:latin typeface="Times New Roman"/>
                <a:ea typeface="Times New Roman"/>
                <a:cs typeface="Times New Roman"/>
                <a:sym typeface="Times New Roman"/>
              </a:rPr>
              <a:t>c(x)) </a:t>
            </a:r>
            <a:r>
              <a:rPr lang="en-IN" sz="2400">
                <a:latin typeface="Times New Roman"/>
                <a:ea typeface="Times New Roman"/>
                <a:cs typeface="Times New Roman"/>
                <a:sym typeface="Times New Roman"/>
              </a:rPr>
              <a:t>in </a:t>
            </a:r>
            <a:r>
              <a:rPr b="1" i="1" lang="en-IN" sz="2400">
                <a:latin typeface="Times New Roman"/>
                <a:ea typeface="Times New Roman"/>
                <a:cs typeface="Times New Roman"/>
                <a:sym typeface="Times New Roman"/>
              </a:rPr>
              <a:t>D.</a:t>
            </a:r>
            <a:endParaRPr/>
          </a:p>
          <a:p>
            <a:pPr indent="0" lvl="0" marL="0" rtl="0" algn="ctr">
              <a:spcBef>
                <a:spcPts val="580"/>
              </a:spcBef>
              <a:spcAft>
                <a:spcPts val="0"/>
              </a:spcAft>
              <a:buSzPct val="85000"/>
              <a:buNone/>
            </a:pPr>
            <a:r>
              <a:rPr i="1" lang="en-IN" sz="2400">
                <a:latin typeface="Times New Roman"/>
                <a:ea typeface="Times New Roman"/>
                <a:cs typeface="Times New Roman"/>
                <a:sym typeface="Times New Roman"/>
              </a:rPr>
              <a:t>Consistent</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h, D</a:t>
            </a:r>
            <a:r>
              <a:rPr lang="en-IN" sz="2400">
                <a:latin typeface="Times New Roman"/>
                <a:ea typeface="Times New Roman"/>
                <a:cs typeface="Times New Roman"/>
                <a:sym typeface="Times New Roman"/>
              </a:rPr>
              <a:t>) ≡ (∀ 〈</a:t>
            </a:r>
            <a:r>
              <a:rPr i="1" lang="en-IN" sz="2400">
                <a:latin typeface="Times New Roman"/>
                <a:ea typeface="Times New Roman"/>
                <a:cs typeface="Times New Roman"/>
                <a:sym typeface="Times New Roman"/>
              </a:rPr>
              <a:t>x, c</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x</a:t>
            </a:r>
            <a:r>
              <a:rPr lang="en-IN" sz="2400">
                <a:latin typeface="Times New Roman"/>
                <a:ea typeface="Times New Roman"/>
                <a:cs typeface="Times New Roman"/>
                <a:sym typeface="Times New Roman"/>
              </a:rPr>
              <a:t>)〉 ∈ </a:t>
            </a:r>
            <a:r>
              <a:rPr i="1" lang="en-IN" sz="2400">
                <a:latin typeface="Times New Roman"/>
                <a:ea typeface="Times New Roman"/>
                <a:cs typeface="Times New Roman"/>
                <a:sym typeface="Times New Roman"/>
              </a:rPr>
              <a:t>D</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h</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x</a:t>
            </a:r>
            <a:r>
              <a:rPr lang="en-IN" sz="2400">
                <a:latin typeface="Times New Roman"/>
                <a:ea typeface="Times New Roman"/>
                <a:cs typeface="Times New Roman"/>
                <a:sym typeface="Times New Roman"/>
              </a:rPr>
              <a:t>) = </a:t>
            </a:r>
            <a:r>
              <a:rPr i="1" lang="en-IN" sz="2400">
                <a:latin typeface="Times New Roman"/>
                <a:ea typeface="Times New Roman"/>
                <a:cs typeface="Times New Roman"/>
                <a:sym typeface="Times New Roman"/>
              </a:rPr>
              <a:t>c</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x</a:t>
            </a:r>
            <a:r>
              <a:rPr lang="en-IN" sz="2400">
                <a:latin typeface="Times New Roman"/>
                <a:ea typeface="Times New Roman"/>
                <a:cs typeface="Times New Roman"/>
                <a:sym typeface="Times New Roman"/>
              </a:rPr>
              <a:t>))</a:t>
            </a:r>
            <a:endParaRPr/>
          </a:p>
          <a:p>
            <a:pPr indent="0" lvl="0" marL="0" rtl="0" algn="l">
              <a:spcBef>
                <a:spcPts val="580"/>
              </a:spcBef>
              <a:spcAft>
                <a:spcPts val="0"/>
              </a:spcAft>
              <a:buSzPct val="85000"/>
              <a:buNone/>
            </a:pPr>
            <a:r>
              <a:t/>
            </a:r>
            <a:endParaRPr sz="2400"/>
          </a:p>
          <a:p>
            <a:pPr indent="0" lvl="0" marL="0" rtl="0" algn="l">
              <a:spcBef>
                <a:spcPts val="580"/>
              </a:spcBef>
              <a:spcAft>
                <a:spcPts val="0"/>
              </a:spcAft>
              <a:buSzPct val="85000"/>
              <a:buNone/>
            </a:pPr>
            <a:r>
              <a:rPr lang="en-IN" sz="2400">
                <a:latin typeface="Times New Roman"/>
                <a:ea typeface="Times New Roman"/>
                <a:cs typeface="Times New Roman"/>
                <a:sym typeface="Times New Roman"/>
              </a:rPr>
              <a:t>Note difference between definitions of </a:t>
            </a:r>
            <a:r>
              <a:rPr i="1" lang="en-IN" sz="2400">
                <a:latin typeface="Times New Roman"/>
                <a:ea typeface="Times New Roman"/>
                <a:cs typeface="Times New Roman"/>
                <a:sym typeface="Times New Roman"/>
              </a:rPr>
              <a:t>consistent </a:t>
            </a:r>
            <a:r>
              <a:rPr lang="en-IN" sz="2400">
                <a:latin typeface="Times New Roman"/>
                <a:ea typeface="Times New Roman"/>
                <a:cs typeface="Times New Roman"/>
                <a:sym typeface="Times New Roman"/>
              </a:rPr>
              <a:t>and </a:t>
            </a:r>
            <a:r>
              <a:rPr i="1" lang="en-IN" sz="2400">
                <a:latin typeface="Times New Roman"/>
                <a:ea typeface="Times New Roman"/>
                <a:cs typeface="Times New Roman"/>
                <a:sym typeface="Times New Roman"/>
              </a:rPr>
              <a:t>satisfies</a:t>
            </a:r>
            <a:endParaRPr b="1" i="1" sz="2400">
              <a:latin typeface="Times New Roman"/>
              <a:ea typeface="Times New Roman"/>
              <a:cs typeface="Times New Roman"/>
              <a:sym typeface="Times New Roman"/>
            </a:endParaRPr>
          </a:p>
          <a:p>
            <a:pPr indent="-274320" lvl="0" marL="274320" rtl="0" algn="l">
              <a:spcBef>
                <a:spcPts val="580"/>
              </a:spcBef>
              <a:spcAft>
                <a:spcPts val="0"/>
              </a:spcAft>
              <a:buSzPct val="85000"/>
              <a:buChar char="⚫"/>
            </a:pPr>
            <a:r>
              <a:rPr lang="en-IN" sz="2000">
                <a:latin typeface="Times New Roman"/>
                <a:ea typeface="Times New Roman"/>
                <a:cs typeface="Times New Roman"/>
                <a:sym typeface="Times New Roman"/>
              </a:rPr>
              <a:t>an example </a:t>
            </a:r>
            <a:r>
              <a:rPr i="1" lang="en-IN" sz="2000">
                <a:latin typeface="Times New Roman"/>
                <a:ea typeface="Times New Roman"/>
                <a:cs typeface="Times New Roman"/>
                <a:sym typeface="Times New Roman"/>
              </a:rPr>
              <a:t>x </a:t>
            </a:r>
            <a:r>
              <a:rPr lang="en-IN" sz="2000">
                <a:latin typeface="Times New Roman"/>
                <a:ea typeface="Times New Roman"/>
                <a:cs typeface="Times New Roman"/>
                <a:sym typeface="Times New Roman"/>
              </a:rPr>
              <a:t>is said to </a:t>
            </a:r>
            <a:r>
              <a:rPr b="1" i="1" lang="en-IN" sz="2000">
                <a:latin typeface="Times New Roman"/>
                <a:ea typeface="Times New Roman"/>
                <a:cs typeface="Times New Roman"/>
                <a:sym typeface="Times New Roman"/>
              </a:rPr>
              <a:t>satisfy </a:t>
            </a:r>
            <a:r>
              <a:rPr lang="en-IN" sz="2000">
                <a:latin typeface="Times New Roman"/>
                <a:ea typeface="Times New Roman"/>
                <a:cs typeface="Times New Roman"/>
                <a:sym typeface="Times New Roman"/>
              </a:rPr>
              <a:t>hypothesis </a:t>
            </a:r>
            <a:r>
              <a:rPr b="1" i="1" lang="en-IN" sz="2000">
                <a:latin typeface="Times New Roman"/>
                <a:ea typeface="Times New Roman"/>
                <a:cs typeface="Times New Roman"/>
                <a:sym typeface="Times New Roman"/>
              </a:rPr>
              <a:t>h </a:t>
            </a:r>
            <a:r>
              <a:rPr lang="en-IN" sz="2000">
                <a:latin typeface="Times New Roman"/>
                <a:ea typeface="Times New Roman"/>
                <a:cs typeface="Times New Roman"/>
                <a:sym typeface="Times New Roman"/>
              </a:rPr>
              <a:t>when </a:t>
            </a:r>
            <a:r>
              <a:rPr b="1" i="1" lang="en-IN" sz="2000">
                <a:latin typeface="Times New Roman"/>
                <a:ea typeface="Times New Roman"/>
                <a:cs typeface="Times New Roman"/>
                <a:sym typeface="Times New Roman"/>
              </a:rPr>
              <a:t>h(x) </a:t>
            </a:r>
            <a:r>
              <a:rPr lang="en-IN" sz="2000">
                <a:latin typeface="Times New Roman"/>
                <a:ea typeface="Times New Roman"/>
                <a:cs typeface="Times New Roman"/>
                <a:sym typeface="Times New Roman"/>
              </a:rPr>
              <a:t>= 1, regardless of whether </a:t>
            </a:r>
            <a:r>
              <a:rPr i="1" lang="en-IN" sz="2000">
                <a:latin typeface="Times New Roman"/>
                <a:ea typeface="Times New Roman"/>
                <a:cs typeface="Times New Roman"/>
                <a:sym typeface="Times New Roman"/>
              </a:rPr>
              <a:t>x</a:t>
            </a:r>
            <a:r>
              <a:rPr lang="en-IN" sz="2000">
                <a:latin typeface="Times New Roman"/>
                <a:ea typeface="Times New Roman"/>
                <a:cs typeface="Times New Roman"/>
                <a:sym typeface="Times New Roman"/>
              </a:rPr>
              <a:t> is a positive or negative example of the target concept. </a:t>
            </a:r>
            <a:endParaRPr/>
          </a:p>
          <a:p>
            <a:pPr indent="-274320" lvl="0" marL="274320" rtl="0" algn="l">
              <a:spcBef>
                <a:spcPts val="580"/>
              </a:spcBef>
              <a:spcAft>
                <a:spcPts val="0"/>
              </a:spcAft>
              <a:buSzPct val="85000"/>
              <a:buChar char="⚫"/>
            </a:pPr>
            <a:r>
              <a:rPr lang="en-IN" sz="2000">
                <a:latin typeface="Times New Roman"/>
                <a:ea typeface="Times New Roman"/>
                <a:cs typeface="Times New Roman"/>
                <a:sym typeface="Times New Roman"/>
              </a:rPr>
              <a:t>an example </a:t>
            </a:r>
            <a:r>
              <a:rPr i="1" lang="en-IN" sz="2000">
                <a:latin typeface="Times New Roman"/>
                <a:ea typeface="Times New Roman"/>
                <a:cs typeface="Times New Roman"/>
                <a:sym typeface="Times New Roman"/>
              </a:rPr>
              <a:t>x </a:t>
            </a:r>
            <a:r>
              <a:rPr lang="en-IN" sz="2000">
                <a:latin typeface="Times New Roman"/>
                <a:ea typeface="Times New Roman"/>
                <a:cs typeface="Times New Roman"/>
                <a:sym typeface="Times New Roman"/>
              </a:rPr>
              <a:t>is said to </a:t>
            </a:r>
            <a:r>
              <a:rPr b="1" i="1" lang="en-IN" sz="2000">
                <a:latin typeface="Times New Roman"/>
                <a:ea typeface="Times New Roman"/>
                <a:cs typeface="Times New Roman"/>
                <a:sym typeface="Times New Roman"/>
              </a:rPr>
              <a:t>consistent </a:t>
            </a:r>
            <a:r>
              <a:rPr lang="en-IN" sz="2000">
                <a:latin typeface="Times New Roman"/>
                <a:ea typeface="Times New Roman"/>
                <a:cs typeface="Times New Roman"/>
                <a:sym typeface="Times New Roman"/>
              </a:rPr>
              <a:t>with hypothesis</a:t>
            </a:r>
            <a:r>
              <a:rPr lang="en-IN" sz="2000"/>
              <a:t> </a:t>
            </a:r>
            <a:r>
              <a:rPr b="1" i="1" lang="en-IN" sz="2000">
                <a:latin typeface="Times New Roman"/>
                <a:ea typeface="Times New Roman"/>
                <a:cs typeface="Times New Roman"/>
                <a:sym typeface="Times New Roman"/>
              </a:rPr>
              <a:t>h </a:t>
            </a:r>
            <a:r>
              <a:rPr lang="en-IN" sz="2000">
                <a:latin typeface="Times New Roman"/>
                <a:ea typeface="Times New Roman"/>
                <a:cs typeface="Times New Roman"/>
                <a:sym typeface="Times New Roman"/>
              </a:rPr>
              <a:t>iff </a:t>
            </a:r>
            <a:r>
              <a:rPr b="1" i="1" lang="en-IN" sz="2000">
                <a:latin typeface="Times New Roman"/>
                <a:ea typeface="Times New Roman"/>
                <a:cs typeface="Times New Roman"/>
                <a:sym typeface="Times New Roman"/>
              </a:rPr>
              <a:t>h(x) </a:t>
            </a:r>
            <a:r>
              <a:rPr lang="en-IN" sz="2000">
                <a:latin typeface="Times New Roman"/>
                <a:ea typeface="Times New Roman"/>
                <a:cs typeface="Times New Roman"/>
                <a:sym typeface="Times New Roman"/>
              </a:rPr>
              <a:t>= </a:t>
            </a:r>
            <a:r>
              <a:rPr b="1" i="1" lang="en-IN" sz="2000">
                <a:latin typeface="Times New Roman"/>
                <a:ea typeface="Times New Roman"/>
                <a:cs typeface="Times New Roman"/>
                <a:sym typeface="Times New Roman"/>
              </a:rPr>
              <a:t>c(x)</a:t>
            </a:r>
            <a:endParaRPr b="1" i="1" sz="2000">
              <a:latin typeface="Times New Roman"/>
              <a:ea typeface="Times New Roman"/>
              <a:cs typeface="Times New Roman"/>
              <a:sym typeface="Times New Roman"/>
            </a:endParaRPr>
          </a:p>
          <a:p>
            <a:pPr indent="-154495" lvl="0" marL="274320" rtl="0" algn="l">
              <a:spcBef>
                <a:spcPts val="580"/>
              </a:spcBef>
              <a:spcAft>
                <a:spcPts val="0"/>
              </a:spcAft>
              <a:buSzPct val="85000"/>
              <a:buNone/>
            </a:pPr>
            <a:r>
              <a:t/>
            </a:r>
            <a:endParaRPr b="1" i="1" sz="2400">
              <a:latin typeface="Times New Roman"/>
              <a:ea typeface="Times New Roman"/>
              <a:cs typeface="Times New Roman"/>
              <a:sym typeface="Times New Roman"/>
            </a:endParaRPr>
          </a:p>
          <a:p>
            <a:pPr indent="-154495" lvl="0" marL="274320" rtl="0" algn="l">
              <a:spcBef>
                <a:spcPts val="580"/>
              </a:spcBef>
              <a:spcAft>
                <a:spcPts val="0"/>
              </a:spcAft>
              <a:buSzPct val="85000"/>
              <a:buNone/>
            </a:pPr>
            <a:r>
              <a:t/>
            </a:r>
            <a:endParaRPr sz="24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Why is Machine Learning Important?</a:t>
            </a:r>
            <a:endParaRPr b="1">
              <a:latin typeface="Lustria"/>
              <a:ea typeface="Lustria"/>
              <a:cs typeface="Lustria"/>
              <a:sym typeface="Lustria"/>
            </a:endParaRPr>
          </a:p>
        </p:txBody>
      </p:sp>
      <p:sp>
        <p:nvSpPr>
          <p:cNvPr id="148" name="Google Shape;148;p1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49" name="Google Shape;149;p1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fontScale="92500"/>
          </a:bodyPr>
          <a:lstStyle/>
          <a:p>
            <a:pPr indent="-228600" lvl="1" marL="548640" rtl="0" algn="l">
              <a:lnSpc>
                <a:spcPct val="100000"/>
              </a:lnSpc>
              <a:spcBef>
                <a:spcPts val="0"/>
              </a:spcBef>
              <a:spcAft>
                <a:spcPts val="0"/>
              </a:spcAft>
              <a:buSzPct val="85000"/>
              <a:buChar char="⚫"/>
            </a:pPr>
            <a:r>
              <a:rPr lang="en-IN" sz="2600">
                <a:latin typeface="Times New Roman"/>
                <a:ea typeface="Times New Roman"/>
                <a:cs typeface="Times New Roman"/>
                <a:sym typeface="Times New Roman"/>
              </a:rPr>
              <a:t>Some tasks cannot be defined well, except by examples (e.g., recognizing people).</a:t>
            </a:r>
            <a:endParaRPr/>
          </a:p>
          <a:p>
            <a:pPr indent="-228600" lvl="1" marL="548640" rtl="0" algn="l">
              <a:lnSpc>
                <a:spcPct val="100000"/>
              </a:lnSpc>
              <a:spcBef>
                <a:spcPts val="370"/>
              </a:spcBef>
              <a:spcAft>
                <a:spcPts val="0"/>
              </a:spcAft>
              <a:buSzPct val="85000"/>
              <a:buChar char="⚫"/>
            </a:pPr>
            <a:r>
              <a:rPr lang="en-IN" sz="2600">
                <a:latin typeface="Times New Roman"/>
                <a:ea typeface="Times New Roman"/>
                <a:cs typeface="Times New Roman"/>
                <a:sym typeface="Times New Roman"/>
              </a:rPr>
              <a:t>Relationships and correlations can be hidden within large amounts of data. Machine Learning/Data Mining may be able to find these relationships.</a:t>
            </a:r>
            <a:endParaRPr/>
          </a:p>
          <a:p>
            <a:pPr indent="-228600" lvl="1" marL="548640" rtl="0" algn="l">
              <a:lnSpc>
                <a:spcPct val="100000"/>
              </a:lnSpc>
              <a:spcBef>
                <a:spcPts val="370"/>
              </a:spcBef>
              <a:spcAft>
                <a:spcPts val="0"/>
              </a:spcAft>
              <a:buSzPct val="85000"/>
              <a:buChar char="⚫"/>
            </a:pPr>
            <a:r>
              <a:rPr lang="en-IN" sz="2600">
                <a:latin typeface="Times New Roman"/>
                <a:ea typeface="Times New Roman"/>
                <a:cs typeface="Times New Roman"/>
                <a:sym typeface="Times New Roman"/>
              </a:rPr>
              <a:t>Human designers often produce machines that do not work as well as desired in the environments in which they are used.</a:t>
            </a:r>
            <a:endParaRPr/>
          </a:p>
          <a:p>
            <a:pPr indent="-228600" lvl="1" marL="548640" rtl="0" algn="l">
              <a:lnSpc>
                <a:spcPct val="100000"/>
              </a:lnSpc>
              <a:spcBef>
                <a:spcPts val="370"/>
              </a:spcBef>
              <a:spcAft>
                <a:spcPts val="0"/>
              </a:spcAft>
              <a:buSzPct val="85000"/>
              <a:buChar char="⚫"/>
            </a:pPr>
            <a:r>
              <a:rPr lang="en-IN" sz="2600">
                <a:latin typeface="Times New Roman"/>
                <a:ea typeface="Times New Roman"/>
                <a:cs typeface="Times New Roman"/>
                <a:sym typeface="Times New Roman"/>
              </a:rPr>
              <a:t>The amount of knowledge available about certain tasks might be too large for explicit encoding by humans (e.g., medical diagnostic).</a:t>
            </a:r>
            <a:endParaRPr/>
          </a:p>
          <a:p>
            <a:pPr indent="-228600" lvl="1" marL="548640" rtl="0" algn="l">
              <a:lnSpc>
                <a:spcPct val="100000"/>
              </a:lnSpc>
              <a:spcBef>
                <a:spcPts val="370"/>
              </a:spcBef>
              <a:spcAft>
                <a:spcPts val="0"/>
              </a:spcAft>
              <a:buSzPct val="85000"/>
              <a:buChar char="⚫"/>
            </a:pPr>
            <a:r>
              <a:rPr lang="en-IN" sz="2600">
                <a:latin typeface="Times New Roman"/>
                <a:ea typeface="Times New Roman"/>
                <a:cs typeface="Times New Roman"/>
                <a:sym typeface="Times New Roman"/>
              </a:rPr>
              <a:t>Environments change over time.</a:t>
            </a:r>
            <a:endParaRPr/>
          </a:p>
          <a:p>
            <a:pPr indent="-228600" lvl="1" marL="548640" rtl="0" algn="l">
              <a:lnSpc>
                <a:spcPct val="100000"/>
              </a:lnSpc>
              <a:spcBef>
                <a:spcPts val="370"/>
              </a:spcBef>
              <a:spcAft>
                <a:spcPts val="0"/>
              </a:spcAft>
              <a:buSzPct val="85000"/>
              <a:buChar char="⚫"/>
            </a:pPr>
            <a:r>
              <a:rPr lang="en-IN" sz="2600">
                <a:latin typeface="Times New Roman"/>
                <a:ea typeface="Times New Roman"/>
                <a:cs typeface="Times New Roman"/>
                <a:sym typeface="Times New Roman"/>
              </a:rPr>
              <a:t>New knowledge about tasks is constantly being discovered by humans. It may be difficult to continuously re-design systems “by hand”.</a:t>
            </a:r>
            <a:endParaRPr/>
          </a:p>
          <a:p>
            <a:pPr indent="-144510" lvl="0" marL="274320" rtl="0" algn="l">
              <a:spcBef>
                <a:spcPts val="580"/>
              </a:spcBef>
              <a:spcAft>
                <a:spcPts val="0"/>
              </a:spcAft>
              <a:buSzPct val="850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60" name="Google Shape;560;p82"/>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20"/>
              <a:buNone/>
            </a:pPr>
            <a:r>
              <a:rPr lang="en-IN" sz="3200">
                <a:latin typeface="Times New Roman"/>
                <a:ea typeface="Times New Roman"/>
                <a:cs typeface="Times New Roman"/>
                <a:sym typeface="Times New Roman"/>
              </a:rPr>
              <a:t>Version Space </a:t>
            </a:r>
            <a:endParaRPr sz="32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A representation of the set of all hypotheses which are consistent with D</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just">
              <a:spcBef>
                <a:spcPts val="580"/>
              </a:spcBef>
              <a:spcAft>
                <a:spcPts val="0"/>
              </a:spcAft>
              <a:buSzPts val="2040"/>
              <a:buNone/>
            </a:pPr>
            <a:r>
              <a:rPr b="1" i="1" lang="en-IN" sz="2400">
                <a:latin typeface="Times New Roman"/>
                <a:ea typeface="Times New Roman"/>
                <a:cs typeface="Times New Roman"/>
                <a:sym typeface="Times New Roman"/>
              </a:rPr>
              <a:t>Definition: </a:t>
            </a:r>
            <a:r>
              <a:rPr lang="en-IN" sz="2400">
                <a:latin typeface="Times New Roman"/>
                <a:ea typeface="Times New Roman"/>
                <a:cs typeface="Times New Roman"/>
                <a:sym typeface="Times New Roman"/>
              </a:rPr>
              <a:t>The </a:t>
            </a:r>
            <a:r>
              <a:rPr b="1" lang="en-IN" sz="2400">
                <a:latin typeface="Times New Roman"/>
                <a:ea typeface="Times New Roman"/>
                <a:cs typeface="Times New Roman"/>
                <a:sym typeface="Times New Roman"/>
              </a:rPr>
              <a:t>version space, </a:t>
            </a:r>
            <a:r>
              <a:rPr lang="en-IN" sz="2400">
                <a:latin typeface="Times New Roman"/>
                <a:ea typeface="Times New Roman"/>
                <a:cs typeface="Times New Roman"/>
                <a:sym typeface="Times New Roman"/>
              </a:rPr>
              <a:t>denoted </a:t>
            </a:r>
            <a:r>
              <a:rPr i="1" lang="en-IN" sz="2400">
                <a:latin typeface="Times New Roman"/>
                <a:ea typeface="Times New Roman"/>
                <a:cs typeface="Times New Roman"/>
                <a:sym typeface="Times New Roman"/>
              </a:rPr>
              <a:t>VS</a:t>
            </a:r>
            <a:r>
              <a:rPr baseline="-25000" i="1" lang="en-IN" sz="2400">
                <a:latin typeface="Times New Roman"/>
                <a:ea typeface="Times New Roman"/>
                <a:cs typeface="Times New Roman"/>
                <a:sym typeface="Times New Roman"/>
              </a:rPr>
              <a:t>H,D</a:t>
            </a:r>
            <a:r>
              <a:rPr lang="en-IN" sz="2400">
                <a:latin typeface="Times New Roman"/>
                <a:ea typeface="Times New Roman"/>
                <a:cs typeface="Times New Roman"/>
                <a:sym typeface="Times New Roman"/>
              </a:rPr>
              <a:t> with respect to hypothesis space </a:t>
            </a:r>
            <a:r>
              <a:rPr b="1"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and training examples D, is the subset of hypotheses from </a:t>
            </a:r>
            <a:r>
              <a:rPr b="1"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consistent with the training examples in D</a:t>
            </a:r>
            <a:endParaRPr sz="2400">
              <a:latin typeface="Times New Roman"/>
              <a:ea typeface="Times New Roman"/>
              <a:cs typeface="Times New Roman"/>
              <a:sym typeface="Times New Roman"/>
            </a:endParaRPr>
          </a:p>
          <a:p>
            <a:pPr indent="0" lvl="0" marL="0" rtl="0" algn="ctr">
              <a:spcBef>
                <a:spcPts val="580"/>
              </a:spcBef>
              <a:spcAft>
                <a:spcPts val="0"/>
              </a:spcAft>
              <a:buSzPts val="2040"/>
              <a:buNone/>
            </a:pPr>
            <a:r>
              <a:rPr i="1" lang="en-IN" sz="2400">
                <a:latin typeface="Times New Roman"/>
                <a:ea typeface="Times New Roman"/>
                <a:cs typeface="Times New Roman"/>
                <a:sym typeface="Times New Roman"/>
              </a:rPr>
              <a:t>VS</a:t>
            </a:r>
            <a:r>
              <a:rPr baseline="-25000" i="1" lang="en-IN" sz="2400">
                <a:latin typeface="Times New Roman"/>
                <a:ea typeface="Times New Roman"/>
                <a:cs typeface="Times New Roman"/>
                <a:sym typeface="Times New Roman"/>
              </a:rPr>
              <a:t>H,D </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Consistent</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h, D</a:t>
            </a:r>
            <a:r>
              <a:rPr lang="en-IN" sz="2400">
                <a:latin typeface="Times New Roman"/>
                <a:ea typeface="Times New Roman"/>
                <a:cs typeface="Times New Roman"/>
                <a:sym typeface="Times New Roman"/>
              </a:rPr>
              <a:t>)}</a:t>
            </a:r>
            <a:endParaRPr/>
          </a:p>
          <a:p>
            <a:pPr indent="-144780" lvl="0" marL="274320" rtl="0" algn="l">
              <a:spcBef>
                <a:spcPts val="580"/>
              </a:spcBef>
              <a:spcAft>
                <a:spcPts val="0"/>
              </a:spcAft>
              <a:buSzPts val="2040"/>
              <a:buNone/>
            </a:pPr>
            <a:r>
              <a:t/>
            </a:r>
            <a:endParaRPr sz="2400">
              <a:latin typeface="Times New Roman"/>
              <a:ea typeface="Times New Roman"/>
              <a:cs typeface="Times New Roman"/>
              <a:sym typeface="Times New Roman"/>
            </a:endParaRPr>
          </a:p>
          <a:p>
            <a:pPr indent="-144780" lvl="0" marL="274320" rtl="0" algn="l">
              <a:spcBef>
                <a:spcPts val="580"/>
              </a:spcBef>
              <a:spcAft>
                <a:spcPts val="0"/>
              </a:spcAft>
              <a:buSzPts val="2040"/>
              <a:buNone/>
            </a:pPr>
            <a:r>
              <a:t/>
            </a:r>
            <a:endParaRPr sz="2400">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pic>
        <p:nvPicPr>
          <p:cNvPr id="565" name="Google Shape;565;p83"/>
          <p:cNvPicPr preferRelativeResize="0"/>
          <p:nvPr/>
        </p:nvPicPr>
        <p:blipFill rotWithShape="1">
          <a:blip r:embed="rId3">
            <a:alphaModFix/>
          </a:blip>
          <a:srcRect b="0" l="0" r="0" t="0"/>
          <a:stretch/>
        </p:blipFill>
        <p:spPr>
          <a:xfrm>
            <a:off x="2233614" y="771524"/>
            <a:ext cx="7739062" cy="5341777"/>
          </a:xfrm>
          <a:prstGeom prst="rect">
            <a:avLst/>
          </a:prstGeom>
          <a:noFill/>
          <a:ln>
            <a:noFill/>
          </a:ln>
        </p:spPr>
      </p:pic>
      <p:sp>
        <p:nvSpPr>
          <p:cNvPr id="566" name="Google Shape;566;p8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72" name="Google Shape;572;p84"/>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20"/>
              <a:buNone/>
            </a:pPr>
            <a:r>
              <a:rPr lang="en-IN" sz="3200">
                <a:latin typeface="Times New Roman"/>
                <a:ea typeface="Times New Roman"/>
                <a:cs typeface="Times New Roman"/>
                <a:sym typeface="Times New Roman"/>
              </a:rPr>
              <a:t>The LIST-THEN-ELIMINATE Algorithm</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The LIST-THEN-ELIMINATE algorithm first initializes the version space to contain all hypotheses in H and then eliminates any hypothesis found inconsistent with any training example. </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78" name="Google Shape;578;p85"/>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20"/>
              <a:buNone/>
            </a:pPr>
            <a:r>
              <a:rPr lang="en-IN" sz="3200">
                <a:latin typeface="Times New Roman"/>
                <a:ea typeface="Times New Roman"/>
                <a:cs typeface="Times New Roman"/>
                <a:sym typeface="Times New Roman"/>
              </a:rPr>
              <a:t>The LIST-THEN-ELIMINATE Algorithm</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1. </a:t>
            </a:r>
            <a:r>
              <a:rPr b="1" i="1" lang="en-IN" sz="2400">
                <a:latin typeface="Times New Roman"/>
                <a:ea typeface="Times New Roman"/>
                <a:cs typeface="Times New Roman"/>
                <a:sym typeface="Times New Roman"/>
              </a:rPr>
              <a:t>VersionSpace</a:t>
            </a:r>
            <a:r>
              <a:rPr i="1" lang="en-IN" sz="2400">
                <a:latin typeface="Times New Roman"/>
                <a:ea typeface="Times New Roman"/>
                <a:cs typeface="Times New Roman"/>
                <a:sym typeface="Times New Roman"/>
              </a:rPr>
              <a:t> </a:t>
            </a:r>
            <a:r>
              <a:rPr b="1" i="1" lang="en-IN" sz="2400">
                <a:latin typeface="Times New Roman"/>
                <a:ea typeface="Times New Roman"/>
                <a:cs typeface="Times New Roman"/>
                <a:sym typeface="Times New Roman"/>
              </a:rPr>
              <a:t>c</a:t>
            </a:r>
            <a:r>
              <a:rPr i="1" lang="en-IN" sz="2400">
                <a:latin typeface="Times New Roman"/>
                <a:ea typeface="Times New Roman"/>
                <a:cs typeface="Times New Roman"/>
                <a:sym typeface="Times New Roman"/>
              </a:rPr>
              <a:t> a </a:t>
            </a:r>
            <a:r>
              <a:rPr lang="en-IN" sz="2400">
                <a:latin typeface="Times New Roman"/>
                <a:ea typeface="Times New Roman"/>
                <a:cs typeface="Times New Roman"/>
                <a:sym typeface="Times New Roman"/>
              </a:rPr>
              <a:t>list containing every hypothesis in H</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2. For each training example, </a:t>
            </a:r>
            <a:r>
              <a:rPr b="1" i="1" lang="en-IN" sz="2400">
                <a:latin typeface="Times New Roman"/>
                <a:ea typeface="Times New Roman"/>
                <a:cs typeface="Times New Roman"/>
                <a:sym typeface="Times New Roman"/>
              </a:rPr>
              <a:t>(x, c(x))</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	remove from </a:t>
            </a:r>
            <a:r>
              <a:rPr b="1" i="1" lang="en-IN" sz="2400">
                <a:latin typeface="Times New Roman"/>
                <a:ea typeface="Times New Roman"/>
                <a:cs typeface="Times New Roman"/>
                <a:sym typeface="Times New Roman"/>
              </a:rPr>
              <a:t>VersionSpace</a:t>
            </a:r>
            <a:r>
              <a:rPr i="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any hypothesis </a:t>
            </a:r>
            <a:r>
              <a:rPr b="1"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for which </a:t>
            </a:r>
            <a:r>
              <a:rPr b="1" i="1" lang="en-IN" sz="2400">
                <a:latin typeface="Times New Roman"/>
                <a:ea typeface="Times New Roman"/>
                <a:cs typeface="Times New Roman"/>
                <a:sym typeface="Times New Roman"/>
              </a:rPr>
              <a:t>h(x) </a:t>
            </a:r>
            <a:r>
              <a:rPr b="1" lang="en-IN" sz="2400"/>
              <a:t>≠</a:t>
            </a:r>
            <a:r>
              <a:rPr b="1" lang="en-IN" sz="2400">
                <a:latin typeface="Times New Roman"/>
                <a:ea typeface="Times New Roman"/>
                <a:cs typeface="Times New Roman"/>
                <a:sym typeface="Times New Roman"/>
              </a:rPr>
              <a:t> </a:t>
            </a:r>
            <a:r>
              <a:rPr b="1" i="1" lang="en-IN" sz="2400">
                <a:latin typeface="Times New Roman"/>
                <a:ea typeface="Times New Roman"/>
                <a:cs typeface="Times New Roman"/>
                <a:sym typeface="Times New Roman"/>
              </a:rPr>
              <a:t>c(x)</a:t>
            </a:r>
            <a:endParaRPr/>
          </a:p>
          <a:p>
            <a:pPr indent="0" lvl="0" marL="0" rtl="0" algn="l">
              <a:spcBef>
                <a:spcPts val="580"/>
              </a:spcBef>
              <a:spcAft>
                <a:spcPts val="0"/>
              </a:spcAft>
              <a:buSzPts val="2040"/>
              <a:buNone/>
            </a:pPr>
            <a:r>
              <a:rPr lang="en-IN" sz="2400">
                <a:latin typeface="Times New Roman"/>
                <a:ea typeface="Times New Roman"/>
                <a:cs typeface="Times New Roman"/>
                <a:sym typeface="Times New Roman"/>
              </a:rPr>
              <a:t>3. Output the list of hypotheses in </a:t>
            </a:r>
            <a:r>
              <a:rPr b="1" i="1" lang="en-IN" sz="2400">
                <a:latin typeface="Times New Roman"/>
                <a:ea typeface="Times New Roman"/>
                <a:cs typeface="Times New Roman"/>
                <a:sym typeface="Times New Roman"/>
              </a:rPr>
              <a:t>VersionSpace</a:t>
            </a:r>
            <a:endParaRPr b="1" i="1" sz="2400">
              <a:latin typeface="Times New Roman"/>
              <a:ea typeface="Times New Roman"/>
              <a:cs typeface="Times New Roman"/>
              <a:sym typeface="Times New Roman"/>
            </a:endParaRPr>
          </a:p>
          <a:p>
            <a:pPr indent="0" lvl="0" marL="0" rtl="0" algn="l">
              <a:spcBef>
                <a:spcPts val="580"/>
              </a:spcBef>
              <a:spcAft>
                <a:spcPts val="0"/>
              </a:spcAft>
              <a:buSzPts val="1275"/>
              <a:buNone/>
            </a:pPr>
            <a:r>
              <a:t/>
            </a:r>
            <a:endParaRPr sz="1500">
              <a:latin typeface="Times New Roman"/>
              <a:ea typeface="Times New Roman"/>
              <a:cs typeface="Times New Roman"/>
              <a:sym typeface="Times New Roman"/>
            </a:endParaRPr>
          </a:p>
          <a:p>
            <a:pPr indent="0" lvl="0" marL="0" rtl="0" algn="l">
              <a:spcBef>
                <a:spcPts val="580"/>
              </a:spcBef>
              <a:spcAft>
                <a:spcPts val="0"/>
              </a:spcAft>
              <a:buSzPts val="1445"/>
              <a:buNone/>
            </a:pPr>
            <a:r>
              <a:rPr lang="en-IN" sz="1700">
                <a:latin typeface="Times New Roman"/>
                <a:ea typeface="Times New Roman"/>
                <a:cs typeface="Times New Roman"/>
                <a:sym typeface="Times New Roman"/>
              </a:rPr>
              <a:t>The LIST-THEN-ELIMINATE Algorithm</a:t>
            </a:r>
            <a:endParaRPr/>
          </a:p>
          <a:p>
            <a:pPr indent="-144780" lvl="0" marL="274320" rtl="0" algn="l">
              <a:spcBef>
                <a:spcPts val="580"/>
              </a:spcBef>
              <a:spcAft>
                <a:spcPts val="0"/>
              </a:spcAft>
              <a:buSzPts val="2040"/>
              <a:buNone/>
            </a:pPr>
            <a:r>
              <a:t/>
            </a:r>
            <a:endParaRPr b="1" sz="2400">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b="1" lang="en-IN" sz="2400">
                <a:latin typeface="Times New Roman"/>
                <a:ea typeface="Times New Roman"/>
                <a:cs typeface="Times New Roman"/>
                <a:sym typeface="Times New Roman"/>
              </a:rPr>
              <a:t>List-Then-Eliminate </a:t>
            </a:r>
            <a:r>
              <a:rPr lang="en-IN" sz="2400">
                <a:latin typeface="Times New Roman"/>
                <a:ea typeface="Times New Roman"/>
                <a:cs typeface="Times New Roman"/>
                <a:sym typeface="Times New Roman"/>
              </a:rPr>
              <a:t>works in principle, so long as version space is finite.</a:t>
            </a:r>
            <a:endParaRPr/>
          </a:p>
          <a:p>
            <a:pPr indent="-274320" lvl="0" marL="274320" rtl="0" algn="l">
              <a:spcBef>
                <a:spcPts val="580"/>
              </a:spcBef>
              <a:spcAft>
                <a:spcPts val="0"/>
              </a:spcAft>
              <a:buSzPts val="2040"/>
              <a:buChar char="⚫"/>
            </a:pPr>
            <a:r>
              <a:rPr lang="en-IN" sz="2400">
                <a:latin typeface="Times New Roman"/>
                <a:ea typeface="Times New Roman"/>
                <a:cs typeface="Times New Roman"/>
                <a:sym typeface="Times New Roman"/>
              </a:rPr>
              <a:t>However, since it requires exhaustive enumeration of all hypotheses in practice it is not feasible.</a:t>
            </a:r>
            <a:endParaRPr sz="2400">
              <a:latin typeface="Times New Roman"/>
              <a:ea typeface="Times New Roman"/>
              <a:cs typeface="Times New Roman"/>
              <a:sym typeface="Times New Roman"/>
            </a:endParaRPr>
          </a:p>
        </p:txBody>
      </p:sp>
      <p:cxnSp>
        <p:nvCxnSpPr>
          <p:cNvPr id="579" name="Google Shape;579;p85"/>
          <p:cNvCxnSpPr/>
          <p:nvPr/>
        </p:nvCxnSpPr>
        <p:spPr>
          <a:xfrm flipH="1" rot="10800000">
            <a:off x="876693" y="3940404"/>
            <a:ext cx="10605155" cy="37708"/>
          </a:xfrm>
          <a:prstGeom prst="straightConnector1">
            <a:avLst/>
          </a:prstGeom>
          <a:noFill/>
          <a:ln cap="flat" cmpd="sng" w="9525">
            <a:solidFill>
              <a:srgbClr val="AE350A"/>
            </a:solidFill>
            <a:prstDash val="solid"/>
            <a:round/>
            <a:headEnd len="sm" w="sm" type="none"/>
            <a:tailEnd len="sm" w="sm" type="none"/>
          </a:ln>
        </p:spPr>
      </p:cxnSp>
      <p:cxnSp>
        <p:nvCxnSpPr>
          <p:cNvPr id="580" name="Google Shape;580;p85"/>
          <p:cNvCxnSpPr/>
          <p:nvPr/>
        </p:nvCxnSpPr>
        <p:spPr>
          <a:xfrm>
            <a:off x="848412" y="1923068"/>
            <a:ext cx="10605155" cy="0"/>
          </a:xfrm>
          <a:prstGeom prst="straightConnector1">
            <a:avLst/>
          </a:prstGeom>
          <a:noFill/>
          <a:ln cap="flat" cmpd="sng" w="9525">
            <a:solidFill>
              <a:srgbClr val="AE350A"/>
            </a:solidFill>
            <a:prstDash val="solid"/>
            <a:round/>
            <a:headEnd len="sm" w="sm" type="none"/>
            <a:tailEnd len="sm" w="sm" type="none"/>
          </a:ln>
        </p:spPr>
      </p:cxn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586" name="Google Shape;586;p86"/>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20"/>
              <a:buNone/>
            </a:pPr>
            <a:r>
              <a:rPr lang="en-IN" sz="3200">
                <a:latin typeface="Times New Roman"/>
                <a:ea typeface="Times New Roman"/>
                <a:cs typeface="Times New Roman"/>
                <a:sym typeface="Times New Roman"/>
              </a:rPr>
              <a:t>A More Compact Representation for Version Spaces</a:t>
            </a:r>
            <a:endParaRPr/>
          </a:p>
          <a:p>
            <a:pPr indent="0" lvl="0" marL="0" rtl="0" algn="ctr">
              <a:spcBef>
                <a:spcPts val="580"/>
              </a:spcBef>
              <a:spcAft>
                <a:spcPts val="0"/>
              </a:spcAft>
              <a:buSzPts val="1530"/>
              <a:buNone/>
            </a:pPr>
            <a:r>
              <a:t/>
            </a:r>
            <a:endParaRPr sz="1800">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lang="en-IN" sz="2400">
                <a:latin typeface="Times New Roman"/>
                <a:ea typeface="Times New Roman"/>
                <a:cs typeface="Times New Roman"/>
                <a:sym typeface="Times New Roman"/>
              </a:rPr>
              <a:t>The version space is represented by its most general and least general members.</a:t>
            </a:r>
            <a:endParaRPr/>
          </a:p>
          <a:p>
            <a:pPr indent="-274320" lvl="0" marL="274320" rtl="0" algn="l">
              <a:spcBef>
                <a:spcPts val="580"/>
              </a:spcBef>
              <a:spcAft>
                <a:spcPts val="0"/>
              </a:spcAft>
              <a:buSzPts val="2040"/>
              <a:buChar char="⚫"/>
            </a:pPr>
            <a:r>
              <a:rPr lang="en-IN" sz="2400">
                <a:latin typeface="Times New Roman"/>
                <a:ea typeface="Times New Roman"/>
                <a:cs typeface="Times New Roman"/>
                <a:sym typeface="Times New Roman"/>
              </a:rPr>
              <a:t>These members form general and specific boundary sets that delimit the version space within the partially ordered hypothesis space.</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graphicFrame>
        <p:nvGraphicFramePr>
          <p:cNvPr id="591" name="Google Shape;591;p87"/>
          <p:cNvGraphicFramePr/>
          <p:nvPr/>
        </p:nvGraphicFramePr>
        <p:xfrm>
          <a:off x="502733" y="4064832"/>
          <a:ext cx="3000000" cy="3000000"/>
        </p:xfrm>
        <a:graphic>
          <a:graphicData uri="http://schemas.openxmlformats.org/drawingml/2006/table">
            <a:tbl>
              <a:tblPr bandRow="1" firstCol="1" firstRow="1">
                <a:noFill/>
                <a:tableStyleId>{615ADB99-2CFC-4A79-A5C7-CA1DF8D219B5}</a:tableStyleId>
              </a:tblPr>
              <a:tblGrid>
                <a:gridCol w="1073000"/>
                <a:gridCol w="808575"/>
                <a:gridCol w="1112975"/>
                <a:gridCol w="1213050"/>
                <a:gridCol w="818600"/>
                <a:gridCol w="802725"/>
                <a:gridCol w="1082550"/>
                <a:gridCol w="1267850"/>
              </a:tblGrid>
              <a:tr h="556075">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Example  </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Sky</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AirTemp </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Humidity </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Wind </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Water </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Forecast </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EnjoySport</a:t>
                      </a:r>
                      <a:endParaRPr sz="1800" u="none" cap="none" strike="noStrike">
                        <a:latin typeface="Times New Roman"/>
                        <a:ea typeface="Times New Roman"/>
                        <a:cs typeface="Times New Roman"/>
                        <a:sym typeface="Times New Roman"/>
                      </a:endParaRPr>
                    </a:p>
                  </a:txBody>
                  <a:tcPr marT="0" marB="0" marR="68575" marL="68575" anchor="ctr"/>
                </a:tc>
              </a:tr>
              <a:tr h="486475">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Normal</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Same</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800" u="none" cap="none" strike="noStrike">
                        <a:latin typeface="Times New Roman"/>
                        <a:ea typeface="Times New Roman"/>
                        <a:cs typeface="Times New Roman"/>
                        <a:sym typeface="Times New Roman"/>
                      </a:endParaRPr>
                    </a:p>
                  </a:txBody>
                  <a:tcPr marT="0" marB="0" marR="68575" marL="68575" anchor="ctr"/>
                </a:tc>
              </a:tr>
              <a:tr h="486475">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Same</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800" u="none" cap="none" strike="noStrike">
                        <a:latin typeface="Times New Roman"/>
                        <a:ea typeface="Times New Roman"/>
                        <a:cs typeface="Times New Roman"/>
                        <a:sym typeface="Times New Roman"/>
                      </a:endParaRPr>
                    </a:p>
                  </a:txBody>
                  <a:tcPr marT="0" marB="0" marR="68575" marL="68575" anchor="ctr"/>
                </a:tc>
              </a:tr>
              <a:tr h="486475">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Rainy</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Cold</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Change</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No</a:t>
                      </a:r>
                      <a:endParaRPr sz="1800" u="none" cap="none" strike="noStrike">
                        <a:latin typeface="Times New Roman"/>
                        <a:ea typeface="Times New Roman"/>
                        <a:cs typeface="Times New Roman"/>
                        <a:sym typeface="Times New Roman"/>
                      </a:endParaRPr>
                    </a:p>
                  </a:txBody>
                  <a:tcPr marT="0" marB="0" marR="68575" marL="68575" anchor="ctr"/>
                </a:tc>
              </a:tr>
              <a:tr h="486475">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Sunny</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Warm</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High</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Strong</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Cool</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Change</a:t>
                      </a:r>
                      <a:endParaRPr sz="18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IN" sz="1800" u="none" cap="none" strike="noStrike">
                          <a:latin typeface="Times New Roman"/>
                          <a:ea typeface="Times New Roman"/>
                          <a:cs typeface="Times New Roman"/>
                          <a:sym typeface="Times New Roman"/>
                        </a:rPr>
                        <a:t>Yes</a:t>
                      </a:r>
                      <a:endParaRPr sz="1800" u="none" cap="none" strike="noStrike">
                        <a:latin typeface="Times New Roman"/>
                        <a:ea typeface="Times New Roman"/>
                        <a:cs typeface="Times New Roman"/>
                        <a:sym typeface="Times New Roman"/>
                      </a:endParaRPr>
                    </a:p>
                  </a:txBody>
                  <a:tcPr marT="0" marB="0" marR="68575" marL="68575" anchor="ctr"/>
                </a:tc>
              </a:tr>
            </a:tbl>
          </a:graphicData>
        </a:graphic>
      </p:graphicFrame>
      <p:pic>
        <p:nvPicPr>
          <p:cNvPr id="592" name="Google Shape;592;p87"/>
          <p:cNvPicPr preferRelativeResize="0"/>
          <p:nvPr/>
        </p:nvPicPr>
        <p:blipFill rotWithShape="1">
          <a:blip r:embed="rId3">
            <a:alphaModFix/>
          </a:blip>
          <a:srcRect b="0" l="0" r="0" t="0"/>
          <a:stretch/>
        </p:blipFill>
        <p:spPr>
          <a:xfrm>
            <a:off x="375553" y="0"/>
            <a:ext cx="8306534" cy="3612288"/>
          </a:xfrm>
          <a:prstGeom prst="rect">
            <a:avLst/>
          </a:prstGeom>
          <a:noFill/>
          <a:ln>
            <a:noFill/>
          </a:ln>
        </p:spPr>
      </p:pic>
      <p:sp>
        <p:nvSpPr>
          <p:cNvPr id="593" name="Google Shape;593;p87"/>
          <p:cNvSpPr/>
          <p:nvPr/>
        </p:nvSpPr>
        <p:spPr>
          <a:xfrm>
            <a:off x="8682087" y="257503"/>
            <a:ext cx="3327662" cy="4308872"/>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A version space with its general and specific boundary sets. </a:t>
            </a:r>
            <a:endParaRPr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The version space includes all six hypotheses shown here, but can be represented more simply by </a:t>
            </a:r>
            <a:r>
              <a:rPr b="1" i="1" lang="en-IN" sz="2000">
                <a:solidFill>
                  <a:schemeClr val="dk1"/>
                </a:solidFill>
                <a:latin typeface="Times New Roman"/>
                <a:ea typeface="Times New Roman"/>
                <a:cs typeface="Times New Roman"/>
                <a:sym typeface="Times New Roman"/>
              </a:rPr>
              <a:t>S</a:t>
            </a:r>
            <a:r>
              <a:rPr lang="en-IN" sz="2000">
                <a:solidFill>
                  <a:schemeClr val="dk1"/>
                </a:solidFill>
                <a:latin typeface="Times New Roman"/>
                <a:ea typeface="Times New Roman"/>
                <a:cs typeface="Times New Roman"/>
                <a:sym typeface="Times New Roman"/>
              </a:rPr>
              <a:t> </a:t>
            </a:r>
            <a:r>
              <a:rPr lang="en-IN" sz="1800">
                <a:solidFill>
                  <a:schemeClr val="dk1"/>
                </a:solidFill>
                <a:latin typeface="Times New Roman"/>
                <a:ea typeface="Times New Roman"/>
                <a:cs typeface="Times New Roman"/>
                <a:sym typeface="Times New Roman"/>
              </a:rPr>
              <a:t>and </a:t>
            </a:r>
            <a:r>
              <a:rPr b="1" i="1" lang="en-IN" sz="1800">
                <a:solidFill>
                  <a:schemeClr val="dk1"/>
                </a:solidFill>
                <a:latin typeface="Times New Roman"/>
                <a:ea typeface="Times New Roman"/>
                <a:cs typeface="Times New Roman"/>
                <a:sym typeface="Times New Roman"/>
              </a:rPr>
              <a:t>G. </a:t>
            </a:r>
            <a:endParaRPr b="1" i="1"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Arrows indicate instance of the </a:t>
            </a:r>
            <a:r>
              <a:rPr i="1" lang="en-IN" sz="1800">
                <a:solidFill>
                  <a:schemeClr val="dk1"/>
                </a:solidFill>
                <a:latin typeface="Times New Roman"/>
                <a:ea typeface="Times New Roman"/>
                <a:cs typeface="Times New Roman"/>
                <a:sym typeface="Times New Roman"/>
              </a:rPr>
              <a:t>more-general-than </a:t>
            </a:r>
            <a:r>
              <a:rPr lang="en-IN" sz="1800">
                <a:solidFill>
                  <a:schemeClr val="dk1"/>
                </a:solidFill>
                <a:latin typeface="Times New Roman"/>
                <a:ea typeface="Times New Roman"/>
                <a:cs typeface="Times New Roman"/>
                <a:sym typeface="Times New Roman"/>
              </a:rPr>
              <a:t>relation. This is the version space for the </a:t>
            </a:r>
            <a:r>
              <a:rPr i="1" lang="en-IN" sz="1800">
                <a:solidFill>
                  <a:schemeClr val="dk1"/>
                </a:solidFill>
                <a:latin typeface="Times New Roman"/>
                <a:ea typeface="Times New Roman"/>
                <a:cs typeface="Times New Roman"/>
                <a:sym typeface="Times New Roman"/>
              </a:rPr>
              <a:t>Enjoysport </a:t>
            </a:r>
            <a:r>
              <a:rPr lang="en-IN" sz="1800">
                <a:solidFill>
                  <a:schemeClr val="dk1"/>
                </a:solidFill>
                <a:latin typeface="Times New Roman"/>
                <a:ea typeface="Times New Roman"/>
                <a:cs typeface="Times New Roman"/>
                <a:sym typeface="Times New Roman"/>
              </a:rPr>
              <a:t>concept learning</a:t>
            </a:r>
            <a:endParaRPr/>
          </a:p>
          <a:p>
            <a:pPr indent="-285750" lvl="0" marL="285750" marR="0" rtl="0" algn="just">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problem and </a:t>
            </a:r>
            <a:r>
              <a:rPr lang="en-IN" sz="2000">
                <a:solidFill>
                  <a:schemeClr val="dk1"/>
                </a:solidFill>
                <a:latin typeface="Times New Roman"/>
                <a:ea typeface="Times New Roman"/>
                <a:cs typeface="Times New Roman"/>
                <a:sym typeface="Times New Roman"/>
              </a:rPr>
              <a:t>training </a:t>
            </a:r>
            <a:r>
              <a:rPr lang="en-IN" sz="1800">
                <a:solidFill>
                  <a:schemeClr val="dk1"/>
                </a:solidFill>
                <a:latin typeface="Times New Roman"/>
                <a:ea typeface="Times New Roman"/>
                <a:cs typeface="Times New Roman"/>
                <a:sym typeface="Times New Roman"/>
              </a:rPr>
              <a:t>examples described in below table</a:t>
            </a:r>
            <a:endParaRPr sz="1800">
              <a:solidFill>
                <a:schemeClr val="dk1"/>
              </a:solidFill>
              <a:latin typeface="Libre Baskerville"/>
              <a:ea typeface="Libre Baskerville"/>
              <a:cs typeface="Libre Baskerville"/>
              <a:sym typeface="Libre Baskerville"/>
            </a:endParaRPr>
          </a:p>
        </p:txBody>
      </p:sp>
      <p:sp>
        <p:nvSpPr>
          <p:cNvPr id="594" name="Google Shape;594;p8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600" name="Google Shape;600;p88"/>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040"/>
              <a:buNone/>
            </a:pPr>
            <a:r>
              <a:rPr b="1" i="1" lang="en-IN" sz="2400">
                <a:latin typeface="Times New Roman"/>
                <a:ea typeface="Times New Roman"/>
                <a:cs typeface="Times New Roman"/>
                <a:sym typeface="Times New Roman"/>
              </a:rPr>
              <a:t>Definition: </a:t>
            </a:r>
            <a:r>
              <a:rPr lang="en-IN" sz="2400">
                <a:latin typeface="Times New Roman"/>
                <a:ea typeface="Times New Roman"/>
                <a:cs typeface="Times New Roman"/>
                <a:sym typeface="Times New Roman"/>
              </a:rPr>
              <a:t>The </a:t>
            </a:r>
            <a:r>
              <a:rPr b="1" lang="en-IN" sz="2400">
                <a:latin typeface="Times New Roman"/>
                <a:ea typeface="Times New Roman"/>
                <a:cs typeface="Times New Roman"/>
                <a:sym typeface="Times New Roman"/>
              </a:rPr>
              <a:t>general boundary </a:t>
            </a:r>
            <a:r>
              <a:rPr lang="en-IN" sz="2400">
                <a:latin typeface="Times New Roman"/>
                <a:ea typeface="Times New Roman"/>
                <a:cs typeface="Times New Roman"/>
                <a:sym typeface="Times New Roman"/>
              </a:rPr>
              <a:t>G, with respect to hypothesis space </a:t>
            </a:r>
            <a:r>
              <a:rPr b="1"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and training data </a:t>
            </a:r>
            <a:r>
              <a:rPr i="1" lang="en-IN" sz="2400">
                <a:latin typeface="Times New Roman"/>
                <a:ea typeface="Times New Roman"/>
                <a:cs typeface="Times New Roman"/>
                <a:sym typeface="Times New Roman"/>
              </a:rPr>
              <a:t>D, </a:t>
            </a:r>
            <a:r>
              <a:rPr lang="en-IN" sz="2400">
                <a:latin typeface="Times New Roman"/>
                <a:ea typeface="Times New Roman"/>
                <a:cs typeface="Times New Roman"/>
                <a:sym typeface="Times New Roman"/>
              </a:rPr>
              <a:t>is the set of maximally general members of </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consistent with </a:t>
            </a:r>
            <a:r>
              <a:rPr i="1" lang="en-IN" sz="2400">
                <a:latin typeface="Times New Roman"/>
                <a:ea typeface="Times New Roman"/>
                <a:cs typeface="Times New Roman"/>
                <a:sym typeface="Times New Roman"/>
              </a:rPr>
              <a:t>D</a:t>
            </a:r>
            <a:endParaRPr sz="2400">
              <a:latin typeface="Times New Roman"/>
              <a:ea typeface="Times New Roman"/>
              <a:cs typeface="Times New Roman"/>
              <a:sym typeface="Times New Roman"/>
            </a:endParaRPr>
          </a:p>
          <a:p>
            <a:pPr indent="0" lvl="0" marL="0" rtl="0" algn="ctr">
              <a:spcBef>
                <a:spcPts val="1800"/>
              </a:spcBef>
              <a:spcAft>
                <a:spcPts val="0"/>
              </a:spcAft>
              <a:buSzPts val="1700"/>
              <a:buNone/>
            </a:pPr>
            <a:r>
              <a:rPr lang="en-IN" sz="2000">
                <a:latin typeface="Times New Roman"/>
                <a:ea typeface="Times New Roman"/>
                <a:cs typeface="Times New Roman"/>
                <a:sym typeface="Times New Roman"/>
              </a:rPr>
              <a:t>G ≡{</a:t>
            </a:r>
            <a:r>
              <a:rPr i="1" lang="en-IN" sz="2000">
                <a:latin typeface="Times New Roman"/>
                <a:ea typeface="Times New Roman"/>
                <a:cs typeface="Times New Roman"/>
                <a:sym typeface="Times New Roman"/>
              </a:rPr>
              <a:t>g </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H </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Consistent</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g, D</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g' </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H</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g' </a:t>
            </a:r>
            <a:r>
              <a:rPr lang="en-IN" sz="2000">
                <a:latin typeface="Times New Roman"/>
                <a:ea typeface="Times New Roman"/>
                <a:cs typeface="Times New Roman"/>
                <a:sym typeface="Times New Roman"/>
              </a:rPr>
              <a:t>&gt;</a:t>
            </a:r>
            <a:r>
              <a:rPr baseline="-25000" i="1" lang="en-IN" sz="2000">
                <a:latin typeface="Times New Roman"/>
                <a:ea typeface="Times New Roman"/>
                <a:cs typeface="Times New Roman"/>
                <a:sym typeface="Times New Roman"/>
              </a:rPr>
              <a:t>g</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g</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 </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Consistent</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g', D</a:t>
            </a:r>
            <a:r>
              <a:rPr lang="en-IN" sz="2000">
                <a:latin typeface="Times New Roman"/>
                <a:ea typeface="Times New Roman"/>
                <a:cs typeface="Times New Roman"/>
                <a:sym typeface="Times New Roman"/>
              </a:rPr>
              <a:t>)]}</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just">
              <a:spcBef>
                <a:spcPts val="580"/>
              </a:spcBef>
              <a:spcAft>
                <a:spcPts val="0"/>
              </a:spcAft>
              <a:buSzPts val="2040"/>
              <a:buNone/>
            </a:pPr>
            <a:r>
              <a:rPr b="1" i="1" lang="en-IN" sz="2400">
                <a:latin typeface="Times New Roman"/>
                <a:ea typeface="Times New Roman"/>
                <a:cs typeface="Times New Roman"/>
                <a:sym typeface="Times New Roman"/>
              </a:rPr>
              <a:t>Definition: </a:t>
            </a:r>
            <a:r>
              <a:rPr lang="en-IN" sz="2400">
                <a:latin typeface="Times New Roman"/>
                <a:ea typeface="Times New Roman"/>
                <a:cs typeface="Times New Roman"/>
                <a:sym typeface="Times New Roman"/>
              </a:rPr>
              <a:t>The </a:t>
            </a:r>
            <a:r>
              <a:rPr b="1" lang="en-IN" sz="2400">
                <a:latin typeface="Times New Roman"/>
                <a:ea typeface="Times New Roman"/>
                <a:cs typeface="Times New Roman"/>
                <a:sym typeface="Times New Roman"/>
              </a:rPr>
              <a:t>specific boundary </a:t>
            </a:r>
            <a:r>
              <a:rPr lang="en-IN" sz="2400">
                <a:latin typeface="Times New Roman"/>
                <a:ea typeface="Times New Roman"/>
                <a:cs typeface="Times New Roman"/>
                <a:sym typeface="Times New Roman"/>
              </a:rPr>
              <a:t>S, with respect to hypothesis space </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and training data </a:t>
            </a:r>
            <a:r>
              <a:rPr i="1" lang="en-IN" sz="2400">
                <a:latin typeface="Times New Roman"/>
                <a:ea typeface="Times New Roman"/>
                <a:cs typeface="Times New Roman"/>
                <a:sym typeface="Times New Roman"/>
              </a:rPr>
              <a:t>D, </a:t>
            </a:r>
            <a:r>
              <a:rPr lang="en-IN" sz="2400">
                <a:latin typeface="Times New Roman"/>
                <a:ea typeface="Times New Roman"/>
                <a:cs typeface="Times New Roman"/>
                <a:sym typeface="Times New Roman"/>
              </a:rPr>
              <a:t>is the set of minimally general (i.e., maximally specific) members of </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consistent with </a:t>
            </a:r>
            <a:r>
              <a:rPr i="1" lang="en-IN" sz="2400">
                <a:latin typeface="Times New Roman"/>
                <a:ea typeface="Times New Roman"/>
                <a:cs typeface="Times New Roman"/>
                <a:sym typeface="Times New Roman"/>
              </a:rPr>
              <a:t>D.</a:t>
            </a:r>
            <a:endParaRPr sz="2400">
              <a:latin typeface="Times New Roman"/>
              <a:ea typeface="Times New Roman"/>
              <a:cs typeface="Times New Roman"/>
              <a:sym typeface="Times New Roman"/>
            </a:endParaRPr>
          </a:p>
          <a:p>
            <a:pPr indent="-274320" lvl="0" marL="274320" rtl="0" algn="ctr">
              <a:spcBef>
                <a:spcPts val="1200"/>
              </a:spcBef>
              <a:spcAft>
                <a:spcPts val="0"/>
              </a:spcAft>
              <a:buSzPts val="1700"/>
              <a:buNone/>
            </a:pPr>
            <a:r>
              <a:rPr lang="en-IN" sz="2000">
                <a:latin typeface="Times New Roman"/>
                <a:ea typeface="Times New Roman"/>
                <a:cs typeface="Times New Roman"/>
                <a:sym typeface="Times New Roman"/>
              </a:rPr>
              <a:t>	S ≡{</a:t>
            </a:r>
            <a:r>
              <a:rPr i="1" lang="en-IN" sz="2000">
                <a:latin typeface="Times New Roman"/>
                <a:ea typeface="Times New Roman"/>
                <a:cs typeface="Times New Roman"/>
                <a:sym typeface="Times New Roman"/>
              </a:rPr>
              <a:t>s </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H </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Consistent</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s, D</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s' </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H</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s </a:t>
            </a:r>
            <a:r>
              <a:rPr lang="en-IN" sz="2000">
                <a:latin typeface="Times New Roman"/>
                <a:ea typeface="Times New Roman"/>
                <a:cs typeface="Times New Roman"/>
                <a:sym typeface="Times New Roman"/>
              </a:rPr>
              <a:t>&gt;</a:t>
            </a:r>
            <a:r>
              <a:rPr baseline="-25000" i="1" lang="en-IN" sz="2000">
                <a:latin typeface="Times New Roman"/>
                <a:ea typeface="Times New Roman"/>
                <a:cs typeface="Times New Roman"/>
                <a:sym typeface="Times New Roman"/>
              </a:rPr>
              <a:t>g</a:t>
            </a:r>
            <a:r>
              <a:rPr i="1" lang="en-IN" sz="2000">
                <a:latin typeface="Times New Roman"/>
                <a:ea typeface="Times New Roman"/>
                <a:cs typeface="Times New Roman"/>
                <a:sym typeface="Times New Roman"/>
              </a:rPr>
              <a:t>s'</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 </a:t>
            </a:r>
            <a:r>
              <a:rPr lang="en-IN" sz="2000">
                <a:latin typeface="Times New Roman"/>
                <a:ea typeface="Times New Roman"/>
                <a:cs typeface="Times New Roman"/>
                <a:sym typeface="Times New Roman"/>
              </a:rPr>
              <a:t>∧ </a:t>
            </a:r>
            <a:r>
              <a:rPr i="1" lang="en-IN" sz="2000">
                <a:latin typeface="Times New Roman"/>
                <a:ea typeface="Times New Roman"/>
                <a:cs typeface="Times New Roman"/>
                <a:sym typeface="Times New Roman"/>
              </a:rPr>
              <a:t>Consistent</a:t>
            </a:r>
            <a:r>
              <a:rPr lang="en-IN" sz="2000">
                <a:latin typeface="Times New Roman"/>
                <a:ea typeface="Times New Roman"/>
                <a:cs typeface="Times New Roman"/>
                <a:sym typeface="Times New Roman"/>
              </a:rPr>
              <a:t>(</a:t>
            </a:r>
            <a:r>
              <a:rPr i="1" lang="en-IN" sz="2000">
                <a:latin typeface="Times New Roman"/>
                <a:ea typeface="Times New Roman"/>
                <a:cs typeface="Times New Roman"/>
                <a:sym typeface="Times New Roman"/>
              </a:rPr>
              <a:t>s', D</a:t>
            </a:r>
            <a:r>
              <a:rPr lang="en-IN" sz="2000">
                <a:latin typeface="Times New Roman"/>
                <a:ea typeface="Times New Roman"/>
                <a:cs typeface="Times New Roman"/>
                <a:sym typeface="Times New Roman"/>
              </a:rPr>
              <a:t>)]}</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606" name="Google Shape;606;p89"/>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20"/>
              <a:buNone/>
            </a:pPr>
            <a:r>
              <a:rPr lang="en-IN" sz="3200">
                <a:latin typeface="Times New Roman"/>
                <a:ea typeface="Times New Roman"/>
                <a:cs typeface="Times New Roman"/>
                <a:sym typeface="Times New Roman"/>
              </a:rPr>
              <a:t>Version Space representation theorem</a:t>
            </a:r>
            <a:endParaRPr/>
          </a:p>
          <a:p>
            <a:pPr indent="0" lvl="0" marL="0" rtl="0" algn="just">
              <a:lnSpc>
                <a:spcPct val="100000"/>
              </a:lnSpc>
              <a:spcBef>
                <a:spcPts val="580"/>
              </a:spcBef>
              <a:spcAft>
                <a:spcPts val="0"/>
              </a:spcAft>
              <a:buSzPts val="2040"/>
              <a:buNone/>
            </a:pPr>
            <a:r>
              <a:t/>
            </a:r>
            <a:endParaRPr sz="2400">
              <a:latin typeface="Times New Roman"/>
              <a:ea typeface="Times New Roman"/>
              <a:cs typeface="Times New Roman"/>
              <a:sym typeface="Times New Roman"/>
            </a:endParaRPr>
          </a:p>
          <a:p>
            <a:pPr indent="0" lvl="0" marL="0" rtl="0" algn="just">
              <a:lnSpc>
                <a:spcPct val="100000"/>
              </a:lnSpc>
              <a:spcBef>
                <a:spcPts val="580"/>
              </a:spcBef>
              <a:spcAft>
                <a:spcPts val="0"/>
              </a:spcAft>
              <a:buSzPts val="2040"/>
              <a:buNone/>
            </a:pPr>
            <a:r>
              <a:rPr b="1" i="1" lang="en-IN" sz="2400">
                <a:latin typeface="Times New Roman"/>
                <a:ea typeface="Times New Roman"/>
                <a:cs typeface="Times New Roman"/>
                <a:sym typeface="Times New Roman"/>
              </a:rPr>
              <a:t>Theorem:</a:t>
            </a:r>
            <a:r>
              <a:rPr lang="en-IN" sz="2400">
                <a:latin typeface="Times New Roman"/>
                <a:ea typeface="Times New Roman"/>
                <a:cs typeface="Times New Roman"/>
                <a:sym typeface="Times New Roman"/>
              </a:rPr>
              <a:t> Let X be an arbitrary set of instances and Let H be a set of Boolean-valued hypotheses defined over X. Let c : X </a:t>
            </a:r>
            <a:r>
              <a:rPr lang="en-IN" sz="2400"/>
              <a:t>→</a:t>
            </a:r>
            <a:r>
              <a:rPr lang="en-IN" sz="2400">
                <a:latin typeface="Times New Roman"/>
                <a:ea typeface="Times New Roman"/>
                <a:cs typeface="Times New Roman"/>
                <a:sym typeface="Times New Roman"/>
              </a:rPr>
              <a:t>{O, 1} be an arbitrary target concept defined over X, and let D be an arbitrary set of training examples {(x, c(x))). For all X, H, c, and D such that S and G are well defined,</a:t>
            </a:r>
            <a:endParaRPr/>
          </a:p>
          <a:p>
            <a:pPr indent="0" lvl="0" marL="0" rtl="0" algn="ctr">
              <a:lnSpc>
                <a:spcPct val="100000"/>
              </a:lnSpc>
              <a:spcBef>
                <a:spcPts val="580"/>
              </a:spcBef>
              <a:spcAft>
                <a:spcPts val="0"/>
              </a:spcAft>
              <a:buSzPts val="2040"/>
              <a:buNone/>
            </a:pPr>
            <a:r>
              <a:t/>
            </a:r>
            <a:endParaRPr i="1" sz="2400">
              <a:latin typeface="Times New Roman"/>
              <a:ea typeface="Times New Roman"/>
              <a:cs typeface="Times New Roman"/>
              <a:sym typeface="Times New Roman"/>
            </a:endParaRPr>
          </a:p>
          <a:p>
            <a:pPr indent="0" lvl="0" marL="0" rtl="0" algn="ctr">
              <a:lnSpc>
                <a:spcPct val="100000"/>
              </a:lnSpc>
              <a:spcBef>
                <a:spcPts val="580"/>
              </a:spcBef>
              <a:spcAft>
                <a:spcPts val="0"/>
              </a:spcAft>
              <a:buSzPts val="2040"/>
              <a:buNone/>
            </a:pPr>
            <a:r>
              <a:rPr i="1" lang="en-IN" sz="2400">
                <a:latin typeface="Times New Roman"/>
                <a:ea typeface="Times New Roman"/>
                <a:cs typeface="Times New Roman"/>
                <a:sym typeface="Times New Roman"/>
              </a:rPr>
              <a:t>VS</a:t>
            </a:r>
            <a:r>
              <a:rPr baseline="-25000" i="1" lang="en-IN" sz="2400">
                <a:latin typeface="Times New Roman"/>
                <a:ea typeface="Times New Roman"/>
                <a:cs typeface="Times New Roman"/>
                <a:sym typeface="Times New Roman"/>
              </a:rPr>
              <a:t>H,D</a:t>
            </a:r>
            <a:r>
              <a:rPr i="1" lang="en-IN" sz="2400">
                <a:latin typeface="Times New Roman"/>
                <a:ea typeface="Times New Roman"/>
                <a:cs typeface="Times New Roman"/>
                <a:sym typeface="Times New Roman"/>
              </a:rPr>
              <a:t>=</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s </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 S</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g </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 G</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g </a:t>
            </a:r>
            <a:r>
              <a:rPr lang="en-IN" sz="2400">
                <a:latin typeface="Times New Roman"/>
                <a:ea typeface="Times New Roman"/>
                <a:cs typeface="Times New Roman"/>
                <a:sym typeface="Times New Roman"/>
              </a:rPr>
              <a:t>≥</a:t>
            </a:r>
            <a:r>
              <a:rPr baseline="-25000" i="1" lang="en-IN" sz="2000">
                <a:latin typeface="Times New Roman"/>
                <a:ea typeface="Times New Roman"/>
                <a:cs typeface="Times New Roman"/>
                <a:sym typeface="Times New Roman"/>
              </a:rPr>
              <a:t>g</a:t>
            </a:r>
            <a:r>
              <a:rPr i="1" lang="en-IN" sz="2400">
                <a:latin typeface="Times New Roman"/>
                <a:ea typeface="Times New Roman"/>
                <a:cs typeface="Times New Roman"/>
                <a:sym typeface="Times New Roman"/>
              </a:rPr>
              <a:t> h </a:t>
            </a:r>
            <a:r>
              <a:rPr lang="en-IN" sz="2400">
                <a:latin typeface="Times New Roman"/>
                <a:ea typeface="Times New Roman"/>
                <a:cs typeface="Times New Roman"/>
                <a:sym typeface="Times New Roman"/>
              </a:rPr>
              <a:t>≥</a:t>
            </a:r>
            <a:r>
              <a:rPr baseline="-25000" i="1" lang="en-IN" sz="2000">
                <a:latin typeface="Times New Roman"/>
                <a:ea typeface="Times New Roman"/>
                <a:cs typeface="Times New Roman"/>
                <a:sym typeface="Times New Roman"/>
              </a:rPr>
              <a:t>g</a:t>
            </a:r>
            <a:r>
              <a:rPr i="1" lang="en-IN" sz="2400">
                <a:latin typeface="Times New Roman"/>
                <a:ea typeface="Times New Roman"/>
                <a:cs typeface="Times New Roman"/>
                <a:sym typeface="Times New Roman"/>
              </a:rPr>
              <a:t> s</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612" name="Google Shape;612;p90"/>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040"/>
              <a:buNone/>
            </a:pPr>
            <a:r>
              <a:rPr i="1" lang="en-IN" sz="2400">
                <a:latin typeface="Times New Roman"/>
                <a:ea typeface="Times New Roman"/>
                <a:cs typeface="Times New Roman"/>
                <a:sym typeface="Times New Roman"/>
              </a:rPr>
              <a:t>VS</a:t>
            </a:r>
            <a:r>
              <a:rPr baseline="-25000" i="1" lang="en-IN" sz="2400">
                <a:latin typeface="Times New Roman"/>
                <a:ea typeface="Times New Roman"/>
                <a:cs typeface="Times New Roman"/>
                <a:sym typeface="Times New Roman"/>
              </a:rPr>
              <a:t>H,D</a:t>
            </a:r>
            <a:r>
              <a:rPr i="1" lang="en-IN" sz="2400">
                <a:latin typeface="Times New Roman"/>
                <a:ea typeface="Times New Roman"/>
                <a:cs typeface="Times New Roman"/>
                <a:sym typeface="Times New Roman"/>
              </a:rPr>
              <a:t>=</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H </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s </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 S</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g </a:t>
            </a:r>
            <a:r>
              <a:rPr lang="en-IN" sz="2400">
                <a:latin typeface="Times New Roman"/>
                <a:ea typeface="Times New Roman"/>
                <a:cs typeface="Times New Roman"/>
                <a:sym typeface="Times New Roman"/>
              </a:rPr>
              <a:t>∈</a:t>
            </a:r>
            <a:r>
              <a:rPr i="1" lang="en-IN" sz="2400">
                <a:latin typeface="Times New Roman"/>
                <a:ea typeface="Times New Roman"/>
                <a:cs typeface="Times New Roman"/>
                <a:sym typeface="Times New Roman"/>
              </a:rPr>
              <a:t> G</a:t>
            </a:r>
            <a:r>
              <a:rPr lang="en-IN" sz="2400">
                <a:latin typeface="Times New Roman"/>
                <a:ea typeface="Times New Roman"/>
                <a:cs typeface="Times New Roman"/>
                <a:sym typeface="Times New Roman"/>
              </a:rPr>
              <a:t>) (</a:t>
            </a:r>
            <a:r>
              <a:rPr i="1" lang="en-IN" sz="2400">
                <a:latin typeface="Times New Roman"/>
                <a:ea typeface="Times New Roman"/>
                <a:cs typeface="Times New Roman"/>
                <a:sym typeface="Times New Roman"/>
              </a:rPr>
              <a:t>g </a:t>
            </a:r>
            <a:r>
              <a:rPr lang="en-IN" sz="2400">
                <a:latin typeface="Times New Roman"/>
                <a:ea typeface="Times New Roman"/>
                <a:cs typeface="Times New Roman"/>
                <a:sym typeface="Times New Roman"/>
              </a:rPr>
              <a:t>≥</a:t>
            </a:r>
            <a:r>
              <a:rPr baseline="-25000" i="1" lang="en-IN" sz="2000">
                <a:latin typeface="Times New Roman"/>
                <a:ea typeface="Times New Roman"/>
                <a:cs typeface="Times New Roman"/>
                <a:sym typeface="Times New Roman"/>
              </a:rPr>
              <a:t>g</a:t>
            </a:r>
            <a:r>
              <a:rPr i="1" lang="en-IN" sz="2400">
                <a:latin typeface="Times New Roman"/>
                <a:ea typeface="Times New Roman"/>
                <a:cs typeface="Times New Roman"/>
                <a:sym typeface="Times New Roman"/>
              </a:rPr>
              <a:t> h </a:t>
            </a:r>
            <a:r>
              <a:rPr lang="en-IN" sz="2400">
                <a:latin typeface="Times New Roman"/>
                <a:ea typeface="Times New Roman"/>
                <a:cs typeface="Times New Roman"/>
                <a:sym typeface="Times New Roman"/>
              </a:rPr>
              <a:t>≥</a:t>
            </a:r>
            <a:r>
              <a:rPr baseline="-25000" i="1" lang="en-IN" sz="2000">
                <a:latin typeface="Times New Roman"/>
                <a:ea typeface="Times New Roman"/>
                <a:cs typeface="Times New Roman"/>
                <a:sym typeface="Times New Roman"/>
              </a:rPr>
              <a:t>g</a:t>
            </a:r>
            <a:r>
              <a:rPr i="1" lang="en-IN" sz="2400">
                <a:latin typeface="Times New Roman"/>
                <a:ea typeface="Times New Roman"/>
                <a:cs typeface="Times New Roman"/>
                <a:sym typeface="Times New Roman"/>
              </a:rPr>
              <a:t> s</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spcBef>
                <a:spcPts val="580"/>
              </a:spcBef>
              <a:spcAft>
                <a:spcPts val="0"/>
              </a:spcAft>
              <a:buSzPts val="1700"/>
              <a:buNone/>
            </a:pPr>
            <a:r>
              <a:rPr lang="en-IN" sz="2000" u="sng">
                <a:latin typeface="Times New Roman"/>
                <a:ea typeface="Times New Roman"/>
                <a:cs typeface="Times New Roman"/>
                <a:sym typeface="Times New Roman"/>
              </a:rPr>
              <a:t>To Prove: </a:t>
            </a:r>
            <a:endParaRPr/>
          </a:p>
          <a:p>
            <a:pPr indent="0" lvl="0" marL="0" rtl="0" algn="l">
              <a:spcBef>
                <a:spcPts val="580"/>
              </a:spcBef>
              <a:spcAft>
                <a:spcPts val="0"/>
              </a:spcAft>
              <a:buSzPts val="1700"/>
              <a:buNone/>
            </a:pPr>
            <a:r>
              <a:rPr lang="en-IN" sz="2000">
                <a:latin typeface="Times New Roman"/>
                <a:ea typeface="Times New Roman"/>
                <a:cs typeface="Times New Roman"/>
                <a:sym typeface="Times New Roman"/>
              </a:rPr>
              <a:t>1. Every h satisfying the right hand side of the above expression is in </a:t>
            </a:r>
            <a:r>
              <a:rPr b="1" i="1" lang="en-IN" sz="2000">
                <a:latin typeface="Times New Roman"/>
                <a:ea typeface="Times New Roman"/>
                <a:cs typeface="Times New Roman"/>
                <a:sym typeface="Times New Roman"/>
              </a:rPr>
              <a:t>VS </a:t>
            </a:r>
            <a:r>
              <a:rPr b="1" baseline="-25000" i="1" lang="en-IN" sz="2000">
                <a:latin typeface="Times New Roman"/>
                <a:ea typeface="Times New Roman"/>
                <a:cs typeface="Times New Roman"/>
                <a:sym typeface="Times New Roman"/>
              </a:rPr>
              <a:t>H,D</a:t>
            </a:r>
            <a:endParaRPr baseline="-25000" sz="2000">
              <a:latin typeface="Times New Roman"/>
              <a:ea typeface="Times New Roman"/>
              <a:cs typeface="Times New Roman"/>
              <a:sym typeface="Times New Roman"/>
            </a:endParaRPr>
          </a:p>
          <a:p>
            <a:pPr indent="0" lvl="0" marL="0" rtl="0" algn="l">
              <a:spcBef>
                <a:spcPts val="580"/>
              </a:spcBef>
              <a:spcAft>
                <a:spcPts val="0"/>
              </a:spcAft>
              <a:buSzPts val="1700"/>
              <a:buNone/>
            </a:pPr>
            <a:r>
              <a:rPr lang="en-IN" sz="2000">
                <a:latin typeface="Times New Roman"/>
                <a:ea typeface="Times New Roman"/>
                <a:cs typeface="Times New Roman"/>
                <a:sym typeface="Times New Roman"/>
              </a:rPr>
              <a:t>2. Every member of </a:t>
            </a:r>
            <a:r>
              <a:rPr b="1" i="1" lang="en-IN" sz="2000">
                <a:latin typeface="Times New Roman"/>
                <a:ea typeface="Times New Roman"/>
                <a:cs typeface="Times New Roman"/>
                <a:sym typeface="Times New Roman"/>
              </a:rPr>
              <a:t>VS </a:t>
            </a:r>
            <a:r>
              <a:rPr b="1" baseline="-25000" i="1" lang="en-IN" sz="2000">
                <a:latin typeface="Times New Roman"/>
                <a:ea typeface="Times New Roman"/>
                <a:cs typeface="Times New Roman"/>
                <a:sym typeface="Times New Roman"/>
              </a:rPr>
              <a:t>H,D </a:t>
            </a:r>
            <a:r>
              <a:rPr lang="en-IN" sz="2000">
                <a:latin typeface="Times New Roman"/>
                <a:ea typeface="Times New Roman"/>
                <a:cs typeface="Times New Roman"/>
                <a:sym typeface="Times New Roman"/>
              </a:rPr>
              <a:t>satisfies the right-hand side of the expression</a:t>
            </a:r>
            <a:endParaRPr/>
          </a:p>
          <a:p>
            <a:pPr indent="0" lvl="0" marL="0" rtl="0" algn="l">
              <a:spcBef>
                <a:spcPts val="580"/>
              </a:spcBef>
              <a:spcAft>
                <a:spcPts val="0"/>
              </a:spcAft>
              <a:buSzPts val="1700"/>
              <a:buNone/>
            </a:pPr>
            <a:r>
              <a:t/>
            </a:r>
            <a:endParaRPr i="1" sz="2000">
              <a:latin typeface="Times New Roman"/>
              <a:ea typeface="Times New Roman"/>
              <a:cs typeface="Times New Roman"/>
              <a:sym typeface="Times New Roman"/>
            </a:endParaRPr>
          </a:p>
          <a:p>
            <a:pPr indent="0" lvl="0" marL="0" rtl="0" algn="l">
              <a:spcBef>
                <a:spcPts val="580"/>
              </a:spcBef>
              <a:spcAft>
                <a:spcPts val="0"/>
              </a:spcAft>
              <a:buSzPts val="1700"/>
              <a:buNone/>
            </a:pPr>
            <a:r>
              <a:rPr lang="en-IN" sz="2000" u="sng">
                <a:latin typeface="Times New Roman"/>
                <a:ea typeface="Times New Roman"/>
                <a:cs typeface="Times New Roman"/>
                <a:sym typeface="Times New Roman"/>
              </a:rPr>
              <a:t>Sketch of proof:</a:t>
            </a:r>
            <a:endParaRPr/>
          </a:p>
          <a:p>
            <a:pPr indent="-457200" lvl="0" marL="457200" rtl="0" algn="just">
              <a:spcBef>
                <a:spcPts val="580"/>
              </a:spcBef>
              <a:spcAft>
                <a:spcPts val="0"/>
              </a:spcAft>
              <a:buSzPts val="1700"/>
              <a:buAutoNum type="arabicPeriod"/>
            </a:pPr>
            <a:r>
              <a:rPr lang="en-IN" sz="2000">
                <a:latin typeface="Times New Roman"/>
                <a:ea typeface="Times New Roman"/>
                <a:cs typeface="Times New Roman"/>
                <a:sym typeface="Times New Roman"/>
              </a:rPr>
              <a:t>let g, h, s be arbitrary members of G, H, S respectively with </a:t>
            </a:r>
            <a:r>
              <a:rPr i="1" lang="en-IN" sz="2000">
                <a:latin typeface="Times New Roman"/>
                <a:ea typeface="Times New Roman"/>
                <a:cs typeface="Times New Roman"/>
                <a:sym typeface="Times New Roman"/>
              </a:rPr>
              <a:t>g </a:t>
            </a:r>
            <a:r>
              <a:rPr lang="en-IN" sz="2000">
                <a:latin typeface="Times New Roman"/>
                <a:ea typeface="Times New Roman"/>
                <a:cs typeface="Times New Roman"/>
                <a:sym typeface="Times New Roman"/>
              </a:rPr>
              <a:t>≥</a:t>
            </a:r>
            <a:r>
              <a:rPr baseline="-25000" i="1" lang="en-IN" sz="2000">
                <a:latin typeface="Times New Roman"/>
                <a:ea typeface="Times New Roman"/>
                <a:cs typeface="Times New Roman"/>
                <a:sym typeface="Times New Roman"/>
              </a:rPr>
              <a:t>g</a:t>
            </a:r>
            <a:r>
              <a:rPr i="1" lang="en-IN" sz="2000">
                <a:latin typeface="Times New Roman"/>
                <a:ea typeface="Times New Roman"/>
                <a:cs typeface="Times New Roman"/>
                <a:sym typeface="Times New Roman"/>
              </a:rPr>
              <a:t> h </a:t>
            </a:r>
            <a:r>
              <a:rPr lang="en-IN" sz="2000">
                <a:latin typeface="Times New Roman"/>
                <a:ea typeface="Times New Roman"/>
                <a:cs typeface="Times New Roman"/>
                <a:sym typeface="Times New Roman"/>
              </a:rPr>
              <a:t>≥</a:t>
            </a:r>
            <a:r>
              <a:rPr baseline="-25000" i="1" lang="en-IN" sz="2000">
                <a:latin typeface="Times New Roman"/>
                <a:ea typeface="Times New Roman"/>
                <a:cs typeface="Times New Roman"/>
                <a:sym typeface="Times New Roman"/>
              </a:rPr>
              <a:t>g</a:t>
            </a:r>
            <a:r>
              <a:rPr i="1" lang="en-IN" sz="2000">
                <a:latin typeface="Times New Roman"/>
                <a:ea typeface="Times New Roman"/>
                <a:cs typeface="Times New Roman"/>
                <a:sym typeface="Times New Roman"/>
              </a:rPr>
              <a:t> s</a:t>
            </a:r>
            <a:endParaRPr sz="2000">
              <a:latin typeface="Times New Roman"/>
              <a:ea typeface="Times New Roman"/>
              <a:cs typeface="Times New Roman"/>
              <a:sym typeface="Times New Roman"/>
            </a:endParaRPr>
          </a:p>
          <a:p>
            <a:pPr indent="0" lvl="0" marL="0" rtl="0" algn="just">
              <a:spcBef>
                <a:spcPts val="580"/>
              </a:spcBef>
              <a:spcAft>
                <a:spcPts val="0"/>
              </a:spcAft>
              <a:buSzPts val="1700"/>
              <a:buNone/>
            </a:pPr>
            <a:r>
              <a:rPr lang="en-IN" sz="2000">
                <a:latin typeface="Times New Roman"/>
                <a:ea typeface="Times New Roman"/>
                <a:cs typeface="Times New Roman"/>
                <a:sym typeface="Times New Roman"/>
              </a:rPr>
              <a:t>By the definition of </a:t>
            </a:r>
            <a:r>
              <a:rPr b="1" i="1" lang="en-IN" sz="2000">
                <a:latin typeface="Times New Roman"/>
                <a:ea typeface="Times New Roman"/>
                <a:cs typeface="Times New Roman"/>
                <a:sym typeface="Times New Roman"/>
              </a:rPr>
              <a:t>S, </a:t>
            </a:r>
            <a:r>
              <a:rPr b="1" lang="en-IN" sz="2000">
                <a:latin typeface="Times New Roman"/>
                <a:ea typeface="Times New Roman"/>
                <a:cs typeface="Times New Roman"/>
                <a:sym typeface="Times New Roman"/>
              </a:rPr>
              <a:t>s </a:t>
            </a:r>
            <a:r>
              <a:rPr lang="en-IN" sz="2000">
                <a:latin typeface="Times New Roman"/>
                <a:ea typeface="Times New Roman"/>
                <a:cs typeface="Times New Roman"/>
                <a:sym typeface="Times New Roman"/>
              </a:rPr>
              <a:t>must be satisfied by all positive examples in D. Because </a:t>
            </a:r>
            <a:r>
              <a:rPr i="1" lang="en-IN" sz="2000">
                <a:latin typeface="Times New Roman"/>
                <a:ea typeface="Times New Roman"/>
                <a:cs typeface="Times New Roman"/>
                <a:sym typeface="Times New Roman"/>
              </a:rPr>
              <a:t>h </a:t>
            </a:r>
            <a:r>
              <a:rPr lang="en-IN" sz="2000">
                <a:latin typeface="Times New Roman"/>
                <a:ea typeface="Times New Roman"/>
                <a:cs typeface="Times New Roman"/>
                <a:sym typeface="Times New Roman"/>
              </a:rPr>
              <a:t>≥</a:t>
            </a:r>
            <a:r>
              <a:rPr baseline="-25000" i="1" lang="en-IN" sz="2000">
                <a:latin typeface="Times New Roman"/>
                <a:ea typeface="Times New Roman"/>
                <a:cs typeface="Times New Roman"/>
                <a:sym typeface="Times New Roman"/>
              </a:rPr>
              <a:t>g</a:t>
            </a:r>
            <a:r>
              <a:rPr i="1" lang="en-IN" sz="2000">
                <a:latin typeface="Times New Roman"/>
                <a:ea typeface="Times New Roman"/>
                <a:cs typeface="Times New Roman"/>
                <a:sym typeface="Times New Roman"/>
              </a:rPr>
              <a:t> s , </a:t>
            </a:r>
            <a:r>
              <a:rPr lang="en-IN" sz="2000">
                <a:latin typeface="Times New Roman"/>
                <a:ea typeface="Times New Roman"/>
                <a:cs typeface="Times New Roman"/>
                <a:sym typeface="Times New Roman"/>
              </a:rPr>
              <a:t>h must also be satisfied by all positive examples in D. </a:t>
            </a:r>
            <a:endParaRPr sz="2000">
              <a:latin typeface="Times New Roman"/>
              <a:ea typeface="Times New Roman"/>
              <a:cs typeface="Times New Roman"/>
              <a:sym typeface="Times New Roman"/>
            </a:endParaRPr>
          </a:p>
          <a:p>
            <a:pPr indent="0" lvl="0" marL="0" rtl="0" algn="just">
              <a:spcBef>
                <a:spcPts val="580"/>
              </a:spcBef>
              <a:spcAft>
                <a:spcPts val="0"/>
              </a:spcAft>
              <a:buSzPts val="1700"/>
              <a:buNone/>
            </a:pPr>
            <a:r>
              <a:rPr lang="en-IN" sz="2000">
                <a:latin typeface="Times New Roman"/>
                <a:ea typeface="Times New Roman"/>
                <a:cs typeface="Times New Roman"/>
                <a:sym typeface="Times New Roman"/>
              </a:rPr>
              <a:t>By the definition of </a:t>
            </a:r>
            <a:r>
              <a:rPr b="1" i="1" lang="en-IN" sz="2000">
                <a:latin typeface="Times New Roman"/>
                <a:ea typeface="Times New Roman"/>
                <a:cs typeface="Times New Roman"/>
                <a:sym typeface="Times New Roman"/>
              </a:rPr>
              <a:t>G, </a:t>
            </a:r>
            <a:r>
              <a:rPr lang="en-IN" sz="2000">
                <a:latin typeface="Times New Roman"/>
                <a:ea typeface="Times New Roman"/>
                <a:cs typeface="Times New Roman"/>
                <a:sym typeface="Times New Roman"/>
              </a:rPr>
              <a:t>g cannot be satisfied by any negative example in D, and because </a:t>
            </a:r>
            <a:r>
              <a:rPr i="1" lang="en-IN" sz="2000">
                <a:latin typeface="Times New Roman"/>
                <a:ea typeface="Times New Roman"/>
                <a:cs typeface="Times New Roman"/>
                <a:sym typeface="Times New Roman"/>
              </a:rPr>
              <a:t>g </a:t>
            </a:r>
            <a:r>
              <a:rPr lang="en-IN" sz="2000">
                <a:latin typeface="Times New Roman"/>
                <a:ea typeface="Times New Roman"/>
                <a:cs typeface="Times New Roman"/>
                <a:sym typeface="Times New Roman"/>
              </a:rPr>
              <a:t>≥</a:t>
            </a:r>
            <a:r>
              <a:rPr baseline="-25000" i="1" lang="en-IN" sz="2000">
                <a:latin typeface="Times New Roman"/>
                <a:ea typeface="Times New Roman"/>
                <a:cs typeface="Times New Roman"/>
                <a:sym typeface="Times New Roman"/>
              </a:rPr>
              <a:t>g</a:t>
            </a:r>
            <a:r>
              <a:rPr i="1" lang="en-IN" sz="2000">
                <a:latin typeface="Times New Roman"/>
                <a:ea typeface="Times New Roman"/>
                <a:cs typeface="Times New Roman"/>
                <a:sym typeface="Times New Roman"/>
              </a:rPr>
              <a:t> h </a:t>
            </a:r>
            <a:r>
              <a:rPr lang="en-IN" sz="2000">
                <a:latin typeface="Times New Roman"/>
                <a:ea typeface="Times New Roman"/>
                <a:cs typeface="Times New Roman"/>
                <a:sym typeface="Times New Roman"/>
              </a:rPr>
              <a:t>h cannot be satisfied by any negative example in D. Because h is satisfied by all positive examples in D and by no negative examples in D, h is consistent with D, and therefore h is a member of </a:t>
            </a:r>
            <a:r>
              <a:rPr i="1" lang="en-IN" sz="2000">
                <a:latin typeface="Times New Roman"/>
                <a:ea typeface="Times New Roman"/>
                <a:cs typeface="Times New Roman"/>
                <a:sym typeface="Times New Roman"/>
              </a:rPr>
              <a:t>VS</a:t>
            </a:r>
            <a:r>
              <a:rPr baseline="-25000" i="1" lang="en-IN" sz="2000">
                <a:latin typeface="Times New Roman"/>
                <a:ea typeface="Times New Roman"/>
                <a:cs typeface="Times New Roman"/>
                <a:sym typeface="Times New Roman"/>
              </a:rPr>
              <a:t>H,D</a:t>
            </a:r>
            <a:endParaRPr/>
          </a:p>
          <a:p>
            <a:pPr indent="0" lvl="0" marL="0" rtl="0" algn="just">
              <a:spcBef>
                <a:spcPts val="580"/>
              </a:spcBef>
              <a:spcAft>
                <a:spcPts val="0"/>
              </a:spcAft>
              <a:buSzPts val="1700"/>
              <a:buNone/>
            </a:pPr>
            <a:r>
              <a:t/>
            </a:r>
            <a:endParaRPr sz="2000">
              <a:latin typeface="Times New Roman"/>
              <a:ea typeface="Times New Roman"/>
              <a:cs typeface="Times New Roman"/>
              <a:sym typeface="Times New Roman"/>
            </a:endParaRPr>
          </a:p>
          <a:p>
            <a:pPr indent="0" lvl="0" marL="0" rtl="0" algn="just">
              <a:spcBef>
                <a:spcPts val="580"/>
              </a:spcBef>
              <a:spcAft>
                <a:spcPts val="0"/>
              </a:spcAft>
              <a:buSzPts val="1700"/>
              <a:buNone/>
            </a:pPr>
            <a:r>
              <a:rPr lang="en-IN" sz="2000">
                <a:latin typeface="Times New Roman"/>
                <a:ea typeface="Times New Roman"/>
                <a:cs typeface="Times New Roman"/>
                <a:sym typeface="Times New Roman"/>
              </a:rPr>
              <a:t>2. It can be proven by assuming some h in </a:t>
            </a:r>
            <a:r>
              <a:rPr i="1" lang="en-IN" sz="2000">
                <a:latin typeface="Times New Roman"/>
                <a:ea typeface="Times New Roman"/>
                <a:cs typeface="Times New Roman"/>
                <a:sym typeface="Times New Roman"/>
              </a:rPr>
              <a:t>VS</a:t>
            </a:r>
            <a:r>
              <a:rPr baseline="-25000" i="1" lang="en-IN" sz="2000">
                <a:latin typeface="Times New Roman"/>
                <a:ea typeface="Times New Roman"/>
                <a:cs typeface="Times New Roman"/>
                <a:sym typeface="Times New Roman"/>
              </a:rPr>
              <a:t>H,D</a:t>
            </a:r>
            <a:r>
              <a:rPr lang="en-IN" sz="2000">
                <a:latin typeface="Times New Roman"/>
                <a:ea typeface="Times New Roman"/>
                <a:cs typeface="Times New Roman"/>
                <a:sym typeface="Times New Roman"/>
              </a:rPr>
              <a:t>,that does not satisfy the right-hand side of the expression, then showing that this leads to an inconsistency</a:t>
            </a:r>
            <a:endParaRPr sz="2000">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618" name="Google Shape;618;p91"/>
          <p:cNvSpPr txBox="1"/>
          <p:nvPr>
            <p:ph idx="1" type="body"/>
          </p:nvPr>
        </p:nvSpPr>
        <p:spPr>
          <a:xfrm>
            <a:off x="867266" y="571860"/>
            <a:ext cx="10595728" cy="5810086"/>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20"/>
              <a:buNone/>
            </a:pPr>
            <a:r>
              <a:rPr lang="en-IN" sz="3200">
                <a:latin typeface="Times New Roman"/>
                <a:ea typeface="Times New Roman"/>
                <a:cs typeface="Times New Roman"/>
                <a:sym typeface="Times New Roman"/>
              </a:rPr>
              <a:t>The CANDIDATE-ELIMINATION Learning Algorithm</a:t>
            </a:r>
            <a:endParaRPr sz="3200">
              <a:latin typeface="Times New Roman"/>
              <a:ea typeface="Times New Roman"/>
              <a:cs typeface="Times New Roman"/>
              <a:sym typeface="Times New Roman"/>
            </a:endParaRPr>
          </a:p>
          <a:p>
            <a:pPr indent="0" lvl="0" marL="0" rtl="0" algn="l">
              <a:spcBef>
                <a:spcPts val="580"/>
              </a:spcBef>
              <a:spcAft>
                <a:spcPts val="0"/>
              </a:spcAft>
              <a:buSzPts val="1700"/>
              <a:buNone/>
            </a:pPr>
            <a:r>
              <a:t/>
            </a:r>
            <a:endParaRPr sz="2000"/>
          </a:p>
          <a:p>
            <a:pPr indent="0" lvl="0" marL="0" rtl="0" algn="just">
              <a:spcBef>
                <a:spcPts val="580"/>
              </a:spcBef>
              <a:spcAft>
                <a:spcPts val="0"/>
              </a:spcAft>
              <a:buSzPts val="2040"/>
              <a:buNone/>
            </a:pPr>
            <a:r>
              <a:rPr lang="en-IN" sz="2400">
                <a:latin typeface="Times New Roman"/>
                <a:ea typeface="Times New Roman"/>
                <a:cs typeface="Times New Roman"/>
                <a:sym typeface="Times New Roman"/>
              </a:rPr>
              <a:t>The CANDIDATE-ELIMINTION algorithm computes the </a:t>
            </a:r>
            <a:r>
              <a:rPr b="1" i="1" lang="en-IN" sz="2400">
                <a:latin typeface="Times New Roman"/>
                <a:ea typeface="Times New Roman"/>
                <a:cs typeface="Times New Roman"/>
                <a:sym typeface="Times New Roman"/>
              </a:rPr>
              <a:t>version space </a:t>
            </a:r>
            <a:r>
              <a:rPr lang="en-IN" sz="2400">
                <a:latin typeface="Times New Roman"/>
                <a:ea typeface="Times New Roman"/>
                <a:cs typeface="Times New Roman"/>
                <a:sym typeface="Times New Roman"/>
              </a:rPr>
              <a:t>containing all hypotheses from H that are consistent with an observed sequence of training examples.</a:t>
            </a:r>
            <a:endParaRPr/>
          </a:p>
          <a:p>
            <a:pPr indent="0" lvl="0" marL="0" rtl="0" algn="just">
              <a:spcBef>
                <a:spcPts val="580"/>
              </a:spcBef>
              <a:spcAft>
                <a:spcPts val="0"/>
              </a:spcAft>
              <a:buSzPts val="2040"/>
              <a:buNone/>
            </a:pPr>
            <a:r>
              <a:t/>
            </a:r>
            <a:endParaRPr sz="2400" u="sng">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Areas of Influence for Machine Learning</a:t>
            </a:r>
            <a:endParaRPr b="1">
              <a:latin typeface="Lustria"/>
              <a:ea typeface="Lustria"/>
              <a:cs typeface="Lustria"/>
              <a:sym typeface="Lustria"/>
            </a:endParaRPr>
          </a:p>
        </p:txBody>
      </p:sp>
      <p:sp>
        <p:nvSpPr>
          <p:cNvPr id="155" name="Google Shape;155;p2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56" name="Google Shape;156;p2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fontScale="92500" lnSpcReduction="20000"/>
          </a:bodyPr>
          <a:lstStyle/>
          <a:p>
            <a:pPr indent="-228600" lvl="1" marL="548640" rtl="0" algn="just">
              <a:lnSpc>
                <a:spcPct val="110000"/>
              </a:lnSpc>
              <a:spcBef>
                <a:spcPts val="0"/>
              </a:spcBef>
              <a:spcAft>
                <a:spcPts val="0"/>
              </a:spcAft>
              <a:buSzPct val="85000"/>
              <a:buChar char="⚫"/>
            </a:pPr>
            <a:r>
              <a:rPr b="1" i="1" lang="en-IN" sz="2600">
                <a:latin typeface="Times New Roman"/>
                <a:ea typeface="Times New Roman"/>
                <a:cs typeface="Times New Roman"/>
                <a:sym typeface="Times New Roman"/>
              </a:rPr>
              <a:t>Statistics: </a:t>
            </a:r>
            <a:r>
              <a:rPr lang="en-IN" sz="2600">
                <a:latin typeface="Times New Roman"/>
                <a:ea typeface="Times New Roman"/>
                <a:cs typeface="Times New Roman"/>
                <a:sym typeface="Times New Roman"/>
              </a:rPr>
              <a:t>How best to use samples drawn from unknown probability distributions to help decide from which distribution some new sample is drawn?</a:t>
            </a:r>
            <a:endParaRPr/>
          </a:p>
          <a:p>
            <a:pPr indent="-228600" lvl="1" marL="548640" rtl="0" algn="just">
              <a:lnSpc>
                <a:spcPct val="110000"/>
              </a:lnSpc>
              <a:spcBef>
                <a:spcPts val="370"/>
              </a:spcBef>
              <a:spcAft>
                <a:spcPts val="0"/>
              </a:spcAft>
              <a:buSzPct val="85000"/>
              <a:buChar char="⚫"/>
            </a:pPr>
            <a:r>
              <a:rPr b="1" i="1" lang="en-IN" sz="2600">
                <a:latin typeface="Times New Roman"/>
                <a:ea typeface="Times New Roman"/>
                <a:cs typeface="Times New Roman"/>
                <a:sym typeface="Times New Roman"/>
              </a:rPr>
              <a:t>Brain Models</a:t>
            </a:r>
            <a:r>
              <a:rPr lang="en-IN" sz="2600">
                <a:latin typeface="Times New Roman"/>
                <a:ea typeface="Times New Roman"/>
                <a:cs typeface="Times New Roman"/>
                <a:sym typeface="Times New Roman"/>
              </a:rPr>
              <a:t>: Non-linear elements with weighted inputs (Artificial Neural Networks) have been suggested as simple models of biological neurons.</a:t>
            </a:r>
            <a:endParaRPr/>
          </a:p>
          <a:p>
            <a:pPr indent="-228600" lvl="1" marL="548640" rtl="0" algn="just">
              <a:lnSpc>
                <a:spcPct val="110000"/>
              </a:lnSpc>
              <a:spcBef>
                <a:spcPts val="370"/>
              </a:spcBef>
              <a:spcAft>
                <a:spcPts val="0"/>
              </a:spcAft>
              <a:buSzPct val="85000"/>
              <a:buChar char="⚫"/>
            </a:pPr>
            <a:r>
              <a:rPr b="1" i="1" lang="en-IN" sz="2600">
                <a:latin typeface="Times New Roman"/>
                <a:ea typeface="Times New Roman"/>
                <a:cs typeface="Times New Roman"/>
                <a:sym typeface="Times New Roman"/>
              </a:rPr>
              <a:t>Adaptive Control Theory</a:t>
            </a:r>
            <a:r>
              <a:rPr lang="en-IN" sz="2600">
                <a:latin typeface="Times New Roman"/>
                <a:ea typeface="Times New Roman"/>
                <a:cs typeface="Times New Roman"/>
                <a:sym typeface="Times New Roman"/>
              </a:rPr>
              <a:t>: How to deal with controlling a process having unknown parameters that must be estimated during operation? </a:t>
            </a:r>
            <a:endParaRPr/>
          </a:p>
          <a:p>
            <a:pPr indent="-228600" lvl="1" marL="548640" rtl="0" algn="just">
              <a:lnSpc>
                <a:spcPct val="110000"/>
              </a:lnSpc>
              <a:spcBef>
                <a:spcPts val="370"/>
              </a:spcBef>
              <a:spcAft>
                <a:spcPts val="0"/>
              </a:spcAft>
              <a:buSzPct val="85000"/>
              <a:buChar char="⚫"/>
            </a:pPr>
            <a:r>
              <a:rPr b="1" i="1" lang="en-IN" sz="2600">
                <a:latin typeface="Times New Roman"/>
                <a:ea typeface="Times New Roman"/>
                <a:cs typeface="Times New Roman"/>
                <a:sym typeface="Times New Roman"/>
              </a:rPr>
              <a:t>Psychology</a:t>
            </a:r>
            <a:r>
              <a:rPr lang="en-IN" sz="2600">
                <a:latin typeface="Times New Roman"/>
                <a:ea typeface="Times New Roman"/>
                <a:cs typeface="Times New Roman"/>
                <a:sym typeface="Times New Roman"/>
              </a:rPr>
              <a:t>: How to model human performance on various learning tasks?</a:t>
            </a:r>
            <a:endParaRPr/>
          </a:p>
          <a:p>
            <a:pPr indent="-228600" lvl="1" marL="548640" rtl="0" algn="just">
              <a:lnSpc>
                <a:spcPct val="110000"/>
              </a:lnSpc>
              <a:spcBef>
                <a:spcPts val="370"/>
              </a:spcBef>
              <a:spcAft>
                <a:spcPts val="0"/>
              </a:spcAft>
              <a:buSzPct val="85000"/>
              <a:buChar char="⚫"/>
            </a:pPr>
            <a:r>
              <a:rPr b="1" i="1" lang="en-IN" sz="2600">
                <a:latin typeface="Times New Roman"/>
                <a:ea typeface="Times New Roman"/>
                <a:cs typeface="Times New Roman"/>
                <a:sym typeface="Times New Roman"/>
              </a:rPr>
              <a:t>Artificial Intelligence</a:t>
            </a:r>
            <a:r>
              <a:rPr lang="en-IN" sz="2600">
                <a:latin typeface="Times New Roman"/>
                <a:ea typeface="Times New Roman"/>
                <a:cs typeface="Times New Roman"/>
                <a:sym typeface="Times New Roman"/>
              </a:rPr>
              <a:t>: How to write algorithms to acquire the knowledge humans are able to acquire, at least, as well as humans? </a:t>
            </a:r>
            <a:endParaRPr/>
          </a:p>
          <a:p>
            <a:pPr indent="-228600" lvl="1" marL="548640" rtl="0" algn="just">
              <a:lnSpc>
                <a:spcPct val="110000"/>
              </a:lnSpc>
              <a:spcBef>
                <a:spcPts val="370"/>
              </a:spcBef>
              <a:spcAft>
                <a:spcPts val="0"/>
              </a:spcAft>
              <a:buSzPct val="85000"/>
              <a:buChar char="⚫"/>
            </a:pPr>
            <a:r>
              <a:rPr b="1" i="1" lang="en-IN" sz="2600">
                <a:latin typeface="Times New Roman"/>
                <a:ea typeface="Times New Roman"/>
                <a:cs typeface="Times New Roman"/>
                <a:sym typeface="Times New Roman"/>
              </a:rPr>
              <a:t>Evolutionary Models</a:t>
            </a:r>
            <a:r>
              <a:rPr lang="en-IN" sz="2600">
                <a:latin typeface="Times New Roman"/>
                <a:ea typeface="Times New Roman"/>
                <a:cs typeface="Times New Roman"/>
                <a:sym typeface="Times New Roman"/>
              </a:rPr>
              <a:t>: How to model certain aspects of biological evolution to improve the performance of computer programs?</a:t>
            </a:r>
            <a:endParaRPr/>
          </a:p>
          <a:p>
            <a:pPr indent="-144510" lvl="0" marL="274320" rtl="0" algn="l">
              <a:spcBef>
                <a:spcPts val="580"/>
              </a:spcBef>
              <a:spcAft>
                <a:spcPts val="0"/>
              </a:spcAft>
              <a:buSzPct val="85000"/>
              <a:buNone/>
            </a:pPr>
            <a:r>
              <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624" name="Google Shape;624;p92"/>
          <p:cNvSpPr txBox="1"/>
          <p:nvPr>
            <p:ph idx="1" type="body"/>
          </p:nvPr>
        </p:nvSpPr>
        <p:spPr>
          <a:xfrm>
            <a:off x="1659120" y="235671"/>
            <a:ext cx="8936608" cy="6372518"/>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15"/>
              <a:buNone/>
            </a:pPr>
            <a:r>
              <a:rPr lang="en-IN" sz="1900">
                <a:latin typeface="Times New Roman"/>
                <a:ea typeface="Times New Roman"/>
                <a:cs typeface="Times New Roman"/>
                <a:sym typeface="Times New Roman"/>
              </a:rPr>
              <a:t>Initialize G to the set of maximally general hypotheses in H</a:t>
            </a:r>
            <a:endParaRPr/>
          </a:p>
          <a:p>
            <a:pPr indent="0" lvl="0" marL="0" rtl="0" algn="l">
              <a:spcBef>
                <a:spcPts val="580"/>
              </a:spcBef>
              <a:spcAft>
                <a:spcPts val="0"/>
              </a:spcAft>
              <a:buSzPts val="1615"/>
              <a:buNone/>
            </a:pPr>
            <a:r>
              <a:rPr lang="en-IN" sz="1900">
                <a:latin typeface="Times New Roman"/>
                <a:ea typeface="Times New Roman"/>
                <a:cs typeface="Times New Roman"/>
                <a:sym typeface="Times New Roman"/>
              </a:rPr>
              <a:t>Initialize S to the set of maximally specific hypotheses in H</a:t>
            </a:r>
            <a:endParaRPr/>
          </a:p>
          <a:p>
            <a:pPr indent="0" lvl="0" marL="0" rtl="0" algn="l">
              <a:spcBef>
                <a:spcPts val="580"/>
              </a:spcBef>
              <a:spcAft>
                <a:spcPts val="0"/>
              </a:spcAft>
              <a:buSzPts val="1615"/>
              <a:buNone/>
            </a:pPr>
            <a:r>
              <a:rPr lang="en-IN" sz="1900">
                <a:latin typeface="Times New Roman"/>
                <a:ea typeface="Times New Roman"/>
                <a:cs typeface="Times New Roman"/>
                <a:sym typeface="Times New Roman"/>
              </a:rPr>
              <a:t>For each training example d, do</a:t>
            </a:r>
            <a:endParaRPr/>
          </a:p>
          <a:p>
            <a:pPr indent="-274320" lvl="0" marL="274320" rtl="0" algn="l">
              <a:spcBef>
                <a:spcPts val="580"/>
              </a:spcBef>
              <a:spcAft>
                <a:spcPts val="0"/>
              </a:spcAft>
              <a:buSzPts val="1615"/>
              <a:buChar char="⚫"/>
            </a:pPr>
            <a:r>
              <a:rPr lang="en-IN" sz="1900">
                <a:latin typeface="Times New Roman"/>
                <a:ea typeface="Times New Roman"/>
                <a:cs typeface="Times New Roman"/>
                <a:sym typeface="Times New Roman"/>
              </a:rPr>
              <a:t>If d is a positive example</a:t>
            </a:r>
            <a:endParaRPr/>
          </a:p>
          <a:p>
            <a:pPr indent="-274320" lvl="0" marL="536575" rtl="0" algn="l">
              <a:spcBef>
                <a:spcPts val="580"/>
              </a:spcBef>
              <a:spcAft>
                <a:spcPts val="0"/>
              </a:spcAft>
              <a:buSzPts val="1615"/>
              <a:buChar char="⚫"/>
            </a:pPr>
            <a:r>
              <a:rPr lang="en-IN" sz="1900">
                <a:latin typeface="Times New Roman"/>
                <a:ea typeface="Times New Roman"/>
                <a:cs typeface="Times New Roman"/>
                <a:sym typeface="Times New Roman"/>
              </a:rPr>
              <a:t>Remove from G any hypothesis inconsistent with d</a:t>
            </a:r>
            <a:endParaRPr/>
          </a:p>
          <a:p>
            <a:pPr indent="-274320" lvl="0" marL="536575" rtl="0" algn="l">
              <a:spcBef>
                <a:spcPts val="580"/>
              </a:spcBef>
              <a:spcAft>
                <a:spcPts val="0"/>
              </a:spcAft>
              <a:buSzPts val="1615"/>
              <a:buChar char="⚫"/>
            </a:pPr>
            <a:r>
              <a:rPr lang="en-IN" sz="1900">
                <a:latin typeface="Times New Roman"/>
                <a:ea typeface="Times New Roman"/>
                <a:cs typeface="Times New Roman"/>
                <a:sym typeface="Times New Roman"/>
              </a:rPr>
              <a:t>For each hypothesis s in S that is not consistent with d</a:t>
            </a:r>
            <a:endParaRPr/>
          </a:p>
          <a:p>
            <a:pPr indent="-274320" lvl="0" marL="990600" rtl="0" algn="l">
              <a:spcBef>
                <a:spcPts val="580"/>
              </a:spcBef>
              <a:spcAft>
                <a:spcPts val="0"/>
              </a:spcAft>
              <a:buSzPts val="1615"/>
              <a:buChar char="⚫"/>
            </a:pPr>
            <a:r>
              <a:rPr lang="en-IN" sz="1900">
                <a:latin typeface="Times New Roman"/>
                <a:ea typeface="Times New Roman"/>
                <a:cs typeface="Times New Roman"/>
                <a:sym typeface="Times New Roman"/>
              </a:rPr>
              <a:t>Remove s from S</a:t>
            </a:r>
            <a:endParaRPr/>
          </a:p>
          <a:p>
            <a:pPr indent="-274320" lvl="0" marL="990600" rtl="0" algn="l">
              <a:spcBef>
                <a:spcPts val="580"/>
              </a:spcBef>
              <a:spcAft>
                <a:spcPts val="0"/>
              </a:spcAft>
              <a:buSzPts val="1615"/>
              <a:buChar char="⚫"/>
            </a:pPr>
            <a:r>
              <a:rPr lang="en-IN" sz="1900">
                <a:latin typeface="Times New Roman"/>
                <a:ea typeface="Times New Roman"/>
                <a:cs typeface="Times New Roman"/>
                <a:sym typeface="Times New Roman"/>
              </a:rPr>
              <a:t>Add to S all minimal generalizations h of s such that</a:t>
            </a:r>
            <a:endParaRPr/>
          </a:p>
          <a:p>
            <a:pPr indent="-274319" lvl="0" marL="1433513" rtl="0" algn="l">
              <a:spcBef>
                <a:spcPts val="580"/>
              </a:spcBef>
              <a:spcAft>
                <a:spcPts val="0"/>
              </a:spcAft>
              <a:buSzPts val="1615"/>
              <a:buChar char="⚫"/>
            </a:pPr>
            <a:r>
              <a:rPr lang="en-IN" sz="1900">
                <a:latin typeface="Times New Roman"/>
                <a:ea typeface="Times New Roman"/>
                <a:cs typeface="Times New Roman"/>
                <a:sym typeface="Times New Roman"/>
              </a:rPr>
              <a:t>h is consistent with d, and some member of G is more general than h</a:t>
            </a:r>
            <a:endParaRPr/>
          </a:p>
          <a:p>
            <a:pPr indent="-274320" lvl="0" marL="990600" rtl="0" algn="l">
              <a:spcBef>
                <a:spcPts val="580"/>
              </a:spcBef>
              <a:spcAft>
                <a:spcPts val="0"/>
              </a:spcAft>
              <a:buSzPts val="1615"/>
              <a:buChar char="⚫"/>
            </a:pPr>
            <a:r>
              <a:rPr lang="en-IN" sz="1900">
                <a:latin typeface="Times New Roman"/>
                <a:ea typeface="Times New Roman"/>
                <a:cs typeface="Times New Roman"/>
                <a:sym typeface="Times New Roman"/>
              </a:rPr>
              <a:t>Remove from S any hypothesis that is more general than another hypothesis in S</a:t>
            </a:r>
            <a:endParaRPr/>
          </a:p>
          <a:p>
            <a:pPr indent="0" lvl="0" marL="0" rtl="0" algn="l">
              <a:spcBef>
                <a:spcPts val="580"/>
              </a:spcBef>
              <a:spcAft>
                <a:spcPts val="0"/>
              </a:spcAft>
              <a:buSzPts val="1615"/>
              <a:buNone/>
            </a:pPr>
            <a:r>
              <a:rPr lang="en-IN" sz="1900">
                <a:latin typeface="Times New Roman"/>
                <a:ea typeface="Times New Roman"/>
                <a:cs typeface="Times New Roman"/>
                <a:sym typeface="Times New Roman"/>
              </a:rPr>
              <a:t> </a:t>
            </a:r>
            <a:endParaRPr/>
          </a:p>
          <a:p>
            <a:pPr indent="-274320" lvl="0" marL="274320" rtl="0" algn="l">
              <a:spcBef>
                <a:spcPts val="580"/>
              </a:spcBef>
              <a:spcAft>
                <a:spcPts val="0"/>
              </a:spcAft>
              <a:buSzPts val="1615"/>
              <a:buChar char="⚫"/>
            </a:pPr>
            <a:r>
              <a:rPr lang="en-IN" sz="1900">
                <a:latin typeface="Times New Roman"/>
                <a:ea typeface="Times New Roman"/>
                <a:cs typeface="Times New Roman"/>
                <a:sym typeface="Times New Roman"/>
              </a:rPr>
              <a:t>If d is a negative example</a:t>
            </a:r>
            <a:endParaRPr/>
          </a:p>
          <a:p>
            <a:pPr indent="-274320" lvl="0" marL="536575" rtl="0" algn="l">
              <a:spcBef>
                <a:spcPts val="580"/>
              </a:spcBef>
              <a:spcAft>
                <a:spcPts val="0"/>
              </a:spcAft>
              <a:buSzPts val="1615"/>
              <a:buChar char="⚫"/>
            </a:pPr>
            <a:r>
              <a:rPr lang="en-IN" sz="1900">
                <a:latin typeface="Times New Roman"/>
                <a:ea typeface="Times New Roman"/>
                <a:cs typeface="Times New Roman"/>
                <a:sym typeface="Times New Roman"/>
              </a:rPr>
              <a:t>Remove from S any hypothesis inconsistent with d</a:t>
            </a:r>
            <a:endParaRPr/>
          </a:p>
          <a:p>
            <a:pPr indent="-274320" lvl="0" marL="536575" rtl="0" algn="l">
              <a:spcBef>
                <a:spcPts val="580"/>
              </a:spcBef>
              <a:spcAft>
                <a:spcPts val="0"/>
              </a:spcAft>
              <a:buSzPts val="1615"/>
              <a:buChar char="⚫"/>
            </a:pPr>
            <a:r>
              <a:rPr lang="en-IN" sz="1900">
                <a:latin typeface="Times New Roman"/>
                <a:ea typeface="Times New Roman"/>
                <a:cs typeface="Times New Roman"/>
                <a:sym typeface="Times New Roman"/>
              </a:rPr>
              <a:t>For each hypothesis g in G that is not consistent with d</a:t>
            </a:r>
            <a:endParaRPr/>
          </a:p>
          <a:p>
            <a:pPr indent="-274320" lvl="0" marL="990600" rtl="0" algn="l">
              <a:spcBef>
                <a:spcPts val="580"/>
              </a:spcBef>
              <a:spcAft>
                <a:spcPts val="0"/>
              </a:spcAft>
              <a:buSzPts val="1615"/>
              <a:buChar char="⚫"/>
            </a:pPr>
            <a:r>
              <a:rPr lang="en-IN" sz="1900">
                <a:latin typeface="Times New Roman"/>
                <a:ea typeface="Times New Roman"/>
                <a:cs typeface="Times New Roman"/>
                <a:sym typeface="Times New Roman"/>
              </a:rPr>
              <a:t>Remove g from G</a:t>
            </a:r>
            <a:endParaRPr/>
          </a:p>
          <a:p>
            <a:pPr indent="-274320" lvl="0" marL="990600" rtl="0" algn="l">
              <a:spcBef>
                <a:spcPts val="580"/>
              </a:spcBef>
              <a:spcAft>
                <a:spcPts val="0"/>
              </a:spcAft>
              <a:buSzPts val="1615"/>
              <a:buChar char="⚫"/>
            </a:pPr>
            <a:r>
              <a:rPr lang="en-IN" sz="1900">
                <a:latin typeface="Times New Roman"/>
                <a:ea typeface="Times New Roman"/>
                <a:cs typeface="Times New Roman"/>
                <a:sym typeface="Times New Roman"/>
              </a:rPr>
              <a:t>Add to G all minimal specializations h of g such that</a:t>
            </a:r>
            <a:endParaRPr/>
          </a:p>
          <a:p>
            <a:pPr indent="-274319" lvl="0" marL="1433513" rtl="0" algn="l">
              <a:spcBef>
                <a:spcPts val="580"/>
              </a:spcBef>
              <a:spcAft>
                <a:spcPts val="0"/>
              </a:spcAft>
              <a:buSzPts val="1615"/>
              <a:buChar char="⚫"/>
            </a:pPr>
            <a:r>
              <a:rPr lang="en-IN" sz="1900">
                <a:latin typeface="Times New Roman"/>
                <a:ea typeface="Times New Roman"/>
                <a:cs typeface="Times New Roman"/>
                <a:sym typeface="Times New Roman"/>
              </a:rPr>
              <a:t>h is consistent with d, and some member of S is more specific than h</a:t>
            </a:r>
            <a:endParaRPr/>
          </a:p>
          <a:p>
            <a:pPr indent="-274320" lvl="0" marL="990600" rtl="0" algn="l">
              <a:spcBef>
                <a:spcPts val="580"/>
              </a:spcBef>
              <a:spcAft>
                <a:spcPts val="0"/>
              </a:spcAft>
              <a:buSzPts val="1615"/>
              <a:buChar char="⚫"/>
            </a:pPr>
            <a:r>
              <a:rPr lang="en-IN" sz="1900">
                <a:latin typeface="Times New Roman"/>
                <a:ea typeface="Times New Roman"/>
                <a:cs typeface="Times New Roman"/>
                <a:sym typeface="Times New Roman"/>
              </a:rPr>
              <a:t>Remove from G any hypothesis that is less general than another hypothesis in G</a:t>
            </a:r>
            <a:endParaRPr/>
          </a:p>
          <a:p>
            <a:pPr indent="-177165" lvl="0" marL="274320" rtl="0" algn="l">
              <a:spcBef>
                <a:spcPts val="580"/>
              </a:spcBef>
              <a:spcAft>
                <a:spcPts val="0"/>
              </a:spcAft>
              <a:buSzPts val="1530"/>
              <a:buNone/>
            </a:pPr>
            <a:r>
              <a:t/>
            </a:r>
            <a:endParaRPr sz="1800">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630" name="Google Shape;630;p93"/>
          <p:cNvSpPr txBox="1"/>
          <p:nvPr>
            <p:ph idx="1" type="body"/>
          </p:nvPr>
        </p:nvSpPr>
        <p:spPr>
          <a:xfrm>
            <a:off x="867266" y="273377"/>
            <a:ext cx="10595728" cy="610856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20"/>
              <a:buNone/>
            </a:pPr>
            <a:r>
              <a:rPr lang="en-IN" sz="3200">
                <a:latin typeface="Times New Roman"/>
                <a:ea typeface="Times New Roman"/>
                <a:cs typeface="Times New Roman"/>
                <a:sym typeface="Times New Roman"/>
              </a:rPr>
              <a:t>An Illustrative Example</a:t>
            </a:r>
            <a:endParaRPr/>
          </a:p>
          <a:p>
            <a:pPr indent="0" lvl="0" marL="0" rtl="0" algn="just">
              <a:spcBef>
                <a:spcPts val="580"/>
              </a:spcBef>
              <a:spcAft>
                <a:spcPts val="0"/>
              </a:spcAft>
              <a:buSzPts val="2040"/>
              <a:buNone/>
            </a:pPr>
            <a:r>
              <a:rPr lang="en-IN" sz="2400">
                <a:latin typeface="Times New Roman"/>
                <a:ea typeface="Times New Roman"/>
                <a:cs typeface="Times New Roman"/>
                <a:sym typeface="Times New Roman"/>
              </a:rPr>
              <a:t>The boundary sets are first initialized to G</a:t>
            </a:r>
            <a:r>
              <a:rPr baseline="-25000" lang="en-IN" sz="2400">
                <a:latin typeface="Times New Roman"/>
                <a:ea typeface="Times New Roman"/>
                <a:cs typeface="Times New Roman"/>
                <a:sym typeface="Times New Roman"/>
              </a:rPr>
              <a:t>o</a:t>
            </a:r>
            <a:r>
              <a:rPr lang="en-IN" sz="2400">
                <a:latin typeface="Times New Roman"/>
                <a:ea typeface="Times New Roman"/>
                <a:cs typeface="Times New Roman"/>
                <a:sym typeface="Times New Roman"/>
              </a:rPr>
              <a:t> and S</a:t>
            </a:r>
            <a:r>
              <a:rPr baseline="-25000" lang="en-IN" sz="2400">
                <a:latin typeface="Times New Roman"/>
                <a:ea typeface="Times New Roman"/>
                <a:cs typeface="Times New Roman"/>
                <a:sym typeface="Times New Roman"/>
              </a:rPr>
              <a:t>o</a:t>
            </a:r>
            <a:r>
              <a:rPr lang="en-IN" sz="2400">
                <a:latin typeface="Times New Roman"/>
                <a:ea typeface="Times New Roman"/>
                <a:cs typeface="Times New Roman"/>
                <a:sym typeface="Times New Roman"/>
              </a:rPr>
              <a:t>, the most general and most specific hypotheses in H.</a:t>
            </a:r>
            <a:endParaRPr/>
          </a:p>
          <a:p>
            <a:pPr indent="0" lvl="0" marL="0" rtl="0" algn="just">
              <a:spcBef>
                <a:spcPts val="580"/>
              </a:spcBef>
              <a:spcAft>
                <a:spcPts val="0"/>
              </a:spcAft>
              <a:buSzPts val="2040"/>
              <a:buNone/>
            </a:pPr>
            <a:r>
              <a:t/>
            </a:r>
            <a:endParaRPr sz="2400" u="sng">
              <a:latin typeface="Times New Roman"/>
              <a:ea typeface="Times New Roman"/>
              <a:cs typeface="Times New Roman"/>
              <a:sym typeface="Times New Roman"/>
            </a:endParaRPr>
          </a:p>
        </p:txBody>
      </p:sp>
      <p:sp>
        <p:nvSpPr>
          <p:cNvPr id="631" name="Google Shape;631;p93"/>
          <p:cNvSpPr txBox="1"/>
          <p:nvPr/>
        </p:nvSpPr>
        <p:spPr>
          <a:xfrm>
            <a:off x="4831630" y="2105025"/>
            <a:ext cx="2667000" cy="461963"/>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chemeClr val="dk1"/>
                </a:solidFill>
                <a:latin typeface="Twentieth Century"/>
                <a:ea typeface="Twentieth Century"/>
                <a:cs typeface="Twentieth Century"/>
                <a:sym typeface="Twentieth Century"/>
              </a:rPr>
              <a:t>〈∅, ∅, ∅, ∅, ∅, ∅〉</a:t>
            </a:r>
            <a:endParaRPr/>
          </a:p>
        </p:txBody>
      </p:sp>
      <p:sp>
        <p:nvSpPr>
          <p:cNvPr id="632" name="Google Shape;632;p93"/>
          <p:cNvSpPr txBox="1"/>
          <p:nvPr/>
        </p:nvSpPr>
        <p:spPr>
          <a:xfrm>
            <a:off x="3236258" y="2105025"/>
            <a:ext cx="516118"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S</a:t>
            </a:r>
            <a:r>
              <a:rPr b="1" baseline="-25000" lang="en-IN" sz="2000">
                <a:solidFill>
                  <a:schemeClr val="dk1"/>
                </a:solidFill>
                <a:latin typeface="Arial"/>
                <a:ea typeface="Arial"/>
                <a:cs typeface="Arial"/>
                <a:sym typeface="Arial"/>
              </a:rPr>
              <a:t>0</a:t>
            </a:r>
            <a:endParaRPr b="1" sz="2400">
              <a:solidFill>
                <a:schemeClr val="dk1"/>
              </a:solidFill>
              <a:latin typeface="Times New Roman"/>
              <a:ea typeface="Times New Roman"/>
              <a:cs typeface="Times New Roman"/>
              <a:sym typeface="Times New Roman"/>
            </a:endParaRPr>
          </a:p>
        </p:txBody>
      </p:sp>
      <p:sp>
        <p:nvSpPr>
          <p:cNvPr id="633" name="Google Shape;633;p93"/>
          <p:cNvSpPr txBox="1"/>
          <p:nvPr/>
        </p:nvSpPr>
        <p:spPr>
          <a:xfrm>
            <a:off x="4831630" y="4719637"/>
            <a:ext cx="2661501" cy="461963"/>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chemeClr val="dk1"/>
                </a:solidFill>
                <a:latin typeface="Twentieth Century"/>
                <a:ea typeface="Twentieth Century"/>
                <a:cs typeface="Twentieth Century"/>
                <a:sym typeface="Twentieth Century"/>
              </a:rPr>
              <a:t>〈?,  ?,  ?,  ?,  ?,  ?〉</a:t>
            </a:r>
            <a:endParaRPr/>
          </a:p>
        </p:txBody>
      </p:sp>
      <p:sp>
        <p:nvSpPr>
          <p:cNvPr id="634" name="Google Shape;634;p93"/>
          <p:cNvSpPr txBox="1"/>
          <p:nvPr/>
        </p:nvSpPr>
        <p:spPr>
          <a:xfrm>
            <a:off x="3245963" y="4806688"/>
            <a:ext cx="5064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G</a:t>
            </a:r>
            <a:r>
              <a:rPr b="1" baseline="-25000" lang="en-IN" sz="2000">
                <a:solidFill>
                  <a:schemeClr val="dk1"/>
                </a:solidFill>
                <a:latin typeface="Arial"/>
                <a:ea typeface="Arial"/>
                <a:cs typeface="Arial"/>
                <a:sym typeface="Arial"/>
              </a:rPr>
              <a:t>0</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4"/>
          <p:cNvSpPr txBox="1"/>
          <p:nvPr/>
        </p:nvSpPr>
        <p:spPr>
          <a:xfrm>
            <a:off x="3291524" y="2877139"/>
            <a:ext cx="5486400" cy="461963"/>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chemeClr val="dk1"/>
                </a:solidFill>
                <a:latin typeface="Times New Roman"/>
                <a:ea typeface="Times New Roman"/>
                <a:cs typeface="Times New Roman"/>
                <a:sym typeface="Times New Roman"/>
              </a:rPr>
              <a:t>〈</a:t>
            </a:r>
            <a:r>
              <a:rPr b="0" i="1" lang="en-IN" sz="2000">
                <a:solidFill>
                  <a:schemeClr val="dk1"/>
                </a:solidFill>
                <a:latin typeface="Times New Roman"/>
                <a:ea typeface="Times New Roman"/>
                <a:cs typeface="Times New Roman"/>
                <a:sym typeface="Times New Roman"/>
              </a:rPr>
              <a:t>Sunny, Warm, Normal, Strong, Warm, Same</a:t>
            </a:r>
            <a:r>
              <a:rPr b="0" lang="en-IN" sz="2400">
                <a:solidFill>
                  <a:schemeClr val="dk1"/>
                </a:solidFill>
                <a:latin typeface="Times New Roman"/>
                <a:ea typeface="Times New Roman"/>
                <a:cs typeface="Times New Roman"/>
                <a:sym typeface="Times New Roman"/>
              </a:rPr>
              <a:t>〉</a:t>
            </a:r>
            <a:endParaRPr/>
          </a:p>
        </p:txBody>
      </p:sp>
      <p:sp>
        <p:nvSpPr>
          <p:cNvPr id="640" name="Google Shape;640;p94"/>
          <p:cNvSpPr txBox="1"/>
          <p:nvPr/>
        </p:nvSpPr>
        <p:spPr>
          <a:xfrm>
            <a:off x="2401223" y="2878523"/>
            <a:ext cx="5826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S</a:t>
            </a:r>
            <a:r>
              <a:rPr b="1" baseline="-25000" lang="en-IN" sz="2000">
                <a:solidFill>
                  <a:schemeClr val="dk1"/>
                </a:solidFill>
                <a:latin typeface="Arial"/>
                <a:ea typeface="Arial"/>
                <a:cs typeface="Arial"/>
                <a:sym typeface="Arial"/>
              </a:rPr>
              <a:t>1</a:t>
            </a:r>
            <a:endParaRPr b="1" sz="2400">
              <a:solidFill>
                <a:schemeClr val="dk1"/>
              </a:solidFill>
              <a:latin typeface="Times New Roman"/>
              <a:ea typeface="Times New Roman"/>
              <a:cs typeface="Times New Roman"/>
              <a:sym typeface="Times New Roman"/>
            </a:endParaRPr>
          </a:p>
        </p:txBody>
      </p:sp>
      <p:cxnSp>
        <p:nvCxnSpPr>
          <p:cNvPr id="641" name="Google Shape;641;p94"/>
          <p:cNvCxnSpPr/>
          <p:nvPr/>
        </p:nvCxnSpPr>
        <p:spPr>
          <a:xfrm>
            <a:off x="6018227" y="2419649"/>
            <a:ext cx="0" cy="457200"/>
          </a:xfrm>
          <a:prstGeom prst="straightConnector1">
            <a:avLst/>
          </a:prstGeom>
          <a:noFill/>
          <a:ln cap="flat" cmpd="sng" w="9525">
            <a:solidFill>
              <a:srgbClr val="B7B7B7"/>
            </a:solidFill>
            <a:prstDash val="solid"/>
            <a:round/>
            <a:headEnd len="med" w="med" type="none"/>
            <a:tailEnd len="med" w="med" type="triangle"/>
          </a:ln>
        </p:spPr>
      </p:cxnSp>
      <p:sp>
        <p:nvSpPr>
          <p:cNvPr id="642" name="Google Shape;642;p94"/>
          <p:cNvSpPr txBox="1"/>
          <p:nvPr/>
        </p:nvSpPr>
        <p:spPr>
          <a:xfrm>
            <a:off x="4510724" y="1957686"/>
            <a:ext cx="3048000" cy="461963"/>
          </a:xfrm>
          <a:prstGeom prst="rect">
            <a:avLst/>
          </a:prstGeom>
          <a:noFill/>
          <a:ln cap="flat" cmpd="sng" w="28575">
            <a:solidFill>
              <a:srgbClr val="B7B7B7"/>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Twentieth Century"/>
                <a:ea typeface="Twentieth Century"/>
                <a:cs typeface="Twentieth Century"/>
                <a:sym typeface="Twentieth Century"/>
              </a:rPr>
              <a:t> </a:t>
            </a:r>
            <a:r>
              <a:rPr b="0" lang="en-IN" sz="2400">
                <a:solidFill>
                  <a:srgbClr val="B7B7B7"/>
                </a:solidFill>
                <a:latin typeface="Twentieth Century"/>
                <a:ea typeface="Twentieth Century"/>
                <a:cs typeface="Twentieth Century"/>
                <a:sym typeface="Twentieth Century"/>
              </a:rPr>
              <a:t>〈∅, ∅, ∅, ∅, ∅. ∅〉</a:t>
            </a:r>
            <a:endParaRPr b="0" sz="2400">
              <a:solidFill>
                <a:schemeClr val="dk1"/>
              </a:solidFill>
              <a:latin typeface="Twentieth Century"/>
              <a:ea typeface="Twentieth Century"/>
              <a:cs typeface="Twentieth Century"/>
              <a:sym typeface="Twentieth Century"/>
            </a:endParaRPr>
          </a:p>
        </p:txBody>
      </p:sp>
      <p:sp>
        <p:nvSpPr>
          <p:cNvPr id="643" name="Google Shape;643;p94"/>
          <p:cNvSpPr txBox="1"/>
          <p:nvPr/>
        </p:nvSpPr>
        <p:spPr>
          <a:xfrm>
            <a:off x="2292562" y="1923279"/>
            <a:ext cx="5826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B7B7B7"/>
                </a:solidFill>
                <a:latin typeface="Arial"/>
                <a:ea typeface="Arial"/>
                <a:cs typeface="Arial"/>
                <a:sym typeface="Arial"/>
              </a:rPr>
              <a:t>S</a:t>
            </a:r>
            <a:r>
              <a:rPr b="1" baseline="-25000" lang="en-IN" sz="2000">
                <a:solidFill>
                  <a:srgbClr val="B7B7B7"/>
                </a:solidFill>
                <a:latin typeface="Arial"/>
                <a:ea typeface="Arial"/>
                <a:cs typeface="Arial"/>
                <a:sym typeface="Arial"/>
              </a:rPr>
              <a:t>0</a:t>
            </a:r>
            <a:endParaRPr b="1" sz="2400">
              <a:solidFill>
                <a:schemeClr val="dk1"/>
              </a:solidFill>
              <a:latin typeface="Times New Roman"/>
              <a:ea typeface="Times New Roman"/>
              <a:cs typeface="Times New Roman"/>
              <a:sym typeface="Times New Roman"/>
            </a:endParaRPr>
          </a:p>
        </p:txBody>
      </p:sp>
      <p:sp>
        <p:nvSpPr>
          <p:cNvPr id="644" name="Google Shape;644;p94"/>
          <p:cNvSpPr txBox="1"/>
          <p:nvPr/>
        </p:nvSpPr>
        <p:spPr>
          <a:xfrm>
            <a:off x="4722827" y="5160070"/>
            <a:ext cx="2590800" cy="461963"/>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chemeClr val="dk1"/>
                </a:solidFill>
                <a:latin typeface="Twentieth Century"/>
                <a:ea typeface="Twentieth Century"/>
                <a:cs typeface="Twentieth Century"/>
                <a:sym typeface="Twentieth Century"/>
              </a:rPr>
              <a:t>〈?, ?, ?, ?, ?, ?〉</a:t>
            </a:r>
            <a:endParaRPr/>
          </a:p>
        </p:txBody>
      </p:sp>
      <p:sp>
        <p:nvSpPr>
          <p:cNvPr id="645" name="Google Shape;645;p94"/>
          <p:cNvSpPr txBox="1"/>
          <p:nvPr/>
        </p:nvSpPr>
        <p:spPr>
          <a:xfrm>
            <a:off x="2012368" y="5191027"/>
            <a:ext cx="11430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B7B7B7"/>
                </a:solidFill>
                <a:latin typeface="Arial"/>
                <a:ea typeface="Arial"/>
                <a:cs typeface="Arial"/>
                <a:sym typeface="Arial"/>
              </a:rPr>
              <a:t>G</a:t>
            </a:r>
            <a:r>
              <a:rPr b="1" baseline="-25000" lang="en-IN" sz="2000">
                <a:solidFill>
                  <a:srgbClr val="B7B7B7"/>
                </a:solidFill>
                <a:latin typeface="Arial"/>
                <a:ea typeface="Arial"/>
                <a:cs typeface="Arial"/>
                <a:sym typeface="Arial"/>
              </a:rPr>
              <a:t>0</a:t>
            </a:r>
            <a:r>
              <a:rPr b="1" lang="en-IN" sz="2000">
                <a:solidFill>
                  <a:srgbClr val="B7B7B7"/>
                </a:solidFill>
                <a:latin typeface="Arial"/>
                <a:ea typeface="Arial"/>
                <a:cs typeface="Arial"/>
                <a:sym typeface="Arial"/>
              </a:rPr>
              <a:t>,</a:t>
            </a:r>
            <a:r>
              <a:rPr b="1" lang="en-IN" sz="2000">
                <a:solidFill>
                  <a:schemeClr val="dk1"/>
                </a:solidFill>
                <a:latin typeface="Arial"/>
                <a:ea typeface="Arial"/>
                <a:cs typeface="Arial"/>
                <a:sym typeface="Arial"/>
              </a:rPr>
              <a:t> G</a:t>
            </a:r>
            <a:r>
              <a:rPr b="1" baseline="-25000" lang="en-IN" sz="2000">
                <a:solidFill>
                  <a:schemeClr val="dk1"/>
                </a:solidFill>
                <a:latin typeface="Arial"/>
                <a:ea typeface="Arial"/>
                <a:cs typeface="Arial"/>
                <a:sym typeface="Arial"/>
              </a:rPr>
              <a:t>1</a:t>
            </a:r>
            <a:endParaRPr/>
          </a:p>
        </p:txBody>
      </p:sp>
      <p:sp>
        <p:nvSpPr>
          <p:cNvPr id="646" name="Google Shape;646;p94"/>
          <p:cNvSpPr/>
          <p:nvPr/>
        </p:nvSpPr>
        <p:spPr>
          <a:xfrm>
            <a:off x="1209772" y="581660"/>
            <a:ext cx="10121245"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For training example d,</a:t>
            </a:r>
            <a:endParaRPr/>
          </a:p>
          <a:p>
            <a:pPr indent="0" lvl="0" marL="0" marR="0" rtl="0" algn="ctr">
              <a:spcBef>
                <a:spcPts val="0"/>
              </a:spcBef>
              <a:spcAft>
                <a:spcPts val="0"/>
              </a:spcAft>
              <a:buNone/>
            </a:pPr>
            <a:br>
              <a:rPr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〈Sunny, Warm, Normal, Strong, Warm, Same 〉 +</a:t>
            </a:r>
            <a:endParaRPr sz="1800">
              <a:solidFill>
                <a:schemeClr val="dk1"/>
              </a:solidFill>
              <a:latin typeface="Libre Baskerville"/>
              <a:ea typeface="Libre Baskerville"/>
              <a:cs typeface="Libre Baskerville"/>
              <a:sym typeface="Libre Baskerville"/>
            </a:endParaRPr>
          </a:p>
        </p:txBody>
      </p:sp>
      <p:sp>
        <p:nvSpPr>
          <p:cNvPr id="647" name="Google Shape;647;p9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5"/>
          <p:cNvSpPr txBox="1"/>
          <p:nvPr/>
        </p:nvSpPr>
        <p:spPr>
          <a:xfrm>
            <a:off x="3122629" y="1987334"/>
            <a:ext cx="5486400" cy="461665"/>
          </a:xfrm>
          <a:prstGeom prst="rect">
            <a:avLst/>
          </a:prstGeom>
          <a:noFill/>
          <a:ln cap="flat" cmpd="sng" w="28575">
            <a:solidFill>
              <a:srgbClr val="B7B7B7"/>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rgbClr val="B7B7B7"/>
                </a:solidFill>
                <a:latin typeface="Twentieth Century"/>
                <a:ea typeface="Twentieth Century"/>
                <a:cs typeface="Twentieth Century"/>
                <a:sym typeface="Twentieth Century"/>
              </a:rPr>
              <a:t>〈</a:t>
            </a:r>
            <a:r>
              <a:rPr b="0" i="1" lang="en-IN" sz="2000">
                <a:solidFill>
                  <a:srgbClr val="B7B7B7"/>
                </a:solidFill>
                <a:latin typeface="Times New Roman"/>
                <a:ea typeface="Times New Roman"/>
                <a:cs typeface="Times New Roman"/>
                <a:sym typeface="Times New Roman"/>
              </a:rPr>
              <a:t>Sunny, Warm, Normal, Strong, Warm, Same</a:t>
            </a:r>
            <a:r>
              <a:rPr b="0" lang="en-IN" sz="2400">
                <a:solidFill>
                  <a:srgbClr val="B7B7B7"/>
                </a:solidFill>
                <a:latin typeface="Twentieth Century"/>
                <a:ea typeface="Twentieth Century"/>
                <a:cs typeface="Twentieth Century"/>
                <a:sym typeface="Twentieth Century"/>
              </a:rPr>
              <a:t>〉</a:t>
            </a:r>
            <a:endParaRPr/>
          </a:p>
        </p:txBody>
      </p:sp>
      <p:sp>
        <p:nvSpPr>
          <p:cNvPr id="653" name="Google Shape;653;p95"/>
          <p:cNvSpPr txBox="1"/>
          <p:nvPr/>
        </p:nvSpPr>
        <p:spPr>
          <a:xfrm>
            <a:off x="2149841" y="2018142"/>
            <a:ext cx="5826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B7B7B7"/>
                </a:solidFill>
                <a:latin typeface="Arial"/>
                <a:ea typeface="Arial"/>
                <a:cs typeface="Arial"/>
                <a:sym typeface="Arial"/>
              </a:rPr>
              <a:t>S</a:t>
            </a:r>
            <a:r>
              <a:rPr b="1" baseline="-25000" lang="en-IN" sz="2000">
                <a:solidFill>
                  <a:srgbClr val="B7B7B7"/>
                </a:solidFill>
                <a:latin typeface="Arial"/>
                <a:ea typeface="Arial"/>
                <a:cs typeface="Arial"/>
                <a:sym typeface="Arial"/>
              </a:rPr>
              <a:t>1</a:t>
            </a:r>
            <a:endParaRPr b="1" sz="2400">
              <a:solidFill>
                <a:schemeClr val="dk1"/>
              </a:solidFill>
              <a:latin typeface="Times New Roman"/>
              <a:ea typeface="Times New Roman"/>
              <a:cs typeface="Times New Roman"/>
              <a:sym typeface="Times New Roman"/>
            </a:endParaRPr>
          </a:p>
        </p:txBody>
      </p:sp>
      <p:sp>
        <p:nvSpPr>
          <p:cNvPr id="654" name="Google Shape;654;p95"/>
          <p:cNvSpPr txBox="1"/>
          <p:nvPr/>
        </p:nvSpPr>
        <p:spPr>
          <a:xfrm>
            <a:off x="4636417" y="5119687"/>
            <a:ext cx="2590800" cy="461963"/>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chemeClr val="dk1"/>
                </a:solidFill>
                <a:latin typeface="Twentieth Century"/>
                <a:ea typeface="Twentieth Century"/>
                <a:cs typeface="Twentieth Century"/>
                <a:sym typeface="Twentieth Century"/>
              </a:rPr>
              <a:t>〈?, ?, ?, ?, ?, ?〉</a:t>
            </a:r>
            <a:endParaRPr/>
          </a:p>
        </p:txBody>
      </p:sp>
      <p:sp>
        <p:nvSpPr>
          <p:cNvPr id="655" name="Google Shape;655;p95"/>
          <p:cNvSpPr txBox="1"/>
          <p:nvPr/>
        </p:nvSpPr>
        <p:spPr>
          <a:xfrm>
            <a:off x="1869649" y="5181600"/>
            <a:ext cx="11430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B7B7B7"/>
                </a:solidFill>
                <a:latin typeface="Arial"/>
                <a:ea typeface="Arial"/>
                <a:cs typeface="Arial"/>
                <a:sym typeface="Arial"/>
              </a:rPr>
              <a:t>G</a:t>
            </a:r>
            <a:r>
              <a:rPr b="1" baseline="-25000" lang="en-IN" sz="2000">
                <a:solidFill>
                  <a:srgbClr val="B7B7B7"/>
                </a:solidFill>
                <a:latin typeface="Arial"/>
                <a:ea typeface="Arial"/>
                <a:cs typeface="Arial"/>
                <a:sym typeface="Arial"/>
              </a:rPr>
              <a:t>1</a:t>
            </a:r>
            <a:r>
              <a:rPr b="1" lang="en-IN" sz="2000">
                <a:solidFill>
                  <a:srgbClr val="B7B7B7"/>
                </a:solidFill>
                <a:latin typeface="Arial"/>
                <a:ea typeface="Arial"/>
                <a:cs typeface="Arial"/>
                <a:sym typeface="Arial"/>
              </a:rPr>
              <a:t>,</a:t>
            </a:r>
            <a:r>
              <a:rPr b="1" lang="en-IN" sz="2000">
                <a:solidFill>
                  <a:schemeClr val="dk1"/>
                </a:solidFill>
                <a:latin typeface="Arial"/>
                <a:ea typeface="Arial"/>
                <a:cs typeface="Arial"/>
                <a:sym typeface="Arial"/>
              </a:rPr>
              <a:t> G</a:t>
            </a:r>
            <a:r>
              <a:rPr b="1" baseline="-25000" lang="en-IN" sz="2000">
                <a:solidFill>
                  <a:schemeClr val="dk1"/>
                </a:solidFill>
                <a:latin typeface="Arial"/>
                <a:ea typeface="Arial"/>
                <a:cs typeface="Arial"/>
                <a:sym typeface="Arial"/>
              </a:rPr>
              <a:t>2</a:t>
            </a:r>
            <a:endParaRPr/>
          </a:p>
        </p:txBody>
      </p:sp>
      <p:sp>
        <p:nvSpPr>
          <p:cNvPr id="656" name="Google Shape;656;p95"/>
          <p:cNvSpPr txBox="1"/>
          <p:nvPr/>
        </p:nvSpPr>
        <p:spPr>
          <a:xfrm>
            <a:off x="3455317" y="2910514"/>
            <a:ext cx="4953000" cy="400110"/>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000">
                <a:solidFill>
                  <a:schemeClr val="dk1"/>
                </a:solidFill>
                <a:latin typeface="Times New Roman"/>
                <a:ea typeface="Times New Roman"/>
                <a:cs typeface="Times New Roman"/>
                <a:sym typeface="Times New Roman"/>
              </a:rPr>
              <a:t>〈</a:t>
            </a:r>
            <a:r>
              <a:rPr b="0" i="1" lang="en-IN" sz="2000">
                <a:solidFill>
                  <a:schemeClr val="dk1"/>
                </a:solidFill>
                <a:latin typeface="Times New Roman"/>
                <a:ea typeface="Times New Roman"/>
                <a:cs typeface="Times New Roman"/>
                <a:sym typeface="Times New Roman"/>
              </a:rPr>
              <a:t>Sunny, Warm, ?, Strong, Warm, Same</a:t>
            </a:r>
            <a:r>
              <a:rPr b="0" lang="en-IN" sz="2000">
                <a:solidFill>
                  <a:schemeClr val="dk1"/>
                </a:solidFill>
                <a:latin typeface="Times New Roman"/>
                <a:ea typeface="Times New Roman"/>
                <a:cs typeface="Times New Roman"/>
                <a:sym typeface="Times New Roman"/>
              </a:rPr>
              <a:t>〉</a:t>
            </a:r>
            <a:endParaRPr/>
          </a:p>
        </p:txBody>
      </p:sp>
      <p:sp>
        <p:nvSpPr>
          <p:cNvPr id="657" name="Google Shape;657;p95"/>
          <p:cNvSpPr txBox="1"/>
          <p:nvPr/>
        </p:nvSpPr>
        <p:spPr>
          <a:xfrm>
            <a:off x="2149842" y="2910574"/>
            <a:ext cx="582613"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S</a:t>
            </a:r>
            <a:r>
              <a:rPr b="1" baseline="-25000" lang="en-IN" sz="2000">
                <a:solidFill>
                  <a:schemeClr val="dk1"/>
                </a:solidFill>
                <a:latin typeface="Arial"/>
                <a:ea typeface="Arial"/>
                <a:cs typeface="Arial"/>
                <a:sym typeface="Arial"/>
              </a:rPr>
              <a:t>2</a:t>
            </a:r>
            <a:endParaRPr b="1" sz="2400">
              <a:solidFill>
                <a:schemeClr val="dk1"/>
              </a:solidFill>
              <a:latin typeface="Times New Roman"/>
              <a:ea typeface="Times New Roman"/>
              <a:cs typeface="Times New Roman"/>
              <a:sym typeface="Times New Roman"/>
            </a:endParaRPr>
          </a:p>
        </p:txBody>
      </p:sp>
      <p:cxnSp>
        <p:nvCxnSpPr>
          <p:cNvPr id="658" name="Google Shape;658;p95"/>
          <p:cNvCxnSpPr/>
          <p:nvPr/>
        </p:nvCxnSpPr>
        <p:spPr>
          <a:xfrm>
            <a:off x="5931817" y="2448998"/>
            <a:ext cx="0" cy="420407"/>
          </a:xfrm>
          <a:prstGeom prst="straightConnector1">
            <a:avLst/>
          </a:prstGeom>
          <a:noFill/>
          <a:ln cap="flat" cmpd="sng" w="9525">
            <a:solidFill>
              <a:srgbClr val="B7B7B7"/>
            </a:solidFill>
            <a:prstDash val="solid"/>
            <a:round/>
            <a:headEnd len="med" w="med" type="none"/>
            <a:tailEnd len="med" w="med" type="triangle"/>
          </a:ln>
        </p:spPr>
      </p:cxnSp>
      <p:sp>
        <p:nvSpPr>
          <p:cNvPr id="659" name="Google Shape;659;p95"/>
          <p:cNvSpPr/>
          <p:nvPr/>
        </p:nvSpPr>
        <p:spPr>
          <a:xfrm>
            <a:off x="904973" y="602430"/>
            <a:ext cx="10426046"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For training example d,</a:t>
            </a:r>
            <a:endParaRPr/>
          </a:p>
          <a:p>
            <a:pPr indent="0" lvl="0" marL="0" marR="0" rtl="0" algn="ctr">
              <a:spcBef>
                <a:spcPts val="0"/>
              </a:spcBef>
              <a:spcAft>
                <a:spcPts val="0"/>
              </a:spcAft>
              <a:buNone/>
            </a:pPr>
            <a:br>
              <a:rPr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〈Sunny, Warm, High, Strong, Warm, Same〉 +</a:t>
            </a:r>
            <a:endParaRPr sz="1800">
              <a:solidFill>
                <a:schemeClr val="dk1"/>
              </a:solidFill>
              <a:latin typeface="Times New Roman"/>
              <a:ea typeface="Times New Roman"/>
              <a:cs typeface="Times New Roman"/>
              <a:sym typeface="Times New Roman"/>
            </a:endParaRPr>
          </a:p>
        </p:txBody>
      </p:sp>
      <p:sp>
        <p:nvSpPr>
          <p:cNvPr id="660" name="Google Shape;660;p9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6"/>
          <p:cNvSpPr txBox="1"/>
          <p:nvPr/>
        </p:nvSpPr>
        <p:spPr>
          <a:xfrm>
            <a:off x="2518528" y="2094322"/>
            <a:ext cx="912829"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B7B7B7"/>
                </a:solidFill>
                <a:latin typeface="Arial"/>
                <a:ea typeface="Arial"/>
                <a:cs typeface="Arial"/>
                <a:sym typeface="Arial"/>
              </a:rPr>
              <a:t>S</a:t>
            </a:r>
            <a:r>
              <a:rPr b="1" baseline="-25000" lang="en-IN" sz="2000">
                <a:solidFill>
                  <a:srgbClr val="B7B7B7"/>
                </a:solidFill>
                <a:latin typeface="Arial"/>
                <a:ea typeface="Arial"/>
                <a:cs typeface="Arial"/>
                <a:sym typeface="Arial"/>
              </a:rPr>
              <a:t>2, </a:t>
            </a:r>
            <a:r>
              <a:rPr b="1" lang="en-IN" sz="2000">
                <a:solidFill>
                  <a:schemeClr val="dk1"/>
                </a:solidFill>
                <a:latin typeface="Arial"/>
                <a:ea typeface="Arial"/>
                <a:cs typeface="Arial"/>
                <a:sym typeface="Arial"/>
              </a:rPr>
              <a:t>S</a:t>
            </a:r>
            <a:r>
              <a:rPr b="1" baseline="-25000" lang="en-IN" sz="2000">
                <a:solidFill>
                  <a:schemeClr val="dk1"/>
                </a:solidFill>
                <a:latin typeface="Arial"/>
                <a:ea typeface="Arial"/>
                <a:cs typeface="Arial"/>
                <a:sym typeface="Arial"/>
              </a:rPr>
              <a:t>3</a:t>
            </a:r>
            <a:endParaRPr b="1" sz="2000">
              <a:solidFill>
                <a:schemeClr val="dk1"/>
              </a:solidFill>
              <a:latin typeface="Arial"/>
              <a:ea typeface="Arial"/>
              <a:cs typeface="Arial"/>
              <a:sym typeface="Arial"/>
            </a:endParaRPr>
          </a:p>
        </p:txBody>
      </p:sp>
      <p:sp>
        <p:nvSpPr>
          <p:cNvPr id="666" name="Google Shape;666;p96"/>
          <p:cNvSpPr txBox="1"/>
          <p:nvPr/>
        </p:nvSpPr>
        <p:spPr>
          <a:xfrm>
            <a:off x="4880728" y="5218522"/>
            <a:ext cx="2590800" cy="461963"/>
          </a:xfrm>
          <a:prstGeom prst="rect">
            <a:avLst/>
          </a:prstGeom>
          <a:noFill/>
          <a:ln cap="flat" cmpd="sng" w="28575">
            <a:solidFill>
              <a:srgbClr val="B7B7B7"/>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chemeClr val="dk1"/>
                </a:solidFill>
                <a:latin typeface="Twentieth Century"/>
                <a:ea typeface="Twentieth Century"/>
                <a:cs typeface="Twentieth Century"/>
                <a:sym typeface="Twentieth Century"/>
              </a:rPr>
              <a:t> </a:t>
            </a:r>
            <a:r>
              <a:rPr b="0" lang="en-IN" sz="2400">
                <a:solidFill>
                  <a:srgbClr val="B7B7B7"/>
                </a:solidFill>
                <a:latin typeface="Twentieth Century"/>
                <a:ea typeface="Twentieth Century"/>
                <a:cs typeface="Twentieth Century"/>
                <a:sym typeface="Twentieth Century"/>
              </a:rPr>
              <a:t>〈?, ?, ?, ?, ?, ?〉</a:t>
            </a:r>
            <a:endParaRPr b="0" sz="2400">
              <a:solidFill>
                <a:schemeClr val="dk1"/>
              </a:solidFill>
              <a:latin typeface="Twentieth Century"/>
              <a:ea typeface="Twentieth Century"/>
              <a:cs typeface="Twentieth Century"/>
              <a:sym typeface="Twentieth Century"/>
            </a:endParaRPr>
          </a:p>
        </p:txBody>
      </p:sp>
      <p:sp>
        <p:nvSpPr>
          <p:cNvPr id="667" name="Google Shape;667;p96"/>
          <p:cNvSpPr txBox="1"/>
          <p:nvPr/>
        </p:nvSpPr>
        <p:spPr>
          <a:xfrm>
            <a:off x="2670928" y="5294722"/>
            <a:ext cx="11430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B7B7B7"/>
                </a:solidFill>
                <a:latin typeface="Arial"/>
                <a:ea typeface="Arial"/>
                <a:cs typeface="Arial"/>
                <a:sym typeface="Arial"/>
              </a:rPr>
              <a:t>G</a:t>
            </a:r>
            <a:r>
              <a:rPr b="1" baseline="-25000" lang="en-IN" sz="2000">
                <a:solidFill>
                  <a:srgbClr val="B7B7B7"/>
                </a:solidFill>
                <a:latin typeface="Arial"/>
                <a:ea typeface="Arial"/>
                <a:cs typeface="Arial"/>
                <a:sym typeface="Arial"/>
              </a:rPr>
              <a:t>2</a:t>
            </a:r>
            <a:endParaRPr b="1" sz="2000">
              <a:solidFill>
                <a:schemeClr val="dk1"/>
              </a:solidFill>
              <a:latin typeface="Arial"/>
              <a:ea typeface="Arial"/>
              <a:cs typeface="Arial"/>
              <a:sym typeface="Arial"/>
            </a:endParaRPr>
          </a:p>
        </p:txBody>
      </p:sp>
      <p:sp>
        <p:nvSpPr>
          <p:cNvPr id="668" name="Google Shape;668;p96"/>
          <p:cNvSpPr txBox="1"/>
          <p:nvPr/>
        </p:nvSpPr>
        <p:spPr>
          <a:xfrm>
            <a:off x="3737728" y="2094322"/>
            <a:ext cx="4953000" cy="461963"/>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Times New Roman"/>
                <a:ea typeface="Times New Roman"/>
                <a:cs typeface="Times New Roman"/>
                <a:sym typeface="Times New Roman"/>
              </a:rPr>
              <a:t>〈</a:t>
            </a:r>
            <a:r>
              <a:rPr b="0" i="1" lang="en-IN" sz="2400">
                <a:solidFill>
                  <a:schemeClr val="dk1"/>
                </a:solidFill>
                <a:latin typeface="Times New Roman"/>
                <a:ea typeface="Times New Roman"/>
                <a:cs typeface="Times New Roman"/>
                <a:sym typeface="Times New Roman"/>
              </a:rPr>
              <a:t>Sunny, Warm, ?, Strong, Warm, Same</a:t>
            </a:r>
            <a:r>
              <a:rPr b="0" lang="en-IN" sz="2400">
                <a:solidFill>
                  <a:schemeClr val="dk1"/>
                </a:solidFill>
                <a:latin typeface="Times New Roman"/>
                <a:ea typeface="Times New Roman"/>
                <a:cs typeface="Times New Roman"/>
                <a:sym typeface="Times New Roman"/>
              </a:rPr>
              <a:t>〉</a:t>
            </a:r>
            <a:endParaRPr/>
          </a:p>
        </p:txBody>
      </p:sp>
      <p:sp>
        <p:nvSpPr>
          <p:cNvPr id="669" name="Google Shape;669;p96"/>
          <p:cNvSpPr txBox="1"/>
          <p:nvPr/>
        </p:nvSpPr>
        <p:spPr>
          <a:xfrm>
            <a:off x="2442328" y="4304122"/>
            <a:ext cx="7620000" cy="461963"/>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chemeClr val="dk1"/>
                </a:solidFill>
                <a:latin typeface="Times New Roman"/>
                <a:ea typeface="Times New Roman"/>
                <a:cs typeface="Times New Roman"/>
                <a:sym typeface="Times New Roman"/>
              </a:rPr>
              <a:t>〈</a:t>
            </a:r>
            <a:r>
              <a:rPr b="0" i="1" lang="en-IN" sz="2400">
                <a:solidFill>
                  <a:schemeClr val="dk1"/>
                </a:solidFill>
                <a:latin typeface="Times New Roman"/>
                <a:ea typeface="Times New Roman"/>
                <a:cs typeface="Times New Roman"/>
                <a:sym typeface="Times New Roman"/>
              </a:rPr>
              <a:t>Sunny, ?, ?, ?, ?, ?</a:t>
            </a:r>
            <a:r>
              <a:rPr b="0" lang="en-IN" sz="2400">
                <a:solidFill>
                  <a:schemeClr val="dk1"/>
                </a:solidFill>
                <a:latin typeface="Times New Roman"/>
                <a:ea typeface="Times New Roman"/>
                <a:cs typeface="Times New Roman"/>
                <a:sym typeface="Times New Roman"/>
              </a:rPr>
              <a:t>〉 〈</a:t>
            </a:r>
            <a:r>
              <a:rPr b="0" i="1" lang="en-IN" sz="2400">
                <a:solidFill>
                  <a:schemeClr val="dk1"/>
                </a:solidFill>
                <a:latin typeface="Times New Roman"/>
                <a:ea typeface="Times New Roman"/>
                <a:cs typeface="Times New Roman"/>
                <a:sym typeface="Times New Roman"/>
              </a:rPr>
              <a:t>?, Warm, ?, ?, ?, ?</a:t>
            </a:r>
            <a:r>
              <a:rPr b="0" lang="en-IN" sz="2400">
                <a:solidFill>
                  <a:schemeClr val="dk1"/>
                </a:solidFill>
                <a:latin typeface="Times New Roman"/>
                <a:ea typeface="Times New Roman"/>
                <a:cs typeface="Times New Roman"/>
                <a:sym typeface="Times New Roman"/>
              </a:rPr>
              <a:t>〉 〈</a:t>
            </a:r>
            <a:r>
              <a:rPr b="0" i="1" lang="en-IN" sz="2400">
                <a:solidFill>
                  <a:schemeClr val="dk1"/>
                </a:solidFill>
                <a:latin typeface="Times New Roman"/>
                <a:ea typeface="Times New Roman"/>
                <a:cs typeface="Times New Roman"/>
                <a:sym typeface="Times New Roman"/>
              </a:rPr>
              <a:t>?, ?, ?, ?, ?, Same</a:t>
            </a:r>
            <a:r>
              <a:rPr b="0" lang="en-IN" sz="2400">
                <a:solidFill>
                  <a:schemeClr val="dk1"/>
                </a:solidFill>
                <a:latin typeface="Times New Roman"/>
                <a:ea typeface="Times New Roman"/>
                <a:cs typeface="Times New Roman"/>
                <a:sym typeface="Times New Roman"/>
              </a:rPr>
              <a:t>〉</a:t>
            </a:r>
            <a:endParaRPr/>
          </a:p>
        </p:txBody>
      </p:sp>
      <p:sp>
        <p:nvSpPr>
          <p:cNvPr id="670" name="Google Shape;670;p96"/>
          <p:cNvSpPr txBox="1"/>
          <p:nvPr/>
        </p:nvSpPr>
        <p:spPr>
          <a:xfrm>
            <a:off x="1680328" y="4304122"/>
            <a:ext cx="563251"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G</a:t>
            </a:r>
            <a:r>
              <a:rPr b="1" baseline="-25000" lang="en-IN" sz="2000">
                <a:solidFill>
                  <a:schemeClr val="dk1"/>
                </a:solidFill>
                <a:latin typeface="Arial"/>
                <a:ea typeface="Arial"/>
                <a:cs typeface="Arial"/>
                <a:sym typeface="Arial"/>
              </a:rPr>
              <a:t>3</a:t>
            </a:r>
            <a:endParaRPr b="1" sz="2000">
              <a:solidFill>
                <a:schemeClr val="dk1"/>
              </a:solidFill>
              <a:latin typeface="Arial"/>
              <a:ea typeface="Arial"/>
              <a:cs typeface="Arial"/>
              <a:sym typeface="Arial"/>
            </a:endParaRPr>
          </a:p>
        </p:txBody>
      </p:sp>
      <p:cxnSp>
        <p:nvCxnSpPr>
          <p:cNvPr id="671" name="Google Shape;671;p96"/>
          <p:cNvCxnSpPr/>
          <p:nvPr/>
        </p:nvCxnSpPr>
        <p:spPr>
          <a:xfrm rot="10800000">
            <a:off x="6176128" y="4761322"/>
            <a:ext cx="0" cy="457200"/>
          </a:xfrm>
          <a:prstGeom prst="straightConnector1">
            <a:avLst/>
          </a:prstGeom>
          <a:noFill/>
          <a:ln cap="flat" cmpd="sng" w="9525">
            <a:solidFill>
              <a:srgbClr val="B7B7B7"/>
            </a:solidFill>
            <a:prstDash val="solid"/>
            <a:round/>
            <a:headEnd len="med" w="med" type="none"/>
            <a:tailEnd len="med" w="med" type="triangle"/>
          </a:ln>
        </p:spPr>
      </p:cxnSp>
      <p:sp>
        <p:nvSpPr>
          <p:cNvPr id="672" name="Google Shape;672;p96"/>
          <p:cNvSpPr/>
          <p:nvPr/>
        </p:nvSpPr>
        <p:spPr>
          <a:xfrm>
            <a:off x="904973" y="642355"/>
            <a:ext cx="10407192"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For training example d,</a:t>
            </a:r>
            <a:endParaRPr/>
          </a:p>
          <a:p>
            <a:pPr indent="0" lvl="0" marL="0" marR="0" rtl="0" algn="ctr">
              <a:spcBef>
                <a:spcPts val="0"/>
              </a:spcBef>
              <a:spcAft>
                <a:spcPts val="0"/>
              </a:spcAft>
              <a:buNone/>
            </a:pPr>
            <a:br>
              <a:rPr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〈Rainy, Cold, High, Strong, Warm, Change 〉 −</a:t>
            </a:r>
            <a:endParaRPr sz="1800">
              <a:solidFill>
                <a:schemeClr val="dk1"/>
              </a:solidFill>
              <a:latin typeface="Times New Roman"/>
              <a:ea typeface="Times New Roman"/>
              <a:cs typeface="Times New Roman"/>
              <a:sym typeface="Times New Roman"/>
            </a:endParaRPr>
          </a:p>
        </p:txBody>
      </p:sp>
      <p:sp>
        <p:nvSpPr>
          <p:cNvPr id="673" name="Google Shape;673;p9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97"/>
          <p:cNvSpPr txBox="1"/>
          <p:nvPr/>
        </p:nvSpPr>
        <p:spPr>
          <a:xfrm>
            <a:off x="2546807" y="2160309"/>
            <a:ext cx="516904"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B7B7B7"/>
                </a:solidFill>
                <a:latin typeface="Arial"/>
                <a:ea typeface="Arial"/>
                <a:cs typeface="Arial"/>
                <a:sym typeface="Arial"/>
              </a:rPr>
              <a:t>S</a:t>
            </a:r>
            <a:r>
              <a:rPr b="1" baseline="-25000" lang="en-IN" sz="2000">
                <a:solidFill>
                  <a:srgbClr val="B7B7B7"/>
                </a:solidFill>
                <a:latin typeface="Arial"/>
                <a:ea typeface="Arial"/>
                <a:cs typeface="Arial"/>
                <a:sym typeface="Arial"/>
              </a:rPr>
              <a:t>3</a:t>
            </a:r>
            <a:endParaRPr b="1" sz="2000">
              <a:solidFill>
                <a:schemeClr val="dk1"/>
              </a:solidFill>
              <a:latin typeface="Arial"/>
              <a:ea typeface="Arial"/>
              <a:cs typeface="Arial"/>
              <a:sym typeface="Arial"/>
            </a:endParaRPr>
          </a:p>
        </p:txBody>
      </p:sp>
      <p:sp>
        <p:nvSpPr>
          <p:cNvPr id="679" name="Google Shape;679;p97"/>
          <p:cNvSpPr txBox="1"/>
          <p:nvPr/>
        </p:nvSpPr>
        <p:spPr>
          <a:xfrm>
            <a:off x="1784807" y="5360709"/>
            <a:ext cx="562467"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rgbClr val="B7B7B7"/>
                </a:solidFill>
                <a:latin typeface="Arial"/>
                <a:ea typeface="Arial"/>
                <a:cs typeface="Arial"/>
                <a:sym typeface="Arial"/>
              </a:rPr>
              <a:t>G</a:t>
            </a:r>
            <a:r>
              <a:rPr b="1" baseline="-25000" lang="en-IN" sz="2000">
                <a:solidFill>
                  <a:srgbClr val="B7B7B7"/>
                </a:solidFill>
                <a:latin typeface="Arial"/>
                <a:ea typeface="Arial"/>
                <a:cs typeface="Arial"/>
                <a:sym typeface="Arial"/>
              </a:rPr>
              <a:t>3</a:t>
            </a:r>
            <a:endParaRPr b="1" sz="2000">
              <a:solidFill>
                <a:schemeClr val="dk1"/>
              </a:solidFill>
              <a:latin typeface="Arial"/>
              <a:ea typeface="Arial"/>
              <a:cs typeface="Arial"/>
              <a:sym typeface="Arial"/>
            </a:endParaRPr>
          </a:p>
        </p:txBody>
      </p:sp>
      <p:sp>
        <p:nvSpPr>
          <p:cNvPr id="680" name="Google Shape;680;p97"/>
          <p:cNvSpPr txBox="1"/>
          <p:nvPr/>
        </p:nvSpPr>
        <p:spPr>
          <a:xfrm>
            <a:off x="3766007" y="2160309"/>
            <a:ext cx="4953000" cy="461665"/>
          </a:xfrm>
          <a:prstGeom prst="rect">
            <a:avLst/>
          </a:prstGeom>
          <a:noFill/>
          <a:ln cap="flat" cmpd="sng" w="28575">
            <a:solidFill>
              <a:srgbClr val="B7B7B7"/>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rgbClr val="B7B7B7"/>
                </a:solidFill>
                <a:latin typeface="Times New Roman"/>
                <a:ea typeface="Times New Roman"/>
                <a:cs typeface="Times New Roman"/>
                <a:sym typeface="Times New Roman"/>
              </a:rPr>
              <a:t>〈</a:t>
            </a:r>
            <a:r>
              <a:rPr b="0" i="1" lang="en-IN" sz="2400">
                <a:solidFill>
                  <a:srgbClr val="B7B7B7"/>
                </a:solidFill>
                <a:latin typeface="Times New Roman"/>
                <a:ea typeface="Times New Roman"/>
                <a:cs typeface="Times New Roman"/>
                <a:sym typeface="Times New Roman"/>
              </a:rPr>
              <a:t>Sunny, Warm, ?, Strong, Warm, Same</a:t>
            </a:r>
            <a:r>
              <a:rPr b="0" lang="en-IN" sz="2400">
                <a:solidFill>
                  <a:srgbClr val="B7B7B7"/>
                </a:solidFill>
                <a:latin typeface="Times New Roman"/>
                <a:ea typeface="Times New Roman"/>
                <a:cs typeface="Times New Roman"/>
                <a:sym typeface="Times New Roman"/>
              </a:rPr>
              <a:t>〉</a:t>
            </a:r>
            <a:endParaRPr b="0" sz="2400">
              <a:solidFill>
                <a:schemeClr val="dk1"/>
              </a:solidFill>
              <a:latin typeface="Times New Roman"/>
              <a:ea typeface="Times New Roman"/>
              <a:cs typeface="Times New Roman"/>
              <a:sym typeface="Times New Roman"/>
            </a:endParaRPr>
          </a:p>
        </p:txBody>
      </p:sp>
      <p:sp>
        <p:nvSpPr>
          <p:cNvPr id="681" name="Google Shape;681;p97"/>
          <p:cNvSpPr txBox="1"/>
          <p:nvPr/>
        </p:nvSpPr>
        <p:spPr>
          <a:xfrm>
            <a:off x="2623007" y="5284509"/>
            <a:ext cx="7620000" cy="461963"/>
          </a:xfrm>
          <a:prstGeom prst="rect">
            <a:avLst/>
          </a:prstGeom>
          <a:noFill/>
          <a:ln cap="flat" cmpd="sng" w="28575">
            <a:solidFill>
              <a:srgbClr val="B7B7B7"/>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rgbClr val="B7B7B7"/>
                </a:solidFill>
                <a:latin typeface="Times New Roman"/>
                <a:ea typeface="Times New Roman"/>
                <a:cs typeface="Times New Roman"/>
                <a:sym typeface="Times New Roman"/>
              </a:rPr>
              <a:t>〈</a:t>
            </a:r>
            <a:r>
              <a:rPr b="0" i="1" lang="en-IN" sz="2400">
                <a:solidFill>
                  <a:srgbClr val="B7B7B7"/>
                </a:solidFill>
                <a:latin typeface="Times New Roman"/>
                <a:ea typeface="Times New Roman"/>
                <a:cs typeface="Times New Roman"/>
                <a:sym typeface="Times New Roman"/>
              </a:rPr>
              <a:t>Sunny, ?, ?, ?, ?, ?</a:t>
            </a:r>
            <a:r>
              <a:rPr b="0" lang="en-IN" sz="2400">
                <a:solidFill>
                  <a:srgbClr val="B7B7B7"/>
                </a:solidFill>
                <a:latin typeface="Times New Roman"/>
                <a:ea typeface="Times New Roman"/>
                <a:cs typeface="Times New Roman"/>
                <a:sym typeface="Times New Roman"/>
              </a:rPr>
              <a:t>〉 〈</a:t>
            </a:r>
            <a:r>
              <a:rPr b="0" i="1" lang="en-IN" sz="2400">
                <a:solidFill>
                  <a:srgbClr val="B7B7B7"/>
                </a:solidFill>
                <a:latin typeface="Times New Roman"/>
                <a:ea typeface="Times New Roman"/>
                <a:cs typeface="Times New Roman"/>
                <a:sym typeface="Times New Roman"/>
              </a:rPr>
              <a:t>?, Warm, ?, ?, ?, ?</a:t>
            </a:r>
            <a:r>
              <a:rPr b="0" lang="en-IN" sz="2400">
                <a:solidFill>
                  <a:srgbClr val="B7B7B7"/>
                </a:solidFill>
                <a:latin typeface="Times New Roman"/>
                <a:ea typeface="Times New Roman"/>
                <a:cs typeface="Times New Roman"/>
                <a:sym typeface="Times New Roman"/>
              </a:rPr>
              <a:t>〉 〈</a:t>
            </a:r>
            <a:r>
              <a:rPr b="0" i="1" lang="en-IN" sz="2400">
                <a:solidFill>
                  <a:srgbClr val="B7B7B7"/>
                </a:solidFill>
                <a:latin typeface="Times New Roman"/>
                <a:ea typeface="Times New Roman"/>
                <a:cs typeface="Times New Roman"/>
                <a:sym typeface="Times New Roman"/>
              </a:rPr>
              <a:t>?, ?, ?, ?, ?, Same</a:t>
            </a:r>
            <a:r>
              <a:rPr b="0" lang="en-IN" sz="2400">
                <a:solidFill>
                  <a:srgbClr val="B7B7B7"/>
                </a:solidFill>
                <a:latin typeface="Times New Roman"/>
                <a:ea typeface="Times New Roman"/>
                <a:cs typeface="Times New Roman"/>
                <a:sym typeface="Times New Roman"/>
              </a:rPr>
              <a:t>〉</a:t>
            </a:r>
            <a:endParaRPr b="0" sz="2400">
              <a:solidFill>
                <a:schemeClr val="dk1"/>
              </a:solidFill>
              <a:latin typeface="Times New Roman"/>
              <a:ea typeface="Times New Roman"/>
              <a:cs typeface="Times New Roman"/>
              <a:sym typeface="Times New Roman"/>
            </a:endParaRPr>
          </a:p>
        </p:txBody>
      </p:sp>
      <p:sp>
        <p:nvSpPr>
          <p:cNvPr id="682" name="Google Shape;682;p97"/>
          <p:cNvSpPr txBox="1"/>
          <p:nvPr/>
        </p:nvSpPr>
        <p:spPr>
          <a:xfrm>
            <a:off x="1861007" y="4370109"/>
            <a:ext cx="762000"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G</a:t>
            </a:r>
            <a:r>
              <a:rPr b="1" baseline="-25000" lang="en-IN" sz="2000">
                <a:solidFill>
                  <a:schemeClr val="dk1"/>
                </a:solidFill>
                <a:latin typeface="Arial"/>
                <a:ea typeface="Arial"/>
                <a:cs typeface="Arial"/>
                <a:sym typeface="Arial"/>
              </a:rPr>
              <a:t>4</a:t>
            </a:r>
            <a:endParaRPr b="1" sz="2000">
              <a:solidFill>
                <a:schemeClr val="dk1"/>
              </a:solidFill>
              <a:latin typeface="Arial"/>
              <a:ea typeface="Arial"/>
              <a:cs typeface="Arial"/>
              <a:sym typeface="Arial"/>
            </a:endParaRPr>
          </a:p>
        </p:txBody>
      </p:sp>
      <p:cxnSp>
        <p:nvCxnSpPr>
          <p:cNvPr id="683" name="Google Shape;683;p97"/>
          <p:cNvCxnSpPr/>
          <p:nvPr/>
        </p:nvCxnSpPr>
        <p:spPr>
          <a:xfrm rot="10800000">
            <a:off x="6204407" y="4827309"/>
            <a:ext cx="0" cy="457200"/>
          </a:xfrm>
          <a:prstGeom prst="straightConnector1">
            <a:avLst/>
          </a:prstGeom>
          <a:noFill/>
          <a:ln cap="flat" cmpd="sng" w="9525">
            <a:solidFill>
              <a:srgbClr val="B7B7B7"/>
            </a:solidFill>
            <a:prstDash val="solid"/>
            <a:round/>
            <a:headEnd len="med" w="med" type="none"/>
            <a:tailEnd len="med" w="med" type="triangle"/>
          </a:ln>
        </p:spPr>
      </p:cxnSp>
      <p:sp>
        <p:nvSpPr>
          <p:cNvPr id="684" name="Google Shape;684;p97"/>
          <p:cNvSpPr txBox="1"/>
          <p:nvPr/>
        </p:nvSpPr>
        <p:spPr>
          <a:xfrm>
            <a:off x="4147007" y="3150909"/>
            <a:ext cx="4308836" cy="461665"/>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lang="en-IN" sz="2400">
                <a:solidFill>
                  <a:schemeClr val="dk1"/>
                </a:solidFill>
                <a:latin typeface="Times New Roman"/>
                <a:ea typeface="Times New Roman"/>
                <a:cs typeface="Times New Roman"/>
                <a:sym typeface="Times New Roman"/>
              </a:rPr>
              <a:t>〈</a:t>
            </a:r>
            <a:r>
              <a:rPr b="0" i="1" lang="en-IN" sz="2400">
                <a:solidFill>
                  <a:schemeClr val="dk1"/>
                </a:solidFill>
                <a:latin typeface="Times New Roman"/>
                <a:ea typeface="Times New Roman"/>
                <a:cs typeface="Times New Roman"/>
                <a:sym typeface="Times New Roman"/>
              </a:rPr>
              <a:t>Sunny, Warm, ?, Strong, ?, ?</a:t>
            </a:r>
            <a:r>
              <a:rPr b="0" lang="en-IN" sz="2400">
                <a:solidFill>
                  <a:schemeClr val="dk1"/>
                </a:solidFill>
                <a:latin typeface="Times New Roman"/>
                <a:ea typeface="Times New Roman"/>
                <a:cs typeface="Times New Roman"/>
                <a:sym typeface="Times New Roman"/>
              </a:rPr>
              <a:t>〉</a:t>
            </a:r>
            <a:endParaRPr/>
          </a:p>
        </p:txBody>
      </p:sp>
      <p:sp>
        <p:nvSpPr>
          <p:cNvPr id="685" name="Google Shape;685;p97"/>
          <p:cNvSpPr txBox="1"/>
          <p:nvPr/>
        </p:nvSpPr>
        <p:spPr>
          <a:xfrm>
            <a:off x="2546807" y="3150909"/>
            <a:ext cx="516904" cy="4000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1"/>
                </a:solidFill>
                <a:latin typeface="Arial"/>
                <a:ea typeface="Arial"/>
                <a:cs typeface="Arial"/>
                <a:sym typeface="Arial"/>
              </a:rPr>
              <a:t>S</a:t>
            </a:r>
            <a:r>
              <a:rPr b="1" baseline="-25000" lang="en-IN" sz="2000">
                <a:solidFill>
                  <a:schemeClr val="dk1"/>
                </a:solidFill>
                <a:latin typeface="Arial"/>
                <a:ea typeface="Arial"/>
                <a:cs typeface="Arial"/>
                <a:sym typeface="Arial"/>
              </a:rPr>
              <a:t>4</a:t>
            </a:r>
            <a:endParaRPr b="1" sz="2000">
              <a:solidFill>
                <a:schemeClr val="dk1"/>
              </a:solidFill>
              <a:latin typeface="Arial"/>
              <a:ea typeface="Arial"/>
              <a:cs typeface="Arial"/>
              <a:sym typeface="Arial"/>
            </a:endParaRPr>
          </a:p>
        </p:txBody>
      </p:sp>
      <p:sp>
        <p:nvSpPr>
          <p:cNvPr id="686" name="Google Shape;686;p97"/>
          <p:cNvSpPr txBox="1"/>
          <p:nvPr/>
        </p:nvSpPr>
        <p:spPr>
          <a:xfrm>
            <a:off x="3689807" y="4370109"/>
            <a:ext cx="5181600" cy="461963"/>
          </a:xfrm>
          <a:prstGeom prst="rect">
            <a:avLst/>
          </a:prstGeom>
          <a:no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Times New Roman"/>
                <a:ea typeface="Times New Roman"/>
                <a:cs typeface="Times New Roman"/>
                <a:sym typeface="Times New Roman"/>
              </a:rPr>
              <a:t>〈</a:t>
            </a:r>
            <a:r>
              <a:rPr b="0" i="1" lang="en-IN" sz="2400">
                <a:solidFill>
                  <a:schemeClr val="dk1"/>
                </a:solidFill>
                <a:latin typeface="Times New Roman"/>
                <a:ea typeface="Times New Roman"/>
                <a:cs typeface="Times New Roman"/>
                <a:sym typeface="Times New Roman"/>
              </a:rPr>
              <a:t>Sunny, ?, ?, ?, ?, ?</a:t>
            </a:r>
            <a:r>
              <a:rPr b="0" lang="en-IN" sz="2400">
                <a:solidFill>
                  <a:schemeClr val="dk1"/>
                </a:solidFill>
                <a:latin typeface="Times New Roman"/>
                <a:ea typeface="Times New Roman"/>
                <a:cs typeface="Times New Roman"/>
                <a:sym typeface="Times New Roman"/>
              </a:rPr>
              <a:t>〉 〈</a:t>
            </a:r>
            <a:r>
              <a:rPr b="0" i="1" lang="en-IN" sz="2400">
                <a:solidFill>
                  <a:schemeClr val="dk1"/>
                </a:solidFill>
                <a:latin typeface="Times New Roman"/>
                <a:ea typeface="Times New Roman"/>
                <a:cs typeface="Times New Roman"/>
                <a:sym typeface="Times New Roman"/>
              </a:rPr>
              <a:t>?, Warm, ?, ?, ?, ?</a:t>
            </a:r>
            <a:r>
              <a:rPr b="0" lang="en-IN" sz="2400">
                <a:solidFill>
                  <a:schemeClr val="dk1"/>
                </a:solidFill>
                <a:latin typeface="Times New Roman"/>
                <a:ea typeface="Times New Roman"/>
                <a:cs typeface="Times New Roman"/>
                <a:sym typeface="Times New Roman"/>
              </a:rPr>
              <a:t>〉</a:t>
            </a:r>
            <a:endParaRPr/>
          </a:p>
        </p:txBody>
      </p:sp>
      <p:cxnSp>
        <p:nvCxnSpPr>
          <p:cNvPr id="687" name="Google Shape;687;p97"/>
          <p:cNvCxnSpPr/>
          <p:nvPr/>
        </p:nvCxnSpPr>
        <p:spPr>
          <a:xfrm>
            <a:off x="6128207" y="2617509"/>
            <a:ext cx="0" cy="457200"/>
          </a:xfrm>
          <a:prstGeom prst="straightConnector1">
            <a:avLst/>
          </a:prstGeom>
          <a:noFill/>
          <a:ln cap="flat" cmpd="sng" w="9525">
            <a:solidFill>
              <a:srgbClr val="B7B7B7"/>
            </a:solidFill>
            <a:prstDash val="solid"/>
            <a:round/>
            <a:headEnd len="med" w="med" type="none"/>
            <a:tailEnd len="med" w="med" type="triangle"/>
          </a:ln>
        </p:spPr>
      </p:cxnSp>
      <p:sp>
        <p:nvSpPr>
          <p:cNvPr id="688" name="Google Shape;688;p97"/>
          <p:cNvSpPr/>
          <p:nvPr/>
        </p:nvSpPr>
        <p:spPr>
          <a:xfrm>
            <a:off x="905757" y="546714"/>
            <a:ext cx="1044489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chemeClr val="dk1"/>
                </a:solidFill>
                <a:latin typeface="Times New Roman"/>
                <a:ea typeface="Times New Roman"/>
                <a:cs typeface="Times New Roman"/>
                <a:sym typeface="Times New Roman"/>
              </a:rPr>
              <a:t>For training example d,</a:t>
            </a:r>
            <a:endParaRPr/>
          </a:p>
          <a:p>
            <a:pPr indent="0" lvl="0" marL="0" marR="0" rtl="0" algn="ctr">
              <a:spcBef>
                <a:spcPts val="0"/>
              </a:spcBef>
              <a:spcAft>
                <a:spcPts val="0"/>
              </a:spcAft>
              <a:buNone/>
            </a:pPr>
            <a:br>
              <a:rPr lang="en-IN" sz="1800">
                <a:solidFill>
                  <a:schemeClr val="dk1"/>
                </a:solidFill>
                <a:latin typeface="Times New Roman"/>
                <a:ea typeface="Times New Roman"/>
                <a:cs typeface="Times New Roman"/>
                <a:sym typeface="Times New Roman"/>
              </a:rPr>
            </a:br>
            <a:r>
              <a:rPr lang="en-IN" sz="1800">
                <a:solidFill>
                  <a:schemeClr val="dk1"/>
                </a:solidFill>
                <a:latin typeface="Times New Roman"/>
                <a:ea typeface="Times New Roman"/>
                <a:cs typeface="Times New Roman"/>
                <a:sym typeface="Times New Roman"/>
              </a:rPr>
              <a:t>〈Sunny, Warm, High, Strong, Cool Change 〉 +</a:t>
            </a:r>
            <a:endParaRPr sz="1800">
              <a:solidFill>
                <a:schemeClr val="dk1"/>
              </a:solidFill>
              <a:latin typeface="Times New Roman"/>
              <a:ea typeface="Times New Roman"/>
              <a:cs typeface="Times New Roman"/>
              <a:sym typeface="Times New Roman"/>
            </a:endParaRPr>
          </a:p>
        </p:txBody>
      </p:sp>
      <p:sp>
        <p:nvSpPr>
          <p:cNvPr id="689" name="Google Shape;689;p9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98"/>
          <p:cNvPicPr preferRelativeResize="0"/>
          <p:nvPr/>
        </p:nvPicPr>
        <p:blipFill rotWithShape="1">
          <a:blip r:embed="rId3">
            <a:alphaModFix/>
          </a:blip>
          <a:srcRect b="0" l="0" r="0" t="0"/>
          <a:stretch/>
        </p:blipFill>
        <p:spPr>
          <a:xfrm>
            <a:off x="447428" y="367645"/>
            <a:ext cx="11263503" cy="4813463"/>
          </a:xfrm>
          <a:prstGeom prst="rect">
            <a:avLst/>
          </a:prstGeom>
          <a:noFill/>
          <a:ln>
            <a:noFill/>
          </a:ln>
        </p:spPr>
      </p:pic>
      <p:sp>
        <p:nvSpPr>
          <p:cNvPr id="695" name="Google Shape;695;p98"/>
          <p:cNvSpPr/>
          <p:nvPr/>
        </p:nvSpPr>
        <p:spPr>
          <a:xfrm>
            <a:off x="866156" y="5765570"/>
            <a:ext cx="10426045"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final version space for the </a:t>
            </a:r>
            <a:r>
              <a:rPr b="1" i="1" lang="en-IN" sz="2400">
                <a:solidFill>
                  <a:schemeClr val="dk1"/>
                </a:solidFill>
                <a:latin typeface="Times New Roman"/>
                <a:ea typeface="Times New Roman"/>
                <a:cs typeface="Times New Roman"/>
                <a:sym typeface="Times New Roman"/>
              </a:rPr>
              <a:t>EnjoySport</a:t>
            </a:r>
            <a:r>
              <a:rPr lang="en-IN" sz="2400">
                <a:solidFill>
                  <a:schemeClr val="dk1"/>
                </a:solidFill>
                <a:latin typeface="Times New Roman"/>
                <a:ea typeface="Times New Roman"/>
                <a:cs typeface="Times New Roman"/>
                <a:sym typeface="Times New Roman"/>
              </a:rPr>
              <a:t> concept learning problem and training examples described earlier.</a:t>
            </a:r>
            <a:endParaRPr/>
          </a:p>
        </p:txBody>
      </p:sp>
      <p:sp>
        <p:nvSpPr>
          <p:cNvPr id="696" name="Google Shape;696;p9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99"/>
          <p:cNvSpPr/>
          <p:nvPr/>
        </p:nvSpPr>
        <p:spPr>
          <a:xfrm>
            <a:off x="745177" y="298421"/>
            <a:ext cx="10426045"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u="sng">
                <a:solidFill>
                  <a:schemeClr val="dk1"/>
                </a:solidFill>
                <a:latin typeface="Times New Roman"/>
                <a:ea typeface="Times New Roman"/>
                <a:cs typeface="Times New Roman"/>
                <a:sym typeface="Times New Roman"/>
              </a:rPr>
              <a:t>Problem 1:</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Learning the concept of "Japanese Economy Car"</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Features</a:t>
            </a:r>
            <a:r>
              <a:rPr lang="en-IN" sz="2400">
                <a:solidFill>
                  <a:schemeClr val="dk1"/>
                </a:solidFill>
                <a:latin typeface="Times New Roman"/>
                <a:ea typeface="Times New Roman"/>
                <a:cs typeface="Times New Roman"/>
                <a:sym typeface="Times New Roman"/>
              </a:rPr>
              <a:t>: ( Country of Origin, Manufacturer, Color, Decade, Type )</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02" name="Google Shape;702;p9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03" name="Google Shape;703;p99"/>
          <p:cNvPicPr preferRelativeResize="0"/>
          <p:nvPr/>
        </p:nvPicPr>
        <p:blipFill rotWithShape="1">
          <a:blip r:embed="rId3">
            <a:alphaModFix/>
          </a:blip>
          <a:srcRect b="0" l="0" r="0" t="0"/>
          <a:stretch/>
        </p:blipFill>
        <p:spPr>
          <a:xfrm>
            <a:off x="745177" y="2561025"/>
            <a:ext cx="10668000" cy="16764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09" name="Google Shape;709;p100"/>
          <p:cNvPicPr preferRelativeResize="0"/>
          <p:nvPr/>
        </p:nvPicPr>
        <p:blipFill rotWithShape="1">
          <a:blip r:embed="rId3">
            <a:alphaModFix/>
          </a:blip>
          <a:srcRect b="0" l="0" r="0" t="0"/>
          <a:stretch/>
        </p:blipFill>
        <p:spPr>
          <a:xfrm>
            <a:off x="238125" y="1364432"/>
            <a:ext cx="11715750" cy="18478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0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15" name="Google Shape;715;p101"/>
          <p:cNvPicPr preferRelativeResize="0"/>
          <p:nvPr/>
        </p:nvPicPr>
        <p:blipFill rotWithShape="1">
          <a:blip r:embed="rId3">
            <a:alphaModFix/>
          </a:blip>
          <a:srcRect b="0" l="0" r="0" t="0"/>
          <a:stretch/>
        </p:blipFill>
        <p:spPr>
          <a:xfrm>
            <a:off x="1433512" y="341034"/>
            <a:ext cx="9324975" cy="470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rmAutofit/>
          </a:bodyPr>
          <a:lstStyle/>
          <a:p>
            <a:pPr indent="0" lvl="0" marL="0" rtl="0" algn="ctr">
              <a:spcBef>
                <a:spcPts val="0"/>
              </a:spcBef>
              <a:spcAft>
                <a:spcPts val="0"/>
              </a:spcAft>
              <a:buClr>
                <a:schemeClr val="dk2"/>
              </a:buClr>
              <a:buSzPts val="4000"/>
              <a:buFont typeface="Lustria"/>
              <a:buNone/>
            </a:pPr>
            <a:r>
              <a:rPr b="1" lang="en-IN">
                <a:latin typeface="Lustria"/>
                <a:ea typeface="Lustria"/>
                <a:cs typeface="Lustria"/>
                <a:sym typeface="Lustria"/>
              </a:rPr>
              <a:t>Machine Learning: A Definition</a:t>
            </a:r>
            <a:endParaRPr b="1">
              <a:latin typeface="Lustria"/>
              <a:ea typeface="Lustria"/>
              <a:cs typeface="Lustria"/>
              <a:sym typeface="Lustria"/>
            </a:endParaRPr>
          </a:p>
        </p:txBody>
      </p:sp>
      <p:sp>
        <p:nvSpPr>
          <p:cNvPr id="162" name="Google Shape;162;p2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163" name="Google Shape;163;p2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3060"/>
              <a:buNone/>
            </a:pPr>
            <a:r>
              <a:rPr lang="en-IN" sz="3600">
                <a:latin typeface="Times New Roman"/>
                <a:ea typeface="Times New Roman"/>
                <a:cs typeface="Times New Roman"/>
                <a:sym typeface="Times New Roman"/>
              </a:rPr>
              <a:t>A computer program is said to learn from experience E with respect to some class of tasks T and performance measure P, if its performance at tasks in T, as measured by P, improves with experience E.</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02"/>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21" name="Google Shape;721;p102"/>
          <p:cNvPicPr preferRelativeResize="0"/>
          <p:nvPr/>
        </p:nvPicPr>
        <p:blipFill rotWithShape="1">
          <a:blip r:embed="rId3">
            <a:alphaModFix/>
          </a:blip>
          <a:srcRect b="0" l="0" r="0" t="0"/>
          <a:stretch/>
        </p:blipFill>
        <p:spPr>
          <a:xfrm>
            <a:off x="2452687" y="742115"/>
            <a:ext cx="7286625" cy="46196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3"/>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27" name="Google Shape;727;p103"/>
          <p:cNvPicPr preferRelativeResize="0"/>
          <p:nvPr/>
        </p:nvPicPr>
        <p:blipFill rotWithShape="1">
          <a:blip r:embed="rId3">
            <a:alphaModFix/>
          </a:blip>
          <a:srcRect b="0" l="0" r="0" t="0"/>
          <a:stretch/>
        </p:blipFill>
        <p:spPr>
          <a:xfrm>
            <a:off x="2847975" y="816645"/>
            <a:ext cx="6496050" cy="479107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4"/>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33" name="Google Shape;733;p104"/>
          <p:cNvPicPr preferRelativeResize="0"/>
          <p:nvPr/>
        </p:nvPicPr>
        <p:blipFill rotWithShape="1">
          <a:blip r:embed="rId3">
            <a:alphaModFix/>
          </a:blip>
          <a:srcRect b="0" l="0" r="0" t="0"/>
          <a:stretch/>
        </p:blipFill>
        <p:spPr>
          <a:xfrm>
            <a:off x="2881312" y="530306"/>
            <a:ext cx="6429375" cy="54768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05"/>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39" name="Google Shape;739;p105"/>
          <p:cNvPicPr preferRelativeResize="0"/>
          <p:nvPr/>
        </p:nvPicPr>
        <p:blipFill rotWithShape="1">
          <a:blip r:embed="rId3">
            <a:alphaModFix/>
          </a:blip>
          <a:srcRect b="0" l="0" r="0" t="0"/>
          <a:stretch/>
        </p:blipFill>
        <p:spPr>
          <a:xfrm>
            <a:off x="2638425" y="526624"/>
            <a:ext cx="7343775" cy="52768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06"/>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745" name="Google Shape;745;p106"/>
          <p:cNvSpPr/>
          <p:nvPr/>
        </p:nvSpPr>
        <p:spPr>
          <a:xfrm>
            <a:off x="794993" y="503318"/>
            <a:ext cx="10121245"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1800" u="sng">
                <a:solidFill>
                  <a:srgbClr val="000000"/>
                </a:solidFill>
                <a:latin typeface="Times New Roman"/>
                <a:ea typeface="Times New Roman"/>
                <a:cs typeface="Times New Roman"/>
                <a:sym typeface="Times New Roman"/>
              </a:rPr>
              <a:t>Problem 2:</a:t>
            </a:r>
            <a:endParaRPr b="1"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000000"/>
                </a:solidFill>
                <a:latin typeface="Times New Roman"/>
                <a:ea typeface="Times New Roman"/>
                <a:cs typeface="Times New Roman"/>
                <a:sym typeface="Times New Roman"/>
              </a:rPr>
              <a:t>Learning the concept of "Japanese Economy Car" (continued)</a:t>
            </a:r>
            <a:endParaRPr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1800">
                <a:solidFill>
                  <a:srgbClr val="000000"/>
                </a:solidFill>
                <a:latin typeface="Times New Roman"/>
                <a:ea typeface="Times New Roman"/>
                <a:cs typeface="Times New Roman"/>
                <a:sym typeface="Times New Roman"/>
              </a:rPr>
              <a:t>Features</a:t>
            </a:r>
            <a:r>
              <a:rPr lang="en-IN" sz="1800">
                <a:solidFill>
                  <a:srgbClr val="000000"/>
                </a:solidFill>
                <a:latin typeface="Times New Roman"/>
                <a:ea typeface="Times New Roman"/>
                <a:cs typeface="Times New Roman"/>
                <a:sym typeface="Times New Roman"/>
              </a:rPr>
              <a:t>: ( Origin, Manufacturer, Color, Decade, Type )</a:t>
            </a:r>
            <a:endParaRPr/>
          </a:p>
          <a:p>
            <a:pPr indent="0" lvl="0" marL="0" marR="0" rtl="0" algn="l">
              <a:spcBef>
                <a:spcPts val="0"/>
              </a:spcBef>
              <a:spcAft>
                <a:spcPts val="0"/>
              </a:spcAft>
              <a:buNone/>
            </a:pPr>
            <a:br>
              <a:rPr lang="en-IN" sz="1800">
                <a:solidFill>
                  <a:schemeClr val="dk1"/>
                </a:solidFill>
                <a:latin typeface="Libre Baskerville"/>
                <a:ea typeface="Libre Baskerville"/>
                <a:cs typeface="Libre Baskerville"/>
                <a:sym typeface="Libre Baskerville"/>
              </a:rPr>
            </a:br>
            <a:endParaRPr sz="1800">
              <a:solidFill>
                <a:schemeClr val="dk1"/>
              </a:solidFill>
              <a:latin typeface="Libre Baskerville"/>
              <a:ea typeface="Libre Baskerville"/>
              <a:cs typeface="Libre Baskerville"/>
              <a:sym typeface="Libre Baskerville"/>
            </a:endParaRPr>
          </a:p>
        </p:txBody>
      </p:sp>
      <p:pic>
        <p:nvPicPr>
          <p:cNvPr id="746" name="Google Shape;746;p106"/>
          <p:cNvPicPr preferRelativeResize="0"/>
          <p:nvPr/>
        </p:nvPicPr>
        <p:blipFill rotWithShape="1">
          <a:blip r:embed="rId3">
            <a:alphaModFix/>
          </a:blip>
          <a:srcRect b="0" l="0" r="0" t="0"/>
          <a:stretch/>
        </p:blipFill>
        <p:spPr>
          <a:xfrm>
            <a:off x="1571625" y="2229538"/>
            <a:ext cx="9048750" cy="22669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07"/>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52" name="Google Shape;752;p107"/>
          <p:cNvPicPr preferRelativeResize="0"/>
          <p:nvPr/>
        </p:nvPicPr>
        <p:blipFill rotWithShape="1">
          <a:blip r:embed="rId3">
            <a:alphaModFix/>
          </a:blip>
          <a:srcRect b="0" l="0" r="0" t="0"/>
          <a:stretch/>
        </p:blipFill>
        <p:spPr>
          <a:xfrm>
            <a:off x="1528762" y="653297"/>
            <a:ext cx="9134475" cy="44767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08"/>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pic>
        <p:nvPicPr>
          <p:cNvPr id="758" name="Google Shape;758;p108"/>
          <p:cNvPicPr preferRelativeResize="0"/>
          <p:nvPr/>
        </p:nvPicPr>
        <p:blipFill rotWithShape="1">
          <a:blip r:embed="rId3">
            <a:alphaModFix/>
          </a:blip>
          <a:srcRect b="0" l="0" r="0" t="0"/>
          <a:stretch/>
        </p:blipFill>
        <p:spPr>
          <a:xfrm>
            <a:off x="1266825" y="1008423"/>
            <a:ext cx="9658350" cy="233362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09"/>
          <p:cNvSpPr/>
          <p:nvPr/>
        </p:nvSpPr>
        <p:spPr>
          <a:xfrm>
            <a:off x="876693" y="559879"/>
            <a:ext cx="10435472" cy="40164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IN" sz="4100">
                <a:solidFill>
                  <a:schemeClr val="dk1"/>
                </a:solidFill>
                <a:latin typeface="Lustria"/>
                <a:ea typeface="Lustria"/>
                <a:cs typeface="Lustria"/>
                <a:sym typeface="Lustria"/>
              </a:rPr>
              <a:t>Inductive Bias</a:t>
            </a:r>
            <a:endParaRPr b="1" sz="4100">
              <a:solidFill>
                <a:schemeClr val="dk1"/>
              </a:solidFill>
              <a:latin typeface="Lustria"/>
              <a:ea typeface="Lustria"/>
              <a:cs typeface="Lustria"/>
              <a:sym typeface="Lustria"/>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The fundamental questions for inductive inference</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200"/>
              <a:buFont typeface="Libre Franklin"/>
              <a:buAutoNum type="arabicPeriod"/>
            </a:pPr>
            <a:r>
              <a:rPr lang="en-IN" sz="2200">
                <a:solidFill>
                  <a:schemeClr val="dk1"/>
                </a:solidFill>
                <a:latin typeface="Times New Roman"/>
                <a:ea typeface="Times New Roman"/>
                <a:cs typeface="Times New Roman"/>
                <a:sym typeface="Times New Roman"/>
              </a:rPr>
              <a:t>What if the target concept is not contained in the hypothesis space? </a:t>
            </a:r>
            <a:endParaRPr sz="22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200"/>
              <a:buFont typeface="Libre Franklin"/>
              <a:buAutoNum type="arabicPeriod"/>
            </a:pPr>
            <a:r>
              <a:rPr lang="en-IN" sz="2200">
                <a:solidFill>
                  <a:schemeClr val="dk1"/>
                </a:solidFill>
                <a:latin typeface="Times New Roman"/>
                <a:ea typeface="Times New Roman"/>
                <a:cs typeface="Times New Roman"/>
                <a:sym typeface="Times New Roman"/>
              </a:rPr>
              <a:t>Can we avoid this difficulty by using a hypothesis space that includes every possible hypothesis? </a:t>
            </a:r>
            <a:endParaRPr sz="22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200"/>
              <a:buFont typeface="Libre Franklin"/>
              <a:buAutoNum type="arabicPeriod"/>
            </a:pPr>
            <a:r>
              <a:rPr lang="en-IN" sz="2200">
                <a:solidFill>
                  <a:schemeClr val="dk1"/>
                </a:solidFill>
                <a:latin typeface="Times New Roman"/>
                <a:ea typeface="Times New Roman"/>
                <a:cs typeface="Times New Roman"/>
                <a:sym typeface="Times New Roman"/>
              </a:rPr>
              <a:t>How does the size of this hypothesis space influence the ability of the algorithm to generalize to unobserved instances? </a:t>
            </a:r>
            <a:endParaRPr sz="22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200"/>
              <a:buFont typeface="Libre Franklin"/>
              <a:buAutoNum type="arabicPeriod"/>
            </a:pPr>
            <a:r>
              <a:rPr lang="en-IN" sz="2200">
                <a:solidFill>
                  <a:schemeClr val="dk1"/>
                </a:solidFill>
                <a:latin typeface="Times New Roman"/>
                <a:ea typeface="Times New Roman"/>
                <a:cs typeface="Times New Roman"/>
                <a:sym typeface="Times New Roman"/>
              </a:rPr>
              <a:t>How does the size of the hypothesis space influence the number of training examples that must be observed? </a:t>
            </a:r>
            <a:endParaRPr sz="2200">
              <a:solidFill>
                <a:schemeClr val="dk1"/>
              </a:solidFill>
              <a:latin typeface="Libre Baskerville"/>
              <a:ea typeface="Libre Baskerville"/>
              <a:cs typeface="Libre Baskerville"/>
              <a:sym typeface="Libre Baskerville"/>
            </a:endParaRPr>
          </a:p>
        </p:txBody>
      </p:sp>
      <p:sp>
        <p:nvSpPr>
          <p:cNvPr id="764" name="Google Shape;764;p109"/>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10"/>
          <p:cNvSpPr/>
          <p:nvPr/>
        </p:nvSpPr>
        <p:spPr>
          <a:xfrm>
            <a:off x="918328" y="102304"/>
            <a:ext cx="10435472" cy="634019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rPr lang="en-IN" sz="3200">
                <a:solidFill>
                  <a:schemeClr val="dk1"/>
                </a:solidFill>
                <a:latin typeface="Times New Roman"/>
                <a:ea typeface="Times New Roman"/>
                <a:cs typeface="Times New Roman"/>
                <a:sym typeface="Times New Roman"/>
              </a:rPr>
              <a:t>Effect of incomplete hypothesis space </a:t>
            </a:r>
            <a:endParaRPr sz="3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IN" sz="2200">
                <a:solidFill>
                  <a:schemeClr val="dk1"/>
                </a:solidFill>
                <a:latin typeface="Times New Roman"/>
                <a:ea typeface="Times New Roman"/>
                <a:cs typeface="Times New Roman"/>
                <a:sym typeface="Times New Roman"/>
              </a:rPr>
              <a:t>Preceding algorithms work if target function is in H and will ill generally not work if target function not in H</a:t>
            </a:r>
            <a:endParaRPr/>
          </a:p>
          <a:p>
            <a:pPr indent="0" lvl="0" marL="0" marR="0" rtl="0" algn="l">
              <a:lnSpc>
                <a:spcPct val="9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IN" sz="2200">
                <a:solidFill>
                  <a:schemeClr val="dk1"/>
                </a:solidFill>
                <a:latin typeface="Times New Roman"/>
                <a:ea typeface="Times New Roman"/>
                <a:cs typeface="Times New Roman"/>
                <a:sym typeface="Times New Roman"/>
              </a:rPr>
              <a:t>Consider following examples which represent target function “sky = sunny or sky = cloudy”:</a:t>
            </a:r>
            <a:endParaRPr/>
          </a:p>
          <a:p>
            <a:pPr indent="0" lvl="1" marL="0" marR="0" rtl="0" algn="l">
              <a:lnSpc>
                <a:spcPct val="90000"/>
              </a:lnSpc>
              <a:spcBef>
                <a:spcPts val="0"/>
              </a:spcBef>
              <a:spcAft>
                <a:spcPts val="0"/>
              </a:spcAft>
              <a:buNone/>
            </a:pPr>
            <a:r>
              <a:rPr b="0" i="0" lang="en-IN" sz="2200" u="none" cap="none" strike="noStrike">
                <a:solidFill>
                  <a:schemeClr val="dk1"/>
                </a:solidFill>
                <a:latin typeface="Times New Roman"/>
                <a:ea typeface="Times New Roman"/>
                <a:cs typeface="Times New Roman"/>
                <a:sym typeface="Times New Roman"/>
              </a:rPr>
              <a:t> 		</a:t>
            </a:r>
            <a:r>
              <a:rPr b="0" i="0" lang="en-IN" sz="1800" u="none" cap="none" strike="noStrike">
                <a:solidFill>
                  <a:schemeClr val="dk1"/>
                </a:solidFill>
                <a:latin typeface="Times New Roman"/>
                <a:ea typeface="Times New Roman"/>
                <a:cs typeface="Times New Roman"/>
                <a:sym typeface="Times New Roman"/>
              </a:rPr>
              <a:t>〈Sunny Warm Normal Strong Cool Change〉 		Y</a:t>
            </a:r>
            <a:endParaRPr b="0" i="0" sz="1800" u="none" cap="none" strike="noStrike">
              <a:solidFill>
                <a:schemeClr val="dk1"/>
              </a:solidFill>
              <a:latin typeface="Times New Roman"/>
              <a:ea typeface="Times New Roman"/>
              <a:cs typeface="Times New Roman"/>
              <a:sym typeface="Times New Roman"/>
            </a:endParaRPr>
          </a:p>
          <a:p>
            <a:pPr indent="0" lvl="1" marL="0" marR="0" rtl="0" algn="l">
              <a:lnSpc>
                <a:spcPct val="9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〈Cloudy Warm Normal Strong Cool Change〉 		Y</a:t>
            </a:r>
            <a:endParaRPr b="0" i="0" sz="1800" u="none" cap="none" strike="noStrike">
              <a:solidFill>
                <a:schemeClr val="dk1"/>
              </a:solidFill>
              <a:latin typeface="Times New Roman"/>
              <a:ea typeface="Times New Roman"/>
              <a:cs typeface="Times New Roman"/>
              <a:sym typeface="Times New Roman"/>
            </a:endParaRPr>
          </a:p>
          <a:p>
            <a:pPr indent="0" lvl="1" marL="0" marR="0" rtl="0" algn="l">
              <a:lnSpc>
                <a:spcPct val="90000"/>
              </a:lnSpc>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〈Rainy Warm Normal Strong Cool Change〉 		N</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IN" sz="2200">
                <a:solidFill>
                  <a:schemeClr val="dk1"/>
                </a:solidFill>
                <a:latin typeface="Times New Roman"/>
                <a:ea typeface="Times New Roman"/>
                <a:cs typeface="Times New Roman"/>
                <a:sym typeface="Times New Roman"/>
              </a:rPr>
              <a:t>If apply Candidate Elimination algorithm as before, end up with empty Version Space</a:t>
            </a:r>
            <a:endParaRPr sz="2200">
              <a:solidFill>
                <a:schemeClr val="dk1"/>
              </a:solidFill>
              <a:latin typeface="Times New Roman"/>
              <a:ea typeface="Times New Roman"/>
              <a:cs typeface="Times New Roman"/>
              <a:sym typeface="Times New Roman"/>
            </a:endParaRPr>
          </a:p>
          <a:p>
            <a:pPr indent="0" lvl="1" marL="0" marR="0" rtl="0" algn="l">
              <a:lnSpc>
                <a:spcPct val="90000"/>
              </a:lnSpc>
              <a:spcBef>
                <a:spcPts val="0"/>
              </a:spcBef>
              <a:spcAft>
                <a:spcPts val="0"/>
              </a:spcAft>
              <a:buNone/>
            </a:pPr>
            <a:r>
              <a:rPr b="0" i="0" lang="en-IN" sz="2200" u="none" cap="none" strike="noStrike">
                <a:solidFill>
                  <a:schemeClr val="dk1"/>
                </a:solidFill>
                <a:latin typeface="Times New Roman"/>
                <a:ea typeface="Times New Roman"/>
                <a:cs typeface="Times New Roman"/>
                <a:sym typeface="Times New Roman"/>
              </a:rPr>
              <a:t>After first two training example</a:t>
            </a:r>
            <a:endParaRPr/>
          </a:p>
          <a:p>
            <a:pPr indent="0" lvl="1" marL="0" marR="0" rtl="0" algn="l">
              <a:lnSpc>
                <a:spcPct val="90000"/>
              </a:lnSpc>
              <a:spcBef>
                <a:spcPts val="0"/>
              </a:spcBef>
              <a:spcAft>
                <a:spcPts val="0"/>
              </a:spcAft>
              <a:buNone/>
            </a:pPr>
            <a:r>
              <a:rPr b="0" i="0" lang="en-IN" sz="2200" u="none" cap="none" strike="noStrike">
                <a:solidFill>
                  <a:schemeClr val="dk1"/>
                </a:solidFill>
                <a:latin typeface="Times New Roman"/>
                <a:ea typeface="Times New Roman"/>
                <a:cs typeface="Times New Roman"/>
                <a:sym typeface="Times New Roman"/>
              </a:rPr>
              <a:t>		S= 〈? Warm Normal Strong Cool Change〉 </a:t>
            </a:r>
            <a:endParaRPr/>
          </a:p>
          <a:p>
            <a:pPr indent="0" lvl="1" marL="0" marR="0" rtl="0" algn="l">
              <a:lnSpc>
                <a:spcPct val="9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0" lvl="1" marL="0" marR="0" rtl="0" algn="l">
              <a:lnSpc>
                <a:spcPct val="90000"/>
              </a:lnSpc>
              <a:spcBef>
                <a:spcPts val="0"/>
              </a:spcBef>
              <a:spcAft>
                <a:spcPts val="0"/>
              </a:spcAft>
              <a:buNone/>
            </a:pPr>
            <a:r>
              <a:rPr b="0" i="0" lang="en-IN" sz="2200" u="none" cap="none" strike="noStrike">
                <a:solidFill>
                  <a:schemeClr val="dk1"/>
                </a:solidFill>
                <a:latin typeface="Times New Roman"/>
                <a:ea typeface="Times New Roman"/>
                <a:cs typeface="Times New Roman"/>
                <a:sym typeface="Times New Roman"/>
              </a:rPr>
              <a:t>New hypothesis is overly general and it covers the third negative training example!. Our H does not include the appropriate c.</a:t>
            </a:r>
            <a:endParaRPr/>
          </a:p>
          <a:p>
            <a:pPr indent="0" lvl="1" marL="0" marR="0" rtl="0" algn="l">
              <a:lnSpc>
                <a:spcPct val="90000"/>
              </a:lnSpc>
              <a:spcBef>
                <a:spcPts val="0"/>
              </a:spcBef>
              <a:spcAft>
                <a:spcPts val="0"/>
              </a:spcAft>
              <a:buNone/>
            </a:pPr>
            <a:r>
              <a:t/>
            </a:r>
            <a:endParaRPr b="0" i="0" sz="22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200">
                <a:solidFill>
                  <a:schemeClr val="dk1"/>
                </a:solidFill>
                <a:latin typeface="Times New Roman"/>
                <a:ea typeface="Times New Roman"/>
                <a:cs typeface="Times New Roman"/>
                <a:sym typeface="Times New Roman"/>
              </a:rPr>
              <a:t>The problem is that we have biased the learner to consider only </a:t>
            </a:r>
            <a:r>
              <a:rPr b="1" lang="en-IN" sz="2200" u="sng">
                <a:solidFill>
                  <a:schemeClr val="dk1"/>
                </a:solidFill>
                <a:latin typeface="Times New Roman"/>
                <a:ea typeface="Times New Roman"/>
                <a:cs typeface="Times New Roman"/>
                <a:sym typeface="Times New Roman"/>
              </a:rPr>
              <a:t>conjunctive hypotheses</a:t>
            </a:r>
            <a:r>
              <a:rPr lang="en-IN" sz="2200">
                <a:solidFill>
                  <a:schemeClr val="dk1"/>
                </a:solidFill>
                <a:latin typeface="Times New Roman"/>
                <a:ea typeface="Times New Roman"/>
                <a:cs typeface="Times New Roman"/>
                <a:sym typeface="Times New Roman"/>
              </a:rPr>
              <a:t>. In this case we require a more expressive hypothesis space</a:t>
            </a:r>
            <a:r>
              <a:rPr lang="en-IN" sz="2400">
                <a:solidFill>
                  <a:schemeClr val="dk1"/>
                </a:solidFill>
                <a:latin typeface="Libre Baskerville"/>
                <a:ea typeface="Libre Baskerville"/>
                <a:cs typeface="Libre Baskerville"/>
                <a:sym typeface="Libre Baskerville"/>
              </a:rPr>
              <a:t>.</a:t>
            </a:r>
            <a:endParaRPr sz="2200">
              <a:solidFill>
                <a:schemeClr val="dk1"/>
              </a:solidFill>
              <a:latin typeface="Times New Roman"/>
              <a:ea typeface="Times New Roman"/>
              <a:cs typeface="Times New Roman"/>
              <a:sym typeface="Times New Roman"/>
            </a:endParaRPr>
          </a:p>
        </p:txBody>
      </p:sp>
      <p:sp>
        <p:nvSpPr>
          <p:cNvPr id="770" name="Google Shape;770;p110"/>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11"/>
          <p:cNvSpPr/>
          <p:nvPr>
            <p:ph idx="12" type="sldNum"/>
          </p:nvPr>
        </p:nvSpPr>
        <p:spPr>
          <a:xfrm>
            <a:off x="195072"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spcBef>
                <a:spcPts val="0"/>
              </a:spcBef>
              <a:spcAft>
                <a:spcPts val="0"/>
              </a:spcAft>
              <a:buNone/>
            </a:pPr>
            <a:fld id="{00000000-1234-1234-1234-123412341234}" type="slidenum">
              <a:rPr lang="en-IN"/>
              <a:t>‹#›</a:t>
            </a:fld>
            <a:endParaRPr/>
          </a:p>
        </p:txBody>
      </p:sp>
      <p:sp>
        <p:nvSpPr>
          <p:cNvPr id="776" name="Google Shape;776;p111"/>
          <p:cNvSpPr txBox="1"/>
          <p:nvPr>
            <p:ph idx="1" type="body"/>
          </p:nvPr>
        </p:nvSpPr>
        <p:spPr>
          <a:xfrm>
            <a:off x="838200" y="565608"/>
            <a:ext cx="10515600" cy="561135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720"/>
              <a:buNone/>
            </a:pPr>
            <a:r>
              <a:rPr lang="en-IN" sz="3200">
                <a:latin typeface="Times New Roman"/>
                <a:ea typeface="Times New Roman"/>
                <a:cs typeface="Times New Roman"/>
                <a:sym typeface="Times New Roman"/>
              </a:rPr>
              <a:t>An Unbiased Learner</a:t>
            </a:r>
            <a:endParaRPr/>
          </a:p>
          <a:p>
            <a:pPr indent="0" lvl="0" marL="0" rtl="0" algn="l">
              <a:spcBef>
                <a:spcPts val="580"/>
              </a:spcBef>
              <a:spcAft>
                <a:spcPts val="0"/>
              </a:spcAft>
              <a:buSzPts val="1870"/>
              <a:buNone/>
            </a:pPr>
            <a:r>
              <a:rPr lang="en-IN" sz="2200">
                <a:latin typeface="Times New Roman"/>
                <a:ea typeface="Times New Roman"/>
                <a:cs typeface="Times New Roman"/>
                <a:sym typeface="Times New Roman"/>
              </a:rPr>
              <a:t>2. Can we avoid this difficulty by using a hypothesis space that includes every possible hypothesis? </a:t>
            </a:r>
            <a:endParaRPr/>
          </a:p>
          <a:p>
            <a:pPr indent="0" lvl="0" marL="0" rtl="0" algn="l">
              <a:spcBef>
                <a:spcPts val="580"/>
              </a:spcBef>
              <a:spcAft>
                <a:spcPts val="0"/>
              </a:spcAft>
              <a:buSzPts val="1870"/>
              <a:buNone/>
            </a:pPr>
            <a:r>
              <a:rPr b="1" lang="en-IN" sz="2200" u="sng">
                <a:latin typeface="Times New Roman"/>
                <a:ea typeface="Times New Roman"/>
                <a:cs typeface="Times New Roman"/>
                <a:sym typeface="Times New Roman"/>
              </a:rPr>
              <a:t>Incomplete hypothesis space</a:t>
            </a:r>
            <a:endParaRPr/>
          </a:p>
          <a:p>
            <a:pPr indent="-274320" lvl="0" marL="274320" rtl="0" algn="l">
              <a:spcBef>
                <a:spcPts val="580"/>
              </a:spcBef>
              <a:spcAft>
                <a:spcPts val="0"/>
              </a:spcAft>
              <a:buSzPts val="1870"/>
              <a:buChar char="⚫"/>
            </a:pPr>
            <a:r>
              <a:rPr lang="en-IN" sz="2200">
                <a:latin typeface="Times New Roman"/>
                <a:ea typeface="Times New Roman"/>
                <a:cs typeface="Times New Roman"/>
                <a:sym typeface="Times New Roman"/>
              </a:rPr>
              <a:t>If c not in H, then consider generalizing representation of H to contain c</a:t>
            </a:r>
            <a:endParaRPr/>
          </a:p>
          <a:p>
            <a:pPr indent="-274320" lvl="0" marL="274320" rtl="0" algn="l">
              <a:spcBef>
                <a:spcPts val="580"/>
              </a:spcBef>
              <a:spcAft>
                <a:spcPts val="0"/>
              </a:spcAft>
              <a:buSzPts val="1870"/>
              <a:buChar char="⚫"/>
            </a:pPr>
            <a:r>
              <a:rPr lang="en-IN" sz="2200">
                <a:latin typeface="Times New Roman"/>
                <a:ea typeface="Times New Roman"/>
                <a:cs typeface="Times New Roman"/>
                <a:sym typeface="Times New Roman"/>
              </a:rPr>
              <a:t>The size of the instance space X of days described by the six available attributes is 96. The number of distinct subsets that can be defined over a set X containing |X| elements (i.e., the size of the power set of X) is 2</a:t>
            </a:r>
            <a:r>
              <a:rPr baseline="30000" lang="en-IN" sz="2200">
                <a:latin typeface="Times New Roman"/>
                <a:ea typeface="Times New Roman"/>
                <a:cs typeface="Times New Roman"/>
                <a:sym typeface="Times New Roman"/>
              </a:rPr>
              <a:t>|X|</a:t>
            </a:r>
            <a:endParaRPr baseline="30000" sz="2200">
              <a:latin typeface="Times New Roman"/>
              <a:ea typeface="Times New Roman"/>
              <a:cs typeface="Times New Roman"/>
              <a:sym typeface="Times New Roman"/>
            </a:endParaRPr>
          </a:p>
          <a:p>
            <a:pPr indent="-274320" lvl="0" marL="274320" rtl="0" algn="l">
              <a:spcBef>
                <a:spcPts val="580"/>
              </a:spcBef>
              <a:spcAft>
                <a:spcPts val="0"/>
              </a:spcAft>
              <a:buSzPts val="1870"/>
              <a:buChar char="⚫"/>
            </a:pPr>
            <a:r>
              <a:rPr lang="en-IN" sz="2200">
                <a:latin typeface="Times New Roman"/>
                <a:ea typeface="Times New Roman"/>
                <a:cs typeface="Times New Roman"/>
                <a:sym typeface="Times New Roman"/>
              </a:rPr>
              <a:t>Recall that there are 96 instances in </a:t>
            </a:r>
            <a:r>
              <a:rPr b="1" i="1" lang="en-IN" sz="2200">
                <a:latin typeface="Times New Roman"/>
                <a:ea typeface="Times New Roman"/>
                <a:cs typeface="Times New Roman"/>
                <a:sym typeface="Times New Roman"/>
              </a:rPr>
              <a:t>EnjoySport</a:t>
            </a:r>
            <a:r>
              <a:rPr lang="en-IN" sz="2200">
                <a:latin typeface="Times New Roman"/>
                <a:ea typeface="Times New Roman"/>
                <a:cs typeface="Times New Roman"/>
                <a:sym typeface="Times New Roman"/>
              </a:rPr>
              <a:t>; hence there are 2</a:t>
            </a:r>
            <a:r>
              <a:rPr baseline="30000" lang="en-IN" sz="2200">
                <a:latin typeface="Times New Roman"/>
                <a:ea typeface="Times New Roman"/>
                <a:cs typeface="Times New Roman"/>
                <a:sym typeface="Times New Roman"/>
              </a:rPr>
              <a:t>96</a:t>
            </a:r>
            <a:r>
              <a:rPr lang="en-IN" sz="2200">
                <a:latin typeface="Times New Roman"/>
                <a:ea typeface="Times New Roman"/>
                <a:cs typeface="Times New Roman"/>
                <a:sym typeface="Times New Roman"/>
              </a:rPr>
              <a:t> possible hypotheses in full space H</a:t>
            </a:r>
            <a:endParaRPr/>
          </a:p>
          <a:p>
            <a:pPr indent="-274320" lvl="0" marL="274320" rtl="0" algn="l">
              <a:spcBef>
                <a:spcPts val="580"/>
              </a:spcBef>
              <a:spcAft>
                <a:spcPts val="0"/>
              </a:spcAft>
              <a:buSzPts val="1870"/>
              <a:buChar char="⚫"/>
            </a:pPr>
            <a:r>
              <a:rPr lang="en-IN" sz="2200">
                <a:latin typeface="Times New Roman"/>
                <a:ea typeface="Times New Roman"/>
                <a:cs typeface="Times New Roman"/>
                <a:sym typeface="Times New Roman"/>
              </a:rPr>
              <a:t>Can do this by using full propositional calculus with AND, OR, NOT</a:t>
            </a:r>
            <a:endParaRPr/>
          </a:p>
          <a:p>
            <a:pPr indent="-274320" lvl="0" marL="274320" rtl="0" algn="l">
              <a:spcBef>
                <a:spcPts val="580"/>
              </a:spcBef>
              <a:spcAft>
                <a:spcPts val="0"/>
              </a:spcAft>
              <a:buSzPts val="1870"/>
              <a:buChar char="⚫"/>
            </a:pPr>
            <a:r>
              <a:rPr lang="en-IN" sz="2200">
                <a:latin typeface="Times New Roman"/>
                <a:ea typeface="Times New Roman"/>
                <a:cs typeface="Times New Roman"/>
                <a:sym typeface="Times New Roman"/>
              </a:rPr>
              <a:t>Hence H defined only by conjunctions of attributes is biased (containing only 973 h’s)</a:t>
            </a:r>
            <a:endParaRPr/>
          </a:p>
          <a:p>
            <a:pPr indent="-155575" lvl="0" marL="274320" rtl="0" algn="l">
              <a:spcBef>
                <a:spcPts val="580"/>
              </a:spcBef>
              <a:spcAft>
                <a:spcPts val="0"/>
              </a:spcAft>
              <a:buSzPts val="1870"/>
              <a:buNone/>
            </a:pPr>
            <a:r>
              <a:t/>
            </a:r>
            <a:endParaRPr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