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amplitude.com/blog/customer-segmentation"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2147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099817"/>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Customer </a:t>
            </a:r>
            <a:r>
              <a:rPr lang="en-US" b="1" dirty="0" err="1">
                <a:solidFill>
                  <a:srgbClr val="0F0F0F"/>
                </a:solidFill>
                <a:latin typeface="Times New Roman" panose="02020603050405020304" pitchFamily="18" charset="0"/>
                <a:cs typeface="Times New Roman" panose="02020603050405020304" pitchFamily="18" charset="0"/>
              </a:rPr>
              <a:t>Segmantation</a:t>
            </a:r>
            <a:r>
              <a:rPr lang="en-US" b="1" dirty="0">
                <a:solidFill>
                  <a:srgbClr val="0F0F0F"/>
                </a:solidFill>
                <a:latin typeface="Times New Roman" panose="02020603050405020304" pitchFamily="18" charset="0"/>
                <a:cs typeface="Times New Roman" panose="02020603050405020304" pitchFamily="18" charset="0"/>
              </a:rPr>
              <a:t>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 E.Sri </a:t>
            </a:r>
            <a:r>
              <a:rPr lang="en-US" sz="2400" dirty="0" err="1"/>
              <a:t>Ramajayam</a:t>
            </a:r>
            <a:endParaRPr lang="en-US" sz="2400" dirty="0"/>
          </a:p>
          <a:p>
            <a:r>
              <a:rPr lang="en-US" sz="2400" dirty="0"/>
              <a:t>REGISTER NO      : 422200023</a:t>
            </a:r>
            <a:endParaRPr lang="en-US" sz="2400" dirty="0"/>
          </a:p>
          <a:p>
            <a:r>
              <a:rPr lang="en-US" sz="2400" dirty="0"/>
              <a:t>DEPARTMENT     : B.COM[ISM]</a:t>
            </a:r>
            <a:endParaRPr lang="en-US" sz="2400" dirty="0"/>
          </a:p>
          <a:p>
            <a:r>
              <a:rPr lang="en-US" sz="2400" dirty="0"/>
              <a:t>COLLEGE              : S.I.V.E.T COLLEGE </a:t>
            </a:r>
            <a:endParaRPr lang="en-US" sz="2400" dirty="0"/>
          </a:p>
          <a:p>
            <a:r>
              <a:rPr lang="en-US" sz="2400" dirty="0"/>
              <a:t>           </a:t>
            </a:r>
            <a:endParaRPr lang="en-IN" sz="2400" dirty="0"/>
          </a:p>
        </p:txBody>
      </p:sp>
      <p:pic>
        <p:nvPicPr>
          <p:cNvPr id="12" name="Picture 11"/>
          <p:cNvPicPr>
            <a:picLocks noChangeAspect="1"/>
          </p:cNvPicPr>
          <p:nvPr/>
        </p:nvPicPr>
        <p:blipFill>
          <a:blip r:embed="rId2"/>
          <a:stretch>
            <a:fillRect/>
          </a:stretch>
        </p:blipFill>
        <p:spPr>
          <a:xfrm>
            <a:off x="1885473" y="417717"/>
            <a:ext cx="1652159" cy="1219306"/>
          </a:xfrm>
          <a:prstGeom prst="rect">
            <a:avLst/>
          </a:prstGeom>
        </p:spPr>
      </p:pic>
      <p:pic>
        <p:nvPicPr>
          <p:cNvPr id="13" name="Google Shape;139;p1"/>
          <p:cNvPicPr preferRelativeResize="0"/>
          <p:nvPr/>
        </p:nvPicPr>
        <p:blipFill>
          <a:blip r:embed="rId3"/>
          <a:stretch>
            <a:fillRect/>
          </a:stretch>
        </p:blipFill>
        <p:spPr>
          <a:xfrm>
            <a:off x="3879131" y="410841"/>
            <a:ext cx="1290488" cy="1149016"/>
          </a:xfrm>
          <a:prstGeom prst="rect">
            <a:avLst/>
          </a:prstGeom>
          <a:noFill/>
          <a:ln>
            <a:noFill/>
          </a:ln>
        </p:spPr>
      </p:pic>
      <p:pic>
        <p:nvPicPr>
          <p:cNvPr id="15" name="Google Shape;140;p1"/>
          <p:cNvPicPr preferRelativeResize="0"/>
          <p:nvPr/>
        </p:nvPicPr>
        <p:blipFill>
          <a:blip r:embed="rId4"/>
          <a:stretch>
            <a:fillRect/>
          </a:stretch>
        </p:blipFill>
        <p:spPr>
          <a:xfrm>
            <a:off x="6316901" y="435142"/>
            <a:ext cx="1307309" cy="1078727"/>
          </a:xfrm>
          <a:prstGeom prst="rect">
            <a:avLst/>
          </a:prstGeom>
          <a:noFill/>
          <a:ln>
            <a:noFill/>
          </a:ln>
        </p:spPr>
      </p:pic>
      <p:pic>
        <p:nvPicPr>
          <p:cNvPr id="16" name="Picture 15"/>
          <p:cNvPicPr>
            <a:picLocks noChangeAspect="1"/>
          </p:cNvPicPr>
          <p:nvPr/>
        </p:nvPicPr>
        <p:blipFill>
          <a:blip r:embed="rId5"/>
          <a:stretch>
            <a:fillRect/>
          </a:stretch>
        </p:blipFill>
        <p:spPr>
          <a:xfrm>
            <a:off x="8324036" y="304062"/>
            <a:ext cx="2676899" cy="1184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Rectangle 1"/>
          <p:cNvSpPr/>
          <p:nvPr/>
        </p:nvSpPr>
        <p:spPr>
          <a:xfrm>
            <a:off x="914400" y="1305342"/>
            <a:ext cx="8229600" cy="5493812"/>
          </a:xfrm>
          <a:prstGeom prst="rect">
            <a:avLst/>
          </a:prstGeom>
        </p:spPr>
        <p:txBody>
          <a:bodyPr wrap="square">
            <a:spAutoFit/>
          </a:bodyPr>
          <a:lstStyle/>
          <a:p>
            <a:pPr marL="285750" indent="-285750" fontAlgn="t">
              <a:lnSpc>
                <a:spcPct val="150000"/>
              </a:lnSpc>
              <a:buFont typeface="Wingdings" panose="05000000000000000000" pitchFamily="2" charset="2"/>
              <a:buChar char="v"/>
            </a:pPr>
            <a:r>
              <a:rPr lang="en-GB" dirty="0">
                <a:latin typeface="Bookman Old Style" panose="02050604050505020204" pitchFamily="18" charset="0"/>
              </a:rPr>
              <a:t>Demographic segmentation. Demographic segmentation is the one you’re probably most familiar with. This customer segmentation model separates customers by</a:t>
            </a:r>
            <a:endParaRPr lang="en-GB" dirty="0">
              <a:latin typeface="Bookman Old Style" panose="02050604050505020204" pitchFamily="18" charset="0"/>
            </a:endParaRPr>
          </a:p>
          <a:p>
            <a:pPr marL="285750" indent="-285750" fontAlgn="t">
              <a:lnSpc>
                <a:spcPct val="150000"/>
              </a:lnSpc>
              <a:buFont typeface="Wingdings" panose="05000000000000000000" pitchFamily="2" charset="2"/>
              <a:buChar char="v"/>
            </a:pPr>
            <a:r>
              <a:rPr lang="en-GB" dirty="0" err="1">
                <a:latin typeface="Bookman Old Style" panose="02050604050505020204" pitchFamily="18" charset="0"/>
              </a:rPr>
              <a:t>Behavioral</a:t>
            </a:r>
            <a:r>
              <a:rPr lang="en-GB" dirty="0">
                <a:latin typeface="Bookman Old Style" panose="02050604050505020204" pitchFamily="18" charset="0"/>
              </a:rPr>
              <a:t> segmentation. With </a:t>
            </a:r>
            <a:r>
              <a:rPr lang="en-GB" dirty="0" err="1">
                <a:latin typeface="Bookman Old Style" panose="02050604050505020204" pitchFamily="18" charset="0"/>
              </a:rPr>
              <a:t>behavioral</a:t>
            </a:r>
            <a:r>
              <a:rPr lang="en-GB" dirty="0">
                <a:latin typeface="Bookman Old Style" panose="02050604050505020204" pitchFamily="18" charset="0"/>
              </a:rPr>
              <a:t> segmentation, you can separate customers by how they use your brand. For example, you can divide them by: How they use your products.</a:t>
            </a:r>
            <a:endParaRPr lang="en-GB" dirty="0">
              <a:latin typeface="Bookman Old Style" panose="02050604050505020204" pitchFamily="18" charset="0"/>
            </a:endParaRPr>
          </a:p>
          <a:p>
            <a:pPr marL="285750" indent="-285750" fontAlgn="t">
              <a:lnSpc>
                <a:spcPct val="150000"/>
              </a:lnSpc>
              <a:buFont typeface="Wingdings" panose="05000000000000000000" pitchFamily="2" charset="2"/>
              <a:buChar char="v"/>
            </a:pPr>
            <a:r>
              <a:rPr lang="en-GB" dirty="0">
                <a:latin typeface="Bookman Old Style" panose="02050604050505020204" pitchFamily="18" charset="0"/>
              </a:rPr>
              <a:t>Psychographic segmentation. Psychographic segmentation is all about the inner feelings and attitudes your customers hold. It includes: Values. Interests. Attitudes.</a:t>
            </a:r>
            <a:endParaRPr lang="en-GB" dirty="0">
              <a:latin typeface="Bookman Old Style" panose="02050604050505020204" pitchFamily="18" charset="0"/>
            </a:endParaRPr>
          </a:p>
          <a:p>
            <a:pPr marL="285750" indent="-285750" fontAlgn="t">
              <a:lnSpc>
                <a:spcPct val="150000"/>
              </a:lnSpc>
              <a:buFont typeface="Wingdings" panose="05000000000000000000" pitchFamily="2" charset="2"/>
              <a:buChar char="v"/>
            </a:pPr>
            <a:r>
              <a:rPr lang="en-GB" dirty="0">
                <a:latin typeface="Bookman Old Style" panose="02050604050505020204" pitchFamily="18" charset="0"/>
              </a:rPr>
              <a:t>Value-based segmentation. Value-based segmentation is all about the level of value your customer is offering you. With this customer segmentation model, you’ll measure your customer’s return on investment (ROI).</a:t>
            </a:r>
            <a:endParaRPr lang="en-GB" b="0" i="0" dirty="0">
              <a:effectLst/>
              <a:latin typeface="Bookman Old Style" panose="0205060405050502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04" name="Shape 2104"/>
        <p:cNvGrpSpPr/>
        <p:nvPr/>
      </p:nvGrpSpPr>
      <p:grpSpPr>
        <a:xfrm>
          <a:off x="0" y="0"/>
          <a:ext cx="0" cy="0"/>
          <a:chOff x="0" y="0"/>
          <a:chExt cx="0" cy="0"/>
        </a:xfrm>
      </p:grpSpPr>
      <p:sp>
        <p:nvSpPr>
          <p:cNvPr id="2105" name="Google Shape;210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06" name="Google Shape;2106;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07" name="Google Shape;210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08" name="Google Shape;2108;p5"/>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2109" name="Google Shape;2109;p5"/>
          <p:cNvSpPr txBox="1"/>
          <p:nvPr>
            <p:ph type="title"/>
          </p:nvPr>
        </p:nvSpPr>
        <p:spPr>
          <a:xfrm>
            <a:off x="755326" y="385461"/>
            <a:ext cx="2437200" cy="2105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a:t>RESULTS</a:t>
            </a:r>
            <a:endParaRPr lang="en-GB"/>
          </a:p>
        </p:txBody>
      </p:sp>
      <p:sp>
        <p:nvSpPr>
          <p:cNvPr id="2110" name="Google Shape;2110;p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GB"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111" name="Google Shape;2111;p5" descr="https://www.free-power-point-templates.com/articles/wp-content/uploads/2014/06/Show-Customer-Profitability-in-Visual-Format.jpg"/>
          <p:cNvPicPr preferRelativeResize="0"/>
          <p:nvPr/>
        </p:nvPicPr>
        <p:blipFill rotWithShape="1">
          <a:blip r:embed="rId2"/>
          <a:srcRect/>
          <a:stretch>
            <a:fillRect/>
          </a:stretch>
        </p:blipFill>
        <p:spPr>
          <a:xfrm>
            <a:off x="755332" y="1523999"/>
            <a:ext cx="9379268" cy="494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143634"/>
            <a:ext cx="8077200" cy="3080715"/>
          </a:xfrm>
          <a:prstGeom prst="rect">
            <a:avLst/>
          </a:prstGeom>
        </p:spPr>
        <p:txBody>
          <a:bodyPr wrap="square">
            <a:spAutoFit/>
          </a:bodyPr>
          <a:lstStyle/>
          <a:p>
            <a:pPr marL="285750" indent="-285750">
              <a:lnSpc>
                <a:spcPct val="200000"/>
              </a:lnSpc>
              <a:buFont typeface="Wingdings" panose="05000000000000000000" pitchFamily="2" charset="2"/>
              <a:buChar char="v"/>
            </a:pPr>
            <a:r>
              <a:rPr lang="en-GB" dirty="0"/>
              <a:t> </a:t>
            </a:r>
            <a:r>
              <a:rPr lang="en-GB" dirty="0">
                <a:latin typeface="Bookman Old Style" panose="02050604050505020204" pitchFamily="18" charset="0"/>
              </a:rPr>
              <a:t>A</a:t>
            </a:r>
            <a:r>
              <a:rPr lang="en-GB" sz="2000" i="1" dirty="0">
                <a:latin typeface="Bookman Old Style" panose="02050604050505020204" pitchFamily="18" charset="0"/>
              </a:rPr>
              <a:t> customer segmentation strategy is a systematic approach to building and </a:t>
            </a:r>
            <a:r>
              <a:rPr lang="en-GB" sz="2000" i="1" dirty="0" err="1">
                <a:latin typeface="Bookman Old Style" panose="02050604050505020204" pitchFamily="18" charset="0"/>
              </a:rPr>
              <a:t>analyzing</a:t>
            </a:r>
            <a:r>
              <a:rPr lang="en-GB" sz="2000" i="1" dirty="0">
                <a:latin typeface="Bookman Old Style" panose="02050604050505020204" pitchFamily="18" charset="0"/>
              </a:rPr>
              <a:t> customer segments while using tactics to achieve goals.</a:t>
            </a:r>
            <a:endParaRPr lang="en-GB" sz="2000" i="1" dirty="0">
              <a:latin typeface="Bookman Old Style" panose="02050604050505020204" pitchFamily="18" charset="0"/>
            </a:endParaRPr>
          </a:p>
          <a:p>
            <a:pPr marL="285750" indent="-285750">
              <a:lnSpc>
                <a:spcPct val="200000"/>
              </a:lnSpc>
              <a:buFont typeface="Wingdings" panose="05000000000000000000" pitchFamily="2" charset="2"/>
              <a:buChar char="v"/>
            </a:pPr>
            <a:r>
              <a:rPr lang="en-GB" sz="2000" i="1" dirty="0">
                <a:latin typeface="Bookman Old Style" panose="02050604050505020204" pitchFamily="18" charset="0"/>
              </a:rPr>
              <a:t>Customer segmentation is a very straightforward and logical method of understanding the customers that you interact with.</a:t>
            </a:r>
            <a:endParaRPr lang="en-US" sz="2000" i="1" dirty="0">
              <a:latin typeface="Bookman Old Style" panose="02050604050505020204" pitchFamily="18"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052" name="Shape 2052"/>
        <p:cNvGrpSpPr/>
        <p:nvPr/>
      </p:nvGrpSpPr>
      <p:grpSpPr>
        <a:xfrm>
          <a:off x="0" y="0"/>
          <a:ext cx="0" cy="0"/>
          <a:chOff x="0" y="0"/>
          <a:chExt cx="0" cy="0"/>
        </a:xfrm>
      </p:grpSpPr>
      <p:grpSp>
        <p:nvGrpSpPr>
          <p:cNvPr id="2053" name="Google Shape;2053;p1"/>
          <p:cNvGrpSpPr/>
          <p:nvPr/>
        </p:nvGrpSpPr>
        <p:grpSpPr>
          <a:xfrm>
            <a:off x="7448612" y="0"/>
            <a:ext cx="4743795" cy="6858466"/>
            <a:chOff x="7448612" y="0"/>
            <a:chExt cx="4743795" cy="6858466"/>
          </a:xfrm>
        </p:grpSpPr>
        <p:sp>
          <p:nvSpPr>
            <p:cNvPr id="2054" name="Google Shape;2054;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5" name="Google Shape;2055;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6" name="Google Shape;2056;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7" name="Google Shape;2057;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8" name="Google Shape;2058;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9" name="Google Shape;2059;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0" name="Google Shape;2060;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1" name="Google Shape;2061;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2" name="Google Shape;2062;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63" name="Google Shape;2063;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4" name="Google Shape;2064;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5" name="Google Shape;2065;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6" name="Google Shape;2066;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067" name="Google Shape;2067;p1"/>
          <p:cNvGrpSpPr/>
          <p:nvPr/>
        </p:nvGrpSpPr>
        <p:grpSpPr>
          <a:xfrm>
            <a:off x="466725" y="6410325"/>
            <a:ext cx="3705225" cy="295275"/>
            <a:chOff x="466725" y="6410325"/>
            <a:chExt cx="3705225" cy="295275"/>
          </a:xfrm>
        </p:grpSpPr>
        <p:pic>
          <p:nvPicPr>
            <p:cNvPr id="2068" name="Google Shape;2068;p1"/>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2069" name="Google Shape;2069;p1"/>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2070" name="Google Shape;2070;p1"/>
          <p:cNvSpPr txBox="1"/>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fld>
            <a:endParaRPr lang="en-GB"/>
          </a:p>
        </p:txBody>
      </p:sp>
      <p:sp>
        <p:nvSpPr>
          <p:cNvPr id="2071" name="Google Shape;2071;p1"/>
          <p:cNvSpPr txBox="1"/>
          <p:nvPr/>
        </p:nvSpPr>
        <p:spPr>
          <a:xfrm>
            <a:off x="1799411" y="248855"/>
            <a:ext cx="8593200" cy="1446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4400" b="1" i="1">
                <a:solidFill>
                  <a:srgbClr val="0F0F0F"/>
                </a:solidFill>
                <a:latin typeface="Times New Roman" panose="02020603050405020304"/>
                <a:ea typeface="Times New Roman" panose="02020603050405020304"/>
                <a:cs typeface="Times New Roman" panose="02020603050405020304"/>
                <a:sym typeface="Times New Roman" panose="02020603050405020304"/>
              </a:rPr>
              <a:t>Customer Segmantation using Excel</a:t>
            </a:r>
            <a:endParaRPr sz="2800" i="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72" name="Google Shape;2072;p1" descr="https://tse3.mm.bing.net/th?id=OIP.ZZqOvPHY2CRHlKMYluWzOgHaEU&amp;pid=Api&amp;P=0&amp;h=180"/>
          <p:cNvPicPr preferRelativeResize="0"/>
          <p:nvPr/>
        </p:nvPicPr>
        <p:blipFill rotWithShape="1">
          <a:blip r:embed="rId3"/>
          <a:srcRect/>
          <a:stretch>
            <a:fillRect/>
          </a:stretch>
        </p:blipFill>
        <p:spPr>
          <a:xfrm>
            <a:off x="1429850" y="2071125"/>
            <a:ext cx="8962750" cy="400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73" name="Shape 2073"/>
        <p:cNvGrpSpPr/>
        <p:nvPr/>
      </p:nvGrpSpPr>
      <p:grpSpPr>
        <a:xfrm>
          <a:off x="0" y="0"/>
          <a:ext cx="0" cy="0"/>
          <a:chOff x="0" y="0"/>
          <a:chExt cx="0" cy="0"/>
        </a:xfrm>
      </p:grpSpPr>
      <p:grpSp>
        <p:nvGrpSpPr>
          <p:cNvPr id="2074" name="Google Shape;2074;p2"/>
          <p:cNvGrpSpPr/>
          <p:nvPr/>
        </p:nvGrpSpPr>
        <p:grpSpPr>
          <a:xfrm>
            <a:off x="7991475" y="2933700"/>
            <a:ext cx="2762251" cy="3257550"/>
            <a:chOff x="7991475" y="2933700"/>
            <a:chExt cx="2762251" cy="3257550"/>
          </a:xfrm>
        </p:grpSpPr>
        <p:sp>
          <p:nvSpPr>
            <p:cNvPr id="2075" name="Google Shape;207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6" name="Google Shape;2076;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77" name="Google Shape;2077;p2"/>
            <p:cNvPicPr preferRelativeResize="0"/>
            <p:nvPr/>
          </p:nvPicPr>
          <p:blipFill rotWithShape="1">
            <a:blip r:embed="rId1"/>
            <a:srcRect/>
            <a:stretch>
              <a:fillRect/>
            </a:stretch>
          </p:blipFill>
          <p:spPr>
            <a:xfrm>
              <a:off x="7991475" y="2933700"/>
              <a:ext cx="2762251" cy="3257550"/>
            </a:xfrm>
            <a:prstGeom prst="rect">
              <a:avLst/>
            </a:prstGeom>
            <a:noFill/>
            <a:ln>
              <a:noFill/>
            </a:ln>
          </p:spPr>
        </p:pic>
      </p:grpSp>
      <p:sp>
        <p:nvSpPr>
          <p:cNvPr id="2078" name="Google Shape;2078;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9" name="Google Shape;2079;p2"/>
          <p:cNvSpPr txBox="1"/>
          <p:nvPr>
            <p:ph type="title"/>
          </p:nvPr>
        </p:nvSpPr>
        <p:spPr>
          <a:xfrm>
            <a:off x="834075" y="238101"/>
            <a:ext cx="9919800" cy="872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a:t>PROBLEM	STATEMENT</a:t>
            </a:r>
            <a:endParaRPr sz="4250"/>
          </a:p>
        </p:txBody>
      </p:sp>
      <p:pic>
        <p:nvPicPr>
          <p:cNvPr id="2080" name="Google Shape;2080;p2"/>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2081" name="Google Shape;2081;p2"/>
          <p:cNvSpPr txBox="1"/>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fld>
            <a:endParaRPr lang="en-GB"/>
          </a:p>
        </p:txBody>
      </p:sp>
      <p:sp>
        <p:nvSpPr>
          <p:cNvPr id="2082" name="Google Shape;2082;p2"/>
          <p:cNvSpPr/>
          <p:nvPr/>
        </p:nvSpPr>
        <p:spPr>
          <a:xfrm>
            <a:off x="1066800" y="1674674"/>
            <a:ext cx="7705800" cy="2862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F1114"/>
              </a:buClr>
              <a:buSzPts val="1800"/>
              <a:buFont typeface="Noto Sans Symbols"/>
              <a:buChar char="❖"/>
            </a:pPr>
            <a:r>
              <a:rPr lang="en-GB" sz="1800">
                <a:solidFill>
                  <a:srgbClr val="0F1114"/>
                </a:solidFill>
                <a:latin typeface="Bookman Old Style" panose="02050604050505020204"/>
                <a:ea typeface="Bookman Old Style" panose="02050604050505020204"/>
                <a:cs typeface="Bookman Old Style" panose="02050604050505020204"/>
                <a:sym typeface="Bookman Old Style" panose="02050604050505020204"/>
              </a:rPr>
              <a:t>Customer segmentation is the process of examining customer attributes and creating groups based on how they behave, who they are, and their specific characteristics. Customer segmentation allows businesses to use targeted messaging, rather than taking a one-size-fits-all approach, to drive business results. </a:t>
            </a:r>
            <a:endParaRPr lang="en-GB" sz="1800">
              <a:solidFill>
                <a:srgbClr val="0F1114"/>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3" name="Google Shape;2083;p2"/>
          <p:cNvSpPr/>
          <p:nvPr/>
        </p:nvSpPr>
        <p:spPr>
          <a:xfrm>
            <a:off x="807109" y="4219771"/>
            <a:ext cx="8077200" cy="2122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F1114"/>
              </a:buClr>
              <a:buSzPts val="1800"/>
              <a:buFont typeface="Noto Sans Symbols"/>
              <a:buChar char="❖"/>
            </a:pPr>
            <a:r>
              <a:rPr lang="en-GB" sz="1800">
                <a:solidFill>
                  <a:srgbClr val="0F1114"/>
                </a:solidFill>
                <a:latin typeface="Bookman Old Style" panose="02050604050505020204"/>
                <a:ea typeface="Bookman Old Style" panose="02050604050505020204"/>
                <a:cs typeface="Bookman Old Style" panose="02050604050505020204"/>
                <a:sym typeface="Bookman Old Style" panose="02050604050505020204"/>
              </a:rPr>
              <a:t>Gather as many insights as possible throughout your business development journey to understand customers and deliver the highest level of service.  </a:t>
            </a:r>
            <a:endParaRPr lang="en-GB" sz="1800">
              <a:solidFill>
                <a:srgbClr val="0F1114"/>
              </a:solidFill>
              <a:latin typeface="Bookman Old Style" panose="02050604050505020204"/>
              <a:ea typeface="Bookman Old Style" panose="02050604050505020204"/>
              <a:cs typeface="Bookman Old Style" panose="02050604050505020204"/>
              <a:sym typeface="Bookman Old Style" panose="02050604050505020204"/>
            </a:endParaRPr>
          </a:p>
          <a:p>
            <a:pPr marL="285750" marR="0" lvl="0" indent="-285750" algn="l" rtl="0">
              <a:lnSpc>
                <a:spcPct val="150000"/>
              </a:lnSpc>
              <a:spcBef>
                <a:spcPts val="0"/>
              </a:spcBef>
              <a:spcAft>
                <a:spcPts val="0"/>
              </a:spcAft>
              <a:buClr>
                <a:srgbClr val="0F1114"/>
              </a:buClr>
              <a:buSzPts val="1800"/>
              <a:buFont typeface="Noto Sans Symbols"/>
              <a:buChar char="❖"/>
            </a:pPr>
            <a:r>
              <a:rPr lang="en-GB" sz="1800">
                <a:solidFill>
                  <a:srgbClr val="0F1114"/>
                </a:solidFill>
                <a:latin typeface="Bookman Old Style" panose="02050604050505020204"/>
                <a:ea typeface="Bookman Old Style" panose="02050604050505020204"/>
                <a:cs typeface="Bookman Old Style" panose="02050604050505020204"/>
                <a:sym typeface="Bookman Old Style" panose="02050604050505020204"/>
              </a:rPr>
              <a:t>Use the process below as a guide for developing a robust customer segmentation strategy.</a:t>
            </a:r>
            <a:endParaRPr sz="1800" b="0" i="0">
              <a:solidFill>
                <a:srgbClr val="0F1114"/>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84" name="Shape 2084"/>
        <p:cNvGrpSpPr/>
        <p:nvPr/>
      </p:nvGrpSpPr>
      <p:grpSpPr>
        <a:xfrm>
          <a:off x="0" y="0"/>
          <a:ext cx="0" cy="0"/>
          <a:chOff x="0" y="0"/>
          <a:chExt cx="0" cy="0"/>
        </a:xfrm>
      </p:grpSpPr>
      <p:grpSp>
        <p:nvGrpSpPr>
          <p:cNvPr id="2085" name="Google Shape;2085;p3"/>
          <p:cNvGrpSpPr/>
          <p:nvPr/>
        </p:nvGrpSpPr>
        <p:grpSpPr>
          <a:xfrm>
            <a:off x="8658225" y="2647950"/>
            <a:ext cx="3533775" cy="3810000"/>
            <a:chOff x="8658225" y="2647950"/>
            <a:chExt cx="3533775" cy="3810000"/>
          </a:xfrm>
        </p:grpSpPr>
        <p:sp>
          <p:nvSpPr>
            <p:cNvPr id="2086" name="Google Shape;2086;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7" name="Google Shape;2087;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88" name="Google Shape;2088;p3"/>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2089" name="Google Shape;2089;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0" name="Google Shape;2090;p3"/>
          <p:cNvSpPr txBox="1"/>
          <p:nvPr>
            <p:ph type="title"/>
          </p:nvPr>
        </p:nvSpPr>
        <p:spPr>
          <a:xfrm>
            <a:off x="1428750" y="393323"/>
            <a:ext cx="7500000" cy="58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a:t>PROJECT	OVERVIEW</a:t>
            </a:r>
            <a:endParaRPr sz="4250"/>
          </a:p>
        </p:txBody>
      </p:sp>
      <p:pic>
        <p:nvPicPr>
          <p:cNvPr id="2091" name="Google Shape;2091;p3"/>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2092" name="Google Shape;2092;p3"/>
          <p:cNvSpPr txBox="1"/>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fld>
            <a:endParaRPr lang="en-GB"/>
          </a:p>
        </p:txBody>
      </p:sp>
      <p:sp>
        <p:nvSpPr>
          <p:cNvPr id="2093" name="Google Shape;2093;p3"/>
          <p:cNvSpPr txBox="1"/>
          <p:nvPr/>
        </p:nvSpPr>
        <p:spPr>
          <a:xfrm>
            <a:off x="1428750" y="1440811"/>
            <a:ext cx="7924800" cy="37860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GB" sz="1800" i="1">
                <a:solidFill>
                  <a:schemeClr val="dk1"/>
                </a:solidFill>
                <a:latin typeface="Bookman Old Style" panose="02050604050505020204"/>
                <a:ea typeface="Bookman Old Style" panose="02050604050505020204"/>
                <a:cs typeface="Bookman Old Style" panose="02050604050505020204"/>
                <a:sym typeface="Bookman Old Style" panose="02050604050505020204"/>
              </a:rPr>
              <a:t>The first goal of this project is to analyze demographics data for customers of a mail-order sales company in Germany, comparing it against demographics information for the general population. The purpose is to find simillar characteristics in both groups, signaling good candidates, among the general population, for a marketing campaign.</a:t>
            </a:r>
            <a:endParaRPr lang="en-GB" sz="1800" i="1">
              <a:solidFill>
                <a:schemeClr val="dk1"/>
              </a:solidFill>
              <a:latin typeface="Bookman Old Style" panose="02050604050505020204"/>
              <a:ea typeface="Bookman Old Style" panose="02050604050505020204"/>
              <a:cs typeface="Bookman Old Style" panose="02050604050505020204"/>
              <a:sym typeface="Bookman Old Style" panose="02050604050505020204"/>
            </a:endParaRPr>
          </a:p>
          <a:p>
            <a:pPr marL="285750" marR="0" lvl="0" indent="-285750" algn="l" rtl="0">
              <a:lnSpc>
                <a:spcPct val="150000"/>
              </a:lnSpc>
              <a:spcBef>
                <a:spcPts val="0"/>
              </a:spcBef>
              <a:spcAft>
                <a:spcPts val="0"/>
              </a:spcAft>
              <a:buClr>
                <a:schemeClr val="dk1"/>
              </a:buClr>
              <a:buSzPts val="1800"/>
              <a:buFont typeface="Noto Sans Symbols"/>
              <a:buChar char="❖"/>
            </a:pPr>
            <a:r>
              <a:rPr lang="en-GB" sz="1800" i="1">
                <a:solidFill>
                  <a:schemeClr val="dk1"/>
                </a:solidFill>
                <a:latin typeface="Bookman Old Style" panose="02050604050505020204"/>
                <a:ea typeface="Bookman Old Style" panose="02050604050505020204"/>
                <a:cs typeface="Bookman Old Style" panose="02050604050505020204"/>
                <a:sym typeface="Bookman Old Style" panose="02050604050505020204"/>
              </a:rPr>
              <a:t>The second goal is to develop a machine learning model that can classify new samples as good or bad candidates for a marketing campaingn using the demographic information from each individual.</a:t>
            </a:r>
            <a:endParaRPr lang="en-GB" sz="1800" i="1">
              <a:solidFill>
                <a:schemeClr val="dk1"/>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Rectangle 6"/>
          <p:cNvSpPr/>
          <p:nvPr/>
        </p:nvSpPr>
        <p:spPr>
          <a:xfrm>
            <a:off x="1562100" y="2049780"/>
            <a:ext cx="9067800" cy="4524315"/>
          </a:xfrm>
          <a:prstGeom prst="rect">
            <a:avLst/>
          </a:prstGeom>
        </p:spPr>
        <p:txBody>
          <a:bodyPr wrap="square">
            <a:spAutoFit/>
          </a:bodyPr>
          <a:lstStyle/>
          <a:p>
            <a:pPr fontAlgn="t">
              <a:lnSpc>
                <a:spcPct val="200000"/>
              </a:lnSpc>
              <a:buFont typeface="Arial" panose="020B0604020202020204" pitchFamily="34" charset="0"/>
              <a:buChar char="•"/>
            </a:pPr>
            <a:r>
              <a:rPr lang="en-GB" sz="2400" i="1" dirty="0">
                <a:solidFill>
                  <a:srgbClr val="000000"/>
                </a:solidFill>
                <a:latin typeface="Bookman Old Style" panose="02050604050505020204" pitchFamily="18" charset="0"/>
              </a:rPr>
              <a:t>User segmentation refers to those who interact with your product or service, including free trial users who are not yet customers. Customer segmentation refers to the companies or individuals (buyers) who decide to buy the product in the first place. In many cases, users and customers are the same.</a:t>
            </a:r>
            <a:endParaRPr lang="en-GB" sz="2400" b="0" i="1" dirty="0">
              <a:solidFill>
                <a:srgbClr val="000000"/>
              </a:solidFill>
              <a:effectLst/>
              <a:latin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Rectangle 7"/>
          <p:cNvSpPr/>
          <p:nvPr/>
        </p:nvSpPr>
        <p:spPr>
          <a:xfrm>
            <a:off x="3348037" y="2723555"/>
            <a:ext cx="6096000" cy="2031325"/>
          </a:xfrm>
          <a:prstGeom prst="rect">
            <a:avLst/>
          </a:prstGeom>
        </p:spPr>
        <p:txBody>
          <a:bodyPr>
            <a:spAutoFit/>
          </a:bodyPr>
          <a:lstStyle/>
          <a:p>
            <a:r>
              <a:rPr lang="en-GB" dirty="0">
                <a:solidFill>
                  <a:srgbClr val="4D5156"/>
                </a:solidFill>
                <a:latin typeface="Roboto"/>
              </a:rPr>
              <a:t>Customer segmentation is the process of splitting your entire customer base into smaller segments based on shared characteristics. These can include demographics, </a:t>
            </a:r>
            <a:r>
              <a:rPr lang="en-GB" dirty="0" err="1">
                <a:solidFill>
                  <a:srgbClr val="4D5156"/>
                </a:solidFill>
                <a:latin typeface="Roboto"/>
              </a:rPr>
              <a:t>behavioral</a:t>
            </a:r>
            <a:r>
              <a:rPr lang="en-GB" dirty="0">
                <a:solidFill>
                  <a:srgbClr val="4D5156"/>
                </a:solidFill>
                <a:latin typeface="Roboto"/>
              </a:rPr>
              <a:t>, geographical, or psychographic data. When done correctly, customer segmentation helps you better understand users' needs and adjust your offering to satisfy them.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Rectangle 2"/>
          <p:cNvSpPr/>
          <p:nvPr/>
        </p:nvSpPr>
        <p:spPr>
          <a:xfrm>
            <a:off x="1752600" y="1490008"/>
            <a:ext cx="8388668" cy="2246769"/>
          </a:xfrm>
          <a:prstGeom prst="rect">
            <a:avLst/>
          </a:prstGeom>
        </p:spPr>
        <p:txBody>
          <a:bodyPr wrap="square">
            <a:spAutoFit/>
          </a:bodyPr>
          <a:lstStyle/>
          <a:p>
            <a:pPr marL="342900" indent="-342900">
              <a:buFont typeface="Wingdings" panose="05000000000000000000" pitchFamily="2" charset="2"/>
              <a:buChar char="Ø"/>
            </a:pPr>
            <a:r>
              <a:rPr lang="en-GB" sz="2000" b="1" dirty="0">
                <a:latin typeface="Bookman Old Style" panose="02050604050505020204" pitchFamily="18" charset="0"/>
              </a:rPr>
              <a:t>Customer segmentation is the process of identifying common attributes/characteristics of customers and grouping them into specific buckets.</a:t>
            </a:r>
            <a:endParaRPr lang="en-GB" sz="2000" b="1" dirty="0">
              <a:latin typeface="Bookman Old Style" panose="02050604050505020204" pitchFamily="18" charset="0"/>
            </a:endParaRPr>
          </a:p>
          <a:p>
            <a:pPr marL="342900" indent="-342900">
              <a:buFont typeface="Wingdings" panose="05000000000000000000" pitchFamily="2" charset="2"/>
              <a:buChar char="Ø"/>
            </a:pPr>
            <a:r>
              <a:rPr lang="en-GB" sz="2000" b="1" dirty="0">
                <a:latin typeface="Bookman Old Style" panose="02050604050505020204" pitchFamily="18" charset="0"/>
              </a:rPr>
              <a:t> </a:t>
            </a:r>
            <a:r>
              <a:rPr lang="en-GB" sz="2000" dirty="0">
                <a:latin typeface="Bookman Old Style" panose="02050604050505020204" pitchFamily="18" charset="0"/>
              </a:rPr>
              <a:t>That allows you to be more strategic about which customer groups you focus on to fuel business growth or how to optimize your product experience for particular customer segments.</a:t>
            </a:r>
            <a:endParaRPr lang="en-US" sz="2000" dirty="0">
              <a:latin typeface="Bookman Old Style" panose="02050604050505020204" pitchFamily="18" charset="0"/>
            </a:endParaRPr>
          </a:p>
        </p:txBody>
      </p:sp>
      <p:sp>
        <p:nvSpPr>
          <p:cNvPr id="4" name="Rectangle 3"/>
          <p:cNvSpPr/>
          <p:nvPr/>
        </p:nvSpPr>
        <p:spPr>
          <a:xfrm>
            <a:off x="1600200" y="3962400"/>
            <a:ext cx="8915400" cy="1323439"/>
          </a:xfrm>
          <a:prstGeom prst="rect">
            <a:avLst/>
          </a:prstGeom>
        </p:spPr>
        <p:txBody>
          <a:bodyPr wrap="square">
            <a:spAutoFit/>
          </a:bodyPr>
          <a:lstStyle/>
          <a:p>
            <a:pPr marL="342900" indent="-342900">
              <a:buFont typeface="Wingdings" panose="05000000000000000000" pitchFamily="2" charset="2"/>
              <a:buChar char="Ø"/>
            </a:pPr>
            <a:r>
              <a:rPr lang="en-GB" sz="2000" dirty="0">
                <a:latin typeface="Bookman Old Style" panose="02050604050505020204" pitchFamily="18" charset="0"/>
              </a:rPr>
              <a:t>Customers have different needs and pain points, come from different walks of life, and ultimately experience your product differently. A solid </a:t>
            </a:r>
            <a:r>
              <a:rPr lang="en-GB" sz="2000" b="1" dirty="0">
                <a:latin typeface="Bookman Old Style" panose="02050604050505020204" pitchFamily="18" charset="0"/>
                <a:hlinkClick r:id="rId1"/>
              </a:rPr>
              <a:t>customer segmentation</a:t>
            </a:r>
            <a:r>
              <a:rPr lang="en-GB" sz="2000" dirty="0">
                <a:latin typeface="Bookman Old Style" panose="02050604050505020204" pitchFamily="18" charset="0"/>
              </a:rPr>
              <a:t> strategy helps companies improve experiences and drive stronger conversion</a:t>
            </a:r>
            <a:r>
              <a:rPr lang="en-GB" sz="2000" dirty="0">
                <a:solidFill>
                  <a:srgbClr val="565656"/>
                </a:solidFill>
                <a:latin typeface="Bookman Old Style" panose="02050604050505020204" pitchFamily="18" charset="0"/>
              </a:rPr>
              <a:t>.</a:t>
            </a:r>
            <a:endParaRPr lang="en-US" sz="2000" dirty="0">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94" name="Shape 2094"/>
        <p:cNvGrpSpPr/>
        <p:nvPr/>
      </p:nvGrpSpPr>
      <p:grpSpPr>
        <a:xfrm>
          <a:off x="0" y="0"/>
          <a:ext cx="0" cy="0"/>
          <a:chOff x="0" y="0"/>
          <a:chExt cx="0" cy="0"/>
        </a:xfrm>
      </p:grpSpPr>
      <p:sp>
        <p:nvSpPr>
          <p:cNvPr id="2095" name="Google Shape;2095;p4"/>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GB"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GB"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96" name="Google Shape;2096;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7" name="Google Shape;209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8" name="Google Shape;2098;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9" name="Google Shape;2099;p4"/>
          <p:cNvPicPr preferRelativeResize="0"/>
          <p:nvPr/>
        </p:nvPicPr>
        <p:blipFill>
          <a:blip/>
        </p:blipFill>
        <p:spPr>
          <a:xfrm>
            <a:off x="66675" y="3381373"/>
            <a:ext cx="2466975" cy="3419475"/>
          </a:xfrm>
          <a:prstGeom prst="rect">
            <a:avLst/>
          </a:prstGeom>
          <a:noFill/>
          <a:ln>
            <a:noFill/>
          </a:ln>
        </p:spPr>
      </p:pic>
      <p:sp>
        <p:nvSpPr>
          <p:cNvPr id="2100" name="Google Shape;2100;p4"/>
          <p:cNvSpPr txBox="1"/>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a:t>THE "WOW" IN OUR SOLUTION</a:t>
            </a:r>
            <a:endParaRPr sz="4250"/>
          </a:p>
        </p:txBody>
      </p:sp>
      <p:sp>
        <p:nvSpPr>
          <p:cNvPr id="2101" name="Google Shape;2101;p4"/>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GB"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02" name="Google Shape;2102;p4"/>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panose="020B0604020202020204"/>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03" name="Google Shape;2103;p4" descr="https://thumbs.dreamstime.com/z/components-customer-segmentation-model-130563704.jpg"/>
          <p:cNvPicPr preferRelativeResize="0"/>
          <p:nvPr/>
        </p:nvPicPr>
        <p:blipFill rotWithShape="1">
          <a:blip r:embed="rId1"/>
          <a:srcRect b="11386"/>
          <a:stretch>
            <a:fillRect/>
          </a:stretch>
        </p:blipFill>
        <p:spPr>
          <a:xfrm>
            <a:off x="2743200" y="1325625"/>
            <a:ext cx="6733652" cy="47513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3806</Words>
  <Application>WPS Presentation</Application>
  <PresentationFormat/>
  <Paragraphs>92</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SimSun</vt:lpstr>
      <vt:lpstr>Wingdings</vt:lpstr>
      <vt:lpstr>Trebuchet MS</vt:lpstr>
      <vt:lpstr>Times New Roman</vt:lpstr>
      <vt:lpstr>Roboto</vt:lpstr>
      <vt:lpstr>Calibri</vt:lpstr>
      <vt:lpstr>Times New Roman</vt:lpstr>
      <vt:lpstr>Noto Sans Symbols</vt:lpstr>
      <vt:lpstr>Segoe Print</vt:lpstr>
      <vt:lpstr>Bookman Old Style</vt:lpstr>
      <vt:lpstr>Bookman Old Style</vt:lpstr>
      <vt:lpstr>Roboto</vt:lpstr>
      <vt:lpstr>Arial</vt:lpstr>
      <vt:lpstr>Microsoft YaHei</vt:lpstr>
      <vt:lpstr>Arial Unicode MS</vt:lpstr>
      <vt:lpstr>Calibri</vt:lpstr>
      <vt:lpstr>Office Theme</vt:lpstr>
      <vt:lpstr>Customer Segmantation using Excel  </vt:lpstr>
      <vt:lpstr>PowerPoint 演示文稿</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Segmantation using Excel  </dc:title>
  <dc:creator/>
  <cp:lastModifiedBy>jancy a</cp:lastModifiedBy>
  <cp:revision>2</cp:revision>
  <dcterms:created xsi:type="dcterms:W3CDTF">2024-09-19T09:23:11Z</dcterms:created>
  <dcterms:modified xsi:type="dcterms:W3CDTF">2024-09-19T09:23:24Z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FEED435E4B4140C4B8F802C25334A12A_12</vt:lpwstr>
  </property>
  <property fmtid="{D5CDD505-2E9C-101B-9397-08002B2CF9AE}" pid="3" name="KSOProductBuildVer">
    <vt:lpwstr>1033-12.2.0.18283</vt:lpwstr>
  </property>
</Properties>
</file>